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63" r:id="rId7"/>
    <p:sldId id="268" r:id="rId8"/>
  </p:sldIdLst>
  <p:sldSz cx="18288000" cy="10287000"/>
  <p:notesSz cx="6858000" cy="9144000"/>
  <p:embeddedFontLst>
    <p:embeddedFont>
      <p:font typeface="Bernoru" panose="020B0604020202020204" charset="0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Open Sans Bold" panose="020B0806030504020204" charset="0"/>
      <p:regular r:id="rId20"/>
      <p:bold r:id="rId21"/>
    </p:embeddedFont>
    <p:embeddedFont>
      <p:font typeface="Ubuntu" panose="020B0504030602030204" pitchFamily="34" charset="0"/>
      <p:regular r:id="rId22"/>
      <p:bold r:id="rId23"/>
      <p:italic r:id="rId24"/>
      <p:boldItalic r:id="rId25"/>
    </p:embeddedFont>
    <p:embeddedFont>
      <p:font typeface="Ubuntu Bold" panose="020B0804030602030204" charset="0"/>
      <p:regular r:id="rId26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75AE41-67AE-4C5B-9F20-C1AB7B86D431}" v="119" dt="2023-06-01T22:51:49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3" autoAdjust="0"/>
    <p:restoredTop sz="94517" autoAdjust="0"/>
  </p:normalViewPr>
  <p:slideViewPr>
    <p:cSldViewPr>
      <p:cViewPr varScale="1">
        <p:scale>
          <a:sx n="73" d="100"/>
          <a:sy n="73" d="100"/>
        </p:scale>
        <p:origin x="54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162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F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009230" y="8230"/>
            <a:ext cx="10287000" cy="10270541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36AF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2167413" y="1525820"/>
            <a:ext cx="6260262" cy="8761180"/>
          </a:xfrm>
          <a:custGeom>
            <a:avLst/>
            <a:gdLst/>
            <a:ahLst/>
            <a:cxnLst/>
            <a:rect l="l" t="t" r="r" b="b"/>
            <a:pathLst>
              <a:path w="6260262" h="8761180">
                <a:moveTo>
                  <a:pt x="0" y="0"/>
                </a:moveTo>
                <a:lnTo>
                  <a:pt x="6260262" y="0"/>
                </a:lnTo>
                <a:lnTo>
                  <a:pt x="6260262" y="8761180"/>
                </a:lnTo>
                <a:lnTo>
                  <a:pt x="0" y="87611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2542302" y="2088527"/>
            <a:ext cx="1220856" cy="1258317"/>
            <a:chOff x="0" y="0"/>
            <a:chExt cx="1614170" cy="16637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14170" cy="1663700"/>
            </a:xfrm>
            <a:custGeom>
              <a:avLst/>
              <a:gdLst/>
              <a:ahLst/>
              <a:cxnLst/>
              <a:rect l="l" t="t" r="r" b="b"/>
              <a:pathLst>
                <a:path w="1614170" h="1663700">
                  <a:moveTo>
                    <a:pt x="463550" y="1663700"/>
                  </a:moveTo>
                  <a:lnTo>
                    <a:pt x="0" y="1586230"/>
                  </a:lnTo>
                  <a:lnTo>
                    <a:pt x="220980" y="262890"/>
                  </a:lnTo>
                  <a:lnTo>
                    <a:pt x="994410" y="595630"/>
                  </a:lnTo>
                  <a:lnTo>
                    <a:pt x="1162050" y="0"/>
                  </a:lnTo>
                  <a:lnTo>
                    <a:pt x="1614170" y="128270"/>
                  </a:lnTo>
                  <a:lnTo>
                    <a:pt x="1300480" y="1239520"/>
                  </a:lnTo>
                  <a:lnTo>
                    <a:pt x="585470" y="932180"/>
                  </a:lnTo>
                  <a:close/>
                </a:path>
              </a:pathLst>
            </a:custGeom>
            <a:solidFill>
              <a:srgbClr val="FFC408"/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6507119" y="550507"/>
            <a:ext cx="927913" cy="956386"/>
            <a:chOff x="0" y="0"/>
            <a:chExt cx="1614170" cy="16637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14170" cy="1663700"/>
            </a:xfrm>
            <a:custGeom>
              <a:avLst/>
              <a:gdLst/>
              <a:ahLst/>
              <a:cxnLst/>
              <a:rect l="l" t="t" r="r" b="b"/>
              <a:pathLst>
                <a:path w="1614170" h="1663700">
                  <a:moveTo>
                    <a:pt x="463550" y="1663700"/>
                  </a:moveTo>
                  <a:lnTo>
                    <a:pt x="0" y="1586230"/>
                  </a:lnTo>
                  <a:lnTo>
                    <a:pt x="220980" y="262890"/>
                  </a:lnTo>
                  <a:lnTo>
                    <a:pt x="994410" y="595630"/>
                  </a:lnTo>
                  <a:lnTo>
                    <a:pt x="1162050" y="0"/>
                  </a:lnTo>
                  <a:lnTo>
                    <a:pt x="1614170" y="128270"/>
                  </a:lnTo>
                  <a:lnTo>
                    <a:pt x="1300480" y="1239520"/>
                  </a:lnTo>
                  <a:lnTo>
                    <a:pt x="585470" y="932180"/>
                  </a:lnTo>
                  <a:close/>
                </a:path>
              </a:pathLst>
            </a:custGeom>
            <a:solidFill>
              <a:srgbClr val="FFC408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 rot="-10800000">
            <a:off x="16989925" y="2233151"/>
            <a:ext cx="890216" cy="969071"/>
            <a:chOff x="0" y="0"/>
            <a:chExt cx="2279650" cy="248158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79650" cy="2481580"/>
            </a:xfrm>
            <a:custGeom>
              <a:avLst/>
              <a:gdLst/>
              <a:ahLst/>
              <a:cxnLst/>
              <a:rect l="l" t="t" r="r" b="b"/>
              <a:pathLst>
                <a:path w="2279650" h="2481580">
                  <a:moveTo>
                    <a:pt x="2279650" y="2481580"/>
                  </a:moveTo>
                  <a:lnTo>
                    <a:pt x="0" y="1179830"/>
                  </a:lnTo>
                  <a:lnTo>
                    <a:pt x="1697990" y="0"/>
                  </a:lnTo>
                  <a:lnTo>
                    <a:pt x="2279650" y="2481580"/>
                  </a:lnTo>
                  <a:close/>
                  <a:moveTo>
                    <a:pt x="878840" y="1140460"/>
                  </a:moveTo>
                  <a:lnTo>
                    <a:pt x="1574800" y="1537970"/>
                  </a:lnTo>
                  <a:lnTo>
                    <a:pt x="1397000" y="779780"/>
                  </a:lnTo>
                  <a:lnTo>
                    <a:pt x="878840" y="11404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680959" y="5566119"/>
            <a:ext cx="2340401" cy="220632"/>
            <a:chOff x="0" y="0"/>
            <a:chExt cx="4347741" cy="4098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347740" cy="409865"/>
            </a:xfrm>
            <a:custGeom>
              <a:avLst/>
              <a:gdLst/>
              <a:ahLst/>
              <a:cxnLst/>
              <a:rect l="l" t="t" r="r" b="b"/>
              <a:pathLst>
                <a:path w="4347740" h="409865">
                  <a:moveTo>
                    <a:pt x="0" y="0"/>
                  </a:moveTo>
                  <a:lnTo>
                    <a:pt x="4347740" y="0"/>
                  </a:lnTo>
                  <a:lnTo>
                    <a:pt x="4347740" y="409865"/>
                  </a:lnTo>
                  <a:lnTo>
                    <a:pt x="0" y="409865"/>
                  </a:lnTo>
                  <a:close/>
                </a:path>
              </a:pathLst>
            </a:custGeom>
            <a:solidFill>
              <a:srgbClr val="FFC408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4131792" y="5566119"/>
            <a:ext cx="220632" cy="220632"/>
            <a:chOff x="0" y="0"/>
            <a:chExt cx="1913890" cy="19138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4466724" y="5566119"/>
            <a:ext cx="220632" cy="220632"/>
            <a:chOff x="0" y="0"/>
            <a:chExt cx="1913890" cy="191389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7" name="Freeform 17"/>
          <p:cNvSpPr/>
          <p:nvPr/>
        </p:nvSpPr>
        <p:spPr>
          <a:xfrm rot="-663120">
            <a:off x="14286042" y="1029344"/>
            <a:ext cx="2180998" cy="3941659"/>
          </a:xfrm>
          <a:custGeom>
            <a:avLst/>
            <a:gdLst/>
            <a:ahLst/>
            <a:cxnLst/>
            <a:rect l="l" t="t" r="r" b="b"/>
            <a:pathLst>
              <a:path w="2180998" h="3941659">
                <a:moveTo>
                  <a:pt x="0" y="0"/>
                </a:moveTo>
                <a:lnTo>
                  <a:pt x="2180998" y="0"/>
                </a:lnTo>
                <a:lnTo>
                  <a:pt x="2180998" y="3941659"/>
                </a:lnTo>
                <a:lnTo>
                  <a:pt x="0" y="39416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39745" r="-80602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680959" y="1702515"/>
            <a:ext cx="11825080" cy="3683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80"/>
              </a:lnSpc>
            </a:pPr>
            <a:r>
              <a:rPr lang="en-US" sz="6985">
                <a:solidFill>
                  <a:srgbClr val="FFFFFF"/>
                </a:solidFill>
                <a:latin typeface="Bernoru"/>
              </a:rPr>
              <a:t>DOES THE WEATHER </a:t>
            </a:r>
          </a:p>
          <a:p>
            <a:pPr>
              <a:lnSpc>
                <a:spcPts val="9780"/>
              </a:lnSpc>
            </a:pPr>
            <a:r>
              <a:rPr lang="en-US" sz="6985">
                <a:solidFill>
                  <a:srgbClr val="FFFFFF"/>
                </a:solidFill>
                <a:latin typeface="Bernoru"/>
              </a:rPr>
              <a:t>AFFECT CYCLING'S</a:t>
            </a:r>
          </a:p>
          <a:p>
            <a:pPr>
              <a:lnSpc>
                <a:spcPts val="9780"/>
              </a:lnSpc>
              <a:spcBef>
                <a:spcPct val="0"/>
              </a:spcBef>
            </a:pPr>
            <a:r>
              <a:rPr lang="en-US" sz="6985">
                <a:solidFill>
                  <a:srgbClr val="FFFFFF"/>
                </a:solidFill>
                <a:latin typeface="Bernoru"/>
              </a:rPr>
              <a:t>POPULARITY?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667374" y="6081016"/>
            <a:ext cx="5370099" cy="2162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Ubuntu"/>
              </a:rPr>
              <a:t>Tamarah Gillman Courtney Russ </a:t>
            </a:r>
          </a:p>
          <a:p>
            <a:pPr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FFFFFF"/>
                </a:solidFill>
                <a:latin typeface="Ubuntu"/>
              </a:rPr>
              <a:t>Azyriah Su'a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80959" y="8358128"/>
            <a:ext cx="5370099" cy="49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C408"/>
                </a:solidFill>
                <a:latin typeface="Ubuntu Bold"/>
              </a:rPr>
              <a:t>BUSAN205-23A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F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009230" y="8230"/>
            <a:ext cx="10287000" cy="10270541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36AF"/>
            </a:solidFill>
          </p:spPr>
        </p:sp>
      </p:grpSp>
      <p:sp>
        <p:nvSpPr>
          <p:cNvPr id="4" name="Freeform 4"/>
          <p:cNvSpPr/>
          <p:nvPr/>
        </p:nvSpPr>
        <p:spPr>
          <a:xfrm flipH="1">
            <a:off x="11434552" y="1028700"/>
            <a:ext cx="5177167" cy="8229601"/>
          </a:xfrm>
          <a:custGeom>
            <a:avLst/>
            <a:gdLst/>
            <a:ahLst/>
            <a:cxnLst/>
            <a:rect l="l" t="t" r="r" b="b"/>
            <a:pathLst>
              <a:path w="5177167" h="8229601">
                <a:moveTo>
                  <a:pt x="5177167" y="0"/>
                </a:moveTo>
                <a:lnTo>
                  <a:pt x="0" y="0"/>
                </a:lnTo>
                <a:lnTo>
                  <a:pt x="0" y="8229601"/>
                </a:lnTo>
                <a:lnTo>
                  <a:pt x="5177167" y="8229601"/>
                </a:lnTo>
                <a:lnTo>
                  <a:pt x="517716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01056" y="1960145"/>
            <a:ext cx="8813149" cy="976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80"/>
              </a:lnSpc>
              <a:spcBef>
                <a:spcPct val="0"/>
              </a:spcBef>
            </a:pPr>
            <a:r>
              <a:rPr lang="en-US" sz="5700">
                <a:solidFill>
                  <a:srgbClr val="FFC408"/>
                </a:solidFill>
                <a:latin typeface="Bernoru"/>
              </a:rPr>
              <a:t>IMPORTANT?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01056" y="1098030"/>
            <a:ext cx="8813149" cy="976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80"/>
              </a:lnSpc>
              <a:spcBef>
                <a:spcPct val="0"/>
              </a:spcBef>
            </a:pPr>
            <a:r>
              <a:rPr lang="en-US" sz="5700">
                <a:solidFill>
                  <a:srgbClr val="FFFFFF"/>
                </a:solidFill>
                <a:latin typeface="Bernoru"/>
              </a:rPr>
              <a:t>WHY IS THIS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801056" y="3281081"/>
            <a:ext cx="1922309" cy="181218"/>
            <a:chOff x="0" y="0"/>
            <a:chExt cx="4347741" cy="40986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347740" cy="409865"/>
            </a:xfrm>
            <a:custGeom>
              <a:avLst/>
              <a:gdLst/>
              <a:ahLst/>
              <a:cxnLst/>
              <a:rect l="l" t="t" r="r" b="b"/>
              <a:pathLst>
                <a:path w="4347740" h="409865">
                  <a:moveTo>
                    <a:pt x="0" y="0"/>
                  </a:moveTo>
                  <a:lnTo>
                    <a:pt x="4347740" y="0"/>
                  </a:lnTo>
                  <a:lnTo>
                    <a:pt x="4347740" y="409865"/>
                  </a:lnTo>
                  <a:lnTo>
                    <a:pt x="0" y="409865"/>
                  </a:lnTo>
                  <a:close/>
                </a:path>
              </a:pathLst>
            </a:custGeom>
            <a:solidFill>
              <a:srgbClr val="FFC408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3814070" y="3281081"/>
            <a:ext cx="181218" cy="181218"/>
            <a:chOff x="0" y="0"/>
            <a:chExt cx="1913890" cy="191389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4089169" y="3281081"/>
            <a:ext cx="181218" cy="181218"/>
            <a:chOff x="0" y="0"/>
            <a:chExt cx="1913890" cy="191389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801056" y="3728999"/>
            <a:ext cx="9385846" cy="5866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2"/>
              </a:lnSpc>
            </a:pPr>
            <a:r>
              <a:rPr lang="en-US" sz="3030">
                <a:solidFill>
                  <a:srgbClr val="FFFFFF"/>
                </a:solidFill>
                <a:latin typeface="Ubuntu"/>
              </a:rPr>
              <a:t>Waka Kotahi NZTA has plans to grow the share of local travel by public transport, walking and cycling. </a:t>
            </a:r>
          </a:p>
          <a:p>
            <a:pPr>
              <a:lnSpc>
                <a:spcPts val="4242"/>
              </a:lnSpc>
            </a:pPr>
            <a:endParaRPr lang="en-US" sz="3030">
              <a:solidFill>
                <a:srgbClr val="FFFFFF"/>
              </a:solidFill>
              <a:latin typeface="Ubuntu"/>
            </a:endParaRPr>
          </a:p>
          <a:p>
            <a:pPr>
              <a:lnSpc>
                <a:spcPts val="4242"/>
              </a:lnSpc>
            </a:pPr>
            <a:r>
              <a:rPr lang="en-US" sz="3030">
                <a:solidFill>
                  <a:srgbClr val="FFFFFF"/>
                </a:solidFill>
                <a:latin typeface="Ubuntu"/>
              </a:rPr>
              <a:t>National benefits would span accessibility, economic, environmental, safety and health outcomes.</a:t>
            </a:r>
          </a:p>
          <a:p>
            <a:pPr>
              <a:lnSpc>
                <a:spcPts val="4242"/>
              </a:lnSpc>
            </a:pPr>
            <a:endParaRPr lang="en-US" sz="3030">
              <a:solidFill>
                <a:srgbClr val="FFFFFF"/>
              </a:solidFill>
              <a:latin typeface="Ubuntu"/>
            </a:endParaRPr>
          </a:p>
          <a:p>
            <a:pPr>
              <a:lnSpc>
                <a:spcPts val="4242"/>
              </a:lnSpc>
            </a:pPr>
            <a:r>
              <a:rPr lang="en-US" sz="3030">
                <a:solidFill>
                  <a:srgbClr val="FFFFFF"/>
                </a:solidFill>
                <a:latin typeface="Ubuntu"/>
              </a:rPr>
              <a:t>Their plan does not address cyclists' exposure to </a:t>
            </a:r>
          </a:p>
          <a:p>
            <a:pPr>
              <a:lnSpc>
                <a:spcPts val="4242"/>
              </a:lnSpc>
            </a:pPr>
            <a:r>
              <a:rPr lang="en-US" sz="3030">
                <a:solidFill>
                  <a:srgbClr val="FFFFFF"/>
                </a:solidFill>
                <a:latin typeface="Ubuntu"/>
              </a:rPr>
              <a:t>the weather during their journeys, which could </a:t>
            </a:r>
          </a:p>
          <a:p>
            <a:pPr>
              <a:lnSpc>
                <a:spcPts val="4242"/>
              </a:lnSpc>
            </a:pPr>
            <a:r>
              <a:rPr lang="en-US" sz="3030">
                <a:solidFill>
                  <a:srgbClr val="FFFFFF"/>
                </a:solidFill>
                <a:latin typeface="Ubuntu"/>
              </a:rPr>
              <a:t>affect their choice to cycle or use a different </a:t>
            </a:r>
          </a:p>
          <a:p>
            <a:pPr>
              <a:lnSpc>
                <a:spcPts val="4242"/>
              </a:lnSpc>
            </a:pPr>
            <a:r>
              <a:rPr lang="en-US" sz="3030">
                <a:solidFill>
                  <a:srgbClr val="FFFFFF"/>
                </a:solidFill>
                <a:latin typeface="Ubuntu"/>
              </a:rPr>
              <a:t>mode of transport.</a:t>
            </a:r>
          </a:p>
          <a:p>
            <a:pPr>
              <a:lnSpc>
                <a:spcPts val="4242"/>
              </a:lnSpc>
              <a:spcBef>
                <a:spcPct val="0"/>
              </a:spcBef>
            </a:pPr>
            <a:endParaRPr lang="en-US" sz="3030">
              <a:solidFill>
                <a:srgbClr val="FFFFFF"/>
              </a:solidFill>
              <a:latin typeface="Ubuntu"/>
            </a:endParaRPr>
          </a:p>
        </p:txBody>
      </p: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6404525" y="1357041"/>
            <a:ext cx="854775" cy="881004"/>
            <a:chOff x="0" y="0"/>
            <a:chExt cx="1614170" cy="16637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614170" cy="1663700"/>
            </a:xfrm>
            <a:custGeom>
              <a:avLst/>
              <a:gdLst/>
              <a:ahLst/>
              <a:cxnLst/>
              <a:rect l="l" t="t" r="r" b="b"/>
              <a:pathLst>
                <a:path w="1614170" h="1663700">
                  <a:moveTo>
                    <a:pt x="463550" y="1663700"/>
                  </a:moveTo>
                  <a:lnTo>
                    <a:pt x="0" y="1586230"/>
                  </a:lnTo>
                  <a:lnTo>
                    <a:pt x="220980" y="262890"/>
                  </a:lnTo>
                  <a:lnTo>
                    <a:pt x="994410" y="595630"/>
                  </a:lnTo>
                  <a:lnTo>
                    <a:pt x="1162050" y="0"/>
                  </a:lnTo>
                  <a:lnTo>
                    <a:pt x="1614170" y="128270"/>
                  </a:lnTo>
                  <a:lnTo>
                    <a:pt x="1300480" y="1239520"/>
                  </a:lnTo>
                  <a:lnTo>
                    <a:pt x="585470" y="932180"/>
                  </a:lnTo>
                  <a:close/>
                </a:path>
              </a:pathLst>
            </a:custGeom>
            <a:solidFill>
              <a:srgbClr val="FFC408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434552" y="1243211"/>
            <a:ext cx="1201091" cy="1307483"/>
            <a:chOff x="0" y="0"/>
            <a:chExt cx="2279650" cy="248158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279650" cy="2481580"/>
            </a:xfrm>
            <a:custGeom>
              <a:avLst/>
              <a:gdLst/>
              <a:ahLst/>
              <a:cxnLst/>
              <a:rect l="l" t="t" r="r" b="b"/>
              <a:pathLst>
                <a:path w="2279650" h="2481580">
                  <a:moveTo>
                    <a:pt x="2279650" y="2481580"/>
                  </a:moveTo>
                  <a:lnTo>
                    <a:pt x="0" y="1179830"/>
                  </a:lnTo>
                  <a:lnTo>
                    <a:pt x="1697990" y="0"/>
                  </a:lnTo>
                  <a:lnTo>
                    <a:pt x="2279650" y="2481580"/>
                  </a:lnTo>
                  <a:close/>
                  <a:moveTo>
                    <a:pt x="878840" y="1140460"/>
                  </a:moveTo>
                  <a:lnTo>
                    <a:pt x="1574800" y="1537970"/>
                  </a:lnTo>
                  <a:lnTo>
                    <a:pt x="1397000" y="779780"/>
                  </a:lnTo>
                  <a:lnTo>
                    <a:pt x="878840" y="11404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 rot="-10800000">
            <a:off x="16864044" y="4746896"/>
            <a:ext cx="790511" cy="860534"/>
            <a:chOff x="0" y="0"/>
            <a:chExt cx="2279650" cy="248158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279650" cy="2481580"/>
            </a:xfrm>
            <a:custGeom>
              <a:avLst/>
              <a:gdLst/>
              <a:ahLst/>
              <a:cxnLst/>
              <a:rect l="l" t="t" r="r" b="b"/>
              <a:pathLst>
                <a:path w="2279650" h="2481580">
                  <a:moveTo>
                    <a:pt x="2279650" y="2481580"/>
                  </a:moveTo>
                  <a:lnTo>
                    <a:pt x="0" y="1179830"/>
                  </a:lnTo>
                  <a:lnTo>
                    <a:pt x="1697990" y="0"/>
                  </a:lnTo>
                  <a:lnTo>
                    <a:pt x="2279650" y="2481580"/>
                  </a:lnTo>
                  <a:close/>
                  <a:moveTo>
                    <a:pt x="878840" y="1140460"/>
                  </a:moveTo>
                  <a:lnTo>
                    <a:pt x="1574800" y="1537970"/>
                  </a:lnTo>
                  <a:lnTo>
                    <a:pt x="1397000" y="779780"/>
                  </a:lnTo>
                  <a:lnTo>
                    <a:pt x="878840" y="11404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F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0370938" cy="9315039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36AF"/>
            </a:solidFill>
          </p:spPr>
        </p:sp>
      </p:grpSp>
      <p:sp>
        <p:nvSpPr>
          <p:cNvPr id="4" name="Freeform 4"/>
          <p:cNvSpPr/>
          <p:nvPr/>
        </p:nvSpPr>
        <p:spPr>
          <a:xfrm flipH="1">
            <a:off x="766103" y="1625527"/>
            <a:ext cx="5950063" cy="7810345"/>
          </a:xfrm>
          <a:custGeom>
            <a:avLst/>
            <a:gdLst/>
            <a:ahLst/>
            <a:cxnLst/>
            <a:rect l="l" t="t" r="r" b="b"/>
            <a:pathLst>
              <a:path w="5950063" h="7810345">
                <a:moveTo>
                  <a:pt x="5950063" y="0"/>
                </a:moveTo>
                <a:lnTo>
                  <a:pt x="0" y="0"/>
                </a:lnTo>
                <a:lnTo>
                  <a:pt x="0" y="7810345"/>
                </a:lnTo>
                <a:lnTo>
                  <a:pt x="5950063" y="7810345"/>
                </a:lnTo>
                <a:lnTo>
                  <a:pt x="595006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8362419" y="2550562"/>
            <a:ext cx="2028458" cy="191225"/>
            <a:chOff x="0" y="0"/>
            <a:chExt cx="4347741" cy="4098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347740" cy="409865"/>
            </a:xfrm>
            <a:custGeom>
              <a:avLst/>
              <a:gdLst/>
              <a:ahLst/>
              <a:cxnLst/>
              <a:rect l="l" t="t" r="r" b="b"/>
              <a:pathLst>
                <a:path w="4347740" h="409865">
                  <a:moveTo>
                    <a:pt x="0" y="0"/>
                  </a:moveTo>
                  <a:lnTo>
                    <a:pt x="4347740" y="0"/>
                  </a:lnTo>
                  <a:lnTo>
                    <a:pt x="4347740" y="409865"/>
                  </a:lnTo>
                  <a:lnTo>
                    <a:pt x="0" y="409865"/>
                  </a:lnTo>
                  <a:close/>
                </a:path>
              </a:pathLst>
            </a:custGeom>
            <a:solidFill>
              <a:srgbClr val="FFC408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0486590" y="2550562"/>
            <a:ext cx="191225" cy="191225"/>
            <a:chOff x="0" y="0"/>
            <a:chExt cx="1913890" cy="19138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0776880" y="2550562"/>
            <a:ext cx="191225" cy="191225"/>
            <a:chOff x="0" y="0"/>
            <a:chExt cx="1913890" cy="191389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8362419" y="1195912"/>
            <a:ext cx="7818660" cy="1043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20"/>
              </a:lnSpc>
              <a:spcBef>
                <a:spcPct val="0"/>
              </a:spcBef>
            </a:pPr>
            <a:r>
              <a:rPr lang="en-US" sz="6014">
                <a:solidFill>
                  <a:srgbClr val="FFFFFF"/>
                </a:solidFill>
                <a:latin typeface="Bernoru"/>
              </a:rPr>
              <a:t>THE DATA</a:t>
            </a:r>
          </a:p>
        </p:txBody>
      </p: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5999457" y="1028700"/>
            <a:ext cx="1158117" cy="1193653"/>
            <a:chOff x="0" y="0"/>
            <a:chExt cx="1614170" cy="16637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14170" cy="1663700"/>
            </a:xfrm>
            <a:custGeom>
              <a:avLst/>
              <a:gdLst/>
              <a:ahLst/>
              <a:cxnLst/>
              <a:rect l="l" t="t" r="r" b="b"/>
              <a:pathLst>
                <a:path w="1614170" h="1663700">
                  <a:moveTo>
                    <a:pt x="463550" y="1663700"/>
                  </a:moveTo>
                  <a:lnTo>
                    <a:pt x="0" y="1586230"/>
                  </a:lnTo>
                  <a:lnTo>
                    <a:pt x="220980" y="262890"/>
                  </a:lnTo>
                  <a:lnTo>
                    <a:pt x="994410" y="595630"/>
                  </a:lnTo>
                  <a:lnTo>
                    <a:pt x="1162050" y="0"/>
                  </a:lnTo>
                  <a:lnTo>
                    <a:pt x="1614170" y="128270"/>
                  </a:lnTo>
                  <a:lnTo>
                    <a:pt x="1300480" y="1239520"/>
                  </a:lnTo>
                  <a:lnTo>
                    <a:pt x="585470" y="932180"/>
                  </a:lnTo>
                  <a:close/>
                </a:path>
              </a:pathLst>
            </a:custGeom>
            <a:solidFill>
              <a:srgbClr val="FFC408"/>
            </a:solid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924398" y="981059"/>
            <a:ext cx="1305659" cy="1421314"/>
            <a:chOff x="0" y="0"/>
            <a:chExt cx="2279650" cy="248158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79650" cy="2481580"/>
            </a:xfrm>
            <a:custGeom>
              <a:avLst/>
              <a:gdLst/>
              <a:ahLst/>
              <a:cxnLst/>
              <a:rect l="l" t="t" r="r" b="b"/>
              <a:pathLst>
                <a:path w="2279650" h="2481580">
                  <a:moveTo>
                    <a:pt x="2279650" y="2481580"/>
                  </a:moveTo>
                  <a:lnTo>
                    <a:pt x="0" y="1179830"/>
                  </a:lnTo>
                  <a:lnTo>
                    <a:pt x="1697990" y="0"/>
                  </a:lnTo>
                  <a:lnTo>
                    <a:pt x="2279650" y="2481580"/>
                  </a:lnTo>
                  <a:close/>
                  <a:moveTo>
                    <a:pt x="878840" y="1140460"/>
                  </a:moveTo>
                  <a:lnTo>
                    <a:pt x="1574800" y="1537970"/>
                  </a:lnTo>
                  <a:lnTo>
                    <a:pt x="1397000" y="779780"/>
                  </a:lnTo>
                  <a:lnTo>
                    <a:pt x="878840" y="11404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924398" y="4391503"/>
            <a:ext cx="729610" cy="751997"/>
            <a:chOff x="0" y="0"/>
            <a:chExt cx="1614170" cy="16637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614170" cy="1663700"/>
            </a:xfrm>
            <a:custGeom>
              <a:avLst/>
              <a:gdLst/>
              <a:ahLst/>
              <a:cxnLst/>
              <a:rect l="l" t="t" r="r" b="b"/>
              <a:pathLst>
                <a:path w="1614170" h="1663700">
                  <a:moveTo>
                    <a:pt x="463550" y="1663700"/>
                  </a:moveTo>
                  <a:lnTo>
                    <a:pt x="0" y="1586230"/>
                  </a:lnTo>
                  <a:lnTo>
                    <a:pt x="220980" y="262890"/>
                  </a:lnTo>
                  <a:lnTo>
                    <a:pt x="994410" y="595630"/>
                  </a:lnTo>
                  <a:lnTo>
                    <a:pt x="1162050" y="0"/>
                  </a:lnTo>
                  <a:lnTo>
                    <a:pt x="1614170" y="128270"/>
                  </a:lnTo>
                  <a:lnTo>
                    <a:pt x="1300480" y="1239520"/>
                  </a:lnTo>
                  <a:lnTo>
                    <a:pt x="585470" y="932180"/>
                  </a:lnTo>
                  <a:close/>
                </a:path>
              </a:pathLst>
            </a:custGeom>
            <a:solidFill>
              <a:srgbClr val="FFC408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 rot="-10800000">
            <a:off x="7281369" y="3961236"/>
            <a:ext cx="790511" cy="860534"/>
            <a:chOff x="0" y="0"/>
            <a:chExt cx="2279650" cy="248158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279650" cy="2481580"/>
            </a:xfrm>
            <a:custGeom>
              <a:avLst/>
              <a:gdLst/>
              <a:ahLst/>
              <a:cxnLst/>
              <a:rect l="l" t="t" r="r" b="b"/>
              <a:pathLst>
                <a:path w="2279650" h="2481580">
                  <a:moveTo>
                    <a:pt x="2279650" y="2481580"/>
                  </a:moveTo>
                  <a:lnTo>
                    <a:pt x="0" y="1179830"/>
                  </a:lnTo>
                  <a:lnTo>
                    <a:pt x="1697990" y="0"/>
                  </a:lnTo>
                  <a:lnTo>
                    <a:pt x="2279650" y="2481580"/>
                  </a:lnTo>
                  <a:close/>
                  <a:moveTo>
                    <a:pt x="878840" y="1140460"/>
                  </a:moveTo>
                  <a:lnTo>
                    <a:pt x="1574800" y="1537970"/>
                  </a:lnTo>
                  <a:lnTo>
                    <a:pt x="1397000" y="779780"/>
                  </a:lnTo>
                  <a:lnTo>
                    <a:pt x="878840" y="11404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8362419" y="3061537"/>
            <a:ext cx="9365824" cy="5558940"/>
            <a:chOff x="0" y="0"/>
            <a:chExt cx="2536229" cy="150533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536229" cy="1505339"/>
            </a:xfrm>
            <a:custGeom>
              <a:avLst/>
              <a:gdLst/>
              <a:ahLst/>
              <a:cxnLst/>
              <a:rect l="l" t="t" r="r" b="b"/>
              <a:pathLst>
                <a:path w="2536229" h="1505339">
                  <a:moveTo>
                    <a:pt x="0" y="0"/>
                  </a:moveTo>
                  <a:lnTo>
                    <a:pt x="2536229" y="0"/>
                  </a:lnTo>
                  <a:lnTo>
                    <a:pt x="2536229" y="1505339"/>
                  </a:lnTo>
                  <a:lnTo>
                    <a:pt x="0" y="1505339"/>
                  </a:lnTo>
                  <a:close/>
                </a:path>
              </a:pathLst>
            </a:custGeom>
            <a:solidFill>
              <a:srgbClr val="FFC408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8507345" y="3104219"/>
            <a:ext cx="9075972" cy="5323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0"/>
              </a:lnSpc>
            </a:pPr>
            <a:r>
              <a:rPr lang="en-US" sz="3028" dirty="0">
                <a:solidFill>
                  <a:srgbClr val="0036AF"/>
                </a:solidFill>
                <a:latin typeface="Ubuntu"/>
              </a:rPr>
              <a:t>The </a:t>
            </a:r>
            <a:r>
              <a:rPr lang="en-US" sz="3028" dirty="0">
                <a:solidFill>
                  <a:srgbClr val="0036AF"/>
                </a:solidFill>
                <a:latin typeface="Ubuntu Bold"/>
              </a:rPr>
              <a:t>Bike Sharing Dataset</a:t>
            </a:r>
            <a:r>
              <a:rPr lang="en-US" sz="3028" dirty="0">
                <a:solidFill>
                  <a:srgbClr val="0036AF"/>
                </a:solidFill>
                <a:latin typeface="Ubuntu"/>
              </a:rPr>
              <a:t> was created by </a:t>
            </a:r>
            <a:r>
              <a:rPr lang="en-US" sz="3028" dirty="0" err="1">
                <a:solidFill>
                  <a:srgbClr val="0036AF"/>
                </a:solidFill>
                <a:latin typeface="Ubuntu"/>
              </a:rPr>
              <a:t>Hadi</a:t>
            </a:r>
            <a:r>
              <a:rPr lang="en-US" sz="3028" dirty="0">
                <a:solidFill>
                  <a:srgbClr val="0036AF"/>
                </a:solidFill>
                <a:latin typeface="Ubuntu"/>
              </a:rPr>
              <a:t> </a:t>
            </a:r>
            <a:r>
              <a:rPr lang="en-US" sz="3028" dirty="0" err="1">
                <a:solidFill>
                  <a:srgbClr val="0036AF"/>
                </a:solidFill>
                <a:latin typeface="Ubuntu"/>
              </a:rPr>
              <a:t>Fanaee</a:t>
            </a:r>
            <a:r>
              <a:rPr lang="en-US" sz="3028" dirty="0">
                <a:solidFill>
                  <a:srgbClr val="0036AF"/>
                </a:solidFill>
                <a:latin typeface="Ubuntu"/>
              </a:rPr>
              <a:t>-T in 2013 and published to the UC Irvine Machine Learning Repository.</a:t>
            </a:r>
          </a:p>
          <a:p>
            <a:pPr>
              <a:lnSpc>
                <a:spcPts val="2800"/>
              </a:lnSpc>
            </a:pPr>
            <a:endParaRPr lang="en-US" sz="3028" dirty="0">
              <a:solidFill>
                <a:srgbClr val="0036AF"/>
              </a:solidFill>
              <a:latin typeface="Ubuntu"/>
            </a:endParaRPr>
          </a:p>
          <a:p>
            <a:pPr>
              <a:lnSpc>
                <a:spcPts val="4240"/>
              </a:lnSpc>
            </a:pPr>
            <a:r>
              <a:rPr lang="en-US" sz="3028" dirty="0">
                <a:solidFill>
                  <a:srgbClr val="0036AF"/>
                </a:solidFill>
                <a:latin typeface="Ubuntu"/>
              </a:rPr>
              <a:t>It combines daily bike hire data from Washington DC-based bike-hire company Capital Bike Share with local weather and seasonal data.</a:t>
            </a:r>
          </a:p>
          <a:p>
            <a:pPr>
              <a:lnSpc>
                <a:spcPts val="2800"/>
              </a:lnSpc>
            </a:pPr>
            <a:endParaRPr lang="en-US" sz="3028" dirty="0">
              <a:solidFill>
                <a:srgbClr val="0036AF"/>
              </a:solidFill>
              <a:latin typeface="Ubuntu"/>
            </a:endParaRPr>
          </a:p>
          <a:p>
            <a:pPr>
              <a:lnSpc>
                <a:spcPts val="4240"/>
              </a:lnSpc>
            </a:pPr>
            <a:r>
              <a:rPr lang="en-US" sz="3028" dirty="0">
                <a:solidFill>
                  <a:srgbClr val="0036AF"/>
                </a:solidFill>
                <a:latin typeface="Ubuntu"/>
              </a:rPr>
              <a:t>The dataset is </a:t>
            </a:r>
            <a:r>
              <a:rPr lang="en-US" sz="3028" dirty="0">
                <a:solidFill>
                  <a:srgbClr val="0036AF"/>
                </a:solidFill>
                <a:latin typeface="Ubuntu Bold"/>
              </a:rPr>
              <a:t>cross-sectional</a:t>
            </a:r>
            <a:r>
              <a:rPr lang="en-US" sz="3028" dirty="0">
                <a:solidFill>
                  <a:srgbClr val="0036AF"/>
                </a:solidFill>
                <a:latin typeface="Ubuntu"/>
              </a:rPr>
              <a:t>.</a:t>
            </a:r>
          </a:p>
          <a:p>
            <a:pPr>
              <a:lnSpc>
                <a:spcPts val="2800"/>
              </a:lnSpc>
            </a:pPr>
            <a:endParaRPr lang="en-US" sz="3028" dirty="0">
              <a:solidFill>
                <a:srgbClr val="0036AF"/>
              </a:solidFill>
              <a:latin typeface="Ubuntu"/>
            </a:endParaRPr>
          </a:p>
          <a:p>
            <a:pPr>
              <a:lnSpc>
                <a:spcPts val="4240"/>
              </a:lnSpc>
              <a:spcBef>
                <a:spcPct val="0"/>
              </a:spcBef>
            </a:pPr>
            <a:r>
              <a:rPr lang="en-US" sz="3028" dirty="0">
                <a:solidFill>
                  <a:srgbClr val="0036AF"/>
                </a:solidFill>
                <a:latin typeface="Ubuntu"/>
              </a:rPr>
              <a:t>It includes </a:t>
            </a:r>
            <a:r>
              <a:rPr lang="en-US" sz="3028" dirty="0">
                <a:solidFill>
                  <a:srgbClr val="0036AF"/>
                </a:solidFill>
                <a:latin typeface="Ubuntu Bold"/>
              </a:rPr>
              <a:t>731 daily records</a:t>
            </a:r>
            <a:r>
              <a:rPr lang="en-US" sz="3028" dirty="0">
                <a:solidFill>
                  <a:srgbClr val="0036AF"/>
                </a:solidFill>
                <a:latin typeface="Ubuntu"/>
              </a:rPr>
              <a:t> from 2010 and 2011. </a:t>
            </a: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1F3DA566-B111-9305-B7E0-59C5B0FB638F}"/>
              </a:ext>
            </a:extLst>
          </p:cNvPr>
          <p:cNvSpPr txBox="1"/>
          <p:nvPr/>
        </p:nvSpPr>
        <p:spPr>
          <a:xfrm>
            <a:off x="8507345" y="3221626"/>
            <a:ext cx="9075972" cy="461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39"/>
              </a:lnSpc>
            </a:pPr>
            <a:r>
              <a:rPr lang="en-US" sz="2099" dirty="0">
                <a:solidFill>
                  <a:srgbClr val="0036AF"/>
                </a:solidFill>
                <a:latin typeface="Ubuntu Bold"/>
              </a:rPr>
              <a:t>Y Variable:  </a:t>
            </a:r>
            <a:r>
              <a:rPr lang="en-US" sz="2099" dirty="0">
                <a:solidFill>
                  <a:srgbClr val="0036AF"/>
                </a:solidFill>
                <a:latin typeface="Ubuntu"/>
              </a:rPr>
              <a:t>PC (number of bikes hired, as popularity of cycling)</a:t>
            </a:r>
          </a:p>
          <a:p>
            <a:pPr>
              <a:lnSpc>
                <a:spcPts val="2939"/>
              </a:lnSpc>
            </a:pPr>
            <a:endParaRPr lang="en-US" sz="2099" dirty="0">
              <a:solidFill>
                <a:srgbClr val="0036AF"/>
              </a:solidFill>
              <a:latin typeface="Ubuntu"/>
            </a:endParaRPr>
          </a:p>
          <a:p>
            <a:pPr>
              <a:lnSpc>
                <a:spcPts val="2939"/>
              </a:lnSpc>
            </a:pPr>
            <a:r>
              <a:rPr lang="en-US" sz="2099" dirty="0">
                <a:solidFill>
                  <a:srgbClr val="0036AF"/>
                </a:solidFill>
                <a:latin typeface="Ubuntu Bold"/>
              </a:rPr>
              <a:t>X Variables:</a:t>
            </a:r>
          </a:p>
          <a:p>
            <a:pPr>
              <a:lnSpc>
                <a:spcPts val="700"/>
              </a:lnSpc>
            </a:pPr>
            <a:endParaRPr lang="en-US" sz="2099" dirty="0">
              <a:solidFill>
                <a:srgbClr val="0036AF"/>
              </a:solidFill>
              <a:latin typeface="Ubuntu Bold"/>
            </a:endParaRPr>
          </a:p>
          <a:p>
            <a:pPr>
              <a:lnSpc>
                <a:spcPts val="2939"/>
              </a:lnSpc>
            </a:pPr>
            <a:r>
              <a:rPr lang="en-US" sz="2099" dirty="0">
                <a:solidFill>
                  <a:srgbClr val="0036AF"/>
                </a:solidFill>
                <a:latin typeface="Ubuntu"/>
              </a:rPr>
              <a:t>     </a:t>
            </a:r>
            <a:r>
              <a:rPr lang="en-US" sz="2099" u="sng" dirty="0">
                <a:solidFill>
                  <a:srgbClr val="0036AF"/>
                </a:solidFill>
                <a:latin typeface="Ubuntu"/>
              </a:rPr>
              <a:t>Seasons (dummies)</a:t>
            </a:r>
            <a:r>
              <a:rPr lang="en-US" sz="2099" dirty="0">
                <a:solidFill>
                  <a:srgbClr val="0036AF"/>
                </a:solidFill>
                <a:latin typeface="Ubuntu"/>
              </a:rPr>
              <a:t>                                     </a:t>
            </a:r>
            <a:r>
              <a:rPr lang="en-US" sz="2099" u="sng" dirty="0">
                <a:solidFill>
                  <a:srgbClr val="0036AF"/>
                </a:solidFill>
                <a:latin typeface="Ubuntu"/>
              </a:rPr>
              <a:t>Other Factors</a:t>
            </a:r>
          </a:p>
          <a:p>
            <a:pPr>
              <a:lnSpc>
                <a:spcPts val="2939"/>
              </a:lnSpc>
            </a:pPr>
            <a:r>
              <a:rPr lang="en-US" sz="2099" dirty="0">
                <a:solidFill>
                  <a:srgbClr val="0036AF"/>
                </a:solidFill>
                <a:latin typeface="Ubuntu"/>
              </a:rPr>
              <a:t>            SP (spring)                                                           TM (temperature)</a:t>
            </a:r>
          </a:p>
          <a:p>
            <a:pPr>
              <a:lnSpc>
                <a:spcPts val="2939"/>
              </a:lnSpc>
            </a:pPr>
            <a:r>
              <a:rPr lang="en-US" sz="2099" dirty="0">
                <a:solidFill>
                  <a:srgbClr val="0036AF"/>
                </a:solidFill>
                <a:latin typeface="Ubuntu"/>
              </a:rPr>
              <a:t>            SU (summer)                                                       AT (adj. temperature)</a:t>
            </a:r>
          </a:p>
          <a:p>
            <a:pPr>
              <a:lnSpc>
                <a:spcPts val="2939"/>
              </a:lnSpc>
            </a:pPr>
            <a:r>
              <a:rPr lang="en-US" sz="2099" dirty="0">
                <a:solidFill>
                  <a:srgbClr val="0036AF"/>
                </a:solidFill>
                <a:latin typeface="Ubuntu"/>
              </a:rPr>
              <a:t>            AU (autumn)                                                       HU (humidity)</a:t>
            </a:r>
          </a:p>
          <a:p>
            <a:pPr>
              <a:lnSpc>
                <a:spcPts val="2939"/>
              </a:lnSpc>
            </a:pPr>
            <a:r>
              <a:rPr lang="en-US" sz="2099" dirty="0">
                <a:solidFill>
                  <a:srgbClr val="0036AF"/>
                </a:solidFill>
                <a:latin typeface="Ubuntu"/>
              </a:rPr>
              <a:t>            WI (winter)                                                          WS (windspeed)</a:t>
            </a:r>
          </a:p>
          <a:p>
            <a:pPr>
              <a:lnSpc>
                <a:spcPts val="700"/>
              </a:lnSpc>
            </a:pPr>
            <a:endParaRPr lang="en-US" sz="2099" dirty="0">
              <a:solidFill>
                <a:srgbClr val="0036AF"/>
              </a:solidFill>
              <a:latin typeface="Ubuntu"/>
            </a:endParaRPr>
          </a:p>
          <a:p>
            <a:pPr>
              <a:lnSpc>
                <a:spcPts val="2939"/>
              </a:lnSpc>
            </a:pPr>
            <a:r>
              <a:rPr lang="en-US" sz="2099" dirty="0">
                <a:solidFill>
                  <a:srgbClr val="0036AF"/>
                </a:solidFill>
                <a:latin typeface="Ubuntu"/>
              </a:rPr>
              <a:t>     </a:t>
            </a:r>
            <a:r>
              <a:rPr lang="en-US" sz="2099" u="sng" dirty="0">
                <a:solidFill>
                  <a:srgbClr val="0036AF"/>
                </a:solidFill>
                <a:latin typeface="Ubuntu"/>
              </a:rPr>
              <a:t>Weather Situations (dummies)</a:t>
            </a:r>
          </a:p>
          <a:p>
            <a:pPr>
              <a:lnSpc>
                <a:spcPts val="2939"/>
              </a:lnSpc>
            </a:pPr>
            <a:r>
              <a:rPr lang="en-US" sz="2099" dirty="0">
                <a:solidFill>
                  <a:srgbClr val="0036AF"/>
                </a:solidFill>
                <a:latin typeface="Ubuntu"/>
              </a:rPr>
              <a:t>            CW (clear weather)</a:t>
            </a:r>
          </a:p>
          <a:p>
            <a:pPr>
              <a:lnSpc>
                <a:spcPts val="2939"/>
              </a:lnSpc>
            </a:pPr>
            <a:r>
              <a:rPr lang="en-US" sz="2099" dirty="0">
                <a:solidFill>
                  <a:srgbClr val="0036AF"/>
                </a:solidFill>
                <a:latin typeface="Ubuntu"/>
              </a:rPr>
              <a:t>            MC (misty cloudy)</a:t>
            </a:r>
          </a:p>
          <a:p>
            <a:pPr>
              <a:lnSpc>
                <a:spcPts val="2939"/>
              </a:lnSpc>
              <a:spcBef>
                <a:spcPct val="0"/>
              </a:spcBef>
            </a:pPr>
            <a:r>
              <a:rPr lang="en-US" sz="2099" dirty="0">
                <a:solidFill>
                  <a:srgbClr val="0036AF"/>
                </a:solidFill>
                <a:latin typeface="Ubuntu"/>
              </a:rPr>
              <a:t>            LR (light rain/snow)</a:t>
            </a:r>
          </a:p>
        </p:txBody>
      </p:sp>
      <p:sp>
        <p:nvSpPr>
          <p:cNvPr id="25" name="TextBox 23">
            <a:extLst>
              <a:ext uri="{FF2B5EF4-FFF2-40B4-BE49-F238E27FC236}">
                <a16:creationId xmlns:a16="http://schemas.microsoft.com/office/drawing/2014/main" id="{5B5ABB2A-DB69-6702-11E0-A07629439C84}"/>
              </a:ext>
            </a:extLst>
          </p:cNvPr>
          <p:cNvSpPr txBox="1"/>
          <p:nvPr/>
        </p:nvSpPr>
        <p:spPr>
          <a:xfrm>
            <a:off x="8526939" y="3104219"/>
            <a:ext cx="9075972" cy="5323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0"/>
              </a:lnSpc>
            </a:pPr>
            <a:r>
              <a:rPr lang="en-US" sz="3028" dirty="0">
                <a:solidFill>
                  <a:srgbClr val="0036AF"/>
                </a:solidFill>
                <a:latin typeface="Ubuntu"/>
              </a:rPr>
              <a:t>We chose to exclude variables not relevant to our question e.g. months, weekdays, user status.</a:t>
            </a:r>
          </a:p>
          <a:p>
            <a:pPr>
              <a:lnSpc>
                <a:spcPts val="2800"/>
              </a:lnSpc>
            </a:pPr>
            <a:endParaRPr lang="en-US" sz="3028" dirty="0">
              <a:solidFill>
                <a:srgbClr val="0036AF"/>
              </a:solidFill>
              <a:latin typeface="Ubuntu"/>
            </a:endParaRPr>
          </a:p>
          <a:p>
            <a:pPr>
              <a:lnSpc>
                <a:spcPts val="4240"/>
              </a:lnSpc>
            </a:pPr>
            <a:r>
              <a:rPr lang="en-US" sz="3028" dirty="0">
                <a:solidFill>
                  <a:srgbClr val="0036AF"/>
                </a:solidFill>
                <a:latin typeface="Ubuntu"/>
              </a:rPr>
              <a:t>The dataset does not include any days with heavy rain/snow, although there is a weather situation category for it. We excluded the category from our analysis on this basis.</a:t>
            </a:r>
          </a:p>
          <a:p>
            <a:pPr>
              <a:lnSpc>
                <a:spcPts val="2800"/>
              </a:lnSpc>
            </a:pPr>
            <a:endParaRPr lang="en-US" sz="3028" dirty="0">
              <a:solidFill>
                <a:srgbClr val="0036AF"/>
              </a:solidFill>
              <a:latin typeface="Ubuntu"/>
            </a:endParaRPr>
          </a:p>
          <a:p>
            <a:pPr>
              <a:lnSpc>
                <a:spcPts val="4240"/>
              </a:lnSpc>
            </a:pPr>
            <a:r>
              <a:rPr lang="en-US" sz="3028" dirty="0">
                <a:solidFill>
                  <a:srgbClr val="0036AF"/>
                </a:solidFill>
                <a:latin typeface="Ubuntu"/>
              </a:rPr>
              <a:t>Weather situation data is by nature subjective.</a:t>
            </a:r>
          </a:p>
          <a:p>
            <a:pPr>
              <a:lnSpc>
                <a:spcPts val="2800"/>
              </a:lnSpc>
            </a:pPr>
            <a:endParaRPr lang="en-US" sz="3028" dirty="0">
              <a:solidFill>
                <a:srgbClr val="0036AF"/>
              </a:solidFill>
              <a:latin typeface="Ubuntu"/>
            </a:endParaRPr>
          </a:p>
          <a:p>
            <a:pPr>
              <a:lnSpc>
                <a:spcPts val="4240"/>
              </a:lnSpc>
              <a:spcBef>
                <a:spcPct val="0"/>
              </a:spcBef>
            </a:pPr>
            <a:r>
              <a:rPr lang="en-US" sz="3028" dirty="0">
                <a:solidFill>
                  <a:srgbClr val="0036AF"/>
                </a:solidFill>
                <a:latin typeface="Ubuntu"/>
              </a:rPr>
              <a:t>American data - could differ from NZ experiences.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4" grpId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F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7277431"/>
            <a:ext cx="10758713" cy="3009569"/>
            <a:chOff x="0" y="0"/>
            <a:chExt cx="3924808" cy="10978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24808" cy="1097899"/>
            </a:xfrm>
            <a:custGeom>
              <a:avLst/>
              <a:gdLst/>
              <a:ahLst/>
              <a:cxnLst/>
              <a:rect l="l" t="t" r="r" b="b"/>
              <a:pathLst>
                <a:path w="3924808" h="1097899">
                  <a:moveTo>
                    <a:pt x="0" y="0"/>
                  </a:moveTo>
                  <a:lnTo>
                    <a:pt x="3924808" y="0"/>
                  </a:lnTo>
                  <a:lnTo>
                    <a:pt x="3924808" y="1097899"/>
                  </a:lnTo>
                  <a:lnTo>
                    <a:pt x="0" y="1097899"/>
                  </a:lnTo>
                  <a:close/>
                </a:path>
              </a:pathLst>
            </a:custGeom>
            <a:solidFill>
              <a:srgbClr val="0036AF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4277628" y="4952764"/>
            <a:ext cx="2608926" cy="5334236"/>
          </a:xfrm>
          <a:custGeom>
            <a:avLst/>
            <a:gdLst/>
            <a:ahLst/>
            <a:cxnLst/>
            <a:rect l="l" t="t" r="r" b="b"/>
            <a:pathLst>
              <a:path w="2608926" h="5334236">
                <a:moveTo>
                  <a:pt x="0" y="0"/>
                </a:moveTo>
                <a:lnTo>
                  <a:pt x="2608927" y="0"/>
                </a:lnTo>
                <a:lnTo>
                  <a:pt x="2608927" y="5334236"/>
                </a:lnTo>
                <a:lnTo>
                  <a:pt x="0" y="53342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4952764"/>
            <a:ext cx="2376160" cy="5334236"/>
          </a:xfrm>
          <a:custGeom>
            <a:avLst/>
            <a:gdLst/>
            <a:ahLst/>
            <a:cxnLst/>
            <a:rect l="l" t="t" r="r" b="b"/>
            <a:pathLst>
              <a:path w="2376160" h="5334236">
                <a:moveTo>
                  <a:pt x="0" y="0"/>
                </a:moveTo>
                <a:lnTo>
                  <a:pt x="2376160" y="0"/>
                </a:lnTo>
                <a:lnTo>
                  <a:pt x="2376160" y="5334236"/>
                </a:lnTo>
                <a:lnTo>
                  <a:pt x="0" y="53342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77276" y="2157045"/>
            <a:ext cx="5517621" cy="946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  <a:spcBef>
                <a:spcPct val="0"/>
              </a:spcBef>
            </a:pPr>
            <a:r>
              <a:rPr lang="en-US" sz="5500">
                <a:solidFill>
                  <a:srgbClr val="FFFFFF"/>
                </a:solidFill>
                <a:latin typeface="Bernoru"/>
              </a:rPr>
              <a:t>THE STORY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677276" y="3434178"/>
            <a:ext cx="1854824" cy="174856"/>
            <a:chOff x="0" y="0"/>
            <a:chExt cx="4347741" cy="40986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347740" cy="409865"/>
            </a:xfrm>
            <a:custGeom>
              <a:avLst/>
              <a:gdLst/>
              <a:ahLst/>
              <a:cxnLst/>
              <a:rect l="l" t="t" r="r" b="b"/>
              <a:pathLst>
                <a:path w="4347740" h="409865">
                  <a:moveTo>
                    <a:pt x="0" y="0"/>
                  </a:moveTo>
                  <a:lnTo>
                    <a:pt x="4347740" y="0"/>
                  </a:lnTo>
                  <a:lnTo>
                    <a:pt x="4347740" y="409865"/>
                  </a:lnTo>
                  <a:lnTo>
                    <a:pt x="0" y="409865"/>
                  </a:lnTo>
                  <a:close/>
                </a:path>
              </a:pathLst>
            </a:custGeom>
            <a:solidFill>
              <a:srgbClr val="FFC408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3619621" y="3434178"/>
            <a:ext cx="174856" cy="174856"/>
            <a:chOff x="0" y="0"/>
            <a:chExt cx="1913890" cy="191389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3885062" y="3434178"/>
            <a:ext cx="174856" cy="174856"/>
            <a:chOff x="0" y="0"/>
            <a:chExt cx="1913890" cy="191389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8450325" y="2687269"/>
            <a:ext cx="1099094" cy="1001182"/>
            <a:chOff x="0" y="0"/>
            <a:chExt cx="2915602" cy="265586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915602" cy="2655869"/>
            </a:xfrm>
            <a:custGeom>
              <a:avLst/>
              <a:gdLst/>
              <a:ahLst/>
              <a:cxnLst/>
              <a:rect l="l" t="t" r="r" b="b"/>
              <a:pathLst>
                <a:path w="2915602" h="2655869">
                  <a:moveTo>
                    <a:pt x="2791142" y="2655868"/>
                  </a:moveTo>
                  <a:lnTo>
                    <a:pt x="124460" y="2655868"/>
                  </a:lnTo>
                  <a:cubicBezTo>
                    <a:pt x="55880" y="2655868"/>
                    <a:pt x="0" y="2599988"/>
                    <a:pt x="0" y="253140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91142" y="0"/>
                  </a:lnTo>
                  <a:cubicBezTo>
                    <a:pt x="2859722" y="0"/>
                    <a:pt x="2915602" y="55880"/>
                    <a:pt x="2915602" y="124460"/>
                  </a:cubicBezTo>
                  <a:lnTo>
                    <a:pt x="2915602" y="2531408"/>
                  </a:lnTo>
                  <a:cubicBezTo>
                    <a:pt x="2915602" y="2599988"/>
                    <a:pt x="2859722" y="2655869"/>
                    <a:pt x="2791142" y="2655869"/>
                  </a:cubicBezTo>
                  <a:close/>
                </a:path>
              </a:pathLst>
            </a:custGeom>
            <a:solidFill>
              <a:srgbClr val="FFC408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0180178" y="2611069"/>
            <a:ext cx="7406945" cy="1654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68"/>
              </a:lnSpc>
              <a:spcBef>
                <a:spcPct val="0"/>
              </a:spcBef>
            </a:pPr>
            <a:r>
              <a:rPr lang="en-US" sz="3120">
                <a:solidFill>
                  <a:srgbClr val="FFFFFF"/>
                </a:solidFill>
                <a:latin typeface="Ubuntu"/>
              </a:rPr>
              <a:t>There is no relationship between the weather conditions and the popularity of cycling.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8450325" y="4975949"/>
            <a:ext cx="1099094" cy="1001182"/>
            <a:chOff x="0" y="0"/>
            <a:chExt cx="2915602" cy="265586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915602" cy="2655869"/>
            </a:xfrm>
            <a:custGeom>
              <a:avLst/>
              <a:gdLst/>
              <a:ahLst/>
              <a:cxnLst/>
              <a:rect l="l" t="t" r="r" b="b"/>
              <a:pathLst>
                <a:path w="2915602" h="2655869">
                  <a:moveTo>
                    <a:pt x="2791142" y="2655868"/>
                  </a:moveTo>
                  <a:lnTo>
                    <a:pt x="124460" y="2655868"/>
                  </a:lnTo>
                  <a:cubicBezTo>
                    <a:pt x="55880" y="2655868"/>
                    <a:pt x="0" y="2599988"/>
                    <a:pt x="0" y="253140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91142" y="0"/>
                  </a:lnTo>
                  <a:cubicBezTo>
                    <a:pt x="2859722" y="0"/>
                    <a:pt x="2915602" y="55880"/>
                    <a:pt x="2915602" y="124460"/>
                  </a:cubicBezTo>
                  <a:lnTo>
                    <a:pt x="2915602" y="2531408"/>
                  </a:lnTo>
                  <a:cubicBezTo>
                    <a:pt x="2915602" y="2599988"/>
                    <a:pt x="2859722" y="2655869"/>
                    <a:pt x="2791142" y="2655869"/>
                  </a:cubicBezTo>
                  <a:close/>
                </a:path>
              </a:pathLst>
            </a:custGeom>
            <a:solidFill>
              <a:srgbClr val="FFC408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0180178" y="4890224"/>
            <a:ext cx="7406945" cy="1691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35"/>
              </a:lnSpc>
              <a:spcBef>
                <a:spcPct val="0"/>
              </a:spcBef>
            </a:pPr>
            <a:r>
              <a:rPr lang="en-US" sz="3168">
                <a:solidFill>
                  <a:srgbClr val="FFFFFF"/>
                </a:solidFill>
                <a:latin typeface="Ubuntu"/>
              </a:rPr>
              <a:t>There is a relationship between the weather conditions and the popularity of cycling.</a:t>
            </a:r>
          </a:p>
        </p:txBody>
      </p: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6948535" y="4986594"/>
            <a:ext cx="758839" cy="782124"/>
            <a:chOff x="0" y="0"/>
            <a:chExt cx="1614170" cy="16637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614170" cy="1663700"/>
            </a:xfrm>
            <a:custGeom>
              <a:avLst/>
              <a:gdLst/>
              <a:ahLst/>
              <a:cxnLst/>
              <a:rect l="l" t="t" r="r" b="b"/>
              <a:pathLst>
                <a:path w="1614170" h="1663700">
                  <a:moveTo>
                    <a:pt x="463550" y="1663700"/>
                  </a:moveTo>
                  <a:lnTo>
                    <a:pt x="0" y="1586230"/>
                  </a:lnTo>
                  <a:lnTo>
                    <a:pt x="220980" y="262890"/>
                  </a:lnTo>
                  <a:lnTo>
                    <a:pt x="994410" y="595630"/>
                  </a:lnTo>
                  <a:lnTo>
                    <a:pt x="1162050" y="0"/>
                  </a:lnTo>
                  <a:lnTo>
                    <a:pt x="1614170" y="128270"/>
                  </a:lnTo>
                  <a:lnTo>
                    <a:pt x="1300480" y="1239520"/>
                  </a:lnTo>
                  <a:lnTo>
                    <a:pt x="585470" y="932180"/>
                  </a:lnTo>
                  <a:close/>
                </a:path>
              </a:pathLst>
            </a:custGeom>
            <a:solidFill>
              <a:srgbClr val="FFC40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599546" y="4952764"/>
            <a:ext cx="780635" cy="849784"/>
            <a:chOff x="0" y="0"/>
            <a:chExt cx="2279650" cy="248158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279650" cy="2481580"/>
            </a:xfrm>
            <a:custGeom>
              <a:avLst/>
              <a:gdLst/>
              <a:ahLst/>
              <a:cxnLst/>
              <a:rect l="l" t="t" r="r" b="b"/>
              <a:pathLst>
                <a:path w="2279650" h="2481580">
                  <a:moveTo>
                    <a:pt x="2279650" y="2481580"/>
                  </a:moveTo>
                  <a:lnTo>
                    <a:pt x="0" y="1179830"/>
                  </a:lnTo>
                  <a:lnTo>
                    <a:pt x="1697990" y="0"/>
                  </a:lnTo>
                  <a:lnTo>
                    <a:pt x="2279650" y="2481580"/>
                  </a:lnTo>
                  <a:close/>
                  <a:moveTo>
                    <a:pt x="878840" y="1140460"/>
                  </a:moveTo>
                  <a:lnTo>
                    <a:pt x="1574800" y="1537970"/>
                  </a:lnTo>
                  <a:lnTo>
                    <a:pt x="1397000" y="779780"/>
                  </a:lnTo>
                  <a:lnTo>
                    <a:pt x="878840" y="11404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8473524" y="2771803"/>
            <a:ext cx="1288351" cy="799132"/>
            <a:chOff x="0" y="-76200"/>
            <a:chExt cx="1717801" cy="1065510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76200"/>
              <a:ext cx="1152938" cy="9316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14"/>
                </a:lnSpc>
                <a:spcBef>
                  <a:spcPct val="0"/>
                </a:spcBef>
              </a:pPr>
              <a:r>
                <a:rPr lang="en-US" sz="4224">
                  <a:solidFill>
                    <a:srgbClr val="012F96"/>
                  </a:solidFill>
                  <a:latin typeface="Open Sans Bold"/>
                </a:rPr>
                <a:t>H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283275" y="322558"/>
              <a:ext cx="1434526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rgbClr val="012F96"/>
                  </a:solidFill>
                  <a:latin typeface="Open Sans Bold"/>
                </a:rPr>
                <a:t>0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473524" y="5054800"/>
            <a:ext cx="1288351" cy="799133"/>
            <a:chOff x="0" y="-76200"/>
            <a:chExt cx="1717801" cy="1065510"/>
          </a:xfrm>
        </p:grpSpPr>
        <p:sp>
          <p:nvSpPr>
            <p:cNvPr id="27" name="TextBox 27"/>
            <p:cNvSpPr txBox="1"/>
            <p:nvPr/>
          </p:nvSpPr>
          <p:spPr>
            <a:xfrm>
              <a:off x="0" y="-76200"/>
              <a:ext cx="1152938" cy="9316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914"/>
                </a:lnSpc>
                <a:spcBef>
                  <a:spcPct val="0"/>
                </a:spcBef>
              </a:pPr>
              <a:r>
                <a:rPr lang="en-US" sz="4224" dirty="0">
                  <a:solidFill>
                    <a:srgbClr val="012F96"/>
                  </a:solidFill>
                  <a:latin typeface="Open Sans Bold"/>
                </a:rPr>
                <a:t>H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283275" y="322558"/>
              <a:ext cx="1434526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rgbClr val="012F96"/>
                  </a:solidFill>
                  <a:latin typeface="Open Sans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F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4936551"/>
            <a:ext cx="18288000" cy="5350449"/>
            <a:chOff x="0" y="0"/>
            <a:chExt cx="6133294" cy="17943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33293" cy="1794394"/>
            </a:xfrm>
            <a:custGeom>
              <a:avLst/>
              <a:gdLst/>
              <a:ahLst/>
              <a:cxnLst/>
              <a:rect l="l" t="t" r="r" b="b"/>
              <a:pathLst>
                <a:path w="6133293" h="1794394">
                  <a:moveTo>
                    <a:pt x="0" y="0"/>
                  </a:moveTo>
                  <a:lnTo>
                    <a:pt x="6133293" y="0"/>
                  </a:lnTo>
                  <a:lnTo>
                    <a:pt x="6133293" y="1794394"/>
                  </a:lnTo>
                  <a:lnTo>
                    <a:pt x="0" y="1794394"/>
                  </a:lnTo>
                  <a:close/>
                </a:path>
              </a:pathLst>
            </a:custGeom>
            <a:solidFill>
              <a:srgbClr val="0036AF"/>
            </a:solidFill>
          </p:spPr>
        </p:sp>
      </p:grpSp>
      <p:sp>
        <p:nvSpPr>
          <p:cNvPr id="4" name="Freeform 4"/>
          <p:cNvSpPr/>
          <p:nvPr/>
        </p:nvSpPr>
        <p:spPr>
          <a:xfrm flipH="1">
            <a:off x="13427240" y="2674064"/>
            <a:ext cx="1491336" cy="4001145"/>
          </a:xfrm>
          <a:custGeom>
            <a:avLst/>
            <a:gdLst/>
            <a:ahLst/>
            <a:cxnLst/>
            <a:rect l="l" t="t" r="r" b="b"/>
            <a:pathLst>
              <a:path w="1491336" h="4001145">
                <a:moveTo>
                  <a:pt x="1491335" y="0"/>
                </a:moveTo>
                <a:lnTo>
                  <a:pt x="0" y="0"/>
                </a:lnTo>
                <a:lnTo>
                  <a:pt x="0" y="4001145"/>
                </a:lnTo>
                <a:lnTo>
                  <a:pt x="1491335" y="4001145"/>
                </a:lnTo>
                <a:lnTo>
                  <a:pt x="149133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587407" y="2674064"/>
            <a:ext cx="1214893" cy="4001145"/>
          </a:xfrm>
          <a:custGeom>
            <a:avLst/>
            <a:gdLst/>
            <a:ahLst/>
            <a:cxnLst/>
            <a:rect l="l" t="t" r="r" b="b"/>
            <a:pathLst>
              <a:path w="1214893" h="4001145">
                <a:moveTo>
                  <a:pt x="0" y="0"/>
                </a:moveTo>
                <a:lnTo>
                  <a:pt x="1214893" y="0"/>
                </a:lnTo>
                <a:lnTo>
                  <a:pt x="1214893" y="4001145"/>
                </a:lnTo>
                <a:lnTo>
                  <a:pt x="0" y="40011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369425" y="2674064"/>
            <a:ext cx="1615007" cy="4001145"/>
          </a:xfrm>
          <a:custGeom>
            <a:avLst/>
            <a:gdLst/>
            <a:ahLst/>
            <a:cxnLst/>
            <a:rect l="l" t="t" r="r" b="b"/>
            <a:pathLst>
              <a:path w="1615007" h="4001145">
                <a:moveTo>
                  <a:pt x="0" y="0"/>
                </a:moveTo>
                <a:lnTo>
                  <a:pt x="1615007" y="0"/>
                </a:lnTo>
                <a:lnTo>
                  <a:pt x="1615007" y="4001145"/>
                </a:lnTo>
                <a:lnTo>
                  <a:pt x="0" y="40011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952679" y="1924977"/>
            <a:ext cx="1854824" cy="174856"/>
            <a:chOff x="0" y="0"/>
            <a:chExt cx="4347741" cy="40986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347740" cy="409865"/>
            </a:xfrm>
            <a:custGeom>
              <a:avLst/>
              <a:gdLst/>
              <a:ahLst/>
              <a:cxnLst/>
              <a:rect l="l" t="t" r="r" b="b"/>
              <a:pathLst>
                <a:path w="4347740" h="409865">
                  <a:moveTo>
                    <a:pt x="0" y="0"/>
                  </a:moveTo>
                  <a:lnTo>
                    <a:pt x="4347740" y="0"/>
                  </a:lnTo>
                  <a:lnTo>
                    <a:pt x="4347740" y="409865"/>
                  </a:lnTo>
                  <a:lnTo>
                    <a:pt x="0" y="409865"/>
                  </a:lnTo>
                  <a:close/>
                </a:path>
              </a:pathLst>
            </a:custGeom>
            <a:solidFill>
              <a:srgbClr val="FFC408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9895024" y="1924977"/>
            <a:ext cx="174856" cy="174856"/>
            <a:chOff x="0" y="0"/>
            <a:chExt cx="1913890" cy="191389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0160465" y="1924977"/>
            <a:ext cx="174856" cy="174856"/>
            <a:chOff x="0" y="0"/>
            <a:chExt cx="1913890" cy="191389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430906" y="1228274"/>
            <a:ext cx="1003137" cy="1091994"/>
            <a:chOff x="0" y="0"/>
            <a:chExt cx="2279650" cy="248158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279650" cy="2481580"/>
            </a:xfrm>
            <a:custGeom>
              <a:avLst/>
              <a:gdLst/>
              <a:ahLst/>
              <a:cxnLst/>
              <a:rect l="l" t="t" r="r" b="b"/>
              <a:pathLst>
                <a:path w="2279650" h="2481580">
                  <a:moveTo>
                    <a:pt x="2279650" y="2481580"/>
                  </a:moveTo>
                  <a:lnTo>
                    <a:pt x="0" y="1179830"/>
                  </a:lnTo>
                  <a:lnTo>
                    <a:pt x="1697990" y="0"/>
                  </a:lnTo>
                  <a:lnTo>
                    <a:pt x="2279650" y="2481580"/>
                  </a:lnTo>
                  <a:close/>
                  <a:moveTo>
                    <a:pt x="878840" y="1140460"/>
                  </a:moveTo>
                  <a:lnTo>
                    <a:pt x="1574800" y="1537970"/>
                  </a:lnTo>
                  <a:lnTo>
                    <a:pt x="1397000" y="779780"/>
                  </a:lnTo>
                  <a:lnTo>
                    <a:pt x="878840" y="11404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028700" y="5802754"/>
            <a:ext cx="927913" cy="956386"/>
            <a:chOff x="0" y="0"/>
            <a:chExt cx="1614170" cy="16637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614170" cy="1663700"/>
            </a:xfrm>
            <a:custGeom>
              <a:avLst/>
              <a:gdLst/>
              <a:ahLst/>
              <a:cxnLst/>
              <a:rect l="l" t="t" r="r" b="b"/>
              <a:pathLst>
                <a:path w="1614170" h="1663700">
                  <a:moveTo>
                    <a:pt x="463550" y="1663700"/>
                  </a:moveTo>
                  <a:lnTo>
                    <a:pt x="0" y="1586230"/>
                  </a:lnTo>
                  <a:lnTo>
                    <a:pt x="220980" y="262890"/>
                  </a:lnTo>
                  <a:lnTo>
                    <a:pt x="994410" y="595630"/>
                  </a:lnTo>
                  <a:lnTo>
                    <a:pt x="1162050" y="0"/>
                  </a:lnTo>
                  <a:lnTo>
                    <a:pt x="1614170" y="128270"/>
                  </a:lnTo>
                  <a:lnTo>
                    <a:pt x="1300480" y="1239520"/>
                  </a:lnTo>
                  <a:lnTo>
                    <a:pt x="585470" y="932180"/>
                  </a:lnTo>
                  <a:close/>
                </a:path>
              </a:pathLst>
            </a:custGeom>
            <a:solidFill>
              <a:srgbClr val="FFC408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-10800000">
            <a:off x="16369084" y="5790069"/>
            <a:ext cx="890216" cy="969071"/>
            <a:chOff x="0" y="0"/>
            <a:chExt cx="2279650" cy="248158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279650" cy="2481580"/>
            </a:xfrm>
            <a:custGeom>
              <a:avLst/>
              <a:gdLst/>
              <a:ahLst/>
              <a:cxnLst/>
              <a:rect l="l" t="t" r="r" b="b"/>
              <a:pathLst>
                <a:path w="2279650" h="2481580">
                  <a:moveTo>
                    <a:pt x="2279650" y="2481580"/>
                  </a:moveTo>
                  <a:lnTo>
                    <a:pt x="0" y="1179830"/>
                  </a:lnTo>
                  <a:lnTo>
                    <a:pt x="1697990" y="0"/>
                  </a:lnTo>
                  <a:lnTo>
                    <a:pt x="2279650" y="2481580"/>
                  </a:lnTo>
                  <a:close/>
                  <a:moveTo>
                    <a:pt x="878840" y="1140460"/>
                  </a:moveTo>
                  <a:lnTo>
                    <a:pt x="1574800" y="1537970"/>
                  </a:lnTo>
                  <a:lnTo>
                    <a:pt x="1397000" y="779780"/>
                  </a:lnTo>
                  <a:lnTo>
                    <a:pt x="878840" y="11404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2610896" y="681416"/>
            <a:ext cx="13066207" cy="946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  <a:spcBef>
                <a:spcPct val="0"/>
              </a:spcBef>
            </a:pPr>
            <a:r>
              <a:rPr lang="en-US" sz="5500">
                <a:solidFill>
                  <a:srgbClr val="FFFFFF"/>
                </a:solidFill>
                <a:latin typeface="Bernoru"/>
              </a:rPr>
              <a:t>EMPIRICAL METHOD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672732" y="7008584"/>
            <a:ext cx="3008393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C408"/>
                </a:solidFill>
                <a:latin typeface="Ubuntu Bold"/>
              </a:rPr>
              <a:t>1. INDIVIDUAL TESTS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22697" y="7564151"/>
            <a:ext cx="3908464" cy="1940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dirty="0">
                <a:solidFill>
                  <a:srgbClr val="FFFFFF"/>
                </a:solidFill>
                <a:latin typeface="Ubuntu"/>
              </a:rPr>
              <a:t>Finds the effect of each weather condition on the popularity of cycling, individually.</a:t>
            </a:r>
          </a:p>
          <a:p>
            <a:pPr algn="ctr">
              <a:lnSpc>
                <a:spcPts val="2239"/>
              </a:lnSpc>
            </a:pPr>
            <a:endParaRPr lang="en-US" sz="1599" dirty="0">
              <a:solidFill>
                <a:srgbClr val="FFFFFF"/>
              </a:solidFill>
              <a:latin typeface="Ubuntu"/>
            </a:endParaRPr>
          </a:p>
          <a:p>
            <a:pPr algn="ctr">
              <a:lnSpc>
                <a:spcPts val="2239"/>
              </a:lnSpc>
            </a:pPr>
            <a:r>
              <a:rPr lang="en-NZ" sz="1600" b="0" i="0" u="none" strike="noStrike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H</a:t>
            </a:r>
            <a:r>
              <a:rPr lang="en-NZ" sz="1600" b="0" i="0" u="none" strike="noStrike" baseline="-25000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0</a:t>
            </a:r>
            <a:r>
              <a:rPr lang="en-NZ" sz="1600" b="0" i="0" u="none" strike="noStrike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: 𝜷 = 0</a:t>
            </a:r>
            <a:endParaRPr lang="en-US" sz="14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algn="ctr">
              <a:lnSpc>
                <a:spcPts val="2239"/>
              </a:lnSpc>
            </a:pPr>
            <a:r>
              <a:rPr lang="en-NZ" sz="1600" b="0" i="0" u="none" strike="noStrike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H</a:t>
            </a:r>
            <a:r>
              <a:rPr lang="en-NZ" sz="1600" b="0" i="0" u="none" strike="noStrike" baseline="-25000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1</a:t>
            </a:r>
            <a:r>
              <a:rPr lang="en-NZ" sz="1600" b="0" i="0" u="none" strike="noStrike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: 𝜷 ≠ 0</a:t>
            </a:r>
          </a:p>
          <a:p>
            <a:pPr algn="ctr">
              <a:lnSpc>
                <a:spcPts val="2239"/>
              </a:lnSpc>
            </a:pPr>
            <a:endParaRPr lang="en-US" sz="1599" dirty="0">
              <a:solidFill>
                <a:srgbClr val="FFFFFF"/>
              </a:solidFill>
              <a:latin typeface="Ubuntu"/>
            </a:endParaRPr>
          </a:p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Ubuntu"/>
              </a:rPr>
              <a:t>Test Statistic: P-values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929448" y="7008584"/>
            <a:ext cx="4429104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C408"/>
                </a:solidFill>
                <a:latin typeface="Ubuntu Bold"/>
              </a:rPr>
              <a:t>2. UNRESTRICTED JOINT TEST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322721" y="7008584"/>
            <a:ext cx="3700373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C408"/>
                </a:solidFill>
                <a:latin typeface="Ubuntu Bold"/>
              </a:rPr>
              <a:t>3. RESTRICTED JOINT TEST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4673480" y="174071"/>
            <a:ext cx="3086100" cy="3086100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85289" y="111986"/>
                  </a:lnTo>
                  <a:lnTo>
                    <a:pt x="609600" y="54447"/>
                  </a:lnTo>
                  <a:lnTo>
                    <a:pt x="621927" y="190873"/>
                  </a:lnTo>
                  <a:lnTo>
                    <a:pt x="758353" y="203200"/>
                  </a:lnTo>
                  <a:lnTo>
                    <a:pt x="700814" y="327511"/>
                  </a:lnTo>
                  <a:lnTo>
                    <a:pt x="812800" y="406400"/>
                  </a:lnTo>
                  <a:lnTo>
                    <a:pt x="700814" y="485289"/>
                  </a:lnTo>
                  <a:lnTo>
                    <a:pt x="758353" y="609600"/>
                  </a:lnTo>
                  <a:lnTo>
                    <a:pt x="621927" y="621927"/>
                  </a:lnTo>
                  <a:lnTo>
                    <a:pt x="609600" y="758353"/>
                  </a:lnTo>
                  <a:lnTo>
                    <a:pt x="485289" y="700814"/>
                  </a:lnTo>
                  <a:lnTo>
                    <a:pt x="406400" y="812800"/>
                  </a:lnTo>
                  <a:lnTo>
                    <a:pt x="327511" y="700814"/>
                  </a:lnTo>
                  <a:lnTo>
                    <a:pt x="203200" y="758353"/>
                  </a:lnTo>
                  <a:lnTo>
                    <a:pt x="190873" y="621927"/>
                  </a:lnTo>
                  <a:lnTo>
                    <a:pt x="54447" y="609600"/>
                  </a:lnTo>
                  <a:lnTo>
                    <a:pt x="111986" y="485289"/>
                  </a:lnTo>
                  <a:lnTo>
                    <a:pt x="0" y="406400"/>
                  </a:lnTo>
                  <a:lnTo>
                    <a:pt x="111986" y="327511"/>
                  </a:lnTo>
                  <a:lnTo>
                    <a:pt x="54447" y="203200"/>
                  </a:lnTo>
                  <a:lnTo>
                    <a:pt x="190873" y="190873"/>
                  </a:lnTo>
                  <a:lnTo>
                    <a:pt x="203200" y="54447"/>
                  </a:lnTo>
                  <a:lnTo>
                    <a:pt x="327511" y="11198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ED71A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127000" y="79375"/>
              <a:ext cx="558800" cy="606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4823345" y="231221"/>
            <a:ext cx="3267055" cy="3267055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85289" y="111986"/>
                  </a:lnTo>
                  <a:lnTo>
                    <a:pt x="609600" y="54447"/>
                  </a:lnTo>
                  <a:lnTo>
                    <a:pt x="621927" y="190873"/>
                  </a:lnTo>
                  <a:lnTo>
                    <a:pt x="758353" y="203200"/>
                  </a:lnTo>
                  <a:lnTo>
                    <a:pt x="700814" y="327511"/>
                  </a:lnTo>
                  <a:lnTo>
                    <a:pt x="812800" y="406400"/>
                  </a:lnTo>
                  <a:lnTo>
                    <a:pt x="700814" y="485289"/>
                  </a:lnTo>
                  <a:lnTo>
                    <a:pt x="758353" y="609600"/>
                  </a:lnTo>
                  <a:lnTo>
                    <a:pt x="621927" y="621927"/>
                  </a:lnTo>
                  <a:lnTo>
                    <a:pt x="609600" y="758353"/>
                  </a:lnTo>
                  <a:lnTo>
                    <a:pt x="485289" y="700814"/>
                  </a:lnTo>
                  <a:lnTo>
                    <a:pt x="406400" y="812800"/>
                  </a:lnTo>
                  <a:lnTo>
                    <a:pt x="327511" y="700814"/>
                  </a:lnTo>
                  <a:lnTo>
                    <a:pt x="203200" y="758353"/>
                  </a:lnTo>
                  <a:lnTo>
                    <a:pt x="190873" y="621927"/>
                  </a:lnTo>
                  <a:lnTo>
                    <a:pt x="54447" y="609600"/>
                  </a:lnTo>
                  <a:lnTo>
                    <a:pt x="111986" y="485289"/>
                  </a:lnTo>
                  <a:lnTo>
                    <a:pt x="0" y="406400"/>
                  </a:lnTo>
                  <a:lnTo>
                    <a:pt x="111986" y="327511"/>
                  </a:lnTo>
                  <a:lnTo>
                    <a:pt x="54447" y="203200"/>
                  </a:lnTo>
                  <a:lnTo>
                    <a:pt x="190873" y="190873"/>
                  </a:lnTo>
                  <a:lnTo>
                    <a:pt x="203200" y="54447"/>
                  </a:lnTo>
                  <a:lnTo>
                    <a:pt x="327511" y="11198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27000" y="79375"/>
              <a:ext cx="558800" cy="606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5311128" y="671619"/>
            <a:ext cx="2268794" cy="2040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 u="sng" dirty="0">
                <a:solidFill>
                  <a:srgbClr val="FFFFFF"/>
                </a:solidFill>
                <a:latin typeface="Ubuntu Bold"/>
              </a:rPr>
              <a:t>NOTE:</a:t>
            </a:r>
          </a:p>
          <a:p>
            <a:pPr algn="ctr">
              <a:lnSpc>
                <a:spcPts val="2660"/>
              </a:lnSpc>
            </a:pPr>
            <a:r>
              <a:rPr lang="en-US" sz="1900" dirty="0">
                <a:solidFill>
                  <a:srgbClr val="FFFFFF"/>
                </a:solidFill>
                <a:latin typeface="Ubuntu Bold"/>
              </a:rPr>
              <a:t>ALL TESTS ARE CONDUCTED AT </a:t>
            </a:r>
          </a:p>
          <a:p>
            <a:pPr algn="ctr">
              <a:lnSpc>
                <a:spcPts val="2660"/>
              </a:lnSpc>
            </a:pPr>
            <a:r>
              <a:rPr lang="en-NZ" sz="20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𝜶</a:t>
            </a:r>
            <a:r>
              <a:rPr lang="en-US" sz="1900" dirty="0">
                <a:solidFill>
                  <a:srgbClr val="FFFFFF"/>
                </a:solidFill>
                <a:latin typeface="Ubuntu Bold"/>
              </a:rPr>
              <a:t> = 0.05 </a:t>
            </a:r>
          </a:p>
          <a:p>
            <a:pPr algn="ctr">
              <a:lnSpc>
                <a:spcPts val="2660"/>
              </a:lnSpc>
            </a:pPr>
            <a:r>
              <a:rPr lang="en-US" sz="1900" dirty="0">
                <a:solidFill>
                  <a:srgbClr val="FFFFFF"/>
                </a:solidFill>
                <a:latin typeface="Ubuntu Bold"/>
              </a:rPr>
              <a:t>LEVEL OF SIGNIFICANCE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240621" y="7564151"/>
            <a:ext cx="3908464" cy="1940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dirty="0">
                <a:solidFill>
                  <a:srgbClr val="FFFFFF"/>
                </a:solidFill>
                <a:latin typeface="Ubuntu"/>
              </a:rPr>
              <a:t>Finds the effect of all weather conditions on the popularity of cycling, jointly.</a:t>
            </a:r>
          </a:p>
          <a:p>
            <a:pPr algn="ctr">
              <a:lnSpc>
                <a:spcPts val="2239"/>
              </a:lnSpc>
            </a:pPr>
            <a:endParaRPr lang="en-US" sz="1599" dirty="0">
              <a:solidFill>
                <a:srgbClr val="FFFFFF"/>
              </a:solidFill>
              <a:latin typeface="Ubuntu"/>
            </a:endParaRPr>
          </a:p>
          <a:p>
            <a:pPr algn="ctr">
              <a:lnSpc>
                <a:spcPts val="2239"/>
              </a:lnSpc>
            </a:pPr>
            <a:r>
              <a:rPr lang="en-NZ" sz="1600" b="0" i="0" u="none" strike="noStrike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H</a:t>
            </a:r>
            <a:r>
              <a:rPr lang="en-NZ" sz="1600" b="0" i="0" u="none" strike="noStrike" baseline="-25000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0</a:t>
            </a:r>
            <a:r>
              <a:rPr lang="en-NZ" sz="1600" b="0" i="0" u="none" strike="noStrike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: R</a:t>
            </a:r>
            <a:r>
              <a:rPr lang="en-NZ" sz="1600" b="0" i="0" u="none" strike="noStrike" baseline="30000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2</a:t>
            </a:r>
            <a:r>
              <a:rPr lang="en-NZ" sz="1600" b="0" i="0" u="none" strike="noStrike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 = 0</a:t>
            </a:r>
            <a:endParaRPr lang="en-US" sz="14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algn="ctr">
              <a:lnSpc>
                <a:spcPts val="2239"/>
              </a:lnSpc>
            </a:pPr>
            <a:r>
              <a:rPr lang="en-NZ" sz="1600" b="0" i="0" u="none" strike="noStrike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H</a:t>
            </a:r>
            <a:r>
              <a:rPr lang="en-NZ" sz="1600" b="0" i="0" u="none" strike="noStrike" baseline="-25000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1</a:t>
            </a:r>
            <a:r>
              <a:rPr lang="en-NZ" sz="1600" b="0" i="0" u="none" strike="noStrike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: R</a:t>
            </a:r>
            <a:r>
              <a:rPr lang="en-NZ" sz="1600" b="0" i="0" u="none" strike="noStrike" baseline="30000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2</a:t>
            </a:r>
            <a:r>
              <a:rPr lang="en-NZ" sz="1600" b="0" i="0" u="none" strike="noStrike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 ≠ 0</a:t>
            </a:r>
          </a:p>
          <a:p>
            <a:pPr algn="ctr">
              <a:lnSpc>
                <a:spcPts val="2239"/>
              </a:lnSpc>
            </a:pPr>
            <a:endParaRPr lang="en-US" sz="1599" dirty="0">
              <a:solidFill>
                <a:srgbClr val="FFFFFF"/>
              </a:solidFill>
              <a:latin typeface="Ubuntu"/>
            </a:endParaRPr>
          </a:p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Ubuntu"/>
              </a:rPr>
              <a:t>Test Statistic: Significance F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1875149" y="7564151"/>
            <a:ext cx="4595516" cy="2216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dirty="0">
                <a:solidFill>
                  <a:srgbClr val="FFFFFF"/>
                </a:solidFill>
                <a:latin typeface="Ubuntu"/>
              </a:rPr>
              <a:t>Finds the effect of weather conditions with significant explanatory power on the popularity of cycling, jointly; and checks for OVB.</a:t>
            </a:r>
          </a:p>
          <a:p>
            <a:pPr algn="ctr">
              <a:lnSpc>
                <a:spcPts val="2239"/>
              </a:lnSpc>
            </a:pPr>
            <a:endParaRPr lang="en-US" sz="1599" dirty="0">
              <a:solidFill>
                <a:srgbClr val="FFFFFF"/>
              </a:solidFill>
              <a:latin typeface="Ubuntu"/>
            </a:endParaRPr>
          </a:p>
          <a:p>
            <a:pPr algn="ctr">
              <a:lnSpc>
                <a:spcPts val="2239"/>
              </a:lnSpc>
            </a:pPr>
            <a:r>
              <a:rPr lang="en-NZ" sz="1600" b="0" i="0" u="none" strike="noStrike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H</a:t>
            </a:r>
            <a:r>
              <a:rPr lang="en-NZ" sz="1600" b="0" i="0" u="none" strike="noStrike" baseline="-25000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0</a:t>
            </a:r>
            <a:r>
              <a:rPr lang="en-NZ" sz="1600" b="0" i="0" u="none" strike="noStrike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: 𝜷</a:t>
            </a:r>
            <a:r>
              <a:rPr lang="en-NZ" sz="1600" b="0" i="0" u="none" strike="noStrike" baseline="-25000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SU</a:t>
            </a:r>
            <a:r>
              <a:rPr lang="en-NZ" sz="1600" b="0" i="0" u="none" strike="noStrike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=𝜷</a:t>
            </a:r>
            <a:r>
              <a:rPr lang="en-NZ" sz="1600" b="0" i="0" u="none" strike="noStrike" baseline="-25000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AU</a:t>
            </a:r>
            <a:r>
              <a:rPr lang="en-NZ" sz="1600" b="0" i="0" u="none" strike="noStrike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=𝜷</a:t>
            </a:r>
            <a:r>
              <a:rPr lang="en-NZ" sz="1600" b="0" i="0" u="none" strike="noStrike" baseline="-25000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WI</a:t>
            </a:r>
            <a:r>
              <a:rPr lang="en-NZ" sz="1600" b="0" i="0" u="none" strike="noStrike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=𝜷</a:t>
            </a:r>
            <a:r>
              <a:rPr lang="en-NZ" sz="1600" b="0" i="0" u="none" strike="noStrike" baseline="-25000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CW</a:t>
            </a:r>
            <a:r>
              <a:rPr lang="en-NZ" sz="1600" b="0" i="0" u="none" strike="noStrike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=𝜷</a:t>
            </a:r>
            <a:r>
              <a:rPr lang="en-NZ" sz="1600" b="0" i="0" u="none" strike="noStrike" baseline="-25000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MC</a:t>
            </a:r>
            <a:r>
              <a:rPr lang="en-NZ" sz="1600" b="0" i="0" u="none" strike="noStrike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=𝜷</a:t>
            </a:r>
            <a:r>
              <a:rPr lang="en-NZ" sz="1600" b="0" i="0" u="none" strike="noStrike" baseline="-25000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TM</a:t>
            </a:r>
            <a:r>
              <a:rPr lang="en-NZ" sz="1600" b="0" i="0" u="none" strike="noStrike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=𝜷</a:t>
            </a:r>
            <a:r>
              <a:rPr lang="en-NZ" sz="1600" b="0" i="0" u="none" strike="noStrike" baseline="-25000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HU</a:t>
            </a:r>
            <a:r>
              <a:rPr lang="en-NZ" sz="1600" b="0" i="0" u="none" strike="noStrike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=𝜷</a:t>
            </a:r>
            <a:r>
              <a:rPr lang="en-NZ" sz="1600" b="0" i="0" u="none" strike="noStrike" baseline="-25000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WS</a:t>
            </a:r>
            <a:r>
              <a:rPr lang="en-NZ" sz="1600" b="0" i="0" u="none" strike="noStrike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 = 0</a:t>
            </a:r>
            <a:endParaRPr lang="en-NZ" sz="1400" b="0" dirty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  <a:p>
            <a:r>
              <a:rPr lang="en-NZ" sz="1600" b="0" i="0" u="none" strike="noStrike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H</a:t>
            </a:r>
            <a:r>
              <a:rPr lang="en-NZ" sz="1600" b="0" i="0" u="none" strike="noStrike" baseline="-25000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1</a:t>
            </a:r>
            <a:r>
              <a:rPr lang="en-NZ" sz="1600" b="0" i="0" u="none" strike="noStrike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: 𝜷</a:t>
            </a:r>
            <a:r>
              <a:rPr lang="en-NZ" sz="1600" b="0" i="0" u="none" strike="noStrike" baseline="-25000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SU</a:t>
            </a:r>
            <a:r>
              <a:rPr lang="en-NZ" sz="1600" b="0" i="0" u="none" strike="noStrike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=𝜷</a:t>
            </a:r>
            <a:r>
              <a:rPr lang="en-NZ" sz="1600" b="0" i="0" u="none" strike="noStrike" baseline="-25000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AU</a:t>
            </a:r>
            <a:r>
              <a:rPr lang="en-NZ" sz="1600" b="0" i="0" u="none" strike="noStrike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=𝜷</a:t>
            </a:r>
            <a:r>
              <a:rPr lang="en-NZ" sz="1600" b="0" i="0" u="none" strike="noStrike" baseline="-25000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WI</a:t>
            </a:r>
            <a:r>
              <a:rPr lang="en-NZ" sz="1600" b="0" i="0" u="none" strike="noStrike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=𝜷</a:t>
            </a:r>
            <a:r>
              <a:rPr lang="en-NZ" sz="1600" b="0" i="0" u="none" strike="noStrike" baseline="-25000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CW</a:t>
            </a:r>
            <a:r>
              <a:rPr lang="en-NZ" sz="1600" b="0" i="0" u="none" strike="noStrike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=𝜷</a:t>
            </a:r>
            <a:r>
              <a:rPr lang="en-NZ" sz="1600" b="0" i="0" u="none" strike="noStrike" baseline="-25000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MC</a:t>
            </a:r>
            <a:r>
              <a:rPr lang="en-NZ" sz="1600" b="0" i="0" u="none" strike="noStrike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=𝜷</a:t>
            </a:r>
            <a:r>
              <a:rPr lang="en-NZ" sz="1600" b="0" i="0" u="none" strike="noStrike" baseline="-25000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TM</a:t>
            </a:r>
            <a:r>
              <a:rPr lang="en-NZ" sz="1600" b="0" i="0" u="none" strike="noStrike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=𝜷</a:t>
            </a:r>
            <a:r>
              <a:rPr lang="en-NZ" sz="1600" b="0" i="0" u="none" strike="noStrike" baseline="-25000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HU</a:t>
            </a:r>
            <a:r>
              <a:rPr lang="en-NZ" sz="1600" b="0" i="0" u="none" strike="noStrike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=𝜷</a:t>
            </a:r>
            <a:r>
              <a:rPr lang="en-NZ" sz="1600" b="0" i="0" u="none" strike="noStrike" baseline="-25000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WS</a:t>
            </a:r>
            <a:r>
              <a:rPr lang="en-NZ" sz="1600" b="0" i="0" u="none" strike="noStrike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 ≠ 0</a:t>
            </a:r>
            <a:endParaRPr lang="en-US" sz="14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algn="ctr">
              <a:lnSpc>
                <a:spcPts val="2239"/>
              </a:lnSpc>
            </a:pPr>
            <a:endParaRPr lang="en-US" sz="1599" dirty="0">
              <a:solidFill>
                <a:srgbClr val="FFFFFF"/>
              </a:solidFill>
              <a:latin typeface="Ubuntu"/>
            </a:endParaRPr>
          </a:p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Ubuntu"/>
              </a:rPr>
              <a:t>Test Statistic: Significance 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F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677700"/>
            <a:ext cx="18288000" cy="6978573"/>
            <a:chOff x="0" y="0"/>
            <a:chExt cx="6671512" cy="25458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1512" cy="2545802"/>
            </a:xfrm>
            <a:custGeom>
              <a:avLst/>
              <a:gdLst/>
              <a:ahLst/>
              <a:cxnLst/>
              <a:rect l="l" t="t" r="r" b="b"/>
              <a:pathLst>
                <a:path w="6671512" h="2545802">
                  <a:moveTo>
                    <a:pt x="0" y="0"/>
                  </a:moveTo>
                  <a:lnTo>
                    <a:pt x="6671512" y="0"/>
                  </a:lnTo>
                  <a:lnTo>
                    <a:pt x="6671512" y="2545802"/>
                  </a:lnTo>
                  <a:lnTo>
                    <a:pt x="0" y="2545802"/>
                  </a:lnTo>
                  <a:close/>
                </a:path>
              </a:pathLst>
            </a:custGeom>
            <a:solidFill>
              <a:srgbClr val="0036AF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4481810" y="1028700"/>
            <a:ext cx="2777490" cy="9258300"/>
          </a:xfrm>
          <a:custGeom>
            <a:avLst/>
            <a:gdLst/>
            <a:ahLst/>
            <a:cxnLst/>
            <a:rect l="l" t="t" r="r" b="b"/>
            <a:pathLst>
              <a:path w="2777490" h="9258300">
                <a:moveTo>
                  <a:pt x="0" y="0"/>
                </a:moveTo>
                <a:lnTo>
                  <a:pt x="2777490" y="0"/>
                </a:lnTo>
                <a:lnTo>
                  <a:pt x="2777490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1028700"/>
            <a:ext cx="3130989" cy="9258300"/>
          </a:xfrm>
          <a:custGeom>
            <a:avLst/>
            <a:gdLst/>
            <a:ahLst/>
            <a:cxnLst/>
            <a:rect l="l" t="t" r="r" b="b"/>
            <a:pathLst>
              <a:path w="3130989" h="9258300">
                <a:moveTo>
                  <a:pt x="0" y="0"/>
                </a:moveTo>
                <a:lnTo>
                  <a:pt x="3130989" y="0"/>
                </a:lnTo>
                <a:lnTo>
                  <a:pt x="3130989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952679" y="2034136"/>
            <a:ext cx="1854824" cy="174856"/>
            <a:chOff x="0" y="0"/>
            <a:chExt cx="4347741" cy="40986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347740" cy="409865"/>
            </a:xfrm>
            <a:custGeom>
              <a:avLst/>
              <a:gdLst/>
              <a:ahLst/>
              <a:cxnLst/>
              <a:rect l="l" t="t" r="r" b="b"/>
              <a:pathLst>
                <a:path w="4347740" h="409865">
                  <a:moveTo>
                    <a:pt x="0" y="0"/>
                  </a:moveTo>
                  <a:lnTo>
                    <a:pt x="4347740" y="0"/>
                  </a:lnTo>
                  <a:lnTo>
                    <a:pt x="4347740" y="409865"/>
                  </a:lnTo>
                  <a:lnTo>
                    <a:pt x="0" y="409865"/>
                  </a:lnTo>
                  <a:close/>
                </a:path>
              </a:pathLst>
            </a:custGeom>
            <a:solidFill>
              <a:srgbClr val="FFC408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895024" y="2034136"/>
            <a:ext cx="174856" cy="174856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0160465" y="2034136"/>
            <a:ext cx="174856" cy="174856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6916374" y="1380261"/>
            <a:ext cx="625737" cy="644937"/>
            <a:chOff x="0" y="0"/>
            <a:chExt cx="1614170" cy="16637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14170" cy="1663700"/>
            </a:xfrm>
            <a:custGeom>
              <a:avLst/>
              <a:gdLst/>
              <a:ahLst/>
              <a:cxnLst/>
              <a:rect l="l" t="t" r="r" b="b"/>
              <a:pathLst>
                <a:path w="1614170" h="1663700">
                  <a:moveTo>
                    <a:pt x="463550" y="1663700"/>
                  </a:moveTo>
                  <a:lnTo>
                    <a:pt x="0" y="1586230"/>
                  </a:lnTo>
                  <a:lnTo>
                    <a:pt x="220980" y="262890"/>
                  </a:lnTo>
                  <a:lnTo>
                    <a:pt x="994410" y="595630"/>
                  </a:lnTo>
                  <a:lnTo>
                    <a:pt x="1162050" y="0"/>
                  </a:lnTo>
                  <a:lnTo>
                    <a:pt x="1614170" y="128270"/>
                  </a:lnTo>
                  <a:lnTo>
                    <a:pt x="1300480" y="1239520"/>
                  </a:lnTo>
                  <a:lnTo>
                    <a:pt x="585470" y="932180"/>
                  </a:lnTo>
                  <a:close/>
                </a:path>
              </a:pathLst>
            </a:custGeom>
            <a:solidFill>
              <a:srgbClr val="FFC408"/>
            </a:solid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685432" y="1369108"/>
            <a:ext cx="686536" cy="747348"/>
            <a:chOff x="0" y="0"/>
            <a:chExt cx="2279650" cy="248158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79650" cy="2481580"/>
            </a:xfrm>
            <a:custGeom>
              <a:avLst/>
              <a:gdLst/>
              <a:ahLst/>
              <a:cxnLst/>
              <a:rect l="l" t="t" r="r" b="b"/>
              <a:pathLst>
                <a:path w="2279650" h="2481580">
                  <a:moveTo>
                    <a:pt x="2279650" y="2481580"/>
                  </a:moveTo>
                  <a:lnTo>
                    <a:pt x="0" y="1179830"/>
                  </a:lnTo>
                  <a:lnTo>
                    <a:pt x="1697990" y="0"/>
                  </a:lnTo>
                  <a:lnTo>
                    <a:pt x="2279650" y="2481580"/>
                  </a:lnTo>
                  <a:close/>
                  <a:moveTo>
                    <a:pt x="878840" y="1140460"/>
                  </a:moveTo>
                  <a:lnTo>
                    <a:pt x="1574800" y="1537970"/>
                  </a:lnTo>
                  <a:lnTo>
                    <a:pt x="1397000" y="779780"/>
                  </a:lnTo>
                  <a:lnTo>
                    <a:pt x="878840" y="11404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685432" y="7255973"/>
            <a:ext cx="672489" cy="693124"/>
            <a:chOff x="0" y="0"/>
            <a:chExt cx="1614170" cy="16637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614170" cy="1663700"/>
            </a:xfrm>
            <a:custGeom>
              <a:avLst/>
              <a:gdLst/>
              <a:ahLst/>
              <a:cxnLst/>
              <a:rect l="l" t="t" r="r" b="b"/>
              <a:pathLst>
                <a:path w="1614170" h="1663700">
                  <a:moveTo>
                    <a:pt x="463550" y="1663700"/>
                  </a:moveTo>
                  <a:lnTo>
                    <a:pt x="0" y="1586230"/>
                  </a:lnTo>
                  <a:lnTo>
                    <a:pt x="220980" y="262890"/>
                  </a:lnTo>
                  <a:lnTo>
                    <a:pt x="994410" y="595630"/>
                  </a:lnTo>
                  <a:lnTo>
                    <a:pt x="1162050" y="0"/>
                  </a:lnTo>
                  <a:lnTo>
                    <a:pt x="1614170" y="128270"/>
                  </a:lnTo>
                  <a:lnTo>
                    <a:pt x="1300480" y="1239520"/>
                  </a:lnTo>
                  <a:lnTo>
                    <a:pt x="585470" y="932180"/>
                  </a:lnTo>
                  <a:close/>
                </a:path>
              </a:pathLst>
            </a:custGeom>
            <a:solidFill>
              <a:srgbClr val="FFC408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 rot="-10800000">
            <a:off x="17259300" y="7472126"/>
            <a:ext cx="570825" cy="621388"/>
            <a:chOff x="0" y="0"/>
            <a:chExt cx="2279650" cy="248158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279650" cy="2481580"/>
            </a:xfrm>
            <a:custGeom>
              <a:avLst/>
              <a:gdLst/>
              <a:ahLst/>
              <a:cxnLst/>
              <a:rect l="l" t="t" r="r" b="b"/>
              <a:pathLst>
                <a:path w="2279650" h="2481580">
                  <a:moveTo>
                    <a:pt x="2279650" y="2481580"/>
                  </a:moveTo>
                  <a:lnTo>
                    <a:pt x="0" y="1179830"/>
                  </a:lnTo>
                  <a:lnTo>
                    <a:pt x="1697990" y="0"/>
                  </a:lnTo>
                  <a:lnTo>
                    <a:pt x="2279650" y="2481580"/>
                  </a:lnTo>
                  <a:close/>
                  <a:moveTo>
                    <a:pt x="878840" y="1140460"/>
                  </a:moveTo>
                  <a:lnTo>
                    <a:pt x="1574800" y="1537970"/>
                  </a:lnTo>
                  <a:lnTo>
                    <a:pt x="1397000" y="779780"/>
                  </a:lnTo>
                  <a:lnTo>
                    <a:pt x="878840" y="11404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aphicFrame>
        <p:nvGraphicFramePr>
          <p:cNvPr id="20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97438"/>
              </p:ext>
            </p:extLst>
          </p:nvPr>
        </p:nvGraphicFramePr>
        <p:xfrm>
          <a:off x="5555717" y="4692708"/>
          <a:ext cx="7176565" cy="4686300"/>
        </p:xfrm>
        <a:graphic>
          <a:graphicData uri="http://schemas.openxmlformats.org/drawingml/2006/table">
            <a:tbl>
              <a:tblPr/>
              <a:tblGrid>
                <a:gridCol w="2523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5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8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8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314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Ubuntu Bold"/>
                        </a:rPr>
                        <a:t>Variable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Ubuntu Bold"/>
                        </a:rPr>
                        <a:t>Coefficient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Ubuntu Bold"/>
                        </a:rPr>
                        <a:t>P-value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Ubuntu Bold"/>
                        </a:rPr>
                        <a:t>R</a:t>
                      </a:r>
                      <a:r>
                        <a:rPr lang="en-US" sz="1800" baseline="30000" dirty="0">
                          <a:solidFill>
                            <a:srgbClr val="000000"/>
                          </a:solidFill>
                          <a:latin typeface="Ubuntu Bold"/>
                        </a:rPr>
                        <a:t>2</a:t>
                      </a:r>
                      <a:endParaRPr lang="en-US" sz="1100" baseline="300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26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 SP (spring)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-2525.5601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0.0000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0.3171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26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 SU (summer)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652.1304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0.0001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0.0214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26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 AU (autumn)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1534.6347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0.0000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0.1201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26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 WI (winter)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295.8555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0.0763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0.0043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26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 CW (clear weather)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1015.8645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0.0000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0.0639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726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 MC (misty cloudy)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-707.5695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0.0000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0.0299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26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 LR (light rain/snow)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-2780.9537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0.0000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0.0576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26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 TM (temperature)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6640.7100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0.0000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0.3937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726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 AT (adj. temperature)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7501.8339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0.0000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0.3982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3726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 HU (humidity)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-1369.0807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0.0065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0.0101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3726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 WS (windspeed)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-5862.9128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0.0000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Open Sans"/>
                        </a:rPr>
                        <a:t>0.0550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Freeform 21"/>
          <p:cNvSpPr/>
          <p:nvPr/>
        </p:nvSpPr>
        <p:spPr>
          <a:xfrm rot="-530799" flipH="1">
            <a:off x="4366853" y="3752866"/>
            <a:ext cx="880457" cy="2762217"/>
          </a:xfrm>
          <a:custGeom>
            <a:avLst/>
            <a:gdLst/>
            <a:ahLst/>
            <a:cxnLst/>
            <a:rect l="l" t="t" r="r" b="b"/>
            <a:pathLst>
              <a:path w="880457" h="2762217">
                <a:moveTo>
                  <a:pt x="880457" y="0"/>
                </a:moveTo>
                <a:lnTo>
                  <a:pt x="0" y="0"/>
                </a:lnTo>
                <a:lnTo>
                  <a:pt x="0" y="2762218"/>
                </a:lnTo>
                <a:lnTo>
                  <a:pt x="880457" y="2762218"/>
                </a:lnTo>
                <a:lnTo>
                  <a:pt x="88045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3636470" y="790575"/>
            <a:ext cx="11015059" cy="946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  <a:spcBef>
                <a:spcPct val="0"/>
              </a:spcBef>
            </a:pPr>
            <a:r>
              <a:rPr lang="en-US" sz="5500">
                <a:solidFill>
                  <a:srgbClr val="FFFFFF"/>
                </a:solidFill>
                <a:latin typeface="Bernoru"/>
              </a:rPr>
              <a:t>EMPIRICAL RESULTS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536648" y="3480111"/>
            <a:ext cx="9214704" cy="835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Ubuntu"/>
              </a:rPr>
              <a:t>With the exception of WI, all weather conditions have p-values low enough (less than </a:t>
            </a:r>
            <a:r>
              <a:rPr lang="en-NZ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𝜶</a:t>
            </a:r>
            <a:r>
              <a:rPr lang="en-US" sz="1599" dirty="0">
                <a:solidFill>
                  <a:srgbClr val="FFFFFF"/>
                </a:solidFill>
                <a:latin typeface="Ubuntu"/>
              </a:rPr>
              <a:t> = 0.05) to reject the null hypothesis. We can conclude that all weather conditions, except WI, have statistically significant individual relationships with the popularity of cycling.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557866" y="2850190"/>
            <a:ext cx="5172268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dirty="0">
                <a:solidFill>
                  <a:srgbClr val="FFC408"/>
                </a:solidFill>
                <a:latin typeface="Ubuntu Bold"/>
              </a:rPr>
              <a:t>1. INDIVIDUAL TESTS</a:t>
            </a:r>
          </a:p>
        </p:txBody>
      </p:sp>
      <p:graphicFrame>
        <p:nvGraphicFramePr>
          <p:cNvPr id="46" name="Table 20">
            <a:extLst>
              <a:ext uri="{FF2B5EF4-FFF2-40B4-BE49-F238E27FC236}">
                <a16:creationId xmlns:a16="http://schemas.microsoft.com/office/drawing/2014/main" id="{E5056499-B676-E34A-C2FE-81C1714C4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695034"/>
              </p:ext>
            </p:extLst>
          </p:nvPr>
        </p:nvGraphicFramePr>
        <p:xfrm>
          <a:off x="5046183" y="5238750"/>
          <a:ext cx="5693580" cy="4295779"/>
        </p:xfrm>
        <a:graphic>
          <a:graphicData uri="http://schemas.openxmlformats.org/drawingml/2006/table">
            <a:tbl>
              <a:tblPr/>
              <a:tblGrid>
                <a:gridCol w="2547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579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Ubuntu Bold"/>
                        </a:rPr>
                        <a:t>Variable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Ubuntu Bold"/>
                        </a:rPr>
                        <a:t>Coefficient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Ubuntu Bold"/>
                        </a:rPr>
                        <a:t>P-value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020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 Intercept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1210.2111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0.0272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020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 SU (summer)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925.7993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0.0000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020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 AU (autumn)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476.5079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0.0445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020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 WI (winter)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1494.4918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0.0000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020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 CW (clear weather)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1897.9281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0.0000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020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 MC (misty cloudy)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1680.5082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0.0000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4020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 TM (temperature)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5683.1041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0.0100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020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 AT (adj. temperature)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584.9565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0.8079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4020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 HU (humidity)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-2642.6213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0.0000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4020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 WS (windspeed)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-3301.0780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0.0000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7" name="TextBox 22">
            <a:extLst>
              <a:ext uri="{FF2B5EF4-FFF2-40B4-BE49-F238E27FC236}">
                <a16:creationId xmlns:a16="http://schemas.microsoft.com/office/drawing/2014/main" id="{574D7D42-793B-8F27-E811-05C1C6A7AF29}"/>
              </a:ext>
            </a:extLst>
          </p:cNvPr>
          <p:cNvSpPr txBox="1"/>
          <p:nvPr/>
        </p:nvSpPr>
        <p:spPr>
          <a:xfrm>
            <a:off x="4367700" y="3393440"/>
            <a:ext cx="9552599" cy="15595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dirty="0">
                <a:solidFill>
                  <a:srgbClr val="FFFFFF"/>
                </a:solidFill>
                <a:latin typeface="Ubuntu Bold"/>
              </a:rPr>
              <a:t>PC^ = 1210.21 + 925.80(SU) + 476.51(AU) + 1494.49(WI) + 1897.93(CW) + 1680.51(MC) + 5683.10(TM) + 584.96(AT) - 2642.62(HU) - 3301.08(WS)</a:t>
            </a:r>
          </a:p>
          <a:p>
            <a:pPr algn="ctr">
              <a:lnSpc>
                <a:spcPts val="1400"/>
              </a:lnSpc>
            </a:pPr>
            <a:endParaRPr lang="en-US" sz="1599" dirty="0">
              <a:solidFill>
                <a:srgbClr val="FFFFFF"/>
              </a:solidFill>
              <a:latin typeface="Ubuntu Bold"/>
            </a:endParaRPr>
          </a:p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Ubuntu"/>
              </a:rPr>
              <a:t>The unrestricted joint model has a Significance F low enough (less than </a:t>
            </a:r>
            <a:r>
              <a:rPr lang="en-NZ" sz="160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𝜶</a:t>
            </a:r>
            <a:r>
              <a:rPr lang="en-US" sz="1599" dirty="0">
                <a:solidFill>
                  <a:srgbClr val="FFFFFF"/>
                </a:solidFill>
                <a:latin typeface="Ubuntu"/>
              </a:rPr>
              <a:t> = 0.05) to reject the null hypothesis. We can conclude that all weather conditions, jointly, have a statistically significant relationship with the popularity of cycling.</a:t>
            </a:r>
          </a:p>
        </p:txBody>
      </p:sp>
      <p:sp>
        <p:nvSpPr>
          <p:cNvPr id="48" name="TextBox 23">
            <a:extLst>
              <a:ext uri="{FF2B5EF4-FFF2-40B4-BE49-F238E27FC236}">
                <a16:creationId xmlns:a16="http://schemas.microsoft.com/office/drawing/2014/main" id="{FD831EE9-2601-F3A5-4EA2-5072AAD9CD2B}"/>
              </a:ext>
            </a:extLst>
          </p:cNvPr>
          <p:cNvSpPr txBox="1"/>
          <p:nvPr/>
        </p:nvSpPr>
        <p:spPr>
          <a:xfrm>
            <a:off x="6557866" y="2850190"/>
            <a:ext cx="5172268" cy="355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dirty="0">
                <a:solidFill>
                  <a:srgbClr val="FFC408"/>
                </a:solidFill>
                <a:latin typeface="Ubuntu Bold"/>
              </a:rPr>
              <a:t>2. UNRESTRICTED JOINT TEST</a:t>
            </a:r>
          </a:p>
        </p:txBody>
      </p:sp>
      <p:graphicFrame>
        <p:nvGraphicFramePr>
          <p:cNvPr id="49" name="Table 24">
            <a:extLst>
              <a:ext uri="{FF2B5EF4-FFF2-40B4-BE49-F238E27FC236}">
                <a16:creationId xmlns:a16="http://schemas.microsoft.com/office/drawing/2014/main" id="{B559EA9E-E465-4546-6A05-FA15B1D28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28210"/>
              </p:ext>
            </p:extLst>
          </p:nvPr>
        </p:nvGraphicFramePr>
        <p:xfrm>
          <a:off x="11056184" y="5238750"/>
          <a:ext cx="2185631" cy="2266950"/>
        </p:xfrm>
        <a:graphic>
          <a:graphicData uri="http://schemas.openxmlformats.org/drawingml/2006/table">
            <a:tbl>
              <a:tblPr/>
              <a:tblGrid>
                <a:gridCol w="2185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449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Ubuntu Bold"/>
                        </a:rPr>
                        <a:t>R</a:t>
                      </a:r>
                      <a:r>
                        <a:rPr lang="en-US" sz="1800" baseline="30000" dirty="0">
                          <a:solidFill>
                            <a:srgbClr val="000000"/>
                          </a:solidFill>
                          <a:latin typeface="Ubuntu Bold"/>
                        </a:rPr>
                        <a:t>2</a:t>
                      </a:r>
                      <a:endParaRPr lang="en-US" sz="1100" baseline="300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20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0.5564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4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Ubuntu Bold"/>
                        </a:rPr>
                        <a:t>Adjusted R</a:t>
                      </a:r>
                      <a:r>
                        <a:rPr lang="en-US" sz="1800" baseline="30000" dirty="0">
                          <a:solidFill>
                            <a:srgbClr val="000000"/>
                          </a:solidFill>
                          <a:latin typeface="Ubuntu Bold"/>
                        </a:rPr>
                        <a:t>2</a:t>
                      </a:r>
                      <a:endParaRPr lang="en-US" sz="1100" baseline="300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20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0.5508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449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Ubuntu Bold"/>
                        </a:rPr>
                        <a:t>Significance F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20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Open Sans"/>
                        </a:rPr>
                        <a:t>0.0000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0" name="TextBox 25">
            <a:extLst>
              <a:ext uri="{FF2B5EF4-FFF2-40B4-BE49-F238E27FC236}">
                <a16:creationId xmlns:a16="http://schemas.microsoft.com/office/drawing/2014/main" id="{82CB7DD3-966D-61A7-F3FE-4E1199F3487C}"/>
              </a:ext>
            </a:extLst>
          </p:cNvPr>
          <p:cNvSpPr txBox="1"/>
          <p:nvPr/>
        </p:nvSpPr>
        <p:spPr>
          <a:xfrm>
            <a:off x="11056185" y="7665720"/>
            <a:ext cx="2185632" cy="19030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u="sng">
                <a:solidFill>
                  <a:srgbClr val="FED71A"/>
                </a:solidFill>
                <a:latin typeface="Open Sans"/>
              </a:rPr>
              <a:t>Note:</a:t>
            </a:r>
            <a:r>
              <a:rPr lang="en-US" sz="1800">
                <a:solidFill>
                  <a:srgbClr val="FED71A"/>
                </a:solidFill>
                <a:latin typeface="Open Sans"/>
              </a:rPr>
              <a:t> </a:t>
            </a:r>
          </a:p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ED71A"/>
                </a:solidFill>
                <a:latin typeface="Open Sans"/>
              </a:rPr>
              <a:t>Variables SP (spring) and LR (light rain/ snow) were not included due to multicollinearity.</a:t>
            </a:r>
          </a:p>
        </p:txBody>
      </p:sp>
      <p:graphicFrame>
        <p:nvGraphicFramePr>
          <p:cNvPr id="51" name="Table 20">
            <a:extLst>
              <a:ext uri="{FF2B5EF4-FFF2-40B4-BE49-F238E27FC236}">
                <a16:creationId xmlns:a16="http://schemas.microsoft.com/office/drawing/2014/main" id="{A725580F-A585-97B0-BE7E-B37D5037A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704345"/>
              </p:ext>
            </p:extLst>
          </p:nvPr>
        </p:nvGraphicFramePr>
        <p:xfrm>
          <a:off x="5046183" y="5295900"/>
          <a:ext cx="5693580" cy="3905254"/>
        </p:xfrm>
        <a:graphic>
          <a:graphicData uri="http://schemas.openxmlformats.org/drawingml/2006/table">
            <a:tbl>
              <a:tblPr/>
              <a:tblGrid>
                <a:gridCol w="2547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897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Ubuntu Bold"/>
                        </a:rPr>
                        <a:t>Variable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Ubuntu Bold"/>
                        </a:rPr>
                        <a:t>Coefficient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Ubuntu Bold"/>
                        </a:rPr>
                        <a:t>P-value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73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 Intercept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1226.0850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0.0242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373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 SU (summer)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926.9673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0.0000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373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 AU (autumn)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471.3167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0.0459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373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 WI (winter)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1496.7766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0.0000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373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 CW (clear weather)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1902.8508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0.0000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373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 MC (misty cloudy)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1684.0837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0.0000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4373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 TM (temperature)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6205.4051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0.0000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373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 HU (humidity)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-2635.1672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0.0000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4373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 WS (windspeed)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-3330.7870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Open Sans"/>
                        </a:rPr>
                        <a:t>0.0000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2" name="TextBox 22">
            <a:extLst>
              <a:ext uri="{FF2B5EF4-FFF2-40B4-BE49-F238E27FC236}">
                <a16:creationId xmlns:a16="http://schemas.microsoft.com/office/drawing/2014/main" id="{DE3DCDB4-A962-870B-3C05-F701C1F81840}"/>
              </a:ext>
            </a:extLst>
          </p:cNvPr>
          <p:cNvSpPr txBox="1"/>
          <p:nvPr/>
        </p:nvSpPr>
        <p:spPr>
          <a:xfrm>
            <a:off x="4367700" y="3393440"/>
            <a:ext cx="9552599" cy="1561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dirty="0">
                <a:solidFill>
                  <a:srgbClr val="FFFFFF"/>
                </a:solidFill>
                <a:latin typeface="Ubuntu Bold"/>
              </a:rPr>
              <a:t>PC^ = 1226.09 + 926.97(SU) + 471.32(AU) + 1496.78(WI) + 1902.85(CW) + 1684.08(MC) + 6205.41(TM) - 2635.17(HU) - 3330.79(WS)</a:t>
            </a:r>
          </a:p>
          <a:p>
            <a:pPr algn="ctr">
              <a:lnSpc>
                <a:spcPts val="1400"/>
              </a:lnSpc>
            </a:pPr>
            <a:endParaRPr lang="en-US" sz="1599" dirty="0">
              <a:solidFill>
                <a:srgbClr val="FFFFFF"/>
              </a:solidFill>
              <a:latin typeface="Ubuntu Bold"/>
            </a:endParaRPr>
          </a:p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Ubuntu"/>
              </a:rPr>
              <a:t>The restricted joint model has a Significance F low enough (less than </a:t>
            </a:r>
            <a:r>
              <a:rPr lang="en-NZ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𝜶</a:t>
            </a:r>
            <a:r>
              <a:rPr lang="en-US" sz="1599" dirty="0">
                <a:solidFill>
                  <a:srgbClr val="FFFFFF"/>
                </a:solidFill>
                <a:latin typeface="Ubuntu"/>
              </a:rPr>
              <a:t> = 0.05) to reject the null hypothesis. We can conclude that the weather conditions with significant explanatory power, jointly, have a statistically significant relationship with the popularity of cycling.</a:t>
            </a:r>
          </a:p>
        </p:txBody>
      </p:sp>
      <p:sp>
        <p:nvSpPr>
          <p:cNvPr id="53" name="TextBox 23">
            <a:extLst>
              <a:ext uri="{FF2B5EF4-FFF2-40B4-BE49-F238E27FC236}">
                <a16:creationId xmlns:a16="http://schemas.microsoft.com/office/drawing/2014/main" id="{92233945-7E86-9D32-4023-CB96248B157D}"/>
              </a:ext>
            </a:extLst>
          </p:cNvPr>
          <p:cNvSpPr txBox="1"/>
          <p:nvPr/>
        </p:nvSpPr>
        <p:spPr>
          <a:xfrm>
            <a:off x="6557866" y="2850190"/>
            <a:ext cx="5172268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dirty="0">
                <a:solidFill>
                  <a:srgbClr val="FFC408"/>
                </a:solidFill>
                <a:latin typeface="Ubuntu Bold"/>
              </a:rPr>
              <a:t>3. RESTRICTED JOINT TEST</a:t>
            </a:r>
          </a:p>
        </p:txBody>
      </p:sp>
      <p:graphicFrame>
        <p:nvGraphicFramePr>
          <p:cNvPr id="54" name="Table 24">
            <a:extLst>
              <a:ext uri="{FF2B5EF4-FFF2-40B4-BE49-F238E27FC236}">
                <a16:creationId xmlns:a16="http://schemas.microsoft.com/office/drawing/2014/main" id="{B3EFA449-5561-C6EF-76FE-3631D0CB8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600886"/>
              </p:ext>
            </p:extLst>
          </p:nvPr>
        </p:nvGraphicFramePr>
        <p:xfrm>
          <a:off x="11056185" y="5295900"/>
          <a:ext cx="2202616" cy="2266950"/>
        </p:xfrm>
        <a:graphic>
          <a:graphicData uri="http://schemas.openxmlformats.org/drawingml/2006/table">
            <a:tbl>
              <a:tblPr/>
              <a:tblGrid>
                <a:gridCol w="220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449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Ubuntu Bold"/>
                        </a:rPr>
                        <a:t>R</a:t>
                      </a:r>
                      <a:r>
                        <a:rPr lang="en-US" sz="1800" baseline="30000" dirty="0">
                          <a:solidFill>
                            <a:srgbClr val="000000"/>
                          </a:solidFill>
                          <a:latin typeface="Ubuntu Bold"/>
                        </a:rPr>
                        <a:t>2</a:t>
                      </a:r>
                      <a:endParaRPr lang="en-US" sz="1100" baseline="300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20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0.5564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4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Ubuntu Bold"/>
                        </a:rPr>
                        <a:t>Adjusted R</a:t>
                      </a:r>
                      <a:r>
                        <a:rPr lang="en-US" sz="1800" baseline="30000" dirty="0">
                          <a:solidFill>
                            <a:srgbClr val="000000"/>
                          </a:solidFill>
                          <a:latin typeface="Ubuntu Bold"/>
                        </a:rPr>
                        <a:t>2</a:t>
                      </a:r>
                      <a:endParaRPr lang="en-US" sz="1100" baseline="300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20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0.5514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449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Ubuntu Bold"/>
                        </a:rPr>
                        <a:t>Significance F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20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Open Sans"/>
                        </a:rPr>
                        <a:t>0.0000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" name="TextBox 25">
            <a:extLst>
              <a:ext uri="{FF2B5EF4-FFF2-40B4-BE49-F238E27FC236}">
                <a16:creationId xmlns:a16="http://schemas.microsoft.com/office/drawing/2014/main" id="{5888B7B5-112D-AB2A-4971-322D95631271}"/>
              </a:ext>
            </a:extLst>
          </p:cNvPr>
          <p:cNvSpPr txBox="1"/>
          <p:nvPr/>
        </p:nvSpPr>
        <p:spPr>
          <a:xfrm>
            <a:off x="11056185" y="7694295"/>
            <a:ext cx="3425625" cy="155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u="sng">
                <a:solidFill>
                  <a:srgbClr val="FED71A"/>
                </a:solidFill>
                <a:latin typeface="Open Sans"/>
              </a:rPr>
              <a:t>Note:</a:t>
            </a:r>
            <a:r>
              <a:rPr lang="en-US" sz="1800">
                <a:solidFill>
                  <a:srgbClr val="FED71A"/>
                </a:solidFill>
                <a:latin typeface="Open Sans"/>
              </a:rPr>
              <a:t> </a:t>
            </a:r>
          </a:p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ED71A"/>
                </a:solidFill>
                <a:latin typeface="Open Sans"/>
              </a:rPr>
              <a:t>Variable AT (adj. temperature) was not included due to statistical insignificance in the previous test (P-value = 0.8079).</a:t>
            </a:r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FB91042B-455D-C40D-8788-06DA9D435BC9}"/>
              </a:ext>
            </a:extLst>
          </p:cNvPr>
          <p:cNvSpPr txBox="1"/>
          <p:nvPr/>
        </p:nvSpPr>
        <p:spPr>
          <a:xfrm>
            <a:off x="4367700" y="3393440"/>
            <a:ext cx="9552599" cy="1279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dirty="0">
                <a:solidFill>
                  <a:srgbClr val="FFFFFF"/>
                </a:solidFill>
                <a:latin typeface="Ubuntu Bold"/>
              </a:rPr>
              <a:t>Omitted Variable Bias</a:t>
            </a:r>
          </a:p>
          <a:p>
            <a:pPr algn="ctr">
              <a:lnSpc>
                <a:spcPts val="1400"/>
              </a:lnSpc>
            </a:pPr>
            <a:endParaRPr lang="en-US" sz="1599" dirty="0">
              <a:solidFill>
                <a:srgbClr val="FFFFFF"/>
              </a:solidFill>
              <a:latin typeface="Ubuntu Bold"/>
            </a:endParaRPr>
          </a:p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Ubuntu"/>
              </a:rPr>
              <a:t>Comparing the Adjusted R</a:t>
            </a:r>
            <a:r>
              <a:rPr lang="en-US" sz="1599" baseline="30000" dirty="0">
                <a:solidFill>
                  <a:srgbClr val="FFFFFF"/>
                </a:solidFill>
                <a:latin typeface="Ubuntu"/>
              </a:rPr>
              <a:t>2</a:t>
            </a:r>
            <a:r>
              <a:rPr lang="en-US" sz="1599" dirty="0">
                <a:solidFill>
                  <a:srgbClr val="FFFFFF"/>
                </a:solidFill>
                <a:latin typeface="Ubuntu"/>
              </a:rPr>
              <a:t> values for our unrestricted and restricted models, they are incredibly similar (difference = 0.0006). This shows that the omitted variable AT does not affect the popularity of cycling with any statistical significance.</a:t>
            </a:r>
          </a:p>
        </p:txBody>
      </p:sp>
      <p:sp>
        <p:nvSpPr>
          <p:cNvPr id="57" name="TextBox 22">
            <a:extLst>
              <a:ext uri="{FF2B5EF4-FFF2-40B4-BE49-F238E27FC236}">
                <a16:creationId xmlns:a16="http://schemas.microsoft.com/office/drawing/2014/main" id="{11F70348-6411-0F18-39BE-4F0DAE8A1569}"/>
              </a:ext>
            </a:extLst>
          </p:cNvPr>
          <p:cNvSpPr txBox="1"/>
          <p:nvPr/>
        </p:nvSpPr>
        <p:spPr>
          <a:xfrm>
            <a:off x="6557866" y="2850190"/>
            <a:ext cx="5172268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dirty="0">
                <a:solidFill>
                  <a:srgbClr val="FFC408"/>
                </a:solidFill>
                <a:latin typeface="Ubuntu Bold"/>
              </a:rPr>
              <a:t>3. RESTRICTED JOINT TEST</a:t>
            </a:r>
          </a:p>
        </p:txBody>
      </p:sp>
      <p:graphicFrame>
        <p:nvGraphicFramePr>
          <p:cNvPr id="58" name="Table 23">
            <a:extLst>
              <a:ext uri="{FF2B5EF4-FFF2-40B4-BE49-F238E27FC236}">
                <a16:creationId xmlns:a16="http://schemas.microsoft.com/office/drawing/2014/main" id="{768CB5D5-8736-8714-D691-950A79331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101081"/>
              </p:ext>
            </p:extLst>
          </p:nvPr>
        </p:nvGraphicFramePr>
        <p:xfrm>
          <a:off x="9465309" y="5605833"/>
          <a:ext cx="2185633" cy="2264393"/>
        </p:xfrm>
        <a:graphic>
          <a:graphicData uri="http://schemas.openxmlformats.org/drawingml/2006/table">
            <a:tbl>
              <a:tblPr/>
              <a:tblGrid>
                <a:gridCol w="2185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449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Ubuntu Bold"/>
                        </a:rPr>
                        <a:t>R</a:t>
                      </a:r>
                      <a:r>
                        <a:rPr lang="en-US" sz="1800" baseline="30000" dirty="0">
                          <a:solidFill>
                            <a:srgbClr val="000000"/>
                          </a:solidFill>
                          <a:latin typeface="Ubuntu Bold"/>
                        </a:rPr>
                        <a:t>2</a:t>
                      </a:r>
                      <a:endParaRPr lang="en-US" sz="1100" baseline="300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20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Open Sans"/>
                        </a:rPr>
                        <a:t>0.5564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Ubuntu Bold"/>
                        </a:rPr>
                        <a:t>Adjusted R</a:t>
                      </a:r>
                      <a:r>
                        <a:rPr lang="en-US" sz="1800" baseline="30000" dirty="0">
                          <a:solidFill>
                            <a:srgbClr val="000000"/>
                          </a:solidFill>
                          <a:latin typeface="Ubuntu Bold"/>
                        </a:rPr>
                        <a:t>2</a:t>
                      </a:r>
                      <a:endParaRPr lang="en-US" sz="1100" baseline="300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20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0.5514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449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Ubuntu Bold"/>
                        </a:rPr>
                        <a:t>Significance F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20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Open Sans"/>
                        </a:rPr>
                        <a:t>0.0000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9" name="TextBox 24">
            <a:extLst>
              <a:ext uri="{FF2B5EF4-FFF2-40B4-BE49-F238E27FC236}">
                <a16:creationId xmlns:a16="http://schemas.microsoft.com/office/drawing/2014/main" id="{34556AF5-ADD7-C1F5-ECBF-4FA169A82281}"/>
              </a:ext>
            </a:extLst>
          </p:cNvPr>
          <p:cNvSpPr txBox="1"/>
          <p:nvPr/>
        </p:nvSpPr>
        <p:spPr>
          <a:xfrm>
            <a:off x="9806470" y="5086350"/>
            <a:ext cx="1503313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C408"/>
                </a:solidFill>
                <a:latin typeface="Bernoru"/>
              </a:rPr>
              <a:t>RESTRICTED</a:t>
            </a:r>
          </a:p>
        </p:txBody>
      </p:sp>
      <p:graphicFrame>
        <p:nvGraphicFramePr>
          <p:cNvPr id="60" name="Table 25">
            <a:extLst>
              <a:ext uri="{FF2B5EF4-FFF2-40B4-BE49-F238E27FC236}">
                <a16:creationId xmlns:a16="http://schemas.microsoft.com/office/drawing/2014/main" id="{8E6DEDEE-C152-9EF2-7F7E-2CA3F1F58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55395"/>
              </p:ext>
            </p:extLst>
          </p:nvPr>
        </p:nvGraphicFramePr>
        <p:xfrm>
          <a:off x="6637057" y="5606178"/>
          <a:ext cx="2185633" cy="2266950"/>
        </p:xfrm>
        <a:graphic>
          <a:graphicData uri="http://schemas.openxmlformats.org/drawingml/2006/table">
            <a:tbl>
              <a:tblPr/>
              <a:tblGrid>
                <a:gridCol w="2185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449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Ubuntu Bold"/>
                        </a:rPr>
                        <a:t>R</a:t>
                      </a:r>
                      <a:r>
                        <a:rPr lang="en-US" sz="1800" baseline="30000" dirty="0">
                          <a:solidFill>
                            <a:srgbClr val="000000"/>
                          </a:solidFill>
                          <a:latin typeface="Ubuntu Bold"/>
                        </a:rPr>
                        <a:t>2</a:t>
                      </a:r>
                      <a:endParaRPr lang="en-US" sz="1100" baseline="300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20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0.5564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4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Ubuntu Bold"/>
                        </a:rPr>
                        <a:t>Adjusted R</a:t>
                      </a:r>
                      <a:r>
                        <a:rPr lang="en-US" sz="1800" baseline="30000" dirty="0">
                          <a:solidFill>
                            <a:srgbClr val="000000"/>
                          </a:solidFill>
                          <a:latin typeface="Ubuntu Bold"/>
                        </a:rPr>
                        <a:t>2</a:t>
                      </a:r>
                      <a:endParaRPr lang="en-US" sz="1100" baseline="300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20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ns"/>
                        </a:rPr>
                        <a:t>0.5508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449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Ubuntu Bold"/>
                        </a:rPr>
                        <a:t>Significance F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20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Open Sans"/>
                        </a:rPr>
                        <a:t>0.0000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1" name="TextBox 26">
            <a:extLst>
              <a:ext uri="{FF2B5EF4-FFF2-40B4-BE49-F238E27FC236}">
                <a16:creationId xmlns:a16="http://schemas.microsoft.com/office/drawing/2014/main" id="{D2E9FDD5-E523-4A88-B404-71F27C1BFB9C}"/>
              </a:ext>
            </a:extLst>
          </p:cNvPr>
          <p:cNvSpPr txBox="1"/>
          <p:nvPr/>
        </p:nvSpPr>
        <p:spPr>
          <a:xfrm>
            <a:off x="6814953" y="5086350"/>
            <a:ext cx="1829842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C408"/>
                </a:solidFill>
                <a:latin typeface="Bernoru"/>
              </a:rPr>
              <a:t>UNRESTRICTED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47" grpId="0"/>
      <p:bldP spid="47" grpId="1"/>
      <p:bldP spid="48" grpId="0"/>
      <p:bldP spid="48" grpId="1"/>
      <p:bldP spid="50" grpId="0"/>
      <p:bldP spid="50" grpId="1"/>
      <p:bldP spid="52" grpId="0"/>
      <p:bldP spid="52" grpId="1"/>
      <p:bldP spid="53" grpId="0"/>
      <p:bldP spid="53" grpId="1"/>
      <p:bldP spid="55" grpId="0"/>
      <p:bldP spid="55" grpId="1"/>
      <p:bldP spid="56" grpId="0"/>
      <p:bldP spid="57" grpId="0"/>
      <p:bldP spid="59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F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81985" y="2123004"/>
            <a:ext cx="13724029" cy="6040993"/>
            <a:chOff x="0" y="0"/>
            <a:chExt cx="4602663" cy="20259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2663" cy="2025983"/>
            </a:xfrm>
            <a:custGeom>
              <a:avLst/>
              <a:gdLst/>
              <a:ahLst/>
              <a:cxnLst/>
              <a:rect l="l" t="t" r="r" b="b"/>
              <a:pathLst>
                <a:path w="4602663" h="2025983">
                  <a:moveTo>
                    <a:pt x="0" y="0"/>
                  </a:moveTo>
                  <a:lnTo>
                    <a:pt x="4602663" y="0"/>
                  </a:lnTo>
                  <a:lnTo>
                    <a:pt x="4602663" y="2025983"/>
                  </a:lnTo>
                  <a:lnTo>
                    <a:pt x="0" y="2025983"/>
                  </a:lnTo>
                  <a:close/>
                </a:path>
              </a:pathLst>
            </a:custGeom>
            <a:solidFill>
              <a:srgbClr val="0036AF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764926" y="1443914"/>
            <a:ext cx="4080539" cy="8843086"/>
          </a:xfrm>
          <a:custGeom>
            <a:avLst/>
            <a:gdLst/>
            <a:ahLst/>
            <a:cxnLst/>
            <a:rect l="l" t="t" r="r" b="b"/>
            <a:pathLst>
              <a:path w="4080539" h="12468314">
                <a:moveTo>
                  <a:pt x="0" y="0"/>
                </a:moveTo>
                <a:lnTo>
                  <a:pt x="4080539" y="0"/>
                </a:lnTo>
                <a:lnTo>
                  <a:pt x="4080539" y="12468314"/>
                </a:lnTo>
                <a:lnTo>
                  <a:pt x="0" y="12468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1" b="-40996"/>
            </a:stretch>
          </a:blip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4721199" y="1228274"/>
            <a:ext cx="1647885" cy="1698450"/>
            <a:chOff x="0" y="0"/>
            <a:chExt cx="1614170" cy="16637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14170" cy="1663700"/>
            </a:xfrm>
            <a:custGeom>
              <a:avLst/>
              <a:gdLst/>
              <a:ahLst/>
              <a:cxnLst/>
              <a:rect l="l" t="t" r="r" b="b"/>
              <a:pathLst>
                <a:path w="1614170" h="1663700">
                  <a:moveTo>
                    <a:pt x="463550" y="1663700"/>
                  </a:moveTo>
                  <a:lnTo>
                    <a:pt x="0" y="1586230"/>
                  </a:lnTo>
                  <a:lnTo>
                    <a:pt x="220980" y="262890"/>
                  </a:lnTo>
                  <a:lnTo>
                    <a:pt x="994410" y="595630"/>
                  </a:lnTo>
                  <a:lnTo>
                    <a:pt x="1162050" y="0"/>
                  </a:lnTo>
                  <a:lnTo>
                    <a:pt x="1614170" y="128270"/>
                  </a:lnTo>
                  <a:lnTo>
                    <a:pt x="1300480" y="1239520"/>
                  </a:lnTo>
                  <a:lnTo>
                    <a:pt x="585470" y="932180"/>
                  </a:lnTo>
                  <a:close/>
                </a:path>
              </a:pathLst>
            </a:custGeom>
            <a:solidFill>
              <a:srgbClr val="FFC408"/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680469" y="849197"/>
            <a:ext cx="696461" cy="758153"/>
            <a:chOff x="0" y="0"/>
            <a:chExt cx="2279650" cy="248158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79650" cy="2481580"/>
            </a:xfrm>
            <a:custGeom>
              <a:avLst/>
              <a:gdLst/>
              <a:ahLst/>
              <a:cxnLst/>
              <a:rect l="l" t="t" r="r" b="b"/>
              <a:pathLst>
                <a:path w="2279650" h="2481580">
                  <a:moveTo>
                    <a:pt x="2279650" y="2481580"/>
                  </a:moveTo>
                  <a:lnTo>
                    <a:pt x="0" y="1179830"/>
                  </a:lnTo>
                  <a:lnTo>
                    <a:pt x="1697990" y="0"/>
                  </a:lnTo>
                  <a:lnTo>
                    <a:pt x="2279650" y="2481580"/>
                  </a:lnTo>
                  <a:close/>
                  <a:moveTo>
                    <a:pt x="878840" y="1140460"/>
                  </a:moveTo>
                  <a:lnTo>
                    <a:pt x="1574800" y="1537970"/>
                  </a:lnTo>
                  <a:lnTo>
                    <a:pt x="1397000" y="779780"/>
                  </a:lnTo>
                  <a:lnTo>
                    <a:pt x="878840" y="11404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416695" y="8899384"/>
            <a:ext cx="696461" cy="717832"/>
            <a:chOff x="0" y="0"/>
            <a:chExt cx="1614170" cy="16637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14170" cy="1663700"/>
            </a:xfrm>
            <a:custGeom>
              <a:avLst/>
              <a:gdLst/>
              <a:ahLst/>
              <a:cxnLst/>
              <a:rect l="l" t="t" r="r" b="b"/>
              <a:pathLst>
                <a:path w="1614170" h="1663700">
                  <a:moveTo>
                    <a:pt x="463550" y="1663700"/>
                  </a:moveTo>
                  <a:lnTo>
                    <a:pt x="0" y="1586230"/>
                  </a:lnTo>
                  <a:lnTo>
                    <a:pt x="220980" y="262890"/>
                  </a:lnTo>
                  <a:lnTo>
                    <a:pt x="994410" y="595630"/>
                  </a:lnTo>
                  <a:lnTo>
                    <a:pt x="1162050" y="0"/>
                  </a:lnTo>
                  <a:lnTo>
                    <a:pt x="1614170" y="128270"/>
                  </a:lnTo>
                  <a:lnTo>
                    <a:pt x="1300480" y="1239520"/>
                  </a:lnTo>
                  <a:lnTo>
                    <a:pt x="585470" y="932180"/>
                  </a:lnTo>
                  <a:close/>
                </a:path>
              </a:pathLst>
            </a:custGeom>
            <a:solidFill>
              <a:srgbClr val="FFC408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 rot="-10800000">
            <a:off x="14721199" y="7230998"/>
            <a:ext cx="1714159" cy="1865998"/>
            <a:chOff x="0" y="0"/>
            <a:chExt cx="2279650" cy="248158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79650" cy="2481580"/>
            </a:xfrm>
            <a:custGeom>
              <a:avLst/>
              <a:gdLst/>
              <a:ahLst/>
              <a:cxnLst/>
              <a:rect l="l" t="t" r="r" b="b"/>
              <a:pathLst>
                <a:path w="2279650" h="2481580">
                  <a:moveTo>
                    <a:pt x="2279650" y="2481580"/>
                  </a:moveTo>
                  <a:lnTo>
                    <a:pt x="0" y="1179830"/>
                  </a:lnTo>
                  <a:lnTo>
                    <a:pt x="1697990" y="0"/>
                  </a:lnTo>
                  <a:lnTo>
                    <a:pt x="2279650" y="2481580"/>
                  </a:lnTo>
                  <a:close/>
                  <a:moveTo>
                    <a:pt x="878840" y="1140460"/>
                  </a:moveTo>
                  <a:lnTo>
                    <a:pt x="1574800" y="1537970"/>
                  </a:lnTo>
                  <a:lnTo>
                    <a:pt x="1397000" y="779780"/>
                  </a:lnTo>
                  <a:lnTo>
                    <a:pt x="878840" y="11404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6703567" y="9291181"/>
            <a:ext cx="1932345" cy="1991638"/>
            <a:chOff x="0" y="0"/>
            <a:chExt cx="1614170" cy="16637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614170" cy="1663700"/>
            </a:xfrm>
            <a:custGeom>
              <a:avLst/>
              <a:gdLst/>
              <a:ahLst/>
              <a:cxnLst/>
              <a:rect l="l" t="t" r="r" b="b"/>
              <a:pathLst>
                <a:path w="1614170" h="1663700">
                  <a:moveTo>
                    <a:pt x="463550" y="1663700"/>
                  </a:moveTo>
                  <a:lnTo>
                    <a:pt x="0" y="1586230"/>
                  </a:lnTo>
                  <a:lnTo>
                    <a:pt x="220980" y="262890"/>
                  </a:lnTo>
                  <a:lnTo>
                    <a:pt x="994410" y="595630"/>
                  </a:lnTo>
                  <a:lnTo>
                    <a:pt x="1162050" y="0"/>
                  </a:lnTo>
                  <a:lnTo>
                    <a:pt x="1614170" y="128270"/>
                  </a:lnTo>
                  <a:lnTo>
                    <a:pt x="1300480" y="1239520"/>
                  </a:lnTo>
                  <a:lnTo>
                    <a:pt x="585470" y="932180"/>
                  </a:lnTo>
                  <a:close/>
                </a:path>
              </a:pathLst>
            </a:custGeom>
            <a:solidFill>
              <a:srgbClr val="FFC408"/>
            </a:solid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 rot="-10800000">
            <a:off x="6812660" y="-932999"/>
            <a:ext cx="1714159" cy="1865998"/>
            <a:chOff x="0" y="0"/>
            <a:chExt cx="2279650" cy="248158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279650" cy="2481580"/>
            </a:xfrm>
            <a:custGeom>
              <a:avLst/>
              <a:gdLst/>
              <a:ahLst/>
              <a:cxnLst/>
              <a:rect l="l" t="t" r="r" b="b"/>
              <a:pathLst>
                <a:path w="2279650" h="2481580">
                  <a:moveTo>
                    <a:pt x="2279650" y="2481580"/>
                  </a:moveTo>
                  <a:lnTo>
                    <a:pt x="0" y="1179830"/>
                  </a:lnTo>
                  <a:lnTo>
                    <a:pt x="1697990" y="0"/>
                  </a:lnTo>
                  <a:lnTo>
                    <a:pt x="2279650" y="2481580"/>
                  </a:lnTo>
                  <a:close/>
                  <a:moveTo>
                    <a:pt x="878840" y="1140460"/>
                  </a:moveTo>
                  <a:lnTo>
                    <a:pt x="1574800" y="1537970"/>
                  </a:lnTo>
                  <a:lnTo>
                    <a:pt x="1397000" y="779780"/>
                  </a:lnTo>
                  <a:lnTo>
                    <a:pt x="878840" y="11404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7" name="Freeform 17"/>
          <p:cNvSpPr/>
          <p:nvPr/>
        </p:nvSpPr>
        <p:spPr>
          <a:xfrm rot="561532">
            <a:off x="1786902" y="1113582"/>
            <a:ext cx="2682263" cy="4847582"/>
          </a:xfrm>
          <a:custGeom>
            <a:avLst/>
            <a:gdLst/>
            <a:ahLst/>
            <a:cxnLst/>
            <a:rect l="l" t="t" r="r" b="b"/>
            <a:pathLst>
              <a:path w="2682263" h="4847582">
                <a:moveTo>
                  <a:pt x="0" y="0"/>
                </a:moveTo>
                <a:lnTo>
                  <a:pt x="2682263" y="0"/>
                </a:lnTo>
                <a:lnTo>
                  <a:pt x="2682263" y="4847583"/>
                </a:lnTo>
                <a:lnTo>
                  <a:pt x="0" y="48475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9745" r="-80602"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5234670" y="3441761"/>
            <a:ext cx="2028458" cy="191225"/>
            <a:chOff x="0" y="0"/>
            <a:chExt cx="4347741" cy="40986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347740" cy="409865"/>
            </a:xfrm>
            <a:custGeom>
              <a:avLst/>
              <a:gdLst/>
              <a:ahLst/>
              <a:cxnLst/>
              <a:rect l="l" t="t" r="r" b="b"/>
              <a:pathLst>
                <a:path w="4347740" h="409865">
                  <a:moveTo>
                    <a:pt x="0" y="0"/>
                  </a:moveTo>
                  <a:lnTo>
                    <a:pt x="4347740" y="0"/>
                  </a:lnTo>
                  <a:lnTo>
                    <a:pt x="4347740" y="409865"/>
                  </a:lnTo>
                  <a:lnTo>
                    <a:pt x="0" y="409865"/>
                  </a:lnTo>
                  <a:close/>
                </a:path>
              </a:pathLst>
            </a:custGeom>
            <a:solidFill>
              <a:srgbClr val="FFC408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7358841" y="3441761"/>
            <a:ext cx="191225" cy="191225"/>
            <a:chOff x="0" y="0"/>
            <a:chExt cx="1913890" cy="191389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7649131" y="3441761"/>
            <a:ext cx="191225" cy="191225"/>
            <a:chOff x="0" y="0"/>
            <a:chExt cx="1913890" cy="191389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5234670" y="2087112"/>
            <a:ext cx="7818660" cy="1043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20"/>
              </a:lnSpc>
              <a:spcBef>
                <a:spcPct val="0"/>
              </a:spcBef>
            </a:pPr>
            <a:r>
              <a:rPr lang="en-US" sz="6014">
                <a:solidFill>
                  <a:srgbClr val="FFFFFF"/>
                </a:solidFill>
                <a:latin typeface="Bernoru"/>
              </a:rPr>
              <a:t>CONCLUSIONS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234670" y="3890161"/>
            <a:ext cx="10108571" cy="3847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>
              <a:lnSpc>
                <a:spcPts val="25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Ubuntu"/>
              </a:rPr>
              <a:t>We reject the null hypothesis and accept the alternative hypothesis that there is a relationship between the weather conditions and the popularity of cycling.</a:t>
            </a:r>
            <a:br>
              <a:rPr lang="en-US" sz="2400" dirty="0">
                <a:solidFill>
                  <a:srgbClr val="FFFFFF"/>
                </a:solidFill>
                <a:latin typeface="Ubuntu"/>
              </a:rPr>
            </a:br>
            <a:endParaRPr lang="en-US" sz="2400" dirty="0">
              <a:solidFill>
                <a:srgbClr val="FFFFFF"/>
              </a:solidFill>
              <a:latin typeface="Ubuntu"/>
            </a:endParaRPr>
          </a:p>
          <a:p>
            <a:pPr marL="285750" indent="-285750">
              <a:lnSpc>
                <a:spcPts val="25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Ubuntu"/>
              </a:rPr>
              <a:t>Cyclists' exposure to the weather during their journeys will affect their choice to cycle or use a different mode of transport.</a:t>
            </a:r>
            <a:br>
              <a:rPr lang="en-US" sz="2400" dirty="0">
                <a:solidFill>
                  <a:srgbClr val="FFFFFF"/>
                </a:solidFill>
                <a:latin typeface="Ubuntu"/>
              </a:rPr>
            </a:br>
            <a:endParaRPr lang="en-US" sz="2400" dirty="0">
              <a:solidFill>
                <a:srgbClr val="FFFFFF"/>
              </a:solidFill>
              <a:latin typeface="Ubuntu"/>
            </a:endParaRPr>
          </a:p>
          <a:p>
            <a:pPr marL="285750" indent="-285750">
              <a:lnSpc>
                <a:spcPts val="25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Ubuntu"/>
              </a:rPr>
              <a:t>Summer and Winter see the biggest increases in the popularity of cycling. Waka Kotahi could consider increasing public bus frequencies in Autumn and Spring.</a:t>
            </a:r>
            <a:br>
              <a:rPr lang="en-US" sz="2400" dirty="0">
                <a:solidFill>
                  <a:srgbClr val="FFFFFF"/>
                </a:solidFill>
                <a:latin typeface="Ubuntu"/>
              </a:rPr>
            </a:br>
            <a:endParaRPr lang="en-US" sz="2400" dirty="0">
              <a:solidFill>
                <a:srgbClr val="FFFFFF"/>
              </a:solidFill>
              <a:latin typeface="Ubuntu"/>
            </a:endParaRPr>
          </a:p>
          <a:p>
            <a:pPr marL="285750" indent="-285750">
              <a:lnSpc>
                <a:spcPts val="25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Ubuntu"/>
              </a:rPr>
              <a:t>Future research could </a:t>
            </a:r>
            <a:r>
              <a:rPr lang="en-US" sz="2400" dirty="0" err="1">
                <a:solidFill>
                  <a:srgbClr val="FFFFFF"/>
                </a:solidFill>
                <a:latin typeface="Ubuntu"/>
              </a:rPr>
              <a:t>analyse</a:t>
            </a:r>
            <a:r>
              <a:rPr lang="en-US" sz="2400" dirty="0">
                <a:solidFill>
                  <a:srgbClr val="FFFFFF"/>
                </a:solidFill>
                <a:latin typeface="Ubuntu"/>
              </a:rPr>
              <a:t> similar datasets with NZ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1230</Words>
  <Application>Microsoft Office PowerPoint</Application>
  <PresentationFormat>Custom</PresentationFormat>
  <Paragraphs>248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Open Sans</vt:lpstr>
      <vt:lpstr>Bernoru</vt:lpstr>
      <vt:lpstr>Times New Roman</vt:lpstr>
      <vt:lpstr>Ubuntu</vt:lpstr>
      <vt:lpstr>Open Sans Bold</vt:lpstr>
      <vt:lpstr>Ubuntu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Weather influence...?</dc:title>
  <dc:creator>Tamarah Gillman</dc:creator>
  <cp:lastModifiedBy>Tamarah Gillman</cp:lastModifiedBy>
  <cp:revision>5</cp:revision>
  <dcterms:created xsi:type="dcterms:W3CDTF">2006-08-16T00:00:00Z</dcterms:created>
  <dcterms:modified xsi:type="dcterms:W3CDTF">2023-06-01T22:53:23Z</dcterms:modified>
  <dc:identifier>DAFkXtMSnmY</dc:identifier>
</cp:coreProperties>
</file>