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</p:sldIdLst>
  <p:sldSz cy="10800000" cx="21600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402">
          <p15:clr>
            <a:srgbClr val="747775"/>
          </p15:clr>
        </p15:guide>
        <p15:guide id="2" pos="6803">
          <p15:clr>
            <a:srgbClr val="747775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Yann Harel"/>
  <p:cmAuthor clrIdx="1" id="1" initials="" lastIdx="3" name="Hugo DELHAYE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8DCA72E-2824-4162-AA1B-E9AC5E3F8D34}">
  <a:tblStyle styleId="{68DCA72E-2824-4162-AA1B-E9AC5E3F8D3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402" orient="horz"/>
        <p:guide pos="6803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commentAuthors" Target="commentAuthors.xml"/><Relationship Id="rId6" Type="http://schemas.openxmlformats.org/officeDocument/2006/relationships/slideMaster" Target="slideMasters/slideMaster1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4-11-21T03:44:27.013">
    <p:pos x="463" y="1524"/>
    <p:text>to update with mario_scenes repo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1" idx="1" dt="2024-12-03T15:49:25.767">
    <p:pos x="230" y="2534"/>
    <p:text>scène 2 : 2-Horde ? pour 2 poissons volant</p:text>
  </p:cm>
  <p:cm authorId="1" idx="2" dt="2024-12-03T15:52:35.167">
    <p:pos x="230" y="2634"/>
    <p:text>scène 10 : 2-Horde ?</p:text>
  </p:cm>
  <p:cm authorId="1" idx="3" dt="2024-12-03T15:56:40.745">
    <p:pos x="230" y="2734"/>
    <p:text>scène 12, je vois pas d'enemy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00" y="685800"/>
            <a:ext cx="6858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e0dee69a28_1_64:notes"/>
          <p:cNvSpPr/>
          <p:nvPr>
            <p:ph idx="2" type="sldImg"/>
          </p:nvPr>
        </p:nvSpPr>
        <p:spPr>
          <a:xfrm>
            <a:off x="300" y="685800"/>
            <a:ext cx="6858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e0dee69a28_1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CA"/>
              <a:t>All the values of the segmented scenes can be found in the </a:t>
            </a:r>
            <a:r>
              <a:rPr lang="fr-CA">
                <a:solidFill>
                  <a:srgbClr val="B45F06"/>
                </a:solidFill>
              </a:rPr>
              <a:t>scenes_mastersheet.csv</a:t>
            </a:r>
            <a:r>
              <a:rPr lang="fr-CA"/>
              <a:t> under </a:t>
            </a:r>
            <a:r>
              <a:rPr lang="fr-CA">
                <a:solidFill>
                  <a:srgbClr val="B45F06"/>
                </a:solidFill>
              </a:rPr>
              <a:t>/mario/code/scenes</a:t>
            </a:r>
            <a:endParaRPr>
              <a:solidFill>
                <a:srgbClr val="B45F0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CA"/>
              <a:t>To generate the segmented scenes in gifs, run </a:t>
            </a:r>
            <a:r>
              <a:rPr lang="fr-CA">
                <a:solidFill>
                  <a:srgbClr val="B45F06"/>
                </a:solidFill>
              </a:rPr>
              <a:t>clip_extractor.py </a:t>
            </a:r>
            <a:r>
              <a:rPr lang="fr-CA"/>
              <a:t>under</a:t>
            </a:r>
            <a:r>
              <a:rPr lang="fr-CA">
                <a:solidFill>
                  <a:srgbClr val="B45F06"/>
                </a:solidFill>
              </a:rPr>
              <a:t> /mario/code/scenes</a:t>
            </a:r>
            <a:endParaRPr>
              <a:solidFill>
                <a:srgbClr val="B45F06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135ea5d585_0_175:notes"/>
          <p:cNvSpPr/>
          <p:nvPr>
            <p:ph idx="2" type="sldImg"/>
          </p:nvPr>
        </p:nvSpPr>
        <p:spPr>
          <a:xfrm>
            <a:off x="300" y="685800"/>
            <a:ext cx="6858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135ea5d585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135ea5d585_0_182:notes"/>
          <p:cNvSpPr/>
          <p:nvPr>
            <p:ph idx="2" type="sldImg"/>
          </p:nvPr>
        </p:nvSpPr>
        <p:spPr>
          <a:xfrm>
            <a:off x="300" y="685800"/>
            <a:ext cx="6858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135ea5d585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135ea5d585_0_188:notes"/>
          <p:cNvSpPr/>
          <p:nvPr>
            <p:ph idx="2" type="sldImg"/>
          </p:nvPr>
        </p:nvSpPr>
        <p:spPr>
          <a:xfrm>
            <a:off x="300" y="685800"/>
            <a:ext cx="6858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135ea5d585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135ea5d585_0_194:notes"/>
          <p:cNvSpPr/>
          <p:nvPr>
            <p:ph idx="2" type="sldImg"/>
          </p:nvPr>
        </p:nvSpPr>
        <p:spPr>
          <a:xfrm>
            <a:off x="300" y="685800"/>
            <a:ext cx="6858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135ea5d585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3135ea5d585_0_198:notes"/>
          <p:cNvSpPr/>
          <p:nvPr>
            <p:ph idx="2" type="sldImg"/>
          </p:nvPr>
        </p:nvSpPr>
        <p:spPr>
          <a:xfrm>
            <a:off x="300" y="685800"/>
            <a:ext cx="6858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3135ea5d585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135ea5d585_0_202:notes"/>
          <p:cNvSpPr/>
          <p:nvPr>
            <p:ph idx="2" type="sldImg"/>
          </p:nvPr>
        </p:nvSpPr>
        <p:spPr>
          <a:xfrm>
            <a:off x="300" y="685800"/>
            <a:ext cx="6858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135ea5d585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3135ea5d585_0_206:notes"/>
          <p:cNvSpPr/>
          <p:nvPr>
            <p:ph idx="2" type="sldImg"/>
          </p:nvPr>
        </p:nvSpPr>
        <p:spPr>
          <a:xfrm>
            <a:off x="300" y="685800"/>
            <a:ext cx="6858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3135ea5d585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3135ea5d585_0_210:notes"/>
          <p:cNvSpPr/>
          <p:nvPr>
            <p:ph idx="2" type="sldImg"/>
          </p:nvPr>
        </p:nvSpPr>
        <p:spPr>
          <a:xfrm>
            <a:off x="300" y="685800"/>
            <a:ext cx="6858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3135ea5d585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135ea5d585_0_214:notes"/>
          <p:cNvSpPr/>
          <p:nvPr>
            <p:ph idx="2" type="sldImg"/>
          </p:nvPr>
        </p:nvSpPr>
        <p:spPr>
          <a:xfrm>
            <a:off x="300" y="685800"/>
            <a:ext cx="6858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3135ea5d585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3135ea5d585_0_218:notes"/>
          <p:cNvSpPr/>
          <p:nvPr>
            <p:ph idx="2" type="sldImg"/>
          </p:nvPr>
        </p:nvSpPr>
        <p:spPr>
          <a:xfrm>
            <a:off x="300" y="685800"/>
            <a:ext cx="6858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3135ea5d585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e0dee69a28_1_78:notes"/>
          <p:cNvSpPr/>
          <p:nvPr>
            <p:ph idx="2" type="sldImg"/>
          </p:nvPr>
        </p:nvSpPr>
        <p:spPr>
          <a:xfrm>
            <a:off x="300" y="685800"/>
            <a:ext cx="6858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e0dee69a28_1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3135ea5d585_0_222:notes"/>
          <p:cNvSpPr/>
          <p:nvPr>
            <p:ph idx="2" type="sldImg"/>
          </p:nvPr>
        </p:nvSpPr>
        <p:spPr>
          <a:xfrm>
            <a:off x="300" y="685800"/>
            <a:ext cx="6858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3135ea5d585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3135ea5d585_0_226:notes"/>
          <p:cNvSpPr/>
          <p:nvPr>
            <p:ph idx="2" type="sldImg"/>
          </p:nvPr>
        </p:nvSpPr>
        <p:spPr>
          <a:xfrm>
            <a:off x="300" y="685800"/>
            <a:ext cx="6858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3135ea5d585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3135ea5d585_0_230:notes"/>
          <p:cNvSpPr/>
          <p:nvPr>
            <p:ph idx="2" type="sldImg"/>
          </p:nvPr>
        </p:nvSpPr>
        <p:spPr>
          <a:xfrm>
            <a:off x="300" y="685800"/>
            <a:ext cx="6858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3135ea5d585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3135ea5d585_0_234:notes"/>
          <p:cNvSpPr/>
          <p:nvPr>
            <p:ph idx="2" type="sldImg"/>
          </p:nvPr>
        </p:nvSpPr>
        <p:spPr>
          <a:xfrm>
            <a:off x="300" y="685800"/>
            <a:ext cx="6858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3135ea5d585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3135ea5d585_0_242:notes"/>
          <p:cNvSpPr/>
          <p:nvPr>
            <p:ph idx="2" type="sldImg"/>
          </p:nvPr>
        </p:nvSpPr>
        <p:spPr>
          <a:xfrm>
            <a:off x="300" y="685800"/>
            <a:ext cx="6858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3135ea5d585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3135ea5d585_0_246:notes"/>
          <p:cNvSpPr/>
          <p:nvPr>
            <p:ph idx="2" type="sldImg"/>
          </p:nvPr>
        </p:nvSpPr>
        <p:spPr>
          <a:xfrm>
            <a:off x="300" y="685800"/>
            <a:ext cx="6858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3135ea5d585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3135ea5d585_0_250:notes"/>
          <p:cNvSpPr/>
          <p:nvPr>
            <p:ph idx="2" type="sldImg"/>
          </p:nvPr>
        </p:nvSpPr>
        <p:spPr>
          <a:xfrm>
            <a:off x="300" y="685800"/>
            <a:ext cx="6858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3135ea5d585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316c94a3fdb_0_213:notes"/>
          <p:cNvSpPr/>
          <p:nvPr>
            <p:ph idx="2" type="sldImg"/>
          </p:nvPr>
        </p:nvSpPr>
        <p:spPr>
          <a:xfrm>
            <a:off x="300" y="685800"/>
            <a:ext cx="6858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316c94a3fdb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e0dee69a28_1_83:notes"/>
          <p:cNvSpPr/>
          <p:nvPr>
            <p:ph idx="2" type="sldImg"/>
          </p:nvPr>
        </p:nvSpPr>
        <p:spPr>
          <a:xfrm>
            <a:off x="300" y="685800"/>
            <a:ext cx="6858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e0dee69a28_1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edca5f03cb_0_0:notes"/>
          <p:cNvSpPr/>
          <p:nvPr>
            <p:ph idx="2" type="sldImg"/>
          </p:nvPr>
        </p:nvSpPr>
        <p:spPr>
          <a:xfrm>
            <a:off x="300" y="685800"/>
            <a:ext cx="6858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edca5f03c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e2948285c_1_0:notes"/>
          <p:cNvSpPr/>
          <p:nvPr>
            <p:ph idx="2" type="sldImg"/>
          </p:nvPr>
        </p:nvSpPr>
        <p:spPr>
          <a:xfrm>
            <a:off x="300" y="685800"/>
            <a:ext cx="6858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e2948285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caf1e1064f_0_1:notes"/>
          <p:cNvSpPr/>
          <p:nvPr>
            <p:ph idx="2" type="sldImg"/>
          </p:nvPr>
        </p:nvSpPr>
        <p:spPr>
          <a:xfrm>
            <a:off x="300" y="685800"/>
            <a:ext cx="6858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caf1e1064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e0dee69a28_1_0:notes"/>
          <p:cNvSpPr/>
          <p:nvPr>
            <p:ph idx="2" type="sldImg"/>
          </p:nvPr>
        </p:nvSpPr>
        <p:spPr>
          <a:xfrm>
            <a:off x="300" y="685800"/>
            <a:ext cx="6858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e0dee69a2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e0dee69a28_1_91:notes"/>
          <p:cNvSpPr/>
          <p:nvPr>
            <p:ph idx="2" type="sldImg"/>
          </p:nvPr>
        </p:nvSpPr>
        <p:spPr>
          <a:xfrm>
            <a:off x="300" y="685800"/>
            <a:ext cx="6858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e0dee69a28_1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158091ec45_1_0:notes"/>
          <p:cNvSpPr/>
          <p:nvPr>
            <p:ph idx="2" type="sldImg"/>
          </p:nvPr>
        </p:nvSpPr>
        <p:spPr>
          <a:xfrm>
            <a:off x="300" y="685800"/>
            <a:ext cx="6858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158091ec4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736319" y="1563412"/>
            <a:ext cx="20127300" cy="430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36299" y="5950919"/>
            <a:ext cx="20127300" cy="16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20013680" y="9791531"/>
            <a:ext cx="1296000" cy="82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736299" y="2322572"/>
            <a:ext cx="20127300" cy="412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736299" y="6618845"/>
            <a:ext cx="20127300" cy="27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20013680" y="9791531"/>
            <a:ext cx="1296000" cy="82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20013680" y="9791531"/>
            <a:ext cx="1296000" cy="82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736299" y="4516220"/>
            <a:ext cx="20127300" cy="176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20013680" y="9791531"/>
            <a:ext cx="1296000" cy="82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736299" y="934436"/>
            <a:ext cx="20127300" cy="12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736299" y="2419895"/>
            <a:ext cx="20127300" cy="71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20013680" y="9791531"/>
            <a:ext cx="1296000" cy="82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736299" y="934436"/>
            <a:ext cx="20127300" cy="12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736299" y="2419895"/>
            <a:ext cx="9448500" cy="71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11415118" y="2419895"/>
            <a:ext cx="9448500" cy="71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20013680" y="9791531"/>
            <a:ext cx="1296000" cy="82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736299" y="934436"/>
            <a:ext cx="20127300" cy="12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20013680" y="9791531"/>
            <a:ext cx="1296000" cy="82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736299" y="1166614"/>
            <a:ext cx="6633000" cy="158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736299" y="2917795"/>
            <a:ext cx="6633000" cy="66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20013680" y="9791531"/>
            <a:ext cx="1296000" cy="82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1158071" y="945197"/>
            <a:ext cx="15042000" cy="858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20013680" y="9791531"/>
            <a:ext cx="1296000" cy="82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10800000" y="-262"/>
            <a:ext cx="10800000" cy="1080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627165" y="2589344"/>
            <a:ext cx="9555600" cy="311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627165" y="5885722"/>
            <a:ext cx="9555600" cy="25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11668110" y="1520367"/>
            <a:ext cx="9063600" cy="775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20013680" y="9791531"/>
            <a:ext cx="1296000" cy="82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736299" y="8883097"/>
            <a:ext cx="14170200" cy="12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20013680" y="9791531"/>
            <a:ext cx="1296000" cy="82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36299" y="934436"/>
            <a:ext cx="20127300" cy="12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36299" y="2419895"/>
            <a:ext cx="20127300" cy="71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20013680" y="9791531"/>
            <a:ext cx="1296000" cy="82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doi.org/10.1145/2427116.2427117" TargetMode="External"/><Relationship Id="rId4" Type="http://schemas.openxmlformats.org/officeDocument/2006/relationships/hyperlink" Target="https://nesmaps.com/maps/SuperMarioBrothers/SuperMarioBrothers.html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comments" Target="../comments/comment2.xml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comments" Target="../comments/comment1.xml"/><Relationship Id="rId4" Type="http://schemas.openxmlformats.org/officeDocument/2006/relationships/hyperlink" Target="https://stable-retro.farama.org/developing/" TargetMode="External"/><Relationship Id="rId5" Type="http://schemas.openxmlformats.org/officeDocument/2006/relationships/hyperlink" Target="https://github.com/courtois-neuromod/mario" TargetMode="External"/><Relationship Id="rId6" Type="http://schemas.openxmlformats.org/officeDocument/2006/relationships/hyperlink" Target="https://github.com/courtois-neuromod/mario.stimuli" TargetMode="External"/><Relationship Id="rId7" Type="http://schemas.openxmlformats.org/officeDocument/2006/relationships/hyperlink" Target="https://github.com/courtois-neuromod/mario/tree/events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l.acm.org/doi/pdf/10.1145/2427116.2427117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736319" y="1563412"/>
            <a:ext cx="20127300" cy="430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CA"/>
              <a:t>Manual annotations of SMB scenes :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CA"/>
              <a:t>Pattern analysis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736299" y="6750919"/>
            <a:ext cx="20127300" cy="16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CA"/>
              <a:t>following </a:t>
            </a:r>
            <a:r>
              <a:rPr lang="fr-CA" sz="2700" u="sng">
                <a:solidFill>
                  <a:schemeClr val="hlink"/>
                </a:solidFill>
                <a:hlinkClick r:id="rId3"/>
              </a:rPr>
              <a:t>https://doi.org/10.1145/2427116.2427117</a:t>
            </a:r>
            <a:endParaRPr sz="2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CA"/>
              <a:t>Using maps from </a:t>
            </a:r>
            <a:r>
              <a:rPr lang="fr-CA" u="sng">
                <a:solidFill>
                  <a:schemeClr val="hlink"/>
                </a:solidFill>
                <a:hlinkClick r:id="rId4"/>
              </a:rPr>
              <a:t>https://nesmaps.com/maps/SuperMarioBrothers/SuperMarioBrothers.html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2"/>
          <p:cNvSpPr txBox="1"/>
          <p:nvPr/>
        </p:nvSpPr>
        <p:spPr>
          <a:xfrm>
            <a:off x="-1708500" y="570351"/>
            <a:ext cx="25017000" cy="11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4800">
                <a:solidFill>
                  <a:schemeClr val="dk2"/>
                </a:solidFill>
              </a:rPr>
              <a:t>w2l3</a:t>
            </a:r>
            <a:endParaRPr sz="4800">
              <a:solidFill>
                <a:schemeClr val="dk2"/>
              </a:solidFill>
            </a:endParaRPr>
          </a:p>
        </p:txBody>
      </p:sp>
      <p:pic>
        <p:nvPicPr>
          <p:cNvPr id="209" name="Google Shape;209;p22"/>
          <p:cNvPicPr preferRelativeResize="0"/>
          <p:nvPr/>
        </p:nvPicPr>
        <p:blipFill rotWithShape="1">
          <a:blip r:embed="rId4">
            <a:alphaModFix/>
          </a:blip>
          <a:srcRect b="0" l="0" r="16701" t="0"/>
          <a:stretch/>
        </p:blipFill>
        <p:spPr>
          <a:xfrm>
            <a:off x="0" y="5926487"/>
            <a:ext cx="21600000" cy="13547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2"/>
          <p:cNvPicPr preferRelativeResize="0"/>
          <p:nvPr/>
        </p:nvPicPr>
        <p:blipFill rotWithShape="1">
          <a:blip r:embed="rId4">
            <a:alphaModFix/>
          </a:blip>
          <a:srcRect b="0" l="83301" r="0" t="0"/>
          <a:stretch/>
        </p:blipFill>
        <p:spPr>
          <a:xfrm>
            <a:off x="0" y="7290615"/>
            <a:ext cx="4329892" cy="135473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11" name="Google Shape;211;p22"/>
          <p:cNvGraphicFramePr/>
          <p:nvPr/>
        </p:nvGraphicFramePr>
        <p:xfrm>
          <a:off x="365875" y="4023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{68DCA72E-2824-4162-AA1B-E9AC5E3F8D34}</a:tableStyleId>
              </a:tblPr>
              <a:tblGrid>
                <a:gridCol w="1449050"/>
                <a:gridCol w="1449050"/>
                <a:gridCol w="1449050"/>
                <a:gridCol w="1449050"/>
                <a:gridCol w="1449050"/>
                <a:gridCol w="1449050"/>
                <a:gridCol w="1449050"/>
                <a:gridCol w="1449050"/>
                <a:gridCol w="1449050"/>
                <a:gridCol w="1449050"/>
                <a:gridCol w="1449050"/>
                <a:gridCol w="1449050"/>
                <a:gridCol w="1449050"/>
                <a:gridCol w="1449050"/>
              </a:tblGrid>
              <a:tr h="553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13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32675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Beginning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Stair up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Gap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Enemy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Enemy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Enemy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Enemy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Gap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Enemy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Gap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Enemy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Gap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Risk/Reward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Enemy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Gap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Enemy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Variable gaps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Enemy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Gap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Enemy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Gap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Enemy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Multiple gaps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Enemy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Gap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Stairs down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Stairs up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Flagpole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12" name="Google Shape;212;p22"/>
          <p:cNvSpPr/>
          <p:nvPr/>
        </p:nvSpPr>
        <p:spPr>
          <a:xfrm>
            <a:off x="52500" y="6068975"/>
            <a:ext cx="1202100" cy="1086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0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13" name="Google Shape;213;p22"/>
          <p:cNvSpPr/>
          <p:nvPr/>
        </p:nvSpPr>
        <p:spPr>
          <a:xfrm>
            <a:off x="1254625" y="6068975"/>
            <a:ext cx="1202100" cy="1086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1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14" name="Google Shape;214;p22"/>
          <p:cNvSpPr/>
          <p:nvPr/>
        </p:nvSpPr>
        <p:spPr>
          <a:xfrm>
            <a:off x="5157350" y="6068975"/>
            <a:ext cx="1516500" cy="1086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4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15" name="Google Shape;215;p22"/>
          <p:cNvSpPr/>
          <p:nvPr/>
        </p:nvSpPr>
        <p:spPr>
          <a:xfrm>
            <a:off x="6681350" y="6068975"/>
            <a:ext cx="1396200" cy="1086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5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16" name="Google Shape;216;p22"/>
          <p:cNvSpPr/>
          <p:nvPr/>
        </p:nvSpPr>
        <p:spPr>
          <a:xfrm>
            <a:off x="8082950" y="6068975"/>
            <a:ext cx="1396200" cy="1086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6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17" name="Google Shape;217;p22"/>
          <p:cNvSpPr/>
          <p:nvPr/>
        </p:nvSpPr>
        <p:spPr>
          <a:xfrm>
            <a:off x="9405000" y="6068975"/>
            <a:ext cx="1293600" cy="1086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7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18" name="Google Shape;218;p22"/>
          <p:cNvSpPr/>
          <p:nvPr/>
        </p:nvSpPr>
        <p:spPr>
          <a:xfrm>
            <a:off x="10624200" y="6068975"/>
            <a:ext cx="1293600" cy="1086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8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19" name="Google Shape;219;p22"/>
          <p:cNvSpPr/>
          <p:nvPr/>
        </p:nvSpPr>
        <p:spPr>
          <a:xfrm>
            <a:off x="11919600" y="6068975"/>
            <a:ext cx="1435500" cy="1086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9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20" name="Google Shape;220;p22"/>
          <p:cNvSpPr/>
          <p:nvPr/>
        </p:nvSpPr>
        <p:spPr>
          <a:xfrm>
            <a:off x="13361900" y="6068975"/>
            <a:ext cx="1396200" cy="1086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10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21" name="Google Shape;221;p22"/>
          <p:cNvSpPr/>
          <p:nvPr/>
        </p:nvSpPr>
        <p:spPr>
          <a:xfrm>
            <a:off x="14750025" y="6068975"/>
            <a:ext cx="2087700" cy="1086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11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22" name="Google Shape;222;p22"/>
          <p:cNvSpPr/>
          <p:nvPr/>
        </p:nvSpPr>
        <p:spPr>
          <a:xfrm>
            <a:off x="16837725" y="6068975"/>
            <a:ext cx="2087700" cy="1086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12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23" name="Google Shape;223;p22"/>
          <p:cNvSpPr/>
          <p:nvPr/>
        </p:nvSpPr>
        <p:spPr>
          <a:xfrm>
            <a:off x="18742725" y="6068975"/>
            <a:ext cx="1596600" cy="1086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13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24" name="Google Shape;224;p22"/>
          <p:cNvSpPr/>
          <p:nvPr/>
        </p:nvSpPr>
        <p:spPr>
          <a:xfrm>
            <a:off x="3769225" y="6068975"/>
            <a:ext cx="1482300" cy="1086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3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25" name="Google Shape;225;p22"/>
          <p:cNvSpPr/>
          <p:nvPr/>
        </p:nvSpPr>
        <p:spPr>
          <a:xfrm>
            <a:off x="2409325" y="6068975"/>
            <a:ext cx="1396200" cy="1086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2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3"/>
          <p:cNvSpPr txBox="1"/>
          <p:nvPr/>
        </p:nvSpPr>
        <p:spPr>
          <a:xfrm>
            <a:off x="-1708500" y="570351"/>
            <a:ext cx="25017000" cy="11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4800">
                <a:solidFill>
                  <a:schemeClr val="dk2"/>
                </a:solidFill>
              </a:rPr>
              <a:t>w3l1</a:t>
            </a:r>
            <a:endParaRPr sz="4800">
              <a:solidFill>
                <a:schemeClr val="dk2"/>
              </a:solidFill>
            </a:endParaRPr>
          </a:p>
        </p:txBody>
      </p:sp>
      <p:pic>
        <p:nvPicPr>
          <p:cNvPr id="231" name="Google Shape;23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6400" y="5781351"/>
            <a:ext cx="19507200" cy="3914775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3"/>
          <p:cNvSpPr/>
          <p:nvPr/>
        </p:nvSpPr>
        <p:spPr>
          <a:xfrm>
            <a:off x="1201100" y="7044850"/>
            <a:ext cx="1162800" cy="12372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0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33" name="Google Shape;233;p23"/>
          <p:cNvSpPr/>
          <p:nvPr/>
        </p:nvSpPr>
        <p:spPr>
          <a:xfrm>
            <a:off x="2363900" y="7044875"/>
            <a:ext cx="1604400" cy="12372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1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34" name="Google Shape;234;p23"/>
          <p:cNvSpPr/>
          <p:nvPr/>
        </p:nvSpPr>
        <p:spPr>
          <a:xfrm>
            <a:off x="3855675" y="7044864"/>
            <a:ext cx="1530000" cy="12372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2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35" name="Google Shape;235;p23"/>
          <p:cNvSpPr/>
          <p:nvPr/>
        </p:nvSpPr>
        <p:spPr>
          <a:xfrm>
            <a:off x="5273475" y="7045000"/>
            <a:ext cx="1927800" cy="12372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3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36" name="Google Shape;236;p23"/>
          <p:cNvSpPr/>
          <p:nvPr/>
        </p:nvSpPr>
        <p:spPr>
          <a:xfrm>
            <a:off x="5693875" y="8416600"/>
            <a:ext cx="1239600" cy="12372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4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37" name="Google Shape;237;p23"/>
          <p:cNvSpPr/>
          <p:nvPr/>
        </p:nvSpPr>
        <p:spPr>
          <a:xfrm>
            <a:off x="7028875" y="7045000"/>
            <a:ext cx="1743900" cy="12372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5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38" name="Google Shape;238;p23"/>
          <p:cNvSpPr/>
          <p:nvPr/>
        </p:nvSpPr>
        <p:spPr>
          <a:xfrm>
            <a:off x="8772775" y="7044850"/>
            <a:ext cx="1530000" cy="12372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6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39" name="Google Shape;239;p23"/>
          <p:cNvSpPr/>
          <p:nvPr/>
        </p:nvSpPr>
        <p:spPr>
          <a:xfrm>
            <a:off x="10144375" y="7044850"/>
            <a:ext cx="1692000" cy="12372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7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40" name="Google Shape;240;p23"/>
          <p:cNvSpPr/>
          <p:nvPr/>
        </p:nvSpPr>
        <p:spPr>
          <a:xfrm>
            <a:off x="11820775" y="7044850"/>
            <a:ext cx="1568100" cy="12372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8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41" name="Google Shape;241;p23"/>
          <p:cNvSpPr/>
          <p:nvPr/>
        </p:nvSpPr>
        <p:spPr>
          <a:xfrm>
            <a:off x="12277975" y="5825650"/>
            <a:ext cx="7627800" cy="12372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9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42" name="Google Shape;242;p23"/>
          <p:cNvSpPr/>
          <p:nvPr/>
        </p:nvSpPr>
        <p:spPr>
          <a:xfrm>
            <a:off x="13374775" y="7044850"/>
            <a:ext cx="1692000" cy="12372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10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43" name="Google Shape;243;p23"/>
          <p:cNvSpPr/>
          <p:nvPr/>
        </p:nvSpPr>
        <p:spPr>
          <a:xfrm>
            <a:off x="15051175" y="7044850"/>
            <a:ext cx="1743900" cy="12372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11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44" name="Google Shape;244;p23"/>
          <p:cNvSpPr/>
          <p:nvPr/>
        </p:nvSpPr>
        <p:spPr>
          <a:xfrm>
            <a:off x="16803775" y="7044850"/>
            <a:ext cx="1743900" cy="12372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12</a:t>
            </a:r>
            <a:endParaRPr b="1">
              <a:solidFill>
                <a:srgbClr val="FFFFFF"/>
              </a:solidFill>
            </a:endParaRPr>
          </a:p>
        </p:txBody>
      </p:sp>
      <p:graphicFrame>
        <p:nvGraphicFramePr>
          <p:cNvPr id="245" name="Google Shape;245;p23"/>
          <p:cNvGraphicFramePr/>
          <p:nvPr/>
        </p:nvGraphicFramePr>
        <p:xfrm>
          <a:off x="952500" y="2597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{68DCA72E-2824-4162-AA1B-E9AC5E3F8D34}</a:tableStyleId>
              </a:tblPr>
              <a:tblGrid>
                <a:gridCol w="1515000"/>
                <a:gridCol w="1515000"/>
                <a:gridCol w="1515000"/>
                <a:gridCol w="1515000"/>
                <a:gridCol w="1515000"/>
                <a:gridCol w="1515000"/>
                <a:gridCol w="1515000"/>
                <a:gridCol w="1515000"/>
                <a:gridCol w="1515000"/>
                <a:gridCol w="1515000"/>
                <a:gridCol w="1515000"/>
                <a:gridCol w="1515000"/>
                <a:gridCol w="1515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12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Beginning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2-hord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Risk/reward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Roof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2 path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Enemy valley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Gap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3-hord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enemy valley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Roof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2-path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Bonus zone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-"/>
                      </a:pPr>
                      <a:r>
                        <a:rPr lang="fr-CA">
                          <a:solidFill>
                            <a:schemeClr val="dk1"/>
                          </a:solidFill>
                        </a:rPr>
                        <a:t>stairs up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-"/>
                      </a:pPr>
                      <a:r>
                        <a:rPr lang="fr-CA">
                          <a:solidFill>
                            <a:schemeClr val="dk1"/>
                          </a:solidFill>
                        </a:rPr>
                        <a:t>3-hord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-"/>
                      </a:pPr>
                      <a:r>
                        <a:rPr lang="fr-CA">
                          <a:solidFill>
                            <a:schemeClr val="dk1"/>
                          </a:solidFill>
                        </a:rPr>
                        <a:t>gap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risk/reward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-"/>
                      </a:pPr>
                      <a:r>
                        <a:rPr lang="fr-CA">
                          <a:solidFill>
                            <a:schemeClr val="dk1"/>
                          </a:solidFill>
                        </a:rPr>
                        <a:t>2-</a:t>
                      </a:r>
                      <a:r>
                        <a:rPr lang="fr-CA">
                          <a:solidFill>
                            <a:schemeClr val="dk1"/>
                          </a:solidFill>
                        </a:rPr>
                        <a:t>hord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-"/>
                      </a:pPr>
                      <a:r>
                        <a:rPr lang="fr-CA">
                          <a:solidFill>
                            <a:schemeClr val="dk1"/>
                          </a:solidFill>
                        </a:rPr>
                        <a:t>Enemy valley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-"/>
                      </a:pPr>
                      <a:r>
                        <a:rPr lang="fr-CA">
                          <a:solidFill>
                            <a:schemeClr val="dk1"/>
                          </a:solidFill>
                        </a:rPr>
                        <a:t>2-path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-"/>
                      </a:pPr>
                      <a:r>
                        <a:rPr lang="fr-CA">
                          <a:solidFill>
                            <a:schemeClr val="dk1"/>
                          </a:solidFill>
                        </a:rPr>
                        <a:t>Risk/reward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-"/>
                      </a:pPr>
                      <a:r>
                        <a:rPr lang="fr-CA">
                          <a:solidFill>
                            <a:schemeClr val="dk1"/>
                          </a:solidFill>
                        </a:rPr>
                        <a:t>3-path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-"/>
                      </a:pPr>
                      <a:r>
                        <a:rPr lang="fr-CA">
                          <a:solidFill>
                            <a:schemeClr val="dk1"/>
                          </a:solidFill>
                        </a:rPr>
                        <a:t>Risk/reward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-"/>
                      </a:pPr>
                      <a:r>
                        <a:rPr lang="fr-CA">
                          <a:solidFill>
                            <a:schemeClr val="dk1"/>
                          </a:solidFill>
                        </a:rPr>
                        <a:t>Enemy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Roof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-"/>
                      </a:pPr>
                      <a:r>
                        <a:rPr lang="fr-CA">
                          <a:solidFill>
                            <a:schemeClr val="dk1"/>
                          </a:solidFill>
                        </a:rPr>
                        <a:t>3-path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-"/>
                      </a:pPr>
                      <a:r>
                        <a:rPr lang="fr-CA">
                          <a:solidFill>
                            <a:schemeClr val="dk1"/>
                          </a:solidFill>
                        </a:rPr>
                        <a:t>Stairs up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-"/>
                      </a:pPr>
                      <a:r>
                        <a:rPr lang="fr-CA">
                          <a:solidFill>
                            <a:schemeClr val="dk1"/>
                          </a:solidFill>
                        </a:rPr>
                        <a:t>2-hord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-"/>
                      </a:pPr>
                      <a:r>
                        <a:rPr lang="fr-CA">
                          <a:solidFill>
                            <a:schemeClr val="dk1"/>
                          </a:solidFill>
                        </a:rPr>
                        <a:t>Gap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-"/>
                      </a:pPr>
                      <a:r>
                        <a:rPr lang="fr-CA">
                          <a:solidFill>
                            <a:schemeClr val="dk1"/>
                          </a:solidFill>
                        </a:rPr>
                        <a:t>Bonus zone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3-hord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Enemy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3-path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Risk/reward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Roof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Roof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Enemy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3-hord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Gap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2-hord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Stairs up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Flagpole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4"/>
          <p:cNvSpPr txBox="1"/>
          <p:nvPr/>
        </p:nvSpPr>
        <p:spPr>
          <a:xfrm>
            <a:off x="-1708500" y="570351"/>
            <a:ext cx="25017000" cy="11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4800">
                <a:solidFill>
                  <a:schemeClr val="dk2"/>
                </a:solidFill>
              </a:rPr>
              <a:t>w3l2</a:t>
            </a:r>
            <a:endParaRPr sz="4800">
              <a:solidFill>
                <a:schemeClr val="dk2"/>
              </a:solidFill>
            </a:endParaRPr>
          </a:p>
        </p:txBody>
      </p:sp>
      <p:pic>
        <p:nvPicPr>
          <p:cNvPr id="251" name="Google Shape;251;p24"/>
          <p:cNvPicPr preferRelativeResize="0"/>
          <p:nvPr/>
        </p:nvPicPr>
        <p:blipFill rotWithShape="1">
          <a:blip r:embed="rId3">
            <a:alphaModFix/>
          </a:blip>
          <a:srcRect b="0" l="0" r="17498" t="0"/>
          <a:stretch/>
        </p:blipFill>
        <p:spPr>
          <a:xfrm>
            <a:off x="0" y="6884428"/>
            <a:ext cx="21600000" cy="1444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24"/>
          <p:cNvPicPr preferRelativeResize="0"/>
          <p:nvPr/>
        </p:nvPicPr>
        <p:blipFill rotWithShape="1">
          <a:blip r:embed="rId3">
            <a:alphaModFix/>
          </a:blip>
          <a:srcRect b="0" l="82226" r="0" t="0"/>
          <a:stretch/>
        </p:blipFill>
        <p:spPr>
          <a:xfrm>
            <a:off x="0" y="8329051"/>
            <a:ext cx="4653614" cy="1444624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4"/>
          <p:cNvSpPr/>
          <p:nvPr/>
        </p:nvSpPr>
        <p:spPr>
          <a:xfrm>
            <a:off x="130850" y="6884425"/>
            <a:ext cx="1507200" cy="13410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0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54" name="Google Shape;254;p24"/>
          <p:cNvSpPr/>
          <p:nvPr/>
        </p:nvSpPr>
        <p:spPr>
          <a:xfrm>
            <a:off x="1665000" y="6884425"/>
            <a:ext cx="993900" cy="13410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1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55" name="Google Shape;255;p24"/>
          <p:cNvSpPr/>
          <p:nvPr/>
        </p:nvSpPr>
        <p:spPr>
          <a:xfrm>
            <a:off x="2654950" y="6884425"/>
            <a:ext cx="946800" cy="13410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2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56" name="Google Shape;256;p24"/>
          <p:cNvSpPr/>
          <p:nvPr/>
        </p:nvSpPr>
        <p:spPr>
          <a:xfrm>
            <a:off x="3601750" y="6884425"/>
            <a:ext cx="1200000" cy="13410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3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57" name="Google Shape;257;p24"/>
          <p:cNvSpPr/>
          <p:nvPr/>
        </p:nvSpPr>
        <p:spPr>
          <a:xfrm>
            <a:off x="4766450" y="6884425"/>
            <a:ext cx="1044300" cy="13410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4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58" name="Google Shape;258;p24"/>
          <p:cNvSpPr/>
          <p:nvPr/>
        </p:nvSpPr>
        <p:spPr>
          <a:xfrm>
            <a:off x="5810750" y="6884425"/>
            <a:ext cx="1431900" cy="13410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5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59" name="Google Shape;259;p24"/>
          <p:cNvSpPr/>
          <p:nvPr/>
        </p:nvSpPr>
        <p:spPr>
          <a:xfrm>
            <a:off x="7242650" y="6884425"/>
            <a:ext cx="1162500" cy="13410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6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60" name="Google Shape;260;p24"/>
          <p:cNvSpPr/>
          <p:nvPr/>
        </p:nvSpPr>
        <p:spPr>
          <a:xfrm>
            <a:off x="8405000" y="6884425"/>
            <a:ext cx="1108500" cy="13410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7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61" name="Google Shape;261;p24"/>
          <p:cNvSpPr/>
          <p:nvPr/>
        </p:nvSpPr>
        <p:spPr>
          <a:xfrm>
            <a:off x="9514550" y="6884425"/>
            <a:ext cx="1468800" cy="13410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8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62" name="Google Shape;262;p24"/>
          <p:cNvSpPr/>
          <p:nvPr/>
        </p:nvSpPr>
        <p:spPr>
          <a:xfrm>
            <a:off x="10977350" y="6884425"/>
            <a:ext cx="1591500" cy="13410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9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63" name="Google Shape;263;p24"/>
          <p:cNvSpPr/>
          <p:nvPr/>
        </p:nvSpPr>
        <p:spPr>
          <a:xfrm>
            <a:off x="12553850" y="6884425"/>
            <a:ext cx="1591500" cy="13410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10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64" name="Google Shape;264;p24"/>
          <p:cNvSpPr/>
          <p:nvPr/>
        </p:nvSpPr>
        <p:spPr>
          <a:xfrm>
            <a:off x="14077850" y="6884425"/>
            <a:ext cx="1404300" cy="13410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11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65" name="Google Shape;265;p24"/>
          <p:cNvSpPr/>
          <p:nvPr/>
        </p:nvSpPr>
        <p:spPr>
          <a:xfrm>
            <a:off x="15374450" y="6884425"/>
            <a:ext cx="1257000" cy="13410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12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66" name="Google Shape;266;p24"/>
          <p:cNvSpPr/>
          <p:nvPr/>
        </p:nvSpPr>
        <p:spPr>
          <a:xfrm>
            <a:off x="16423850" y="6884425"/>
            <a:ext cx="1468800" cy="13410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13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67" name="Google Shape;267;p24"/>
          <p:cNvSpPr/>
          <p:nvPr/>
        </p:nvSpPr>
        <p:spPr>
          <a:xfrm>
            <a:off x="17909150" y="6884425"/>
            <a:ext cx="2275500" cy="13410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14</a:t>
            </a:r>
            <a:endParaRPr b="1">
              <a:solidFill>
                <a:srgbClr val="FFFFFF"/>
              </a:solidFill>
            </a:endParaRPr>
          </a:p>
        </p:txBody>
      </p:sp>
      <p:graphicFrame>
        <p:nvGraphicFramePr>
          <p:cNvPr id="268" name="Google Shape;268;p24"/>
          <p:cNvGraphicFramePr/>
          <p:nvPr/>
        </p:nvGraphicFramePr>
        <p:xfrm>
          <a:off x="952500" y="30943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{68DCA72E-2824-4162-AA1B-E9AC5E3F8D34}</a:tableStyleId>
              </a:tblPr>
              <a:tblGrid>
                <a:gridCol w="1313000"/>
                <a:gridCol w="1313000"/>
                <a:gridCol w="1313000"/>
                <a:gridCol w="1313000"/>
                <a:gridCol w="1313000"/>
                <a:gridCol w="1313000"/>
                <a:gridCol w="1313000"/>
                <a:gridCol w="1313000"/>
                <a:gridCol w="1313000"/>
                <a:gridCol w="1313000"/>
                <a:gridCol w="1313000"/>
                <a:gridCol w="1313000"/>
                <a:gridCol w="1313000"/>
                <a:gridCol w="1313000"/>
                <a:gridCol w="13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13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14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Beginning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Enemy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3-hord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3-hord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2-hord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Empty valley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Risk/Reward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Enemy valley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-"/>
                      </a:pPr>
                      <a:r>
                        <a:rPr lang="fr-CA">
                          <a:solidFill>
                            <a:schemeClr val="dk1"/>
                          </a:solidFill>
                        </a:rPr>
                        <a:t>3-hord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Enemy valley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Roof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Risk/Reward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gap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Enemy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Enemy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3-hord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Multiple gaps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Enemy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3-hord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2-hord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3-hord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Enemy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3-hord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3-hord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Stairs up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Flagpole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5"/>
          <p:cNvSpPr txBox="1"/>
          <p:nvPr/>
        </p:nvSpPr>
        <p:spPr>
          <a:xfrm>
            <a:off x="-1708500" y="570351"/>
            <a:ext cx="25017000" cy="11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4800">
                <a:solidFill>
                  <a:schemeClr val="dk2"/>
                </a:solidFill>
              </a:rPr>
              <a:t>w3l3</a:t>
            </a:r>
            <a:endParaRPr sz="4800">
              <a:solidFill>
                <a:schemeClr val="dk2"/>
              </a:solidFill>
            </a:endParaRPr>
          </a:p>
        </p:txBody>
      </p:sp>
      <p:pic>
        <p:nvPicPr>
          <p:cNvPr id="274" name="Google Shape;274;p25"/>
          <p:cNvPicPr preferRelativeResize="0"/>
          <p:nvPr/>
        </p:nvPicPr>
        <p:blipFill rotWithShape="1">
          <a:blip r:embed="rId3">
            <a:alphaModFix/>
          </a:blip>
          <a:srcRect b="0" l="0" r="21396" t="0"/>
          <a:stretch/>
        </p:blipFill>
        <p:spPr>
          <a:xfrm>
            <a:off x="0" y="6401882"/>
            <a:ext cx="21600000" cy="1838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25"/>
          <p:cNvPicPr preferRelativeResize="0"/>
          <p:nvPr/>
        </p:nvPicPr>
        <p:blipFill rotWithShape="1">
          <a:blip r:embed="rId3">
            <a:alphaModFix/>
          </a:blip>
          <a:srcRect b="0" l="78601" r="0" t="0"/>
          <a:stretch/>
        </p:blipFill>
        <p:spPr>
          <a:xfrm>
            <a:off x="0" y="8240187"/>
            <a:ext cx="5880392" cy="1838288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25"/>
          <p:cNvSpPr/>
          <p:nvPr/>
        </p:nvSpPr>
        <p:spPr>
          <a:xfrm>
            <a:off x="130850" y="6732025"/>
            <a:ext cx="1493700" cy="13410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0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77" name="Google Shape;277;p25"/>
          <p:cNvSpPr/>
          <p:nvPr/>
        </p:nvSpPr>
        <p:spPr>
          <a:xfrm>
            <a:off x="1632350" y="6732025"/>
            <a:ext cx="1704600" cy="13410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1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78" name="Google Shape;278;p25"/>
          <p:cNvSpPr/>
          <p:nvPr/>
        </p:nvSpPr>
        <p:spPr>
          <a:xfrm>
            <a:off x="3308750" y="6732025"/>
            <a:ext cx="1493700" cy="13410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2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79" name="Google Shape;279;p25"/>
          <p:cNvSpPr/>
          <p:nvPr/>
        </p:nvSpPr>
        <p:spPr>
          <a:xfrm>
            <a:off x="4817750" y="6732025"/>
            <a:ext cx="1925700" cy="13410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3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80" name="Google Shape;280;p25"/>
          <p:cNvSpPr/>
          <p:nvPr/>
        </p:nvSpPr>
        <p:spPr>
          <a:xfrm>
            <a:off x="6410450" y="6499900"/>
            <a:ext cx="1631700" cy="15732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4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81" name="Google Shape;281;p25"/>
          <p:cNvSpPr/>
          <p:nvPr/>
        </p:nvSpPr>
        <p:spPr>
          <a:xfrm>
            <a:off x="8056850" y="6732100"/>
            <a:ext cx="1704600" cy="13410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5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82" name="Google Shape;282;p25"/>
          <p:cNvSpPr/>
          <p:nvPr/>
        </p:nvSpPr>
        <p:spPr>
          <a:xfrm>
            <a:off x="9748250" y="6732100"/>
            <a:ext cx="1892400" cy="13410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6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83" name="Google Shape;283;p25"/>
          <p:cNvSpPr/>
          <p:nvPr/>
        </p:nvSpPr>
        <p:spPr>
          <a:xfrm>
            <a:off x="11638250" y="6732100"/>
            <a:ext cx="1892400" cy="13410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7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84" name="Google Shape;284;p25"/>
          <p:cNvSpPr/>
          <p:nvPr/>
        </p:nvSpPr>
        <p:spPr>
          <a:xfrm>
            <a:off x="13543250" y="6732100"/>
            <a:ext cx="1262400" cy="13410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8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85" name="Google Shape;285;p25"/>
          <p:cNvSpPr/>
          <p:nvPr/>
        </p:nvSpPr>
        <p:spPr>
          <a:xfrm>
            <a:off x="14711150" y="6732100"/>
            <a:ext cx="1262400" cy="13410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9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86" name="Google Shape;286;p25"/>
          <p:cNvSpPr/>
          <p:nvPr/>
        </p:nvSpPr>
        <p:spPr>
          <a:xfrm>
            <a:off x="15967850" y="6732100"/>
            <a:ext cx="2658600" cy="13410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10</a:t>
            </a:r>
            <a:endParaRPr b="1">
              <a:solidFill>
                <a:srgbClr val="FFFFFF"/>
              </a:solidFill>
            </a:endParaRPr>
          </a:p>
        </p:txBody>
      </p:sp>
      <p:graphicFrame>
        <p:nvGraphicFramePr>
          <p:cNvPr id="287" name="Google Shape;287;p25"/>
          <p:cNvGraphicFramePr/>
          <p:nvPr/>
        </p:nvGraphicFramePr>
        <p:xfrm>
          <a:off x="952525" y="2523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{68DCA72E-2824-4162-AA1B-E9AC5E3F8D34}</a:tableStyleId>
              </a:tblPr>
              <a:tblGrid>
                <a:gridCol w="1790450"/>
                <a:gridCol w="1790450"/>
                <a:gridCol w="1790450"/>
                <a:gridCol w="1790450"/>
                <a:gridCol w="1790450"/>
                <a:gridCol w="1790450"/>
                <a:gridCol w="1790450"/>
                <a:gridCol w="1790450"/>
                <a:gridCol w="1790450"/>
                <a:gridCol w="1790450"/>
                <a:gridCol w="17904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Beginning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Gap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Enemy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Moving platform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Variable gaps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Gap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Risk/Reward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Enemy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2-path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Moving platform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gap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Enemy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2-path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Moving platforms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Variable gaps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-"/>
                      </a:pPr>
                      <a:r>
                        <a:rPr lang="fr-CA">
                          <a:solidFill>
                            <a:schemeClr val="dk1"/>
                          </a:solidFill>
                        </a:rPr>
                        <a:t>Moving platforms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-"/>
                      </a:pPr>
                      <a:r>
                        <a:rPr lang="fr-CA">
                          <a:solidFill>
                            <a:schemeClr val="dk1"/>
                          </a:solidFill>
                        </a:rPr>
                        <a:t>Variable gaps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-"/>
                      </a:pPr>
                      <a:r>
                        <a:rPr lang="fr-CA"/>
                        <a:t>2-path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Gap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Enemy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2-hord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Moving platforms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Variable gaps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Flagpole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6"/>
          <p:cNvSpPr txBox="1"/>
          <p:nvPr/>
        </p:nvSpPr>
        <p:spPr>
          <a:xfrm>
            <a:off x="-1708500" y="570351"/>
            <a:ext cx="25017000" cy="11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4800">
                <a:solidFill>
                  <a:schemeClr val="dk2"/>
                </a:solidFill>
              </a:rPr>
              <a:t>w4l1</a:t>
            </a:r>
            <a:endParaRPr sz="4800">
              <a:solidFill>
                <a:schemeClr val="dk2"/>
              </a:solidFill>
            </a:endParaRPr>
          </a:p>
        </p:txBody>
      </p:sp>
      <p:pic>
        <p:nvPicPr>
          <p:cNvPr id="293" name="Google Shape;29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7533951"/>
            <a:ext cx="19507200" cy="24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26"/>
          <p:cNvSpPr/>
          <p:nvPr/>
        </p:nvSpPr>
        <p:spPr>
          <a:xfrm>
            <a:off x="1233025" y="7533950"/>
            <a:ext cx="1487100" cy="12954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0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95" name="Google Shape;295;p26"/>
          <p:cNvSpPr/>
          <p:nvPr/>
        </p:nvSpPr>
        <p:spPr>
          <a:xfrm>
            <a:off x="2723850" y="7428550"/>
            <a:ext cx="1487100" cy="14010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1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96" name="Google Shape;296;p26"/>
          <p:cNvSpPr/>
          <p:nvPr/>
        </p:nvSpPr>
        <p:spPr>
          <a:xfrm>
            <a:off x="4236300" y="7428550"/>
            <a:ext cx="1813200" cy="14010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2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97" name="Google Shape;297;p26"/>
          <p:cNvSpPr/>
          <p:nvPr/>
        </p:nvSpPr>
        <p:spPr>
          <a:xfrm>
            <a:off x="6078250" y="7428550"/>
            <a:ext cx="1813200" cy="14010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3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98" name="Google Shape;298;p26"/>
          <p:cNvSpPr/>
          <p:nvPr/>
        </p:nvSpPr>
        <p:spPr>
          <a:xfrm>
            <a:off x="7920200" y="7428550"/>
            <a:ext cx="1616100" cy="14010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4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99" name="Google Shape;299;p26"/>
          <p:cNvSpPr/>
          <p:nvPr/>
        </p:nvSpPr>
        <p:spPr>
          <a:xfrm>
            <a:off x="10641625" y="7428550"/>
            <a:ext cx="1305000" cy="14010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6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00" name="Google Shape;300;p26"/>
          <p:cNvSpPr/>
          <p:nvPr/>
        </p:nvSpPr>
        <p:spPr>
          <a:xfrm>
            <a:off x="11946625" y="7428550"/>
            <a:ext cx="2539800" cy="14010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7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01" name="Google Shape;301;p26"/>
          <p:cNvSpPr/>
          <p:nvPr/>
        </p:nvSpPr>
        <p:spPr>
          <a:xfrm>
            <a:off x="14486425" y="7428550"/>
            <a:ext cx="1616100" cy="14010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9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02" name="Google Shape;302;p26"/>
          <p:cNvSpPr/>
          <p:nvPr/>
        </p:nvSpPr>
        <p:spPr>
          <a:xfrm>
            <a:off x="16102525" y="7428550"/>
            <a:ext cx="1616100" cy="14010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10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03" name="Google Shape;303;p26"/>
          <p:cNvSpPr/>
          <p:nvPr/>
        </p:nvSpPr>
        <p:spPr>
          <a:xfrm>
            <a:off x="17718625" y="7428550"/>
            <a:ext cx="1748400" cy="14010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11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04" name="Google Shape;304;p26"/>
          <p:cNvSpPr/>
          <p:nvPr/>
        </p:nvSpPr>
        <p:spPr>
          <a:xfrm>
            <a:off x="13246700" y="8866450"/>
            <a:ext cx="1239900" cy="11058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8</a:t>
            </a:r>
            <a:endParaRPr b="1">
              <a:solidFill>
                <a:srgbClr val="FFFFFF"/>
              </a:solidFill>
            </a:endParaRPr>
          </a:p>
        </p:txBody>
      </p:sp>
      <p:graphicFrame>
        <p:nvGraphicFramePr>
          <p:cNvPr id="305" name="Google Shape;305;p26"/>
          <p:cNvGraphicFramePr/>
          <p:nvPr/>
        </p:nvGraphicFramePr>
        <p:xfrm>
          <a:off x="952525" y="2490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{68DCA72E-2824-4162-AA1B-E9AC5E3F8D34}</a:tableStyleId>
              </a:tblPr>
              <a:tblGrid>
                <a:gridCol w="1641250"/>
                <a:gridCol w="1641250"/>
                <a:gridCol w="1641250"/>
                <a:gridCol w="1641250"/>
                <a:gridCol w="1641250"/>
                <a:gridCol w="1641250"/>
                <a:gridCol w="1641250"/>
                <a:gridCol w="1641250"/>
                <a:gridCol w="1641250"/>
                <a:gridCol w="1641250"/>
                <a:gridCol w="1641250"/>
                <a:gridCol w="16412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11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Beginning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Enemy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Risk/Reward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gap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Enemy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enemy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gap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-"/>
                      </a:pPr>
                      <a:r>
                        <a:rPr lang="fr-CA">
                          <a:solidFill>
                            <a:schemeClr val="dk1"/>
                          </a:solidFill>
                        </a:rPr>
                        <a:t>2-path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-"/>
                      </a:pPr>
                      <a:r>
                        <a:rPr lang="fr-CA">
                          <a:solidFill>
                            <a:schemeClr val="dk1"/>
                          </a:solidFill>
                        </a:rPr>
                        <a:t>risk/reward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Enemy valley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Pipe valley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-"/>
                      </a:pPr>
                      <a:r>
                        <a:rPr lang="fr-CA">
                          <a:solidFill>
                            <a:schemeClr val="dk1"/>
                          </a:solidFill>
                        </a:rPr>
                        <a:t>Gap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-"/>
                      </a:pPr>
                      <a:r>
                        <a:rPr lang="fr-CA">
                          <a:solidFill>
                            <a:schemeClr val="dk1"/>
                          </a:solidFill>
                        </a:rPr>
                        <a:t>3-</a:t>
                      </a:r>
                      <a:r>
                        <a:rPr lang="fr-CA">
                          <a:solidFill>
                            <a:schemeClr val="dk1"/>
                          </a:solidFill>
                        </a:rPr>
                        <a:t>path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-"/>
                      </a:pPr>
                      <a:r>
                        <a:rPr lang="fr-CA">
                          <a:solidFill>
                            <a:schemeClr val="dk1"/>
                          </a:solidFill>
                        </a:rPr>
                        <a:t>Risk/reward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-"/>
                      </a:pPr>
                      <a:r>
                        <a:rPr lang="fr-CA">
                          <a:solidFill>
                            <a:schemeClr val="dk1"/>
                          </a:solidFill>
                        </a:rPr>
                        <a:t>Enemy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-"/>
                      </a:pPr>
                      <a:r>
                        <a:rPr lang="fr-CA">
                          <a:solidFill>
                            <a:schemeClr val="dk1"/>
                          </a:solidFill>
                        </a:rPr>
                        <a:t>Bonus zone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-"/>
                      </a:pPr>
                      <a:r>
                        <a:rPr lang="fr-CA">
                          <a:solidFill>
                            <a:schemeClr val="dk1"/>
                          </a:solidFill>
                        </a:rPr>
                        <a:t>Reward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Variable</a:t>
                      </a:r>
                      <a:r>
                        <a:rPr lang="fr-CA"/>
                        <a:t> gaps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Enemy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Gap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enemy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2-hord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Stairs up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flagpole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06" name="Google Shape;306;p26"/>
          <p:cNvSpPr/>
          <p:nvPr/>
        </p:nvSpPr>
        <p:spPr>
          <a:xfrm>
            <a:off x="9536799" y="7429850"/>
            <a:ext cx="1139100" cy="14010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5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7"/>
          <p:cNvSpPr txBox="1"/>
          <p:nvPr/>
        </p:nvSpPr>
        <p:spPr>
          <a:xfrm>
            <a:off x="-1708500" y="570351"/>
            <a:ext cx="25017000" cy="11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4800">
                <a:solidFill>
                  <a:schemeClr val="dk2"/>
                </a:solidFill>
              </a:rPr>
              <a:t>w4l2</a:t>
            </a:r>
            <a:endParaRPr sz="4800">
              <a:solidFill>
                <a:schemeClr val="dk2"/>
              </a:solidFill>
            </a:endParaRPr>
          </a:p>
        </p:txBody>
      </p:sp>
      <p:pic>
        <p:nvPicPr>
          <p:cNvPr id="312" name="Google Shape;31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6400" y="5754126"/>
            <a:ext cx="19507200" cy="3914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27"/>
          <p:cNvSpPr/>
          <p:nvPr/>
        </p:nvSpPr>
        <p:spPr>
          <a:xfrm>
            <a:off x="1106875" y="7197350"/>
            <a:ext cx="1820100" cy="10794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0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14" name="Google Shape;314;p27"/>
          <p:cNvSpPr/>
          <p:nvPr/>
        </p:nvSpPr>
        <p:spPr>
          <a:xfrm>
            <a:off x="2897826" y="7197350"/>
            <a:ext cx="1183500" cy="10794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1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15" name="Google Shape;315;p27"/>
          <p:cNvSpPr/>
          <p:nvPr/>
        </p:nvSpPr>
        <p:spPr>
          <a:xfrm>
            <a:off x="4047134" y="7197350"/>
            <a:ext cx="1183500" cy="10794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2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16" name="Google Shape;316;p27"/>
          <p:cNvSpPr/>
          <p:nvPr/>
        </p:nvSpPr>
        <p:spPr>
          <a:xfrm>
            <a:off x="5221675" y="7197350"/>
            <a:ext cx="1426800" cy="10794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3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17" name="Google Shape;317;p27"/>
          <p:cNvSpPr/>
          <p:nvPr/>
        </p:nvSpPr>
        <p:spPr>
          <a:xfrm>
            <a:off x="6612700" y="7197350"/>
            <a:ext cx="1392000" cy="10794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4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18" name="Google Shape;318;p27"/>
          <p:cNvSpPr/>
          <p:nvPr/>
        </p:nvSpPr>
        <p:spPr>
          <a:xfrm>
            <a:off x="7971675" y="7197350"/>
            <a:ext cx="942300" cy="10794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7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19" name="Google Shape;319;p27"/>
          <p:cNvSpPr/>
          <p:nvPr/>
        </p:nvSpPr>
        <p:spPr>
          <a:xfrm>
            <a:off x="8914025" y="7197350"/>
            <a:ext cx="1069200" cy="10794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9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20" name="Google Shape;320;p27"/>
          <p:cNvSpPr/>
          <p:nvPr/>
        </p:nvSpPr>
        <p:spPr>
          <a:xfrm>
            <a:off x="9983350" y="7197350"/>
            <a:ext cx="872400" cy="10794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10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21" name="Google Shape;321;p27"/>
          <p:cNvSpPr/>
          <p:nvPr/>
        </p:nvSpPr>
        <p:spPr>
          <a:xfrm>
            <a:off x="10836300" y="7197350"/>
            <a:ext cx="1729200" cy="10794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11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22" name="Google Shape;322;p27"/>
          <p:cNvSpPr/>
          <p:nvPr/>
        </p:nvSpPr>
        <p:spPr>
          <a:xfrm>
            <a:off x="11263800" y="8492750"/>
            <a:ext cx="1244700" cy="10794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8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23" name="Google Shape;323;p27"/>
          <p:cNvSpPr/>
          <p:nvPr/>
        </p:nvSpPr>
        <p:spPr>
          <a:xfrm>
            <a:off x="6726975" y="5906500"/>
            <a:ext cx="3763200" cy="10794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5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24" name="Google Shape;324;p27"/>
          <p:cNvSpPr/>
          <p:nvPr/>
        </p:nvSpPr>
        <p:spPr>
          <a:xfrm>
            <a:off x="12565500" y="7197350"/>
            <a:ext cx="1426800" cy="10794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12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25" name="Google Shape;325;p27"/>
          <p:cNvSpPr/>
          <p:nvPr/>
        </p:nvSpPr>
        <p:spPr>
          <a:xfrm>
            <a:off x="13992300" y="7197350"/>
            <a:ext cx="1108200" cy="10794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13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26" name="Google Shape;326;p27"/>
          <p:cNvSpPr/>
          <p:nvPr/>
        </p:nvSpPr>
        <p:spPr>
          <a:xfrm>
            <a:off x="15100500" y="7197350"/>
            <a:ext cx="1308000" cy="10794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14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27" name="Google Shape;327;p27"/>
          <p:cNvSpPr/>
          <p:nvPr/>
        </p:nvSpPr>
        <p:spPr>
          <a:xfrm>
            <a:off x="16420875" y="7197350"/>
            <a:ext cx="1140600" cy="10794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15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28" name="Google Shape;328;p27"/>
          <p:cNvSpPr/>
          <p:nvPr/>
        </p:nvSpPr>
        <p:spPr>
          <a:xfrm>
            <a:off x="17588850" y="5906500"/>
            <a:ext cx="1631400" cy="10794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16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29" name="Google Shape;329;p27"/>
          <p:cNvSpPr/>
          <p:nvPr/>
        </p:nvSpPr>
        <p:spPr>
          <a:xfrm>
            <a:off x="19234350" y="7225875"/>
            <a:ext cx="1183500" cy="10794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17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30" name="Google Shape;330;p27"/>
          <p:cNvSpPr/>
          <p:nvPr/>
        </p:nvSpPr>
        <p:spPr>
          <a:xfrm>
            <a:off x="10525375" y="5904990"/>
            <a:ext cx="1140600" cy="10794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6</a:t>
            </a:r>
            <a:endParaRPr b="1">
              <a:solidFill>
                <a:srgbClr val="FFFFFF"/>
              </a:solidFill>
            </a:endParaRPr>
          </a:p>
        </p:txBody>
      </p:sp>
      <p:graphicFrame>
        <p:nvGraphicFramePr>
          <p:cNvPr id="331" name="Google Shape;331;p27"/>
          <p:cNvGraphicFramePr/>
          <p:nvPr/>
        </p:nvGraphicFramePr>
        <p:xfrm>
          <a:off x="876225" y="2199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{68DCA72E-2824-4162-AA1B-E9AC5E3F8D34}</a:tableStyleId>
              </a:tblPr>
              <a:tblGrid>
                <a:gridCol w="1094175"/>
                <a:gridCol w="1094175"/>
                <a:gridCol w="1094175"/>
                <a:gridCol w="1094175"/>
                <a:gridCol w="1094175"/>
                <a:gridCol w="1094175"/>
                <a:gridCol w="1094175"/>
                <a:gridCol w="1094175"/>
                <a:gridCol w="1094175"/>
                <a:gridCol w="1094175"/>
                <a:gridCol w="1094175"/>
                <a:gridCol w="1094175"/>
                <a:gridCol w="1094175"/>
                <a:gridCol w="1094175"/>
                <a:gridCol w="1094175"/>
                <a:gridCol w="1094175"/>
                <a:gridCol w="1094175"/>
                <a:gridCol w="10941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13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14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15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16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17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Beginning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Variable</a:t>
                      </a:r>
                      <a:r>
                        <a:rPr lang="fr-CA"/>
                        <a:t> gaps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Reward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3-hord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roof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2-path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Risk/</a:t>
                      </a:r>
                      <a:r>
                        <a:rPr lang="fr-CA"/>
                        <a:t>Reward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Moving platform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Gap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-"/>
                      </a:pPr>
                      <a:r>
                        <a:rPr lang="fr-CA">
                          <a:solidFill>
                            <a:schemeClr val="dk1"/>
                          </a:solidFill>
                        </a:rPr>
                        <a:t>Enemy valley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-"/>
                      </a:pPr>
                      <a:r>
                        <a:rPr lang="fr-CA">
                          <a:solidFill>
                            <a:schemeClr val="dk1"/>
                          </a:solidFill>
                        </a:rPr>
                        <a:t>Roof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-"/>
                      </a:pPr>
                      <a:r>
                        <a:rPr lang="fr-CA">
                          <a:solidFill>
                            <a:schemeClr val="dk1"/>
                          </a:solidFill>
                        </a:rPr>
                        <a:t>2-path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Bonus zone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Stairs up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Bonus zone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Enemy valley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Risk/Reward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Roof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2-path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Bonus zone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2-hord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Enemy valley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Multiple</a:t>
                      </a:r>
                      <a:r>
                        <a:rPr lang="fr-CA"/>
                        <a:t> gaps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3-path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moving platforms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risk</a:t>
                      </a:r>
                      <a:r>
                        <a:rPr lang="fr-CA"/>
                        <a:t>/reward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Enemy valley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Pipe valley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Stairs up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moving platforms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multiple gaps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risk/reward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2-hord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roof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Stairs up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enemy valley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gap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Stairs up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Flagpole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Bonus zone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8"/>
          <p:cNvSpPr txBox="1"/>
          <p:nvPr/>
        </p:nvSpPr>
        <p:spPr>
          <a:xfrm>
            <a:off x="-1708500" y="570351"/>
            <a:ext cx="25017000" cy="11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4800">
                <a:solidFill>
                  <a:schemeClr val="dk2"/>
                </a:solidFill>
              </a:rPr>
              <a:t>w4l3</a:t>
            </a:r>
            <a:endParaRPr sz="4800">
              <a:solidFill>
                <a:schemeClr val="dk2"/>
              </a:solidFill>
            </a:endParaRPr>
          </a:p>
        </p:txBody>
      </p:sp>
      <p:pic>
        <p:nvPicPr>
          <p:cNvPr id="337" name="Google Shape;337;p28"/>
          <p:cNvPicPr preferRelativeResize="0"/>
          <p:nvPr/>
        </p:nvPicPr>
        <p:blipFill rotWithShape="1">
          <a:blip r:embed="rId3">
            <a:alphaModFix/>
          </a:blip>
          <a:srcRect b="0" l="76963" r="0" t="0"/>
          <a:stretch/>
        </p:blipFill>
        <p:spPr>
          <a:xfrm>
            <a:off x="-4" y="7843440"/>
            <a:ext cx="6465341" cy="202815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28"/>
          <p:cNvPicPr preferRelativeResize="0"/>
          <p:nvPr/>
        </p:nvPicPr>
        <p:blipFill rotWithShape="1">
          <a:blip r:embed="rId3">
            <a:alphaModFix/>
          </a:blip>
          <a:srcRect b="0" l="0" r="23035" t="0"/>
          <a:stretch/>
        </p:blipFill>
        <p:spPr>
          <a:xfrm>
            <a:off x="-4" y="5815281"/>
            <a:ext cx="21600000" cy="2028159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28"/>
          <p:cNvSpPr/>
          <p:nvPr/>
        </p:nvSpPr>
        <p:spPr>
          <a:xfrm>
            <a:off x="328025" y="5982450"/>
            <a:ext cx="1577100" cy="17799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0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40" name="Google Shape;340;p28"/>
          <p:cNvSpPr/>
          <p:nvPr/>
        </p:nvSpPr>
        <p:spPr>
          <a:xfrm>
            <a:off x="1905000" y="5982450"/>
            <a:ext cx="1989300" cy="17799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1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41" name="Google Shape;341;p28"/>
          <p:cNvSpPr/>
          <p:nvPr/>
        </p:nvSpPr>
        <p:spPr>
          <a:xfrm>
            <a:off x="3894300" y="5982450"/>
            <a:ext cx="1704600" cy="17799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2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42" name="Google Shape;342;p28"/>
          <p:cNvSpPr/>
          <p:nvPr/>
        </p:nvSpPr>
        <p:spPr>
          <a:xfrm>
            <a:off x="5570700" y="5982450"/>
            <a:ext cx="1704600" cy="17799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3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43" name="Google Shape;343;p28"/>
          <p:cNvSpPr/>
          <p:nvPr/>
        </p:nvSpPr>
        <p:spPr>
          <a:xfrm>
            <a:off x="7170900" y="5982450"/>
            <a:ext cx="1645800" cy="17799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4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44" name="Google Shape;344;p28"/>
          <p:cNvSpPr/>
          <p:nvPr/>
        </p:nvSpPr>
        <p:spPr>
          <a:xfrm>
            <a:off x="8665225" y="5990325"/>
            <a:ext cx="1921800" cy="17799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5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45" name="Google Shape;345;p28"/>
          <p:cNvSpPr/>
          <p:nvPr/>
        </p:nvSpPr>
        <p:spPr>
          <a:xfrm>
            <a:off x="10494025" y="5990325"/>
            <a:ext cx="1141200" cy="17799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6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46" name="Google Shape;346;p28"/>
          <p:cNvSpPr/>
          <p:nvPr/>
        </p:nvSpPr>
        <p:spPr>
          <a:xfrm>
            <a:off x="11635225" y="5990325"/>
            <a:ext cx="2079300" cy="17799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7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47" name="Google Shape;347;p28"/>
          <p:cNvSpPr/>
          <p:nvPr/>
        </p:nvSpPr>
        <p:spPr>
          <a:xfrm>
            <a:off x="13668800" y="5990325"/>
            <a:ext cx="1704600" cy="17799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8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48" name="Google Shape;348;p28"/>
          <p:cNvSpPr/>
          <p:nvPr/>
        </p:nvSpPr>
        <p:spPr>
          <a:xfrm>
            <a:off x="15353625" y="5872850"/>
            <a:ext cx="2340600" cy="18975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9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49" name="Google Shape;349;p28"/>
          <p:cNvSpPr/>
          <p:nvPr/>
        </p:nvSpPr>
        <p:spPr>
          <a:xfrm>
            <a:off x="17694225" y="5872850"/>
            <a:ext cx="2223900" cy="18975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10</a:t>
            </a:r>
            <a:endParaRPr b="1">
              <a:solidFill>
                <a:srgbClr val="FFFFFF"/>
              </a:solidFill>
            </a:endParaRPr>
          </a:p>
        </p:txBody>
      </p:sp>
      <p:graphicFrame>
        <p:nvGraphicFramePr>
          <p:cNvPr id="350" name="Google Shape;350;p28"/>
          <p:cNvGraphicFramePr/>
          <p:nvPr/>
        </p:nvGraphicFramePr>
        <p:xfrm>
          <a:off x="952525" y="2694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{68DCA72E-2824-4162-AA1B-E9AC5E3F8D34}</a:tableStyleId>
              </a:tblPr>
              <a:tblGrid>
                <a:gridCol w="1790450"/>
                <a:gridCol w="1790450"/>
                <a:gridCol w="1790450"/>
                <a:gridCol w="1790450"/>
                <a:gridCol w="1790450"/>
                <a:gridCol w="1790450"/>
                <a:gridCol w="1790450"/>
                <a:gridCol w="1790450"/>
                <a:gridCol w="1790450"/>
                <a:gridCol w="1790450"/>
                <a:gridCol w="17904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beginning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Variable</a:t>
                      </a:r>
                      <a:r>
                        <a:rPr lang="fr-CA"/>
                        <a:t> gaps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2-hord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enemy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2-path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variable gap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2-path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reward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moving platform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>
                          <a:solidFill>
                            <a:schemeClr val="dk1"/>
                          </a:solidFill>
                        </a:rPr>
                        <a:t>Variable</a:t>
                      </a:r>
                      <a:r>
                        <a:rPr lang="fr-CA"/>
                        <a:t> gaps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Moving platforms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>
                          <a:solidFill>
                            <a:schemeClr val="dk1"/>
                          </a:solidFill>
                        </a:rPr>
                        <a:t>Variable</a:t>
                      </a:r>
                      <a:r>
                        <a:rPr lang="fr-CA"/>
                        <a:t> gaps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2-path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enemy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3-</a:t>
                      </a:r>
                      <a:r>
                        <a:rPr lang="fr-CA"/>
                        <a:t>path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>
                          <a:solidFill>
                            <a:schemeClr val="dk1"/>
                          </a:solidFill>
                        </a:rPr>
                        <a:t>Variable</a:t>
                      </a:r>
                      <a:r>
                        <a:rPr lang="fr-CA"/>
                        <a:t> gaps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>
                          <a:solidFill>
                            <a:schemeClr val="dk1"/>
                          </a:solidFill>
                        </a:rPr>
                        <a:t>Variable </a:t>
                      </a:r>
                      <a:r>
                        <a:rPr lang="fr-CA"/>
                        <a:t>gaps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moving platforms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>
                          <a:solidFill>
                            <a:schemeClr val="dk1"/>
                          </a:solidFill>
                        </a:rPr>
                        <a:t>Variable</a:t>
                      </a:r>
                      <a:r>
                        <a:rPr lang="fr-CA"/>
                        <a:t> gaps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moving platforms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-"/>
                      </a:pPr>
                      <a:r>
                        <a:rPr lang="fr-CA">
                          <a:solidFill>
                            <a:schemeClr val="dk1"/>
                          </a:solidFill>
                        </a:rPr>
                        <a:t>Variable gaps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-"/>
                      </a:pPr>
                      <a:r>
                        <a:rPr lang="fr-CA">
                          <a:solidFill>
                            <a:schemeClr val="dk1"/>
                          </a:solidFill>
                        </a:rPr>
                        <a:t>moving platforms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>
                          <a:solidFill>
                            <a:schemeClr val="dk1"/>
                          </a:solidFill>
                        </a:rPr>
                        <a:t>Variable</a:t>
                      </a:r>
                      <a:r>
                        <a:rPr lang="fr-CA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fr-CA"/>
                        <a:t>gaps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2 path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-"/>
                      </a:pPr>
                      <a:r>
                        <a:rPr lang="fr-CA">
                          <a:solidFill>
                            <a:schemeClr val="dk1"/>
                          </a:solidFill>
                        </a:rPr>
                        <a:t>Variable gaps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-"/>
                      </a:pPr>
                      <a:r>
                        <a:rPr lang="fr-CA">
                          <a:solidFill>
                            <a:schemeClr val="dk1"/>
                          </a:solidFill>
                        </a:rPr>
                        <a:t>moving platforms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-"/>
                      </a:pPr>
                      <a:r>
                        <a:rPr lang="fr-CA">
                          <a:solidFill>
                            <a:schemeClr val="dk1"/>
                          </a:solidFill>
                        </a:rPr>
                        <a:t>flagpole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9"/>
          <p:cNvSpPr txBox="1"/>
          <p:nvPr/>
        </p:nvSpPr>
        <p:spPr>
          <a:xfrm>
            <a:off x="-1708500" y="570351"/>
            <a:ext cx="25017000" cy="11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4800">
                <a:solidFill>
                  <a:schemeClr val="dk2"/>
                </a:solidFill>
              </a:rPr>
              <a:t>w5l1</a:t>
            </a:r>
            <a:endParaRPr sz="4800">
              <a:solidFill>
                <a:schemeClr val="dk2"/>
              </a:solidFill>
            </a:endParaRPr>
          </a:p>
        </p:txBody>
      </p:sp>
      <p:pic>
        <p:nvPicPr>
          <p:cNvPr id="356" name="Google Shape;35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372632"/>
            <a:ext cx="21600000" cy="2889842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29"/>
          <p:cNvSpPr/>
          <p:nvPr/>
        </p:nvSpPr>
        <p:spPr>
          <a:xfrm>
            <a:off x="230675" y="6372631"/>
            <a:ext cx="1187700" cy="13827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0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58" name="Google Shape;358;p29"/>
          <p:cNvSpPr/>
          <p:nvPr/>
        </p:nvSpPr>
        <p:spPr>
          <a:xfrm>
            <a:off x="1249486" y="6372631"/>
            <a:ext cx="1187700" cy="13827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1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59" name="Google Shape;359;p29"/>
          <p:cNvSpPr/>
          <p:nvPr/>
        </p:nvSpPr>
        <p:spPr>
          <a:xfrm>
            <a:off x="2437048" y="6372631"/>
            <a:ext cx="1187700" cy="13827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2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60" name="Google Shape;360;p29"/>
          <p:cNvSpPr/>
          <p:nvPr/>
        </p:nvSpPr>
        <p:spPr>
          <a:xfrm>
            <a:off x="3624609" y="6372631"/>
            <a:ext cx="1451700" cy="13827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3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61" name="Google Shape;361;p29"/>
          <p:cNvSpPr/>
          <p:nvPr/>
        </p:nvSpPr>
        <p:spPr>
          <a:xfrm>
            <a:off x="5076258" y="6372631"/>
            <a:ext cx="1698600" cy="13827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4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62" name="Google Shape;362;p29"/>
          <p:cNvSpPr/>
          <p:nvPr/>
        </p:nvSpPr>
        <p:spPr>
          <a:xfrm>
            <a:off x="6774720" y="6372631"/>
            <a:ext cx="1334700" cy="13827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5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63" name="Google Shape;363;p29"/>
          <p:cNvSpPr/>
          <p:nvPr/>
        </p:nvSpPr>
        <p:spPr>
          <a:xfrm>
            <a:off x="8109440" y="6372631"/>
            <a:ext cx="1400100" cy="13827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6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64" name="Google Shape;364;p29"/>
          <p:cNvSpPr/>
          <p:nvPr/>
        </p:nvSpPr>
        <p:spPr>
          <a:xfrm>
            <a:off x="9522833" y="6372631"/>
            <a:ext cx="1698600" cy="13827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7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65" name="Google Shape;365;p29"/>
          <p:cNvSpPr/>
          <p:nvPr/>
        </p:nvSpPr>
        <p:spPr>
          <a:xfrm>
            <a:off x="11231730" y="6372631"/>
            <a:ext cx="1334700" cy="13827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8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66" name="Google Shape;366;p29"/>
          <p:cNvSpPr/>
          <p:nvPr/>
        </p:nvSpPr>
        <p:spPr>
          <a:xfrm>
            <a:off x="12581724" y="6372625"/>
            <a:ext cx="1451700" cy="13827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9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67" name="Google Shape;367;p29"/>
          <p:cNvSpPr/>
          <p:nvPr/>
        </p:nvSpPr>
        <p:spPr>
          <a:xfrm>
            <a:off x="14082575" y="6372625"/>
            <a:ext cx="1698600" cy="13827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1</a:t>
            </a:r>
            <a:r>
              <a:rPr b="1" lang="fr-CA">
                <a:solidFill>
                  <a:srgbClr val="FFFFFF"/>
                </a:solidFill>
              </a:rPr>
              <a:t>0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68" name="Google Shape;368;p29"/>
          <p:cNvSpPr/>
          <p:nvPr/>
        </p:nvSpPr>
        <p:spPr>
          <a:xfrm>
            <a:off x="15814723" y="6372625"/>
            <a:ext cx="1752900" cy="13827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12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69" name="Google Shape;369;p29"/>
          <p:cNvSpPr/>
          <p:nvPr/>
        </p:nvSpPr>
        <p:spPr>
          <a:xfrm>
            <a:off x="17567661" y="6372631"/>
            <a:ext cx="1669500" cy="13827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13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70" name="Google Shape;370;p29"/>
          <p:cNvSpPr/>
          <p:nvPr/>
        </p:nvSpPr>
        <p:spPr>
          <a:xfrm>
            <a:off x="14433336" y="7822747"/>
            <a:ext cx="1291500" cy="13827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11</a:t>
            </a:r>
            <a:endParaRPr b="1">
              <a:solidFill>
                <a:srgbClr val="FFFFFF"/>
              </a:solidFill>
            </a:endParaRPr>
          </a:p>
        </p:txBody>
      </p:sp>
      <p:graphicFrame>
        <p:nvGraphicFramePr>
          <p:cNvPr id="371" name="Google Shape;371;p29"/>
          <p:cNvGraphicFramePr/>
          <p:nvPr/>
        </p:nvGraphicFramePr>
        <p:xfrm>
          <a:off x="952575" y="2760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{68DCA72E-2824-4162-AA1B-E9AC5E3F8D34}</a:tableStyleId>
              </a:tblPr>
              <a:tblGrid>
                <a:gridCol w="1313000"/>
                <a:gridCol w="1313000"/>
                <a:gridCol w="1313000"/>
                <a:gridCol w="1313000"/>
                <a:gridCol w="1313000"/>
                <a:gridCol w="1313000"/>
                <a:gridCol w="1313000"/>
                <a:gridCol w="1313000"/>
                <a:gridCol w="1313000"/>
                <a:gridCol w="1313000"/>
                <a:gridCol w="1313000"/>
                <a:gridCol w="1313000"/>
                <a:gridCol w="1313000"/>
                <a:gridCol w="13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13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beginning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enemy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3-hord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3-hord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2-hord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gap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pipe valley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enemy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3-hord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3-hord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enemy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gap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reward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2-path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3-hord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gap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enemy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3-hord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enemy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3-hord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2-</a:t>
                      </a:r>
                      <a:r>
                        <a:rPr lang="fr-CA"/>
                        <a:t>hord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gap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reward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enemy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bonus zone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enemy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2 hord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-"/>
                      </a:pPr>
                      <a:r>
                        <a:rPr lang="fr-CA">
                          <a:solidFill>
                            <a:schemeClr val="dk1"/>
                          </a:solidFill>
                        </a:rPr>
                        <a:t>stairs up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-"/>
                      </a:pPr>
                      <a:r>
                        <a:rPr lang="fr-CA">
                          <a:solidFill>
                            <a:schemeClr val="dk1"/>
                          </a:solidFill>
                        </a:rPr>
                        <a:t>flagpole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0"/>
          <p:cNvSpPr txBox="1"/>
          <p:nvPr/>
        </p:nvSpPr>
        <p:spPr>
          <a:xfrm>
            <a:off x="-1708500" y="570351"/>
            <a:ext cx="25017000" cy="11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4800">
                <a:solidFill>
                  <a:schemeClr val="dk2"/>
                </a:solidFill>
              </a:rPr>
              <a:t>w5l2</a:t>
            </a:r>
            <a:endParaRPr sz="4800">
              <a:solidFill>
                <a:schemeClr val="dk2"/>
              </a:solidFill>
            </a:endParaRPr>
          </a:p>
        </p:txBody>
      </p:sp>
      <p:pic>
        <p:nvPicPr>
          <p:cNvPr id="377" name="Google Shape;37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021709"/>
            <a:ext cx="21600000" cy="4334766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30"/>
          <p:cNvSpPr/>
          <p:nvPr/>
        </p:nvSpPr>
        <p:spPr>
          <a:xfrm>
            <a:off x="199588" y="7528970"/>
            <a:ext cx="1021800" cy="12981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0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79" name="Google Shape;379;p30"/>
          <p:cNvSpPr/>
          <p:nvPr/>
        </p:nvSpPr>
        <p:spPr>
          <a:xfrm>
            <a:off x="1221389" y="7528970"/>
            <a:ext cx="1240500" cy="12981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1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80" name="Google Shape;380;p30"/>
          <p:cNvSpPr/>
          <p:nvPr/>
        </p:nvSpPr>
        <p:spPr>
          <a:xfrm>
            <a:off x="2461768" y="7528970"/>
            <a:ext cx="1212000" cy="12981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2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81" name="Google Shape;381;p30"/>
          <p:cNvSpPr/>
          <p:nvPr/>
        </p:nvSpPr>
        <p:spPr>
          <a:xfrm>
            <a:off x="3655779" y="7528970"/>
            <a:ext cx="1723500" cy="12981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3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82" name="Google Shape;382;p30"/>
          <p:cNvSpPr/>
          <p:nvPr/>
        </p:nvSpPr>
        <p:spPr>
          <a:xfrm>
            <a:off x="5402159" y="7528970"/>
            <a:ext cx="1405200" cy="12981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4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83" name="Google Shape;383;p30"/>
          <p:cNvSpPr/>
          <p:nvPr/>
        </p:nvSpPr>
        <p:spPr>
          <a:xfrm>
            <a:off x="6745516" y="7528970"/>
            <a:ext cx="1501500" cy="12981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6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84" name="Google Shape;384;p30"/>
          <p:cNvSpPr/>
          <p:nvPr/>
        </p:nvSpPr>
        <p:spPr>
          <a:xfrm>
            <a:off x="8246992" y="7528970"/>
            <a:ext cx="1454100" cy="12981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8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85" name="Google Shape;385;p30"/>
          <p:cNvSpPr/>
          <p:nvPr/>
        </p:nvSpPr>
        <p:spPr>
          <a:xfrm>
            <a:off x="9723471" y="7528970"/>
            <a:ext cx="1454100" cy="12981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9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86" name="Google Shape;386;p30"/>
          <p:cNvSpPr/>
          <p:nvPr/>
        </p:nvSpPr>
        <p:spPr>
          <a:xfrm>
            <a:off x="11157846" y="7528970"/>
            <a:ext cx="1338600" cy="12981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10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87" name="Google Shape;387;p30"/>
          <p:cNvSpPr/>
          <p:nvPr/>
        </p:nvSpPr>
        <p:spPr>
          <a:xfrm>
            <a:off x="12644600" y="7528975"/>
            <a:ext cx="1240500" cy="12981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11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88" name="Google Shape;388;p30"/>
          <p:cNvSpPr/>
          <p:nvPr/>
        </p:nvSpPr>
        <p:spPr>
          <a:xfrm>
            <a:off x="13879355" y="7528970"/>
            <a:ext cx="1529700" cy="12981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12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89" name="Google Shape;389;p30"/>
          <p:cNvSpPr/>
          <p:nvPr/>
        </p:nvSpPr>
        <p:spPr>
          <a:xfrm>
            <a:off x="8204168" y="6178970"/>
            <a:ext cx="6464400" cy="12981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7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90" name="Google Shape;390;p30"/>
          <p:cNvSpPr/>
          <p:nvPr/>
        </p:nvSpPr>
        <p:spPr>
          <a:xfrm>
            <a:off x="15433040" y="7528970"/>
            <a:ext cx="1764000" cy="12981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13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91" name="Google Shape;391;p30"/>
          <p:cNvSpPr/>
          <p:nvPr/>
        </p:nvSpPr>
        <p:spPr>
          <a:xfrm>
            <a:off x="17220915" y="7533593"/>
            <a:ext cx="2127300" cy="12981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14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92" name="Google Shape;392;p30"/>
          <p:cNvSpPr/>
          <p:nvPr/>
        </p:nvSpPr>
        <p:spPr>
          <a:xfrm>
            <a:off x="5386139" y="9003872"/>
            <a:ext cx="5798400" cy="12981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5</a:t>
            </a:r>
            <a:endParaRPr b="1">
              <a:solidFill>
                <a:srgbClr val="FFFFFF"/>
              </a:solidFill>
            </a:endParaRPr>
          </a:p>
        </p:txBody>
      </p:sp>
      <p:graphicFrame>
        <p:nvGraphicFramePr>
          <p:cNvPr id="393" name="Google Shape;393;p30"/>
          <p:cNvGraphicFramePr/>
          <p:nvPr/>
        </p:nvGraphicFramePr>
        <p:xfrm>
          <a:off x="952500" y="2565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{68DCA72E-2824-4162-AA1B-E9AC5E3F8D34}</a:tableStyleId>
              </a:tblPr>
              <a:tblGrid>
                <a:gridCol w="1313000"/>
                <a:gridCol w="1313000"/>
                <a:gridCol w="1313000"/>
                <a:gridCol w="1313000"/>
                <a:gridCol w="1313000"/>
                <a:gridCol w="1313000"/>
                <a:gridCol w="1313000"/>
                <a:gridCol w="1313000"/>
                <a:gridCol w="1313000"/>
                <a:gridCol w="1313000"/>
                <a:gridCol w="1313000"/>
                <a:gridCol w="1313000"/>
                <a:gridCol w="1313000"/>
                <a:gridCol w="1313000"/>
                <a:gridCol w="13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13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14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beginning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stairs up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enemy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gap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3-path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reward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enemy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stairs up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2-hord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stairs up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gap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bonus zone (aquaworld)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2-</a:t>
                      </a:r>
                      <a:r>
                        <a:rPr lang="fr-CA"/>
                        <a:t>path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enemy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bonus zone (sky)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moving platform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2-path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gap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enemy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3-path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enemy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risk/reward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gap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roof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3-hord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risk/reward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roof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gap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2-path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enemy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2-hord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2-hord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2-path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risk/reward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>
                          <a:solidFill>
                            <a:schemeClr val="dk1"/>
                          </a:solidFill>
                        </a:rPr>
                        <a:t>Variable</a:t>
                      </a:r>
                      <a:r>
                        <a:rPr lang="fr-CA"/>
                        <a:t> gaps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enemy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multiple gaps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stairs-up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flagpole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1"/>
          <p:cNvSpPr txBox="1"/>
          <p:nvPr/>
        </p:nvSpPr>
        <p:spPr>
          <a:xfrm>
            <a:off x="-1708500" y="570351"/>
            <a:ext cx="25017000" cy="11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4800">
                <a:solidFill>
                  <a:schemeClr val="dk2"/>
                </a:solidFill>
              </a:rPr>
              <a:t>w5l3</a:t>
            </a:r>
            <a:endParaRPr sz="4800">
              <a:solidFill>
                <a:schemeClr val="dk2"/>
              </a:solidFill>
            </a:endParaRPr>
          </a:p>
        </p:txBody>
      </p:sp>
      <p:pic>
        <p:nvPicPr>
          <p:cNvPr id="399" name="Google Shape;399;p31"/>
          <p:cNvPicPr preferRelativeResize="0"/>
          <p:nvPr/>
        </p:nvPicPr>
        <p:blipFill rotWithShape="1">
          <a:blip r:embed="rId3">
            <a:alphaModFix/>
          </a:blip>
          <a:srcRect b="0" l="78485" r="0" t="0"/>
          <a:stretch/>
        </p:blipFill>
        <p:spPr>
          <a:xfrm>
            <a:off x="0" y="8402461"/>
            <a:ext cx="5921096" cy="18410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31"/>
          <p:cNvPicPr preferRelativeResize="0"/>
          <p:nvPr/>
        </p:nvPicPr>
        <p:blipFill rotWithShape="1">
          <a:blip r:embed="rId3">
            <a:alphaModFix/>
          </a:blip>
          <a:srcRect b="0" l="0" r="21513" t="0"/>
          <a:stretch/>
        </p:blipFill>
        <p:spPr>
          <a:xfrm>
            <a:off x="0" y="6594049"/>
            <a:ext cx="21600000" cy="184102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01" name="Google Shape;401;p31"/>
          <p:cNvGraphicFramePr/>
          <p:nvPr/>
        </p:nvGraphicFramePr>
        <p:xfrm>
          <a:off x="1017013" y="3754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{68DCA72E-2824-4162-AA1B-E9AC5E3F8D34}</a:tableStyleId>
              </a:tblPr>
              <a:tblGrid>
                <a:gridCol w="1450275"/>
                <a:gridCol w="1450275"/>
                <a:gridCol w="1450275"/>
                <a:gridCol w="1450275"/>
                <a:gridCol w="1450275"/>
                <a:gridCol w="1450275"/>
                <a:gridCol w="1450275"/>
                <a:gridCol w="1450275"/>
                <a:gridCol w="1450275"/>
                <a:gridCol w="1450275"/>
                <a:gridCol w="14502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beginning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>
                          <a:solidFill>
                            <a:schemeClr val="dk1"/>
                          </a:solidFill>
                        </a:rPr>
                        <a:t>Variable</a:t>
                      </a:r>
                      <a:r>
                        <a:rPr lang="fr-CA"/>
                        <a:t> gaps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enemy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>
                          <a:solidFill>
                            <a:schemeClr val="dk1"/>
                          </a:solidFill>
                        </a:rPr>
                        <a:t>Multiple</a:t>
                      </a:r>
                      <a:r>
                        <a:rPr lang="fr-CA"/>
                        <a:t> gaps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enemy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gaps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2 hord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enemy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2-path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>
                          <a:solidFill>
                            <a:schemeClr val="dk1"/>
                          </a:solidFill>
                        </a:rPr>
                        <a:t>Variable</a:t>
                      </a:r>
                      <a:r>
                        <a:rPr lang="fr-CA"/>
                        <a:t> gaps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enemy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moving</a:t>
                      </a:r>
                      <a:r>
                        <a:rPr lang="fr-CA"/>
                        <a:t> platform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2 path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reward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>
                          <a:solidFill>
                            <a:schemeClr val="dk1"/>
                          </a:solidFill>
                        </a:rPr>
                        <a:t>Variable</a:t>
                      </a:r>
                      <a:r>
                        <a:rPr lang="fr-CA"/>
                        <a:t> gaps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enemy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>
                          <a:solidFill>
                            <a:schemeClr val="dk1"/>
                          </a:solidFill>
                        </a:rPr>
                        <a:t>Variable</a:t>
                      </a:r>
                      <a:r>
                        <a:rPr lang="fr-CA"/>
                        <a:t> gaps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enemy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moving platform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>
                          <a:solidFill>
                            <a:schemeClr val="dk1"/>
                          </a:solidFill>
                        </a:rPr>
                        <a:t>Variable</a:t>
                      </a:r>
                      <a:r>
                        <a:rPr lang="fr-CA"/>
                        <a:t> gaps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enemy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Variable gaps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enemy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moving platform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enemy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stairs</a:t>
                      </a:r>
                      <a:r>
                        <a:rPr lang="fr-CA"/>
                        <a:t>-up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flagpole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02" name="Google Shape;402;p31"/>
          <p:cNvSpPr/>
          <p:nvPr/>
        </p:nvSpPr>
        <p:spPr>
          <a:xfrm>
            <a:off x="8793" y="6540156"/>
            <a:ext cx="1584000" cy="18414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0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03" name="Google Shape;403;p31"/>
          <p:cNvSpPr/>
          <p:nvPr/>
        </p:nvSpPr>
        <p:spPr>
          <a:xfrm>
            <a:off x="1592674" y="6540150"/>
            <a:ext cx="1403700" cy="18414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1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04" name="Google Shape;404;p31"/>
          <p:cNvSpPr/>
          <p:nvPr/>
        </p:nvSpPr>
        <p:spPr>
          <a:xfrm>
            <a:off x="3007900" y="6540150"/>
            <a:ext cx="1403700" cy="18414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2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05" name="Google Shape;405;p31"/>
          <p:cNvSpPr/>
          <p:nvPr/>
        </p:nvSpPr>
        <p:spPr>
          <a:xfrm>
            <a:off x="4379850" y="6540150"/>
            <a:ext cx="1352100" cy="18414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3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06" name="Google Shape;406;p31"/>
          <p:cNvSpPr/>
          <p:nvPr/>
        </p:nvSpPr>
        <p:spPr>
          <a:xfrm>
            <a:off x="5654050" y="6540150"/>
            <a:ext cx="2648400" cy="18414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4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07" name="Google Shape;407;p31"/>
          <p:cNvSpPr/>
          <p:nvPr/>
        </p:nvSpPr>
        <p:spPr>
          <a:xfrm>
            <a:off x="6697018" y="7145335"/>
            <a:ext cx="523500" cy="335400"/>
          </a:xfrm>
          <a:prstGeom prst="rect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408" name="Google Shape;408;p31"/>
          <p:cNvSpPr/>
          <p:nvPr/>
        </p:nvSpPr>
        <p:spPr>
          <a:xfrm>
            <a:off x="8302303" y="6539806"/>
            <a:ext cx="1714200" cy="18414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5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09" name="Google Shape;409;p31"/>
          <p:cNvSpPr/>
          <p:nvPr/>
        </p:nvSpPr>
        <p:spPr>
          <a:xfrm>
            <a:off x="10016500" y="6540150"/>
            <a:ext cx="2400300" cy="18414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6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10" name="Google Shape;410;p31"/>
          <p:cNvSpPr/>
          <p:nvPr/>
        </p:nvSpPr>
        <p:spPr>
          <a:xfrm>
            <a:off x="12409400" y="6540150"/>
            <a:ext cx="1923000" cy="18414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7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11" name="Google Shape;411;p31"/>
          <p:cNvSpPr/>
          <p:nvPr/>
        </p:nvSpPr>
        <p:spPr>
          <a:xfrm>
            <a:off x="14332400" y="6540150"/>
            <a:ext cx="1494300" cy="18414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8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12" name="Google Shape;412;p31"/>
          <p:cNvSpPr/>
          <p:nvPr/>
        </p:nvSpPr>
        <p:spPr>
          <a:xfrm>
            <a:off x="15826775" y="6540150"/>
            <a:ext cx="1352100" cy="18414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9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13" name="Google Shape;413;p31"/>
          <p:cNvSpPr/>
          <p:nvPr/>
        </p:nvSpPr>
        <p:spPr>
          <a:xfrm>
            <a:off x="17041250" y="6540150"/>
            <a:ext cx="1714200" cy="18414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10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736299" y="934436"/>
            <a:ext cx="20127300" cy="12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CA"/>
              <a:t>Level segmentation procedure - setting up the env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736299" y="2419895"/>
            <a:ext cx="20127300" cy="71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CA"/>
              <a:t>1- Create a virtual env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-CA"/>
              <a:t>2- Install stable-retro following the </a:t>
            </a:r>
            <a:r>
              <a:rPr lang="fr-CA" u="sng">
                <a:solidFill>
                  <a:schemeClr val="hlink"/>
                </a:solidFill>
                <a:hlinkClick r:id="rId4"/>
              </a:rPr>
              <a:t>dev installation guide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-CA"/>
              <a:t>3- Clone </a:t>
            </a:r>
            <a:r>
              <a:rPr lang="fr-CA" u="sng">
                <a:solidFill>
                  <a:schemeClr val="hlink"/>
                </a:solidFill>
                <a:hlinkClick r:id="rId5"/>
              </a:rPr>
              <a:t>mario dataset </a:t>
            </a:r>
            <a:r>
              <a:rPr lang="fr-CA"/>
              <a:t>+ </a:t>
            </a:r>
            <a:r>
              <a:rPr lang="fr-CA" u="sng">
                <a:solidFill>
                  <a:schemeClr val="hlink"/>
                </a:solidFill>
                <a:hlinkClick r:id="rId6"/>
              </a:rPr>
              <a:t>mario.stimuli</a:t>
            </a:r>
            <a:r>
              <a:rPr lang="fr-CA"/>
              <a:t> through datalad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-CA"/>
              <a:t>4- To have access to the spreadsheet with all the values regarding the segmentation: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-CA"/>
              <a:t>	1- Go inside the mario directory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-CA"/>
              <a:t>	2- Make sure to be using the </a:t>
            </a:r>
            <a:r>
              <a:rPr lang="fr-CA" u="sng">
                <a:solidFill>
                  <a:schemeClr val="hlink"/>
                </a:solidFill>
                <a:hlinkClick r:id="rId7"/>
              </a:rPr>
              <a:t>events branch</a:t>
            </a:r>
            <a:r>
              <a:rPr lang="fr-CA"/>
              <a:t>: </a:t>
            </a:r>
            <a:r>
              <a:rPr lang="fr-CA">
                <a:solidFill>
                  <a:srgbClr val="FF9900"/>
                </a:solidFill>
              </a:rPr>
              <a:t>git checkout events </a:t>
            </a:r>
            <a:endParaRPr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-CA"/>
              <a:t>	3- </a:t>
            </a:r>
            <a:r>
              <a:rPr lang="fr-CA">
                <a:solidFill>
                  <a:srgbClr val="FF9900"/>
                </a:solidFill>
              </a:rPr>
              <a:t>cd code/scenes/</a:t>
            </a:r>
            <a:endParaRPr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-CA"/>
              <a:t>	4- open and edit scenes_mastersheet.csv (see next slide)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2"/>
          <p:cNvSpPr txBox="1"/>
          <p:nvPr/>
        </p:nvSpPr>
        <p:spPr>
          <a:xfrm>
            <a:off x="-1708500" y="570351"/>
            <a:ext cx="25017000" cy="11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4800">
                <a:solidFill>
                  <a:schemeClr val="dk2"/>
                </a:solidFill>
              </a:rPr>
              <a:t>w6l1</a:t>
            </a:r>
            <a:endParaRPr sz="4800">
              <a:solidFill>
                <a:schemeClr val="dk2"/>
              </a:solidFill>
            </a:endParaRPr>
          </a:p>
        </p:txBody>
      </p:sp>
      <p:pic>
        <p:nvPicPr>
          <p:cNvPr id="419" name="Google Shape;419;p32"/>
          <p:cNvPicPr preferRelativeResize="0"/>
          <p:nvPr/>
        </p:nvPicPr>
        <p:blipFill rotWithShape="1">
          <a:blip r:embed="rId3">
            <a:alphaModFix/>
          </a:blip>
          <a:srcRect b="0" l="0" r="18765" t="0"/>
          <a:stretch/>
        </p:blipFill>
        <p:spPr>
          <a:xfrm>
            <a:off x="0" y="7046817"/>
            <a:ext cx="21600000" cy="1558017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p32"/>
          <p:cNvPicPr preferRelativeResize="0"/>
          <p:nvPr/>
        </p:nvPicPr>
        <p:blipFill rotWithShape="1">
          <a:blip r:embed="rId3">
            <a:alphaModFix/>
          </a:blip>
          <a:srcRect b="0" l="81326" r="0" t="0"/>
          <a:stretch/>
        </p:blipFill>
        <p:spPr>
          <a:xfrm>
            <a:off x="0" y="8604833"/>
            <a:ext cx="4965207" cy="1558017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Google Shape;421;p32"/>
          <p:cNvSpPr/>
          <p:nvPr/>
        </p:nvSpPr>
        <p:spPr>
          <a:xfrm>
            <a:off x="206932" y="7088971"/>
            <a:ext cx="1384200" cy="14517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0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22" name="Google Shape;422;p32"/>
          <p:cNvSpPr/>
          <p:nvPr/>
        </p:nvSpPr>
        <p:spPr>
          <a:xfrm>
            <a:off x="1502325" y="7088971"/>
            <a:ext cx="1455900" cy="14517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1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23" name="Google Shape;423;p32"/>
          <p:cNvSpPr/>
          <p:nvPr/>
        </p:nvSpPr>
        <p:spPr>
          <a:xfrm>
            <a:off x="2929950" y="7088971"/>
            <a:ext cx="1731600" cy="14517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2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24" name="Google Shape;424;p32"/>
          <p:cNvSpPr/>
          <p:nvPr/>
        </p:nvSpPr>
        <p:spPr>
          <a:xfrm>
            <a:off x="4661550" y="7099975"/>
            <a:ext cx="2162700" cy="14517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3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25" name="Google Shape;425;p32"/>
          <p:cNvSpPr/>
          <p:nvPr/>
        </p:nvSpPr>
        <p:spPr>
          <a:xfrm>
            <a:off x="6824250" y="7099975"/>
            <a:ext cx="1731600" cy="14517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4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26" name="Google Shape;426;p32"/>
          <p:cNvSpPr/>
          <p:nvPr/>
        </p:nvSpPr>
        <p:spPr>
          <a:xfrm>
            <a:off x="8555850" y="7099975"/>
            <a:ext cx="1731600" cy="14517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5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27" name="Google Shape;427;p32"/>
          <p:cNvSpPr/>
          <p:nvPr/>
        </p:nvSpPr>
        <p:spPr>
          <a:xfrm>
            <a:off x="10294225" y="7099975"/>
            <a:ext cx="1884600" cy="14517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6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28" name="Google Shape;428;p32"/>
          <p:cNvSpPr/>
          <p:nvPr/>
        </p:nvSpPr>
        <p:spPr>
          <a:xfrm>
            <a:off x="12173600" y="7099975"/>
            <a:ext cx="2274000" cy="14517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7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29" name="Google Shape;429;p32"/>
          <p:cNvSpPr/>
          <p:nvPr/>
        </p:nvSpPr>
        <p:spPr>
          <a:xfrm>
            <a:off x="14451175" y="7099975"/>
            <a:ext cx="1766700" cy="14517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8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30" name="Google Shape;430;p32"/>
          <p:cNvSpPr/>
          <p:nvPr/>
        </p:nvSpPr>
        <p:spPr>
          <a:xfrm>
            <a:off x="16149750" y="7099975"/>
            <a:ext cx="1455900" cy="14517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9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31" name="Google Shape;431;p32"/>
          <p:cNvSpPr/>
          <p:nvPr/>
        </p:nvSpPr>
        <p:spPr>
          <a:xfrm>
            <a:off x="17605650" y="7099975"/>
            <a:ext cx="1766700" cy="14517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1</a:t>
            </a:r>
            <a:r>
              <a:rPr b="1" lang="fr-CA">
                <a:solidFill>
                  <a:srgbClr val="FFFFFF"/>
                </a:solidFill>
              </a:rPr>
              <a:t>0</a:t>
            </a:r>
            <a:endParaRPr b="1">
              <a:solidFill>
                <a:srgbClr val="FFFFFF"/>
              </a:solidFill>
            </a:endParaRPr>
          </a:p>
        </p:txBody>
      </p:sp>
      <p:graphicFrame>
        <p:nvGraphicFramePr>
          <p:cNvPr id="432" name="Google Shape;432;p32"/>
          <p:cNvGraphicFramePr/>
          <p:nvPr/>
        </p:nvGraphicFramePr>
        <p:xfrm>
          <a:off x="952525" y="5019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{68DCA72E-2824-4162-AA1B-E9AC5E3F8D34}</a:tableStyleId>
              </a:tblPr>
              <a:tblGrid>
                <a:gridCol w="1790450"/>
                <a:gridCol w="1790450"/>
                <a:gridCol w="1790450"/>
                <a:gridCol w="1790450"/>
                <a:gridCol w="1790450"/>
                <a:gridCol w="1790450"/>
                <a:gridCol w="1790450"/>
                <a:gridCol w="1790450"/>
                <a:gridCol w="1790450"/>
                <a:gridCol w="1790450"/>
                <a:gridCol w="17904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beginning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gap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enemy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2-hord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stairs up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2-path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risk/reward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enemy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>
                          <a:solidFill>
                            <a:schemeClr val="dk1"/>
                          </a:solidFill>
                        </a:rPr>
                        <a:t>Variable</a:t>
                      </a:r>
                      <a:r>
                        <a:rPr lang="fr-CA">
                          <a:solidFill>
                            <a:schemeClr val="dk1"/>
                          </a:solidFill>
                        </a:rPr>
                        <a:t> gaps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gap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enemy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stairs up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gap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enemy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stairs up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enemy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risk/reward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gap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enemy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stairs up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reward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enemy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roof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>
                          <a:solidFill>
                            <a:schemeClr val="dk1"/>
                          </a:solidFill>
                        </a:rPr>
                        <a:t>Variable</a:t>
                      </a:r>
                      <a:r>
                        <a:rPr lang="fr-CA"/>
                        <a:t> gaps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stairs up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gap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enemy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gap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enemy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stairs up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gap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flagpole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enemy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33"/>
          <p:cNvSpPr txBox="1"/>
          <p:nvPr/>
        </p:nvSpPr>
        <p:spPr>
          <a:xfrm>
            <a:off x="-1708500" y="570351"/>
            <a:ext cx="25017000" cy="11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4800">
                <a:solidFill>
                  <a:schemeClr val="dk2"/>
                </a:solidFill>
              </a:rPr>
              <a:t>w6l2</a:t>
            </a:r>
            <a:endParaRPr sz="4800">
              <a:solidFill>
                <a:schemeClr val="dk2"/>
              </a:solidFill>
            </a:endParaRPr>
          </a:p>
        </p:txBody>
      </p:sp>
      <p:pic>
        <p:nvPicPr>
          <p:cNvPr id="438" name="Google Shape;43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359100"/>
            <a:ext cx="21600000" cy="4050000"/>
          </a:xfrm>
          <a:prstGeom prst="rect">
            <a:avLst/>
          </a:prstGeom>
          <a:noFill/>
          <a:ln>
            <a:noFill/>
          </a:ln>
        </p:spPr>
      </p:pic>
      <p:sp>
        <p:nvSpPr>
          <p:cNvPr id="439" name="Google Shape;439;p33"/>
          <p:cNvSpPr/>
          <p:nvPr/>
        </p:nvSpPr>
        <p:spPr>
          <a:xfrm>
            <a:off x="218467" y="7886403"/>
            <a:ext cx="1564800" cy="1107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0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40" name="Google Shape;440;p33"/>
          <p:cNvSpPr/>
          <p:nvPr/>
        </p:nvSpPr>
        <p:spPr>
          <a:xfrm>
            <a:off x="1935144" y="9188540"/>
            <a:ext cx="1124100" cy="1107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2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41" name="Google Shape;441;p33"/>
          <p:cNvSpPr/>
          <p:nvPr/>
        </p:nvSpPr>
        <p:spPr>
          <a:xfrm>
            <a:off x="1783390" y="7891441"/>
            <a:ext cx="1452600" cy="1107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1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42" name="Google Shape;442;p33"/>
          <p:cNvSpPr/>
          <p:nvPr/>
        </p:nvSpPr>
        <p:spPr>
          <a:xfrm>
            <a:off x="3264632" y="7891441"/>
            <a:ext cx="1023000" cy="1107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3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43" name="Google Shape;443;p33"/>
          <p:cNvSpPr/>
          <p:nvPr/>
        </p:nvSpPr>
        <p:spPr>
          <a:xfrm>
            <a:off x="4172493" y="7886403"/>
            <a:ext cx="1023000" cy="1107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4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44" name="Google Shape;444;p33"/>
          <p:cNvSpPr/>
          <p:nvPr/>
        </p:nvSpPr>
        <p:spPr>
          <a:xfrm>
            <a:off x="5095358" y="7886403"/>
            <a:ext cx="1092300" cy="1107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5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45" name="Google Shape;445;p33"/>
          <p:cNvSpPr/>
          <p:nvPr/>
        </p:nvSpPr>
        <p:spPr>
          <a:xfrm>
            <a:off x="6075941" y="7886403"/>
            <a:ext cx="1213500" cy="1107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7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46" name="Google Shape;446;p33"/>
          <p:cNvSpPr/>
          <p:nvPr/>
        </p:nvSpPr>
        <p:spPr>
          <a:xfrm>
            <a:off x="7310101" y="7886400"/>
            <a:ext cx="1564800" cy="1107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9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47" name="Google Shape;447;p33"/>
          <p:cNvSpPr/>
          <p:nvPr/>
        </p:nvSpPr>
        <p:spPr>
          <a:xfrm>
            <a:off x="8872952" y="7893705"/>
            <a:ext cx="1665300" cy="1107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1</a:t>
            </a:r>
            <a:r>
              <a:rPr b="1" lang="fr-CA">
                <a:solidFill>
                  <a:srgbClr val="FFFFFF"/>
                </a:solidFill>
              </a:rPr>
              <a:t>0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48" name="Google Shape;448;p33"/>
          <p:cNvSpPr/>
          <p:nvPr/>
        </p:nvSpPr>
        <p:spPr>
          <a:xfrm>
            <a:off x="7309745" y="6536403"/>
            <a:ext cx="7493700" cy="1107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8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49" name="Google Shape;449;p33"/>
          <p:cNvSpPr/>
          <p:nvPr/>
        </p:nvSpPr>
        <p:spPr>
          <a:xfrm>
            <a:off x="11443442" y="7886403"/>
            <a:ext cx="1213500" cy="1107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12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50" name="Google Shape;450;p33"/>
          <p:cNvSpPr/>
          <p:nvPr/>
        </p:nvSpPr>
        <p:spPr>
          <a:xfrm>
            <a:off x="12521661" y="7886403"/>
            <a:ext cx="1337400" cy="1107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13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51" name="Google Shape;451;p33"/>
          <p:cNvSpPr/>
          <p:nvPr/>
        </p:nvSpPr>
        <p:spPr>
          <a:xfrm>
            <a:off x="13871649" y="7886400"/>
            <a:ext cx="1866900" cy="1107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14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52" name="Google Shape;452;p33"/>
          <p:cNvSpPr/>
          <p:nvPr/>
        </p:nvSpPr>
        <p:spPr>
          <a:xfrm>
            <a:off x="14880423" y="9188540"/>
            <a:ext cx="1296300" cy="1107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15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53" name="Google Shape;453;p33"/>
          <p:cNvSpPr/>
          <p:nvPr/>
        </p:nvSpPr>
        <p:spPr>
          <a:xfrm>
            <a:off x="15607659" y="7891441"/>
            <a:ext cx="2311200" cy="1107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16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54" name="Google Shape;454;p33"/>
          <p:cNvSpPr/>
          <p:nvPr/>
        </p:nvSpPr>
        <p:spPr>
          <a:xfrm>
            <a:off x="17912774" y="7891441"/>
            <a:ext cx="1564800" cy="1107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17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55" name="Google Shape;455;p33"/>
          <p:cNvSpPr/>
          <p:nvPr/>
        </p:nvSpPr>
        <p:spPr>
          <a:xfrm>
            <a:off x="5095362" y="9188540"/>
            <a:ext cx="5599500" cy="1107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6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56" name="Google Shape;456;p33"/>
          <p:cNvSpPr/>
          <p:nvPr/>
        </p:nvSpPr>
        <p:spPr>
          <a:xfrm>
            <a:off x="10538211" y="7909153"/>
            <a:ext cx="1124100" cy="1107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11</a:t>
            </a:r>
            <a:endParaRPr b="1">
              <a:solidFill>
                <a:srgbClr val="FFFFFF"/>
              </a:solidFill>
            </a:endParaRPr>
          </a:p>
        </p:txBody>
      </p:sp>
      <p:graphicFrame>
        <p:nvGraphicFramePr>
          <p:cNvPr id="457" name="Google Shape;457;p33"/>
          <p:cNvGraphicFramePr/>
          <p:nvPr/>
        </p:nvGraphicFramePr>
        <p:xfrm>
          <a:off x="952425" y="270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{68DCA72E-2824-4162-AA1B-E9AC5E3F8D34}</a:tableStyleId>
              </a:tblPr>
              <a:tblGrid>
                <a:gridCol w="1036575"/>
                <a:gridCol w="1036575"/>
                <a:gridCol w="1036575"/>
                <a:gridCol w="1036575"/>
                <a:gridCol w="1036575"/>
                <a:gridCol w="1036575"/>
                <a:gridCol w="1036575"/>
                <a:gridCol w="1036575"/>
                <a:gridCol w="1036575"/>
                <a:gridCol w="1036575"/>
                <a:gridCol w="1036575"/>
                <a:gridCol w="1036575"/>
                <a:gridCol w="1036575"/>
                <a:gridCol w="1036575"/>
                <a:gridCol w="1036575"/>
                <a:gridCol w="1036575"/>
                <a:gridCol w="1036575"/>
                <a:gridCol w="1036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13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14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15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16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17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beginning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2-path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enemy valley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pipe valley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2-path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bonus zone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enemy v</a:t>
                      </a:r>
                      <a:r>
                        <a:rPr lang="fr-CA"/>
                        <a:t>all</a:t>
                      </a:r>
                      <a:r>
                        <a:rPr lang="fr-CA"/>
                        <a:t>ey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pipe valley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enemy valley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risk/reward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roof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pipe valley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enemy valley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pipe valley</a:t>
                      </a:r>
                      <a:endParaRPr/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bonus zone (waterworld)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pipe valley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2-path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bonus zone (clouds)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moving platform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pipe valley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enemy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-"/>
                      </a:pPr>
                      <a:r>
                        <a:rPr lang="fr-CA">
                          <a:solidFill>
                            <a:schemeClr val="dk1"/>
                          </a:solidFill>
                        </a:rPr>
                        <a:t>pipe valley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-"/>
                      </a:pPr>
                      <a:r>
                        <a:rPr lang="fr-CA">
                          <a:solidFill>
                            <a:schemeClr val="dk1"/>
                          </a:solidFill>
                        </a:rPr>
                        <a:t>2-path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2-path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gap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enemy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pipe walley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2-path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multiple gaps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risk/reward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stairs up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3 path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3-path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enemy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pipe valley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bonus zone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reward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pipe valley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stairs up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3 hord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staurs up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flagpole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enemy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4"/>
          <p:cNvSpPr txBox="1"/>
          <p:nvPr/>
        </p:nvSpPr>
        <p:spPr>
          <a:xfrm>
            <a:off x="-1708500" y="570351"/>
            <a:ext cx="25017000" cy="11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4800">
                <a:solidFill>
                  <a:schemeClr val="dk2"/>
                </a:solidFill>
              </a:rPr>
              <a:t>w6l3</a:t>
            </a:r>
            <a:endParaRPr sz="4800">
              <a:solidFill>
                <a:schemeClr val="dk2"/>
              </a:solidFill>
            </a:endParaRPr>
          </a:p>
        </p:txBody>
      </p:sp>
      <p:pic>
        <p:nvPicPr>
          <p:cNvPr id="463" name="Google Shape;463;p34"/>
          <p:cNvPicPr preferRelativeResize="0"/>
          <p:nvPr/>
        </p:nvPicPr>
        <p:blipFill rotWithShape="1">
          <a:blip r:embed="rId3">
            <a:alphaModFix/>
          </a:blip>
          <a:srcRect b="0" l="0" r="19961" t="0"/>
          <a:stretch/>
        </p:blipFill>
        <p:spPr>
          <a:xfrm>
            <a:off x="0" y="6603125"/>
            <a:ext cx="21600000" cy="168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Google Shape;464;p34"/>
          <p:cNvPicPr preferRelativeResize="0"/>
          <p:nvPr/>
        </p:nvPicPr>
        <p:blipFill rotWithShape="1">
          <a:blip r:embed="rId3">
            <a:alphaModFix/>
          </a:blip>
          <a:srcRect b="0" l="80036" r="0" t="0"/>
          <a:stretch/>
        </p:blipFill>
        <p:spPr>
          <a:xfrm>
            <a:off x="0" y="8289850"/>
            <a:ext cx="5387612" cy="1686725"/>
          </a:xfrm>
          <a:prstGeom prst="rect">
            <a:avLst/>
          </a:prstGeom>
          <a:noFill/>
          <a:ln>
            <a:noFill/>
          </a:ln>
        </p:spPr>
      </p:pic>
      <p:sp>
        <p:nvSpPr>
          <p:cNvPr id="465" name="Google Shape;465;p34"/>
          <p:cNvSpPr/>
          <p:nvPr/>
        </p:nvSpPr>
        <p:spPr>
          <a:xfrm>
            <a:off x="274350" y="6913975"/>
            <a:ext cx="1453500" cy="12615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0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66" name="Google Shape;466;p34"/>
          <p:cNvSpPr/>
          <p:nvPr/>
        </p:nvSpPr>
        <p:spPr>
          <a:xfrm>
            <a:off x="1727850" y="6913975"/>
            <a:ext cx="1222500" cy="12615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1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67" name="Google Shape;467;p34"/>
          <p:cNvSpPr/>
          <p:nvPr/>
        </p:nvSpPr>
        <p:spPr>
          <a:xfrm>
            <a:off x="2794650" y="6913975"/>
            <a:ext cx="1631400" cy="12615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2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68" name="Google Shape;468;p34"/>
          <p:cNvSpPr/>
          <p:nvPr/>
        </p:nvSpPr>
        <p:spPr>
          <a:xfrm>
            <a:off x="4231275" y="6913975"/>
            <a:ext cx="1631400" cy="12615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3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69" name="Google Shape;469;p34"/>
          <p:cNvSpPr/>
          <p:nvPr/>
        </p:nvSpPr>
        <p:spPr>
          <a:xfrm>
            <a:off x="5771425" y="6913975"/>
            <a:ext cx="1713300" cy="12615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4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70" name="Google Shape;470;p34"/>
          <p:cNvSpPr/>
          <p:nvPr/>
        </p:nvSpPr>
        <p:spPr>
          <a:xfrm>
            <a:off x="7484725" y="6913975"/>
            <a:ext cx="2226900" cy="12615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5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71" name="Google Shape;471;p34"/>
          <p:cNvSpPr/>
          <p:nvPr/>
        </p:nvSpPr>
        <p:spPr>
          <a:xfrm>
            <a:off x="9686550" y="6913975"/>
            <a:ext cx="2601300" cy="12615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6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72" name="Google Shape;472;p34"/>
          <p:cNvSpPr/>
          <p:nvPr/>
        </p:nvSpPr>
        <p:spPr>
          <a:xfrm>
            <a:off x="12287850" y="6913975"/>
            <a:ext cx="2743800" cy="12615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7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73" name="Google Shape;473;p34"/>
          <p:cNvSpPr/>
          <p:nvPr/>
        </p:nvSpPr>
        <p:spPr>
          <a:xfrm>
            <a:off x="15031650" y="6883450"/>
            <a:ext cx="2661000" cy="12615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8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74" name="Google Shape;474;p34"/>
          <p:cNvSpPr/>
          <p:nvPr/>
        </p:nvSpPr>
        <p:spPr>
          <a:xfrm>
            <a:off x="17618225" y="6883450"/>
            <a:ext cx="1222500" cy="12615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9</a:t>
            </a:r>
            <a:endParaRPr b="1">
              <a:solidFill>
                <a:srgbClr val="FFFFFF"/>
              </a:solidFill>
            </a:endParaRPr>
          </a:p>
        </p:txBody>
      </p:sp>
      <p:graphicFrame>
        <p:nvGraphicFramePr>
          <p:cNvPr id="475" name="Google Shape;475;p34"/>
          <p:cNvGraphicFramePr/>
          <p:nvPr/>
        </p:nvGraphicFramePr>
        <p:xfrm>
          <a:off x="952500" y="3081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{68DCA72E-2824-4162-AA1B-E9AC5E3F8D34}</a:tableStyleId>
              </a:tblPr>
              <a:tblGrid>
                <a:gridCol w="1969500"/>
                <a:gridCol w="1969500"/>
                <a:gridCol w="1969500"/>
                <a:gridCol w="1969500"/>
                <a:gridCol w="1969500"/>
                <a:gridCol w="1969500"/>
                <a:gridCol w="1969500"/>
                <a:gridCol w="1969500"/>
                <a:gridCol w="1969500"/>
                <a:gridCol w="196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beginning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>
                          <a:solidFill>
                            <a:schemeClr val="dk1"/>
                          </a:solidFill>
                        </a:rPr>
                        <a:t>Variable</a:t>
                      </a:r>
                      <a:r>
                        <a:rPr lang="fr-CA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fr-CA"/>
                        <a:t>gaps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>
                          <a:solidFill>
                            <a:schemeClr val="dk1"/>
                          </a:solidFill>
                        </a:rPr>
                        <a:t>Variable</a:t>
                      </a:r>
                      <a:r>
                        <a:rPr lang="fr-CA"/>
                        <a:t> gaps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moving platform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-"/>
                      </a:pPr>
                      <a:r>
                        <a:rPr lang="fr-CA">
                          <a:solidFill>
                            <a:schemeClr val="dk1"/>
                          </a:solidFill>
                        </a:rPr>
                        <a:t>Variable gaps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-"/>
                      </a:pPr>
                      <a:r>
                        <a:rPr lang="fr-CA">
                          <a:solidFill>
                            <a:schemeClr val="dk1"/>
                          </a:solidFill>
                        </a:rPr>
                        <a:t>moving platform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-"/>
                      </a:pPr>
                      <a:r>
                        <a:rPr lang="fr-CA">
                          <a:solidFill>
                            <a:schemeClr val="dk1"/>
                          </a:solidFill>
                        </a:rPr>
                        <a:t>2-path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risk/rewarrd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-"/>
                      </a:pPr>
                      <a:r>
                        <a:rPr lang="fr-CA">
                          <a:solidFill>
                            <a:schemeClr val="dk1"/>
                          </a:solidFill>
                        </a:rPr>
                        <a:t>Variable gaps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-"/>
                      </a:pPr>
                      <a:r>
                        <a:rPr lang="fr-CA">
                          <a:solidFill>
                            <a:schemeClr val="dk1"/>
                          </a:solidFill>
                        </a:rPr>
                        <a:t>moving platform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-"/>
                      </a:pPr>
                      <a:r>
                        <a:rPr lang="fr-CA">
                          <a:solidFill>
                            <a:schemeClr val="dk1"/>
                          </a:solidFill>
                        </a:rPr>
                        <a:t>Variable gaps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-"/>
                      </a:pPr>
                      <a:r>
                        <a:rPr lang="fr-CA">
                          <a:solidFill>
                            <a:schemeClr val="dk1"/>
                          </a:solidFill>
                        </a:rPr>
                        <a:t>moving platform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>
                          <a:solidFill>
                            <a:schemeClr val="dk1"/>
                          </a:solidFill>
                        </a:rPr>
                        <a:t>Variable</a:t>
                      </a:r>
                      <a:r>
                        <a:rPr lang="fr-CA"/>
                        <a:t> gaps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enemy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-"/>
                      </a:pPr>
                      <a:r>
                        <a:rPr lang="fr-CA">
                          <a:solidFill>
                            <a:schemeClr val="dk1"/>
                          </a:solidFill>
                        </a:rPr>
                        <a:t>Variable gaps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-"/>
                      </a:pPr>
                      <a:r>
                        <a:rPr lang="fr-CA">
                          <a:solidFill>
                            <a:schemeClr val="dk1"/>
                          </a:solidFill>
                        </a:rPr>
                        <a:t>moving platform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-"/>
                      </a:pPr>
                      <a:r>
                        <a:rPr lang="fr-CA">
                          <a:solidFill>
                            <a:schemeClr val="dk1"/>
                          </a:solidFill>
                        </a:rPr>
                        <a:t>enemy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-"/>
                      </a:pPr>
                      <a:r>
                        <a:rPr lang="fr-CA">
                          <a:solidFill>
                            <a:schemeClr val="dk1"/>
                          </a:solidFill>
                        </a:rPr>
                        <a:t>Variable gaps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-"/>
                      </a:pPr>
                      <a:r>
                        <a:rPr lang="fr-CA">
                          <a:solidFill>
                            <a:schemeClr val="dk1"/>
                          </a:solidFill>
                        </a:rPr>
                        <a:t>moving platform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gap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flagpole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35"/>
          <p:cNvSpPr txBox="1"/>
          <p:nvPr/>
        </p:nvSpPr>
        <p:spPr>
          <a:xfrm>
            <a:off x="-1708500" y="570351"/>
            <a:ext cx="25017000" cy="11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4800">
                <a:solidFill>
                  <a:schemeClr val="dk2"/>
                </a:solidFill>
              </a:rPr>
              <a:t>w7l1</a:t>
            </a:r>
            <a:endParaRPr sz="4800">
              <a:solidFill>
                <a:schemeClr val="dk2"/>
              </a:solidFill>
            </a:endParaRPr>
          </a:p>
        </p:txBody>
      </p:sp>
      <p:pic>
        <p:nvPicPr>
          <p:cNvPr id="481" name="Google Shape;48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532547"/>
            <a:ext cx="21600000" cy="3111328"/>
          </a:xfrm>
          <a:prstGeom prst="rect">
            <a:avLst/>
          </a:prstGeom>
          <a:noFill/>
          <a:ln>
            <a:noFill/>
          </a:ln>
        </p:spPr>
      </p:pic>
      <p:sp>
        <p:nvSpPr>
          <p:cNvPr id="482" name="Google Shape;482;p35"/>
          <p:cNvSpPr/>
          <p:nvPr/>
        </p:nvSpPr>
        <p:spPr>
          <a:xfrm>
            <a:off x="259852" y="7570830"/>
            <a:ext cx="1764300" cy="13968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0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83" name="Google Shape;483;p35"/>
          <p:cNvSpPr/>
          <p:nvPr/>
        </p:nvSpPr>
        <p:spPr>
          <a:xfrm>
            <a:off x="2024086" y="7570830"/>
            <a:ext cx="1764300" cy="13968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1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84" name="Google Shape;484;p35"/>
          <p:cNvSpPr/>
          <p:nvPr/>
        </p:nvSpPr>
        <p:spPr>
          <a:xfrm>
            <a:off x="5862152" y="7570830"/>
            <a:ext cx="2124900" cy="13968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4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85" name="Google Shape;485;p35"/>
          <p:cNvSpPr/>
          <p:nvPr/>
        </p:nvSpPr>
        <p:spPr>
          <a:xfrm>
            <a:off x="7971527" y="7570830"/>
            <a:ext cx="1764300" cy="13968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5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86" name="Google Shape;486;p35"/>
          <p:cNvSpPr/>
          <p:nvPr/>
        </p:nvSpPr>
        <p:spPr>
          <a:xfrm>
            <a:off x="9735762" y="7570830"/>
            <a:ext cx="1127100" cy="13968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6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87" name="Google Shape;487;p35"/>
          <p:cNvSpPr/>
          <p:nvPr/>
        </p:nvSpPr>
        <p:spPr>
          <a:xfrm>
            <a:off x="10862866" y="7570830"/>
            <a:ext cx="1185300" cy="13968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8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88" name="Google Shape;488;p35"/>
          <p:cNvSpPr/>
          <p:nvPr/>
        </p:nvSpPr>
        <p:spPr>
          <a:xfrm>
            <a:off x="10518279" y="9256946"/>
            <a:ext cx="1389900" cy="12981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7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89" name="Google Shape;489;p35"/>
          <p:cNvSpPr/>
          <p:nvPr/>
        </p:nvSpPr>
        <p:spPr>
          <a:xfrm>
            <a:off x="12048102" y="7570830"/>
            <a:ext cx="1344000" cy="13968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9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90" name="Google Shape;490;p35"/>
          <p:cNvSpPr/>
          <p:nvPr/>
        </p:nvSpPr>
        <p:spPr>
          <a:xfrm>
            <a:off x="13392123" y="7570830"/>
            <a:ext cx="1297500" cy="13968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10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91" name="Google Shape;491;p35"/>
          <p:cNvSpPr/>
          <p:nvPr/>
        </p:nvSpPr>
        <p:spPr>
          <a:xfrm>
            <a:off x="14689638" y="7570830"/>
            <a:ext cx="1764300" cy="13968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11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92" name="Google Shape;492;p35"/>
          <p:cNvSpPr/>
          <p:nvPr/>
        </p:nvSpPr>
        <p:spPr>
          <a:xfrm>
            <a:off x="16453872" y="7571587"/>
            <a:ext cx="2183700" cy="13968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12</a:t>
            </a:r>
            <a:endParaRPr b="1">
              <a:solidFill>
                <a:srgbClr val="FFFFFF"/>
              </a:solidFill>
            </a:endParaRPr>
          </a:p>
        </p:txBody>
      </p:sp>
      <p:graphicFrame>
        <p:nvGraphicFramePr>
          <p:cNvPr id="493" name="Google Shape;493;p35"/>
          <p:cNvGraphicFramePr/>
          <p:nvPr/>
        </p:nvGraphicFramePr>
        <p:xfrm>
          <a:off x="952500" y="301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{68DCA72E-2824-4162-AA1B-E9AC5E3F8D34}</a:tableStyleId>
              </a:tblPr>
              <a:tblGrid>
                <a:gridCol w="1515000"/>
                <a:gridCol w="1515000"/>
                <a:gridCol w="1515000"/>
                <a:gridCol w="1515000"/>
                <a:gridCol w="1515000"/>
                <a:gridCol w="1515000"/>
                <a:gridCol w="1515000"/>
                <a:gridCol w="1515000"/>
                <a:gridCol w="1515000"/>
                <a:gridCol w="1515000"/>
                <a:gridCol w="1515000"/>
                <a:gridCol w="1515000"/>
                <a:gridCol w="1515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12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beginning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enemy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enemy</a:t>
                      </a:r>
                      <a:r>
                        <a:rPr lang="fr-CA"/>
                        <a:t> valley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risk/reward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enemy valley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roof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2-path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enemy valley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enemy valley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roof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gap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2-path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3-path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enemy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pipe valley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enemy valley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risk/reward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bonus zone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empty valley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enemy valley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-"/>
                      </a:pPr>
                      <a:r>
                        <a:rPr lang="fr-CA">
                          <a:solidFill>
                            <a:schemeClr val="dk1"/>
                          </a:solidFill>
                        </a:rPr>
                        <a:t>empty valley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-"/>
                      </a:pPr>
                      <a:r>
                        <a:rPr lang="fr-CA">
                          <a:solidFill>
                            <a:schemeClr val="dk1"/>
                          </a:solidFill>
                        </a:rPr>
                        <a:t>enemy valley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-"/>
                      </a:pPr>
                      <a:r>
                        <a:rPr lang="fr-CA">
                          <a:solidFill>
                            <a:schemeClr val="dk1"/>
                          </a:solidFill>
                        </a:rPr>
                        <a:t>3-path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-"/>
                      </a:pPr>
                      <a:r>
                        <a:rPr lang="fr-CA">
                          <a:solidFill>
                            <a:schemeClr val="dk1"/>
                          </a:solidFill>
                        </a:rPr>
                        <a:t>enemy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3-path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enemy </a:t>
                      </a:r>
                      <a:r>
                        <a:rPr lang="fr-CA"/>
                        <a:t>valley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gap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stairs up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stairs up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enemy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flagpole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94" name="Google Shape;494;p35"/>
          <p:cNvSpPr/>
          <p:nvPr/>
        </p:nvSpPr>
        <p:spPr>
          <a:xfrm>
            <a:off x="3792151" y="7570825"/>
            <a:ext cx="1052100" cy="13968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2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95" name="Google Shape;495;p35"/>
          <p:cNvSpPr/>
          <p:nvPr/>
        </p:nvSpPr>
        <p:spPr>
          <a:xfrm>
            <a:off x="4844251" y="7570825"/>
            <a:ext cx="1052100" cy="13968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3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6"/>
          <p:cNvSpPr txBox="1"/>
          <p:nvPr/>
        </p:nvSpPr>
        <p:spPr>
          <a:xfrm>
            <a:off x="-1708500" y="570351"/>
            <a:ext cx="25017000" cy="11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4800">
                <a:solidFill>
                  <a:schemeClr val="dk2"/>
                </a:solidFill>
              </a:rPr>
              <a:t>w7l3</a:t>
            </a:r>
            <a:endParaRPr sz="4800">
              <a:solidFill>
                <a:schemeClr val="dk2"/>
              </a:solidFill>
            </a:endParaRPr>
          </a:p>
        </p:txBody>
      </p:sp>
      <p:pic>
        <p:nvPicPr>
          <p:cNvPr id="501" name="Google Shape;501;p36"/>
          <p:cNvPicPr preferRelativeResize="0"/>
          <p:nvPr/>
        </p:nvPicPr>
        <p:blipFill rotWithShape="1">
          <a:blip r:embed="rId3">
            <a:alphaModFix/>
          </a:blip>
          <a:srcRect b="0" l="0" r="16659" t="0"/>
          <a:stretch/>
        </p:blipFill>
        <p:spPr>
          <a:xfrm>
            <a:off x="0" y="8091817"/>
            <a:ext cx="21600000" cy="1354091"/>
          </a:xfrm>
          <a:prstGeom prst="rect">
            <a:avLst/>
          </a:prstGeom>
          <a:noFill/>
          <a:ln>
            <a:noFill/>
          </a:ln>
        </p:spPr>
      </p:pic>
      <p:pic>
        <p:nvPicPr>
          <p:cNvPr id="502" name="Google Shape;502;p36"/>
          <p:cNvPicPr preferRelativeResize="0"/>
          <p:nvPr/>
        </p:nvPicPr>
        <p:blipFill rotWithShape="1">
          <a:blip r:embed="rId3">
            <a:alphaModFix/>
          </a:blip>
          <a:srcRect b="0" l="83341" r="0" t="0"/>
          <a:stretch/>
        </p:blipFill>
        <p:spPr>
          <a:xfrm>
            <a:off x="0" y="9445909"/>
            <a:ext cx="4317527" cy="1354091"/>
          </a:xfrm>
          <a:prstGeom prst="rect">
            <a:avLst/>
          </a:prstGeom>
          <a:noFill/>
          <a:ln>
            <a:noFill/>
          </a:ln>
        </p:spPr>
      </p:pic>
      <p:sp>
        <p:nvSpPr>
          <p:cNvPr id="503" name="Google Shape;503;p36"/>
          <p:cNvSpPr/>
          <p:nvPr/>
        </p:nvSpPr>
        <p:spPr>
          <a:xfrm>
            <a:off x="52500" y="8278775"/>
            <a:ext cx="1202100" cy="1086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0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504" name="Google Shape;504;p36"/>
          <p:cNvSpPr/>
          <p:nvPr/>
        </p:nvSpPr>
        <p:spPr>
          <a:xfrm>
            <a:off x="1254625" y="8278775"/>
            <a:ext cx="1202100" cy="1086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1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505" name="Google Shape;505;p36"/>
          <p:cNvSpPr/>
          <p:nvPr/>
        </p:nvSpPr>
        <p:spPr>
          <a:xfrm>
            <a:off x="5157350" y="8278775"/>
            <a:ext cx="1516500" cy="1086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4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506" name="Google Shape;506;p36"/>
          <p:cNvSpPr/>
          <p:nvPr/>
        </p:nvSpPr>
        <p:spPr>
          <a:xfrm>
            <a:off x="6681350" y="8278775"/>
            <a:ext cx="1396200" cy="1086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5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507" name="Google Shape;507;p36"/>
          <p:cNvSpPr/>
          <p:nvPr/>
        </p:nvSpPr>
        <p:spPr>
          <a:xfrm>
            <a:off x="8082950" y="8278775"/>
            <a:ext cx="1396200" cy="1086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6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508" name="Google Shape;508;p36"/>
          <p:cNvSpPr/>
          <p:nvPr/>
        </p:nvSpPr>
        <p:spPr>
          <a:xfrm>
            <a:off x="9405000" y="8278775"/>
            <a:ext cx="1293600" cy="1086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7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509" name="Google Shape;509;p36"/>
          <p:cNvSpPr/>
          <p:nvPr/>
        </p:nvSpPr>
        <p:spPr>
          <a:xfrm>
            <a:off x="10624200" y="8278775"/>
            <a:ext cx="1293600" cy="1086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8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510" name="Google Shape;510;p36"/>
          <p:cNvSpPr/>
          <p:nvPr/>
        </p:nvSpPr>
        <p:spPr>
          <a:xfrm>
            <a:off x="11919600" y="8278775"/>
            <a:ext cx="1435500" cy="1086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9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511" name="Google Shape;511;p36"/>
          <p:cNvSpPr/>
          <p:nvPr/>
        </p:nvSpPr>
        <p:spPr>
          <a:xfrm>
            <a:off x="13361900" y="8278775"/>
            <a:ext cx="1396200" cy="1086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10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512" name="Google Shape;512;p36"/>
          <p:cNvSpPr/>
          <p:nvPr/>
        </p:nvSpPr>
        <p:spPr>
          <a:xfrm>
            <a:off x="14750025" y="8278775"/>
            <a:ext cx="2087700" cy="1086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11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513" name="Google Shape;513;p36"/>
          <p:cNvSpPr/>
          <p:nvPr/>
        </p:nvSpPr>
        <p:spPr>
          <a:xfrm>
            <a:off x="16837725" y="8278775"/>
            <a:ext cx="2087700" cy="1086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12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514" name="Google Shape;514;p36"/>
          <p:cNvSpPr/>
          <p:nvPr/>
        </p:nvSpPr>
        <p:spPr>
          <a:xfrm>
            <a:off x="18742725" y="8278775"/>
            <a:ext cx="1596600" cy="1086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13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515" name="Google Shape;515;p36"/>
          <p:cNvSpPr/>
          <p:nvPr/>
        </p:nvSpPr>
        <p:spPr>
          <a:xfrm>
            <a:off x="3769225" y="8278775"/>
            <a:ext cx="1482300" cy="1086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3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516" name="Google Shape;516;p36"/>
          <p:cNvSpPr/>
          <p:nvPr/>
        </p:nvSpPr>
        <p:spPr>
          <a:xfrm>
            <a:off x="2409325" y="8278775"/>
            <a:ext cx="1396200" cy="1086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2</a:t>
            </a:r>
            <a:endParaRPr b="1">
              <a:solidFill>
                <a:srgbClr val="FFFFFF"/>
              </a:solidFill>
            </a:endParaRPr>
          </a:p>
        </p:txBody>
      </p:sp>
      <p:graphicFrame>
        <p:nvGraphicFramePr>
          <p:cNvPr id="517" name="Google Shape;517;p36"/>
          <p:cNvGraphicFramePr/>
          <p:nvPr/>
        </p:nvGraphicFramePr>
        <p:xfrm>
          <a:off x="952575" y="292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{68DCA72E-2824-4162-AA1B-E9AC5E3F8D34}</a:tableStyleId>
              </a:tblPr>
              <a:tblGrid>
                <a:gridCol w="1406775"/>
                <a:gridCol w="1406775"/>
                <a:gridCol w="1406775"/>
                <a:gridCol w="1406775"/>
                <a:gridCol w="1406775"/>
                <a:gridCol w="1406775"/>
                <a:gridCol w="1406775"/>
                <a:gridCol w="1406775"/>
                <a:gridCol w="1406775"/>
                <a:gridCol w="1406775"/>
                <a:gridCol w="1406775"/>
                <a:gridCol w="1406775"/>
                <a:gridCol w="1406775"/>
                <a:gridCol w="14067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13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beginning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gap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stairs up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enemy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enemy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enemy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enemy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gap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enemy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gap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enemy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gap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risk/re</a:t>
                      </a:r>
                      <a:r>
                        <a:rPr lang="fr-CA"/>
                        <a:t>ward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enemy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gap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enemy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>
                          <a:solidFill>
                            <a:schemeClr val="dk1"/>
                          </a:solidFill>
                        </a:rPr>
                        <a:t>Variable </a:t>
                      </a:r>
                      <a:r>
                        <a:rPr lang="fr-CA"/>
                        <a:t>gaps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enemy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gap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enemy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gap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>
                          <a:solidFill>
                            <a:schemeClr val="dk1"/>
                          </a:solidFill>
                        </a:rPr>
                        <a:t>Variable </a:t>
                      </a:r>
                      <a:r>
                        <a:rPr lang="fr-CA"/>
                        <a:t>gaps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gap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stairs down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stairs up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flagpole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37"/>
          <p:cNvSpPr txBox="1"/>
          <p:nvPr/>
        </p:nvSpPr>
        <p:spPr>
          <a:xfrm>
            <a:off x="-1708500" y="570351"/>
            <a:ext cx="25017000" cy="11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4800">
                <a:solidFill>
                  <a:schemeClr val="dk2"/>
                </a:solidFill>
              </a:rPr>
              <a:t>w8l1</a:t>
            </a:r>
            <a:endParaRPr sz="4800">
              <a:solidFill>
                <a:schemeClr val="dk2"/>
              </a:solidFill>
            </a:endParaRPr>
          </a:p>
        </p:txBody>
      </p:sp>
      <p:pic>
        <p:nvPicPr>
          <p:cNvPr id="523" name="Google Shape;52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863200"/>
            <a:ext cx="21600000" cy="1624209"/>
          </a:xfrm>
          <a:prstGeom prst="rect">
            <a:avLst/>
          </a:prstGeom>
          <a:noFill/>
          <a:ln>
            <a:noFill/>
          </a:ln>
        </p:spPr>
      </p:pic>
      <p:sp>
        <p:nvSpPr>
          <p:cNvPr id="524" name="Google Shape;524;p37"/>
          <p:cNvSpPr/>
          <p:nvPr/>
        </p:nvSpPr>
        <p:spPr>
          <a:xfrm>
            <a:off x="141950" y="8970725"/>
            <a:ext cx="933600" cy="6882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0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525" name="Google Shape;525;p37"/>
          <p:cNvSpPr/>
          <p:nvPr/>
        </p:nvSpPr>
        <p:spPr>
          <a:xfrm>
            <a:off x="1075550" y="8970725"/>
            <a:ext cx="872100" cy="6882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1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526" name="Google Shape;526;p37"/>
          <p:cNvSpPr/>
          <p:nvPr/>
        </p:nvSpPr>
        <p:spPr>
          <a:xfrm>
            <a:off x="1947650" y="8970725"/>
            <a:ext cx="502200" cy="6882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2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527" name="Google Shape;527;p37"/>
          <p:cNvSpPr/>
          <p:nvPr/>
        </p:nvSpPr>
        <p:spPr>
          <a:xfrm>
            <a:off x="2449850" y="8970725"/>
            <a:ext cx="711000" cy="6882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3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528" name="Google Shape;528;p37"/>
          <p:cNvSpPr/>
          <p:nvPr/>
        </p:nvSpPr>
        <p:spPr>
          <a:xfrm>
            <a:off x="3160850" y="8970725"/>
            <a:ext cx="995100" cy="6882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4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529" name="Google Shape;529;p37"/>
          <p:cNvSpPr/>
          <p:nvPr/>
        </p:nvSpPr>
        <p:spPr>
          <a:xfrm>
            <a:off x="4155950" y="8970725"/>
            <a:ext cx="966600" cy="6882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5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530" name="Google Shape;530;p37"/>
          <p:cNvSpPr/>
          <p:nvPr/>
        </p:nvSpPr>
        <p:spPr>
          <a:xfrm>
            <a:off x="5122550" y="8970725"/>
            <a:ext cx="554700" cy="6882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6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531" name="Google Shape;531;p37"/>
          <p:cNvSpPr/>
          <p:nvPr/>
        </p:nvSpPr>
        <p:spPr>
          <a:xfrm>
            <a:off x="5450300" y="9767600"/>
            <a:ext cx="809700" cy="6882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7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532" name="Google Shape;532;p37"/>
          <p:cNvSpPr/>
          <p:nvPr/>
        </p:nvSpPr>
        <p:spPr>
          <a:xfrm>
            <a:off x="5697475" y="8977350"/>
            <a:ext cx="562500" cy="6882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8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533" name="Google Shape;533;p37"/>
          <p:cNvSpPr/>
          <p:nvPr/>
        </p:nvSpPr>
        <p:spPr>
          <a:xfrm>
            <a:off x="6241250" y="8977350"/>
            <a:ext cx="711000" cy="6882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9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534" name="Google Shape;534;p37"/>
          <p:cNvSpPr/>
          <p:nvPr/>
        </p:nvSpPr>
        <p:spPr>
          <a:xfrm>
            <a:off x="7610450" y="8975464"/>
            <a:ext cx="682500" cy="6882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11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535" name="Google Shape;535;p37"/>
          <p:cNvSpPr/>
          <p:nvPr/>
        </p:nvSpPr>
        <p:spPr>
          <a:xfrm>
            <a:off x="8260250" y="8975475"/>
            <a:ext cx="809700" cy="6882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12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536" name="Google Shape;536;p37"/>
          <p:cNvSpPr/>
          <p:nvPr/>
        </p:nvSpPr>
        <p:spPr>
          <a:xfrm>
            <a:off x="9054950" y="8975475"/>
            <a:ext cx="777000" cy="6882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13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537" name="Google Shape;537;p37"/>
          <p:cNvSpPr/>
          <p:nvPr/>
        </p:nvSpPr>
        <p:spPr>
          <a:xfrm>
            <a:off x="9821699" y="8975475"/>
            <a:ext cx="711000" cy="6882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14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538" name="Google Shape;538;p37"/>
          <p:cNvSpPr/>
          <p:nvPr/>
        </p:nvSpPr>
        <p:spPr>
          <a:xfrm>
            <a:off x="6949474" y="8977350"/>
            <a:ext cx="682500" cy="6882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10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539" name="Google Shape;539;p37"/>
          <p:cNvSpPr/>
          <p:nvPr/>
        </p:nvSpPr>
        <p:spPr>
          <a:xfrm>
            <a:off x="10458750" y="8970725"/>
            <a:ext cx="914400" cy="6882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15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540" name="Google Shape;540;p37"/>
          <p:cNvSpPr/>
          <p:nvPr/>
        </p:nvSpPr>
        <p:spPr>
          <a:xfrm>
            <a:off x="11373150" y="8977350"/>
            <a:ext cx="995100" cy="6882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16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541" name="Google Shape;541;p37"/>
          <p:cNvSpPr/>
          <p:nvPr/>
        </p:nvSpPr>
        <p:spPr>
          <a:xfrm>
            <a:off x="12368250" y="8977350"/>
            <a:ext cx="995100" cy="6882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17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542" name="Google Shape;542;p37"/>
          <p:cNvSpPr/>
          <p:nvPr/>
        </p:nvSpPr>
        <p:spPr>
          <a:xfrm>
            <a:off x="13363350" y="8977350"/>
            <a:ext cx="809700" cy="6882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18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543" name="Google Shape;543;p37"/>
          <p:cNvSpPr/>
          <p:nvPr/>
        </p:nvSpPr>
        <p:spPr>
          <a:xfrm>
            <a:off x="14173050" y="8970725"/>
            <a:ext cx="711000" cy="6882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19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544" name="Google Shape;544;p37"/>
          <p:cNvSpPr/>
          <p:nvPr/>
        </p:nvSpPr>
        <p:spPr>
          <a:xfrm>
            <a:off x="14879650" y="8977350"/>
            <a:ext cx="711000" cy="6882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20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545" name="Google Shape;545;p37"/>
          <p:cNvSpPr/>
          <p:nvPr/>
        </p:nvSpPr>
        <p:spPr>
          <a:xfrm>
            <a:off x="15590650" y="8975475"/>
            <a:ext cx="777000" cy="6882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21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546" name="Google Shape;546;p37"/>
          <p:cNvSpPr/>
          <p:nvPr/>
        </p:nvSpPr>
        <p:spPr>
          <a:xfrm>
            <a:off x="16219150" y="8970725"/>
            <a:ext cx="711000" cy="6882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22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547" name="Google Shape;547;p37"/>
          <p:cNvSpPr/>
          <p:nvPr/>
        </p:nvSpPr>
        <p:spPr>
          <a:xfrm>
            <a:off x="16873850" y="8975475"/>
            <a:ext cx="711000" cy="6882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23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548" name="Google Shape;548;p37"/>
          <p:cNvSpPr/>
          <p:nvPr/>
        </p:nvSpPr>
        <p:spPr>
          <a:xfrm>
            <a:off x="17584850" y="8970725"/>
            <a:ext cx="1043400" cy="6882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24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549" name="Google Shape;549;p37"/>
          <p:cNvSpPr/>
          <p:nvPr/>
        </p:nvSpPr>
        <p:spPr>
          <a:xfrm>
            <a:off x="18618850" y="8970725"/>
            <a:ext cx="734400" cy="6882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25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550" name="Google Shape;550;p37"/>
          <p:cNvSpPr/>
          <p:nvPr/>
        </p:nvSpPr>
        <p:spPr>
          <a:xfrm>
            <a:off x="19243450" y="8970725"/>
            <a:ext cx="1090800" cy="6882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26</a:t>
            </a:r>
            <a:endParaRPr b="1">
              <a:solidFill>
                <a:srgbClr val="FFFFFF"/>
              </a:solidFill>
            </a:endParaRPr>
          </a:p>
        </p:txBody>
      </p:sp>
      <p:graphicFrame>
        <p:nvGraphicFramePr>
          <p:cNvPr id="551" name="Google Shape;551;p37"/>
          <p:cNvGraphicFramePr/>
          <p:nvPr/>
        </p:nvGraphicFramePr>
        <p:xfrm>
          <a:off x="-6248400" y="4866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{68DCA72E-2824-4162-AA1B-E9AC5E3F8D34}</a:tableStyleId>
              </a:tblPr>
              <a:tblGrid>
                <a:gridCol w="1439250"/>
                <a:gridCol w="1439250"/>
                <a:gridCol w="1439250"/>
                <a:gridCol w="1439250"/>
                <a:gridCol w="1439250"/>
                <a:gridCol w="1439250"/>
                <a:gridCol w="1439250"/>
                <a:gridCol w="1439250"/>
                <a:gridCol w="1439250"/>
                <a:gridCol w="1439250"/>
                <a:gridCol w="1439250"/>
                <a:gridCol w="1439250"/>
                <a:gridCol w="1439250"/>
                <a:gridCol w="1439250"/>
                <a:gridCol w="1439250"/>
                <a:gridCol w="1439250"/>
                <a:gridCol w="1439250"/>
                <a:gridCol w="1439250"/>
                <a:gridCol w="1439250"/>
                <a:gridCol w="1439250"/>
                <a:gridCol w="1439250"/>
                <a:gridCol w="1439250"/>
                <a:gridCol w="1439250"/>
                <a:gridCol w="1439250"/>
                <a:gridCol w="1439250"/>
                <a:gridCol w="1439250"/>
                <a:gridCol w="1439250"/>
              </a:tblGrid>
              <a:tr h="420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13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14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15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16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17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18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19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20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21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22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23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24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25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26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231325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beginning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enemy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3-</a:t>
                      </a:r>
                      <a:r>
                        <a:rPr lang="fr-CA"/>
                        <a:t>hord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2-hord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>
                          <a:solidFill>
                            <a:schemeClr val="dk1"/>
                          </a:solidFill>
                        </a:rPr>
                        <a:t>Variable</a:t>
                      </a:r>
                      <a:r>
                        <a:rPr lang="fr-CA"/>
                        <a:t> gaps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enemy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3-hord</a:t>
                      </a:r>
                      <a:endParaRPr/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enemy valley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risk/reward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pipe valley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pipe valley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bonus zone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3-hord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enemy valley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enemy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3-hord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3-hord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3-hord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enemy valley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enemy valley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2-path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2-hord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>
                          <a:solidFill>
                            <a:schemeClr val="dk1"/>
                          </a:solidFill>
                        </a:rPr>
                        <a:t>Variable</a:t>
                      </a:r>
                      <a:r>
                        <a:rPr lang="fr-CA"/>
                        <a:t> gaps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reward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2-path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>
                          <a:solidFill>
                            <a:schemeClr val="dk1"/>
                          </a:solidFill>
                        </a:rPr>
                        <a:t>Variable</a:t>
                      </a:r>
                      <a:r>
                        <a:rPr lang="fr-CA"/>
                        <a:t> gaps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2-hord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gap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3-hord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Pillar gaps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enemy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3-hord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3-hord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2-hord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stairs up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enemy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multiple gaps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enemy valley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>
                          <a:solidFill>
                            <a:schemeClr val="dk1"/>
                          </a:solidFill>
                        </a:rPr>
                        <a:t>Variable</a:t>
                      </a:r>
                      <a:r>
                        <a:rPr lang="fr-CA"/>
                        <a:t> gaps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enemy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3-hord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pipe valley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stairs-up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multiple gaps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flagpole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38"/>
          <p:cNvSpPr txBox="1"/>
          <p:nvPr/>
        </p:nvSpPr>
        <p:spPr>
          <a:xfrm>
            <a:off x="-1708500" y="570351"/>
            <a:ext cx="25017000" cy="11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4800">
                <a:solidFill>
                  <a:schemeClr val="dk2"/>
                </a:solidFill>
              </a:rPr>
              <a:t>w8l2</a:t>
            </a:r>
            <a:endParaRPr sz="4800">
              <a:solidFill>
                <a:schemeClr val="dk2"/>
              </a:solidFill>
            </a:endParaRPr>
          </a:p>
        </p:txBody>
      </p:sp>
      <p:pic>
        <p:nvPicPr>
          <p:cNvPr id="557" name="Google Shape;55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879050"/>
            <a:ext cx="21600000" cy="27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558" name="Google Shape;558;p38"/>
          <p:cNvSpPr/>
          <p:nvPr/>
        </p:nvSpPr>
        <p:spPr>
          <a:xfrm>
            <a:off x="236100" y="8067950"/>
            <a:ext cx="958200" cy="10584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0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559" name="Google Shape;559;p38"/>
          <p:cNvSpPr/>
          <p:nvPr/>
        </p:nvSpPr>
        <p:spPr>
          <a:xfrm>
            <a:off x="1194300" y="8067950"/>
            <a:ext cx="1118100" cy="10071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1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560" name="Google Shape;560;p38"/>
          <p:cNvSpPr/>
          <p:nvPr/>
        </p:nvSpPr>
        <p:spPr>
          <a:xfrm>
            <a:off x="2199700" y="8067950"/>
            <a:ext cx="958200" cy="10071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2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561" name="Google Shape;561;p38"/>
          <p:cNvSpPr/>
          <p:nvPr/>
        </p:nvSpPr>
        <p:spPr>
          <a:xfrm>
            <a:off x="3157900" y="8067950"/>
            <a:ext cx="803700" cy="10071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3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562" name="Google Shape;562;p38"/>
          <p:cNvSpPr/>
          <p:nvPr/>
        </p:nvSpPr>
        <p:spPr>
          <a:xfrm>
            <a:off x="3961600" y="8067950"/>
            <a:ext cx="958200" cy="10071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4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563" name="Google Shape;563;p38"/>
          <p:cNvSpPr/>
          <p:nvPr/>
        </p:nvSpPr>
        <p:spPr>
          <a:xfrm>
            <a:off x="4872250" y="8067950"/>
            <a:ext cx="958200" cy="10071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5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564" name="Google Shape;564;p38"/>
          <p:cNvSpPr/>
          <p:nvPr/>
        </p:nvSpPr>
        <p:spPr>
          <a:xfrm>
            <a:off x="5830450" y="8067950"/>
            <a:ext cx="1514700" cy="10071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6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565" name="Google Shape;565;p38"/>
          <p:cNvSpPr/>
          <p:nvPr/>
        </p:nvSpPr>
        <p:spPr>
          <a:xfrm>
            <a:off x="7281275" y="8067950"/>
            <a:ext cx="1144200" cy="10071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7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566" name="Google Shape;566;p38"/>
          <p:cNvSpPr/>
          <p:nvPr/>
        </p:nvSpPr>
        <p:spPr>
          <a:xfrm>
            <a:off x="8425475" y="8067950"/>
            <a:ext cx="1144200" cy="10071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8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567" name="Google Shape;567;p38"/>
          <p:cNvSpPr/>
          <p:nvPr/>
        </p:nvSpPr>
        <p:spPr>
          <a:xfrm>
            <a:off x="9508400" y="8067950"/>
            <a:ext cx="888600" cy="10071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9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568" name="Google Shape;568;p38"/>
          <p:cNvSpPr/>
          <p:nvPr/>
        </p:nvSpPr>
        <p:spPr>
          <a:xfrm>
            <a:off x="10397000" y="8067950"/>
            <a:ext cx="888600" cy="10071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1</a:t>
            </a:r>
            <a:r>
              <a:rPr b="1" lang="fr-CA">
                <a:solidFill>
                  <a:srgbClr val="FFFFFF"/>
                </a:solidFill>
              </a:rPr>
              <a:t>0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569" name="Google Shape;569;p38"/>
          <p:cNvSpPr/>
          <p:nvPr/>
        </p:nvSpPr>
        <p:spPr>
          <a:xfrm>
            <a:off x="11285600" y="8067950"/>
            <a:ext cx="1603800" cy="10071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11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570" name="Google Shape;570;p38"/>
          <p:cNvSpPr/>
          <p:nvPr/>
        </p:nvSpPr>
        <p:spPr>
          <a:xfrm>
            <a:off x="12889400" y="8067950"/>
            <a:ext cx="1246500" cy="10071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12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571" name="Google Shape;571;p38"/>
          <p:cNvSpPr/>
          <p:nvPr/>
        </p:nvSpPr>
        <p:spPr>
          <a:xfrm>
            <a:off x="14135900" y="8067950"/>
            <a:ext cx="635100" cy="10071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13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572" name="Google Shape;572;p38"/>
          <p:cNvSpPr/>
          <p:nvPr/>
        </p:nvSpPr>
        <p:spPr>
          <a:xfrm>
            <a:off x="14771000" y="8067950"/>
            <a:ext cx="1407300" cy="10071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15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573" name="Google Shape;573;p38"/>
          <p:cNvSpPr/>
          <p:nvPr/>
        </p:nvSpPr>
        <p:spPr>
          <a:xfrm>
            <a:off x="13406975" y="9433500"/>
            <a:ext cx="1307100" cy="10071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14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574" name="Google Shape;574;p38"/>
          <p:cNvSpPr/>
          <p:nvPr/>
        </p:nvSpPr>
        <p:spPr>
          <a:xfrm>
            <a:off x="16190376" y="8067950"/>
            <a:ext cx="1755600" cy="10071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16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575" name="Google Shape;575;p38"/>
          <p:cNvSpPr/>
          <p:nvPr/>
        </p:nvSpPr>
        <p:spPr>
          <a:xfrm>
            <a:off x="17945975" y="8067950"/>
            <a:ext cx="1535400" cy="10071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17</a:t>
            </a:r>
            <a:endParaRPr b="1">
              <a:solidFill>
                <a:srgbClr val="FFFFFF"/>
              </a:solidFill>
            </a:endParaRPr>
          </a:p>
        </p:txBody>
      </p:sp>
      <p:graphicFrame>
        <p:nvGraphicFramePr>
          <p:cNvPr id="576" name="Google Shape;576;p38"/>
          <p:cNvGraphicFramePr/>
          <p:nvPr/>
        </p:nvGraphicFramePr>
        <p:xfrm>
          <a:off x="952425" y="3065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{68DCA72E-2824-4162-AA1B-E9AC5E3F8D34}</a:tableStyleId>
              </a:tblPr>
              <a:tblGrid>
                <a:gridCol w="1094175"/>
                <a:gridCol w="1094175"/>
                <a:gridCol w="1094175"/>
                <a:gridCol w="1094175"/>
                <a:gridCol w="1094175"/>
                <a:gridCol w="1094175"/>
                <a:gridCol w="1094175"/>
                <a:gridCol w="1094175"/>
                <a:gridCol w="1094175"/>
                <a:gridCol w="1094175"/>
                <a:gridCol w="1094175"/>
                <a:gridCol w="1094175"/>
                <a:gridCol w="1094175"/>
                <a:gridCol w="1094175"/>
                <a:gridCol w="1094175"/>
                <a:gridCol w="1094175"/>
                <a:gridCol w="1094175"/>
                <a:gridCol w="10941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13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14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15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16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17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beginning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e</a:t>
                      </a:r>
                      <a:r>
                        <a:rPr lang="fr-CA"/>
                        <a:t>ne</a:t>
                      </a:r>
                      <a:r>
                        <a:rPr lang="fr-CA"/>
                        <a:t>my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enemy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stairs up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multiple gaps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2-path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enemy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gap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enemy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multiple gaps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reward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enemy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multiple gaps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2-hord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gap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enemy valley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gap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enemy valley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risk/reward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roof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2 path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enemy valley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roof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2-path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2-hord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enemy valley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roof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2-path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empty valley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gap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enemy valley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pipe valley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>
                          <a:solidFill>
                            <a:schemeClr val="dk1"/>
                          </a:solidFill>
                        </a:rPr>
                        <a:t>Variable</a:t>
                      </a:r>
                      <a:r>
                        <a:rPr lang="fr-CA"/>
                        <a:t> gaps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pipe valley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bonus zone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3-hord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>
                          <a:solidFill>
                            <a:schemeClr val="dk1"/>
                          </a:solidFill>
                        </a:rPr>
                        <a:t>Variable </a:t>
                      </a:r>
                      <a:r>
                        <a:rPr lang="fr-CA"/>
                        <a:t>gaps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2-hord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enemy valley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stairs up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enemy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stairs up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>
                          <a:solidFill>
                            <a:schemeClr val="dk1"/>
                          </a:solidFill>
                        </a:rPr>
                        <a:t>Variable</a:t>
                      </a:r>
                      <a:r>
                        <a:rPr lang="fr-CA"/>
                        <a:t> gap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flagpole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39"/>
          <p:cNvSpPr txBox="1"/>
          <p:nvPr/>
        </p:nvSpPr>
        <p:spPr>
          <a:xfrm>
            <a:off x="-1708500" y="570351"/>
            <a:ext cx="25017000" cy="11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4800">
                <a:solidFill>
                  <a:schemeClr val="dk2"/>
                </a:solidFill>
              </a:rPr>
              <a:t>w8l3</a:t>
            </a:r>
            <a:endParaRPr sz="4800">
              <a:solidFill>
                <a:schemeClr val="dk2"/>
              </a:solidFill>
            </a:endParaRPr>
          </a:p>
        </p:txBody>
      </p:sp>
      <p:pic>
        <p:nvPicPr>
          <p:cNvPr id="582" name="Google Shape;582;p39"/>
          <p:cNvPicPr preferRelativeResize="0"/>
          <p:nvPr/>
        </p:nvPicPr>
        <p:blipFill rotWithShape="1">
          <a:blip r:embed="rId3">
            <a:alphaModFix/>
          </a:blip>
          <a:srcRect b="0" l="0" r="16791" t="0"/>
          <a:stretch/>
        </p:blipFill>
        <p:spPr>
          <a:xfrm>
            <a:off x="0" y="7807191"/>
            <a:ext cx="21600000" cy="1356204"/>
          </a:xfrm>
          <a:prstGeom prst="rect">
            <a:avLst/>
          </a:prstGeom>
          <a:noFill/>
          <a:ln>
            <a:noFill/>
          </a:ln>
        </p:spPr>
      </p:pic>
      <p:pic>
        <p:nvPicPr>
          <p:cNvPr id="583" name="Google Shape;583;p39"/>
          <p:cNvPicPr preferRelativeResize="0"/>
          <p:nvPr/>
        </p:nvPicPr>
        <p:blipFill rotWithShape="1">
          <a:blip r:embed="rId3">
            <a:alphaModFix/>
          </a:blip>
          <a:srcRect b="0" l="83414" r="0" t="0"/>
          <a:stretch/>
        </p:blipFill>
        <p:spPr>
          <a:xfrm>
            <a:off x="0" y="9163396"/>
            <a:ext cx="4305208" cy="1356204"/>
          </a:xfrm>
          <a:prstGeom prst="rect">
            <a:avLst/>
          </a:prstGeom>
          <a:noFill/>
          <a:ln>
            <a:noFill/>
          </a:ln>
        </p:spPr>
      </p:pic>
      <p:sp>
        <p:nvSpPr>
          <p:cNvPr id="584" name="Google Shape;584;p39"/>
          <p:cNvSpPr/>
          <p:nvPr/>
        </p:nvSpPr>
        <p:spPr>
          <a:xfrm>
            <a:off x="221900" y="8010725"/>
            <a:ext cx="1437900" cy="10584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0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585" name="Google Shape;585;p39"/>
          <p:cNvSpPr/>
          <p:nvPr/>
        </p:nvSpPr>
        <p:spPr>
          <a:xfrm>
            <a:off x="1659800" y="8010725"/>
            <a:ext cx="1437900" cy="10584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1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586" name="Google Shape;586;p39"/>
          <p:cNvSpPr/>
          <p:nvPr/>
        </p:nvSpPr>
        <p:spPr>
          <a:xfrm>
            <a:off x="3097700" y="8010725"/>
            <a:ext cx="1767900" cy="10584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2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587" name="Google Shape;587;p39"/>
          <p:cNvSpPr/>
          <p:nvPr/>
        </p:nvSpPr>
        <p:spPr>
          <a:xfrm>
            <a:off x="4865600" y="8010725"/>
            <a:ext cx="1574700" cy="10584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3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588" name="Google Shape;588;p39"/>
          <p:cNvSpPr/>
          <p:nvPr/>
        </p:nvSpPr>
        <p:spPr>
          <a:xfrm>
            <a:off x="6440300" y="8010725"/>
            <a:ext cx="1350000" cy="10584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4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589" name="Google Shape;589;p39"/>
          <p:cNvSpPr/>
          <p:nvPr/>
        </p:nvSpPr>
        <p:spPr>
          <a:xfrm>
            <a:off x="7790300" y="8010725"/>
            <a:ext cx="2157300" cy="10584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5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590" name="Google Shape;590;p39"/>
          <p:cNvSpPr/>
          <p:nvPr/>
        </p:nvSpPr>
        <p:spPr>
          <a:xfrm>
            <a:off x="9866650" y="8010725"/>
            <a:ext cx="1574700" cy="10584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6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591" name="Google Shape;591;p39"/>
          <p:cNvSpPr/>
          <p:nvPr/>
        </p:nvSpPr>
        <p:spPr>
          <a:xfrm>
            <a:off x="11472400" y="8010725"/>
            <a:ext cx="1152300" cy="10584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7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592" name="Google Shape;592;p39"/>
          <p:cNvSpPr/>
          <p:nvPr/>
        </p:nvSpPr>
        <p:spPr>
          <a:xfrm>
            <a:off x="12624700" y="8010725"/>
            <a:ext cx="1088700" cy="10584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8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593" name="Google Shape;593;p39"/>
          <p:cNvSpPr/>
          <p:nvPr/>
        </p:nvSpPr>
        <p:spPr>
          <a:xfrm>
            <a:off x="13713400" y="8010725"/>
            <a:ext cx="1527600" cy="10584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9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594" name="Google Shape;594;p39"/>
          <p:cNvSpPr/>
          <p:nvPr/>
        </p:nvSpPr>
        <p:spPr>
          <a:xfrm>
            <a:off x="15241000" y="8010725"/>
            <a:ext cx="2389800" cy="10584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1</a:t>
            </a:r>
            <a:r>
              <a:rPr b="1" lang="fr-CA">
                <a:solidFill>
                  <a:srgbClr val="FFFFFF"/>
                </a:solidFill>
              </a:rPr>
              <a:t>0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595" name="Google Shape;595;p39"/>
          <p:cNvSpPr/>
          <p:nvPr/>
        </p:nvSpPr>
        <p:spPr>
          <a:xfrm>
            <a:off x="17612500" y="8011725"/>
            <a:ext cx="1715100" cy="10584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11</a:t>
            </a:r>
            <a:endParaRPr b="1">
              <a:solidFill>
                <a:srgbClr val="FFFFFF"/>
              </a:solidFill>
            </a:endParaRPr>
          </a:p>
        </p:txBody>
      </p:sp>
      <p:graphicFrame>
        <p:nvGraphicFramePr>
          <p:cNvPr id="596" name="Google Shape;596;p39"/>
          <p:cNvGraphicFramePr/>
          <p:nvPr/>
        </p:nvGraphicFramePr>
        <p:xfrm>
          <a:off x="952500" y="4968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{68DCA72E-2824-4162-AA1B-E9AC5E3F8D34}</a:tableStyleId>
              </a:tblPr>
              <a:tblGrid>
                <a:gridCol w="1515000"/>
                <a:gridCol w="1515000"/>
                <a:gridCol w="1515000"/>
                <a:gridCol w="1515000"/>
                <a:gridCol w="1515000"/>
                <a:gridCol w="1515000"/>
                <a:gridCol w="1515000"/>
                <a:gridCol w="1515000"/>
                <a:gridCol w="1515000"/>
                <a:gridCol w="1515000"/>
                <a:gridCol w="1515000"/>
                <a:gridCol w="1515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11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beginning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enemy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enemy valley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empty valley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3-path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e</a:t>
                      </a:r>
                      <a:r>
                        <a:rPr lang="fr-CA"/>
                        <a:t>nem</a:t>
                      </a:r>
                      <a:r>
                        <a:rPr lang="fr-CA"/>
                        <a:t>y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gap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risk/reward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stairs down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gap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enemy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enemy valley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empty valley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3-path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risk/reward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enemy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Pillar gap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enemy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enemy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enemy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valley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stairs up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multiple gaps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flagpole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736299" y="934436"/>
            <a:ext cx="20127300" cy="12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CA"/>
              <a:t>Level segmentation procedure - doing the thing !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736299" y="2419895"/>
            <a:ext cx="20127300" cy="81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CA"/>
              <a:t>5- Proceed to the segmentation of the level in this GSlides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-CA"/>
              <a:t>6- For every segmented scene, annotate the content based on the different game patterns as defined in Table 1 of </a:t>
            </a:r>
            <a:r>
              <a:rPr lang="fr-CA" u="sng">
                <a:solidFill>
                  <a:schemeClr val="hlink"/>
                </a:solidFill>
                <a:hlinkClick r:id="rId3"/>
              </a:rPr>
              <a:t>Dahlskog &amp; Togelius (2012)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-CA"/>
              <a:t>7- Add the info about the content of the scene in the scenes_mastersheet.csv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-CA"/>
              <a:t>8- To get the Entry point and the Exit point of the scene: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-CA"/>
              <a:t>	1- Open the GUI: </a:t>
            </a:r>
            <a:r>
              <a:rPr lang="fr-CA">
                <a:solidFill>
                  <a:srgbClr val="FF9900"/>
                </a:solidFill>
              </a:rPr>
              <a:t>cd stable-retro</a:t>
            </a:r>
            <a:r>
              <a:rPr lang="fr-CA"/>
              <a:t> and </a:t>
            </a:r>
            <a:r>
              <a:rPr lang="fr-CA">
                <a:solidFill>
                  <a:srgbClr val="FF9900"/>
                </a:solidFill>
              </a:rPr>
              <a:t>./gym-retro-integration</a:t>
            </a:r>
            <a:endParaRPr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-CA">
                <a:solidFill>
                  <a:srgbClr val="FF9900"/>
                </a:solidFill>
              </a:rPr>
              <a:t>	</a:t>
            </a:r>
            <a:r>
              <a:rPr lang="fr-CA"/>
              <a:t>2- Load game (select the rom.nes file in the mario.stimuli/SuperMarioBros-Nes directory)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-CA"/>
              <a:t>	3- Load state… Use to select a specific state/level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-CA"/>
              <a:t>	4- To see the value: Window/Show scenario info… in the GUI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-CA"/>
              <a:t>	5- Look for: level_layout; player_x_posHi; player_x_posLo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-CA"/>
              <a:t>	6- To get the actual value for Entry/Exit point: player_x_posHi * 256 + player_x_posLo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736299" y="934436"/>
            <a:ext cx="20127300" cy="12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CA"/>
              <a:t>Level annotation procedure - validating the thing 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736299" y="2419895"/>
            <a:ext cx="20127300" cy="71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1350"/>
              <a:t>To make sure the annotations make sense for all the segmented scenes, one proposition is to visualize the gameplays across trials and participants for each scene.</a:t>
            </a:r>
            <a:endParaRPr sz="13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-CA" sz="1350"/>
              <a:t>1- Make sure you ran </a:t>
            </a:r>
            <a:r>
              <a:rPr lang="fr-CA" sz="1350">
                <a:solidFill>
                  <a:srgbClr val="FF9900"/>
                </a:solidFill>
              </a:rPr>
              <a:t>datalad get sub*/ses*/func/*event*</a:t>
            </a:r>
            <a:r>
              <a:rPr lang="fr-CA" sz="1350"/>
              <a:t> and </a:t>
            </a:r>
            <a:r>
              <a:rPr lang="fr-CA" sz="1350">
                <a:solidFill>
                  <a:srgbClr val="FF9900"/>
                </a:solidFill>
              </a:rPr>
              <a:t>datalad get sub*/ses*/gamelogs/*bk2</a:t>
            </a:r>
            <a:r>
              <a:rPr lang="fr-CA" sz="1350"/>
              <a:t> </a:t>
            </a:r>
            <a:endParaRPr sz="135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-CA" sz="1350"/>
              <a:t>2</a:t>
            </a:r>
            <a:r>
              <a:rPr lang="fr-CA" sz="1350"/>
              <a:t>- Run the clip_extractor.py script to segment the gameplays in scene: </a:t>
            </a:r>
            <a:endParaRPr sz="135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CA" sz="1350">
                <a:solidFill>
                  <a:srgbClr val="FF9900"/>
                </a:solidFill>
              </a:rPr>
              <a:t>python clip_extractor.py --datapath &lt;path_to_bids_dataset&gt; --output &lt;path_to_save_outputs&gt; --clip_extension mp4</a:t>
            </a:r>
            <a:endParaRPr sz="1350">
              <a:solidFill>
                <a:srgbClr val="FF99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fr-CA" sz="1350"/>
              <a:t>3- Check if the annotations we have done bellow watch what is happening in the scenes. Add your observation to this google slides for each corresponding level</a:t>
            </a:r>
            <a:endParaRPr sz="1350"/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736299" y="934436"/>
            <a:ext cx="20127300" cy="12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CA"/>
              <a:t>Level annotation procedure - automating the thing 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736299" y="2419895"/>
            <a:ext cx="20127300" cy="71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CA" sz="1350">
                <a:highlight>
                  <a:srgbClr val="FFFF00"/>
                </a:highlight>
              </a:rPr>
              <a:t>[Insert steps]</a:t>
            </a:r>
            <a:endParaRPr sz="1350">
              <a:highlight>
                <a:srgbClr val="FFFF00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/>
        </p:nvSpPr>
        <p:spPr>
          <a:xfrm>
            <a:off x="-1708500" y="690183"/>
            <a:ext cx="25017000" cy="19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4800">
                <a:solidFill>
                  <a:schemeClr val="dk2"/>
                </a:solidFill>
              </a:rPr>
              <a:t>w1l1</a:t>
            </a:r>
            <a:endParaRPr sz="4800">
              <a:solidFill>
                <a:schemeClr val="dk2"/>
              </a:solidFill>
            </a:endParaRPr>
          </a:p>
        </p:txBody>
      </p:sp>
      <p:sp>
        <p:nvSpPr>
          <p:cNvPr id="85" name="Google Shape;85;p18"/>
          <p:cNvSpPr txBox="1"/>
          <p:nvPr/>
        </p:nvSpPr>
        <p:spPr>
          <a:xfrm>
            <a:off x="-8438624" y="595415"/>
            <a:ext cx="4839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800">
                <a:solidFill>
                  <a:schemeClr val="dk1"/>
                </a:solidFill>
              </a:rPr>
              <a:t>0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86" name="Google Shape;86;p18"/>
          <p:cNvSpPr txBox="1"/>
          <p:nvPr/>
        </p:nvSpPr>
        <p:spPr>
          <a:xfrm>
            <a:off x="4774466" y="2653089"/>
            <a:ext cx="1183800" cy="8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800">
                <a:solidFill>
                  <a:srgbClr val="000000"/>
                </a:solidFill>
              </a:rPr>
              <a:t>Scene 3 : </a:t>
            </a:r>
            <a:endParaRPr sz="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800">
                <a:solidFill>
                  <a:srgbClr val="000000"/>
                </a:solidFill>
              </a:rPr>
              <a:t>- Enemy valley</a:t>
            </a:r>
            <a:endParaRPr sz="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800">
                <a:solidFill>
                  <a:srgbClr val="000000"/>
                </a:solidFill>
              </a:rPr>
              <a:t>- Enemy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2688" y="3566325"/>
            <a:ext cx="18474614" cy="24717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8"/>
          <p:cNvSpPr/>
          <p:nvPr/>
        </p:nvSpPr>
        <p:spPr>
          <a:xfrm>
            <a:off x="1811641" y="3714875"/>
            <a:ext cx="1042200" cy="10785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 sz="900">
                <a:solidFill>
                  <a:schemeClr val="lt1"/>
                </a:solidFill>
              </a:rPr>
              <a:t>0</a:t>
            </a:r>
            <a:endParaRPr b="1" sz="900">
              <a:solidFill>
                <a:schemeClr val="lt1"/>
              </a:solidFill>
            </a:endParaRPr>
          </a:p>
        </p:txBody>
      </p:sp>
      <p:sp>
        <p:nvSpPr>
          <p:cNvPr id="89" name="Google Shape;89;p18"/>
          <p:cNvSpPr txBox="1"/>
          <p:nvPr/>
        </p:nvSpPr>
        <p:spPr>
          <a:xfrm>
            <a:off x="2853927" y="2653089"/>
            <a:ext cx="1183800" cy="8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800">
                <a:solidFill>
                  <a:srgbClr val="000000"/>
                </a:solidFill>
              </a:rPr>
              <a:t>Scene 1 : </a:t>
            </a:r>
            <a:endParaRPr sz="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800">
                <a:solidFill>
                  <a:srgbClr val="000000"/>
                </a:solidFill>
              </a:rPr>
              <a:t>- Enemy</a:t>
            </a:r>
            <a:endParaRPr sz="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800">
                <a:solidFill>
                  <a:srgbClr val="000000"/>
                </a:solidFill>
              </a:rPr>
              <a:t>- 2-path</a:t>
            </a:r>
            <a:endParaRPr sz="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800">
                <a:solidFill>
                  <a:srgbClr val="000000"/>
                </a:solidFill>
              </a:rPr>
              <a:t>- Risk/reward</a:t>
            </a:r>
            <a:endParaRPr sz="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800"/>
              <a:t>- Roof</a:t>
            </a:r>
            <a:endParaRPr sz="800"/>
          </a:p>
        </p:txBody>
      </p:sp>
      <p:sp>
        <p:nvSpPr>
          <p:cNvPr id="90" name="Google Shape;90;p18"/>
          <p:cNvSpPr/>
          <p:nvPr/>
        </p:nvSpPr>
        <p:spPr>
          <a:xfrm>
            <a:off x="2763638" y="3714875"/>
            <a:ext cx="1316039" cy="10785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-CA" sz="900">
                <a:solidFill>
                  <a:schemeClr val="lt1"/>
                </a:solidFill>
              </a:rPr>
              <a:t>1</a:t>
            </a:r>
            <a:endParaRPr/>
          </a:p>
        </p:txBody>
      </p:sp>
      <p:sp>
        <p:nvSpPr>
          <p:cNvPr id="91" name="Google Shape;91;p18"/>
          <p:cNvSpPr/>
          <p:nvPr/>
        </p:nvSpPr>
        <p:spPr>
          <a:xfrm>
            <a:off x="3845550" y="3642500"/>
            <a:ext cx="1042200" cy="11508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-CA" sz="900">
                <a:solidFill>
                  <a:schemeClr val="lt1"/>
                </a:solidFill>
              </a:rPr>
              <a:t>2</a:t>
            </a:r>
            <a:endParaRPr/>
          </a:p>
        </p:txBody>
      </p:sp>
      <p:sp>
        <p:nvSpPr>
          <p:cNvPr id="92" name="Google Shape;92;p18"/>
          <p:cNvSpPr/>
          <p:nvPr/>
        </p:nvSpPr>
        <p:spPr>
          <a:xfrm>
            <a:off x="4661514" y="3714875"/>
            <a:ext cx="935564" cy="10785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-CA" sz="900">
                <a:solidFill>
                  <a:schemeClr val="lt1"/>
                </a:solidFill>
              </a:rPr>
              <a:t>3</a:t>
            </a:r>
            <a:endParaRPr/>
          </a:p>
        </p:txBody>
      </p:sp>
      <p:sp>
        <p:nvSpPr>
          <p:cNvPr id="93" name="Google Shape;93;p18"/>
          <p:cNvSpPr/>
          <p:nvPr/>
        </p:nvSpPr>
        <p:spPr>
          <a:xfrm>
            <a:off x="5316232" y="3714875"/>
            <a:ext cx="1183803" cy="10785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-CA" sz="900">
                <a:solidFill>
                  <a:schemeClr val="lt1"/>
                </a:solidFill>
              </a:rPr>
              <a:t>4</a:t>
            </a:r>
            <a:endParaRPr/>
          </a:p>
        </p:txBody>
      </p:sp>
      <p:sp>
        <p:nvSpPr>
          <p:cNvPr id="94" name="Google Shape;94;p18"/>
          <p:cNvSpPr/>
          <p:nvPr/>
        </p:nvSpPr>
        <p:spPr>
          <a:xfrm>
            <a:off x="6230775" y="3611625"/>
            <a:ext cx="1252800" cy="11817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-CA" sz="900">
                <a:solidFill>
                  <a:schemeClr val="lt1"/>
                </a:solidFill>
              </a:rPr>
              <a:t>5</a:t>
            </a:r>
            <a:endParaRPr/>
          </a:p>
        </p:txBody>
      </p:sp>
      <p:sp>
        <p:nvSpPr>
          <p:cNvPr id="95" name="Google Shape;95;p18"/>
          <p:cNvSpPr/>
          <p:nvPr/>
        </p:nvSpPr>
        <p:spPr>
          <a:xfrm>
            <a:off x="7462509" y="3714875"/>
            <a:ext cx="1005633" cy="10785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-CA" sz="900">
                <a:solidFill>
                  <a:schemeClr val="lt1"/>
                </a:solidFill>
              </a:rPr>
              <a:t>6</a:t>
            </a:r>
            <a:endParaRPr/>
          </a:p>
        </p:txBody>
      </p:sp>
      <p:sp>
        <p:nvSpPr>
          <p:cNvPr id="96" name="Google Shape;96;p18"/>
          <p:cNvSpPr/>
          <p:nvPr/>
        </p:nvSpPr>
        <p:spPr>
          <a:xfrm>
            <a:off x="8448215" y="3714875"/>
            <a:ext cx="1683143" cy="10785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-CA" sz="900">
                <a:solidFill>
                  <a:schemeClr val="lt1"/>
                </a:solidFill>
              </a:rPr>
              <a:t>7</a:t>
            </a:r>
            <a:endParaRPr/>
          </a:p>
        </p:txBody>
      </p:sp>
      <p:sp>
        <p:nvSpPr>
          <p:cNvPr id="97" name="Google Shape;97;p18"/>
          <p:cNvSpPr/>
          <p:nvPr/>
        </p:nvSpPr>
        <p:spPr>
          <a:xfrm>
            <a:off x="10159000" y="3642575"/>
            <a:ext cx="1083300" cy="11508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-CA" sz="900">
                <a:solidFill>
                  <a:schemeClr val="lt1"/>
                </a:solidFill>
              </a:rPr>
              <a:t>8</a:t>
            </a:r>
            <a:endParaRPr/>
          </a:p>
        </p:txBody>
      </p:sp>
      <p:sp>
        <p:nvSpPr>
          <p:cNvPr id="98" name="Google Shape;98;p18"/>
          <p:cNvSpPr/>
          <p:nvPr/>
        </p:nvSpPr>
        <p:spPr>
          <a:xfrm>
            <a:off x="11194785" y="3714875"/>
            <a:ext cx="1542188" cy="10785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-CA" sz="900">
                <a:solidFill>
                  <a:schemeClr val="lt1"/>
                </a:solidFill>
              </a:rPr>
              <a:t>9</a:t>
            </a:r>
            <a:endParaRPr/>
          </a:p>
        </p:txBody>
      </p:sp>
      <p:sp>
        <p:nvSpPr>
          <p:cNvPr id="99" name="Google Shape;99;p18"/>
          <p:cNvSpPr/>
          <p:nvPr/>
        </p:nvSpPr>
        <p:spPr>
          <a:xfrm>
            <a:off x="12490185" y="3714875"/>
            <a:ext cx="1542188" cy="10785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-CA" sz="900">
                <a:solidFill>
                  <a:schemeClr val="lt1"/>
                </a:solidFill>
              </a:rPr>
              <a:t>10</a:t>
            </a:r>
            <a:endParaRPr/>
          </a:p>
        </p:txBody>
      </p:sp>
      <p:sp>
        <p:nvSpPr>
          <p:cNvPr id="100" name="Google Shape;100;p18"/>
          <p:cNvSpPr/>
          <p:nvPr/>
        </p:nvSpPr>
        <p:spPr>
          <a:xfrm>
            <a:off x="13738633" y="3714875"/>
            <a:ext cx="1466122" cy="10785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-CA" sz="900">
                <a:solidFill>
                  <a:schemeClr val="lt1"/>
                </a:solidFill>
              </a:rPr>
              <a:t>11</a:t>
            </a:r>
            <a:endParaRPr/>
          </a:p>
        </p:txBody>
      </p:sp>
      <p:sp>
        <p:nvSpPr>
          <p:cNvPr id="101" name="Google Shape;101;p18"/>
          <p:cNvSpPr/>
          <p:nvPr/>
        </p:nvSpPr>
        <p:spPr>
          <a:xfrm>
            <a:off x="13738633" y="4934075"/>
            <a:ext cx="1466122" cy="10785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-CA" sz="900">
                <a:solidFill>
                  <a:schemeClr val="lt1"/>
                </a:solidFill>
              </a:rPr>
              <a:t>12</a:t>
            </a:r>
            <a:endParaRPr/>
          </a:p>
        </p:txBody>
      </p:sp>
      <p:sp>
        <p:nvSpPr>
          <p:cNvPr id="102" name="Google Shape;102;p18"/>
          <p:cNvSpPr/>
          <p:nvPr/>
        </p:nvSpPr>
        <p:spPr>
          <a:xfrm>
            <a:off x="14997155" y="3714875"/>
            <a:ext cx="1591672" cy="10785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-CA" sz="900">
                <a:solidFill>
                  <a:schemeClr val="lt1"/>
                </a:solidFill>
              </a:rPr>
              <a:t>13</a:t>
            </a:r>
            <a:endParaRPr/>
          </a:p>
        </p:txBody>
      </p:sp>
      <p:sp>
        <p:nvSpPr>
          <p:cNvPr id="103" name="Google Shape;103;p18"/>
          <p:cNvSpPr/>
          <p:nvPr/>
        </p:nvSpPr>
        <p:spPr>
          <a:xfrm>
            <a:off x="16340714" y="3714875"/>
            <a:ext cx="1560455" cy="10785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-CA" sz="900">
                <a:solidFill>
                  <a:schemeClr val="lt1"/>
                </a:solidFill>
              </a:rPr>
              <a:t>14</a:t>
            </a:r>
            <a:endParaRPr/>
          </a:p>
        </p:txBody>
      </p:sp>
      <p:sp>
        <p:nvSpPr>
          <p:cNvPr id="104" name="Google Shape;104;p18"/>
          <p:cNvSpPr txBox="1"/>
          <p:nvPr/>
        </p:nvSpPr>
        <p:spPr>
          <a:xfrm>
            <a:off x="1710927" y="2653089"/>
            <a:ext cx="1183800" cy="8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800">
                <a:solidFill>
                  <a:srgbClr val="000000"/>
                </a:solidFill>
              </a:rPr>
              <a:t>Scene 0 : </a:t>
            </a:r>
            <a:endParaRPr sz="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800">
                <a:solidFill>
                  <a:srgbClr val="000000"/>
                </a:solidFill>
              </a:rPr>
              <a:t>- </a:t>
            </a:r>
            <a:r>
              <a:rPr lang="fr-CA" sz="800">
                <a:solidFill>
                  <a:srgbClr val="000000"/>
                </a:solidFill>
              </a:rPr>
              <a:t>Beginning</a:t>
            </a:r>
            <a:endParaRPr sz="800">
              <a:solidFill>
                <a:srgbClr val="000000"/>
              </a:solidFill>
            </a:endParaRPr>
          </a:p>
        </p:txBody>
      </p:sp>
      <p:sp>
        <p:nvSpPr>
          <p:cNvPr id="105" name="Google Shape;105;p18"/>
          <p:cNvSpPr txBox="1"/>
          <p:nvPr/>
        </p:nvSpPr>
        <p:spPr>
          <a:xfrm>
            <a:off x="3783866" y="2653089"/>
            <a:ext cx="1183800" cy="8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800">
                <a:solidFill>
                  <a:srgbClr val="000000"/>
                </a:solidFill>
              </a:rPr>
              <a:t>Scene 2 : </a:t>
            </a:r>
            <a:endParaRPr sz="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800">
                <a:solidFill>
                  <a:srgbClr val="000000"/>
                </a:solidFill>
              </a:rPr>
              <a:t>- Empty valley</a:t>
            </a:r>
            <a:endParaRPr sz="800">
              <a:solidFill>
                <a:srgbClr val="000000"/>
              </a:solidFill>
            </a:endParaRPr>
          </a:p>
        </p:txBody>
      </p:sp>
      <p:sp>
        <p:nvSpPr>
          <p:cNvPr id="106" name="Google Shape;106;p18"/>
          <p:cNvSpPr txBox="1"/>
          <p:nvPr/>
        </p:nvSpPr>
        <p:spPr>
          <a:xfrm>
            <a:off x="5688864" y="2653101"/>
            <a:ext cx="780600" cy="9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800">
                <a:solidFill>
                  <a:srgbClr val="000000"/>
                </a:solidFill>
              </a:rPr>
              <a:t>Scene 4 : </a:t>
            </a:r>
            <a:endParaRPr sz="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800">
                <a:solidFill>
                  <a:srgbClr val="000000"/>
                </a:solidFill>
              </a:rPr>
              <a:t>- Enemy valley</a:t>
            </a:r>
            <a:endParaRPr sz="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800">
                <a:solidFill>
                  <a:srgbClr val="000000"/>
                </a:solidFill>
              </a:rPr>
              <a:t>- 2-hord</a:t>
            </a:r>
            <a:endParaRPr sz="800">
              <a:solidFill>
                <a:srgbClr val="000000"/>
              </a:solidFill>
            </a:endParaRPr>
          </a:p>
        </p:txBody>
      </p:sp>
      <p:sp>
        <p:nvSpPr>
          <p:cNvPr id="107" name="Google Shape;107;p18"/>
          <p:cNvSpPr txBox="1"/>
          <p:nvPr/>
        </p:nvSpPr>
        <p:spPr>
          <a:xfrm>
            <a:off x="6527064" y="2653101"/>
            <a:ext cx="780600" cy="9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800">
                <a:solidFill>
                  <a:srgbClr val="000000"/>
                </a:solidFill>
              </a:rPr>
              <a:t>Scene 5 : </a:t>
            </a:r>
            <a:endParaRPr sz="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800">
                <a:solidFill>
                  <a:srgbClr val="000000"/>
                </a:solidFill>
              </a:rPr>
              <a:t>- Gap</a:t>
            </a:r>
            <a:endParaRPr sz="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800">
                <a:solidFill>
                  <a:srgbClr val="000000"/>
                </a:solidFill>
              </a:rPr>
              <a:t>- 2-path</a:t>
            </a:r>
            <a:endParaRPr sz="800">
              <a:solidFill>
                <a:srgbClr val="000000"/>
              </a:solidFill>
            </a:endParaRPr>
          </a:p>
        </p:txBody>
      </p:sp>
      <p:sp>
        <p:nvSpPr>
          <p:cNvPr id="108" name="Google Shape;108;p18"/>
          <p:cNvSpPr txBox="1"/>
          <p:nvPr/>
        </p:nvSpPr>
        <p:spPr>
          <a:xfrm>
            <a:off x="7593862" y="2653100"/>
            <a:ext cx="854400" cy="9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800">
                <a:solidFill>
                  <a:srgbClr val="000000"/>
                </a:solidFill>
              </a:rPr>
              <a:t>Scene 6 : </a:t>
            </a:r>
            <a:endParaRPr sz="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800">
                <a:solidFill>
                  <a:srgbClr val="000000"/>
                </a:solidFill>
              </a:rPr>
              <a:t>- Gap</a:t>
            </a:r>
            <a:endParaRPr sz="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800">
                <a:solidFill>
                  <a:srgbClr val="000000"/>
                </a:solidFill>
              </a:rPr>
              <a:t>- 3-path</a:t>
            </a:r>
            <a:endParaRPr sz="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800">
                <a:solidFill>
                  <a:srgbClr val="000000"/>
                </a:solidFill>
              </a:rPr>
              <a:t>- Risk/reward</a:t>
            </a:r>
            <a:endParaRPr sz="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800">
                <a:solidFill>
                  <a:srgbClr val="000000"/>
                </a:solidFill>
              </a:rPr>
              <a:t>- 2-hord</a:t>
            </a:r>
            <a:endParaRPr sz="800">
              <a:solidFill>
                <a:srgbClr val="000000"/>
              </a:solidFill>
            </a:endParaRPr>
          </a:p>
        </p:txBody>
      </p:sp>
      <p:sp>
        <p:nvSpPr>
          <p:cNvPr id="109" name="Google Shape;109;p18"/>
          <p:cNvSpPr txBox="1"/>
          <p:nvPr/>
        </p:nvSpPr>
        <p:spPr>
          <a:xfrm>
            <a:off x="8965462" y="2653100"/>
            <a:ext cx="854400" cy="9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800">
                <a:solidFill>
                  <a:srgbClr val="000000"/>
                </a:solidFill>
              </a:rPr>
              <a:t>Scene 7 : </a:t>
            </a:r>
            <a:endParaRPr sz="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800">
                <a:solidFill>
                  <a:srgbClr val="000000"/>
                </a:solidFill>
              </a:rPr>
              <a:t>- Gap</a:t>
            </a:r>
            <a:endParaRPr sz="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800">
                <a:solidFill>
                  <a:srgbClr val="000000"/>
                </a:solidFill>
              </a:rPr>
              <a:t>- 3-path</a:t>
            </a:r>
            <a:endParaRPr sz="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800">
                <a:solidFill>
                  <a:srgbClr val="000000"/>
                </a:solidFill>
              </a:rPr>
              <a:t>- Risk/reward</a:t>
            </a:r>
            <a:endParaRPr sz="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800">
                <a:solidFill>
                  <a:srgbClr val="000000"/>
                </a:solidFill>
              </a:rPr>
              <a:t>- 2-hord</a:t>
            </a:r>
            <a:endParaRPr sz="800">
              <a:solidFill>
                <a:srgbClr val="000000"/>
              </a:solidFill>
            </a:endParaRPr>
          </a:p>
        </p:txBody>
      </p:sp>
      <p:sp>
        <p:nvSpPr>
          <p:cNvPr id="110" name="Google Shape;110;p18"/>
          <p:cNvSpPr txBox="1"/>
          <p:nvPr/>
        </p:nvSpPr>
        <p:spPr>
          <a:xfrm>
            <a:off x="10337062" y="2653100"/>
            <a:ext cx="854400" cy="9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800">
                <a:solidFill>
                  <a:srgbClr val="000000"/>
                </a:solidFill>
              </a:rPr>
              <a:t>Scene 8 : </a:t>
            </a:r>
            <a:endParaRPr sz="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800">
                <a:solidFill>
                  <a:srgbClr val="000000"/>
                </a:solidFill>
              </a:rPr>
              <a:t>- 3-path</a:t>
            </a:r>
            <a:endParaRPr sz="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800">
                <a:solidFill>
                  <a:srgbClr val="000000"/>
                </a:solidFill>
              </a:rPr>
              <a:t>- Risk/reward</a:t>
            </a:r>
            <a:endParaRPr sz="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800">
                <a:solidFill>
                  <a:srgbClr val="000000"/>
                </a:solidFill>
              </a:rPr>
              <a:t>- 2-hord</a:t>
            </a:r>
            <a:endParaRPr sz="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800">
                <a:solidFill>
                  <a:srgbClr val="000000"/>
                </a:solidFill>
              </a:rPr>
              <a:t>- Enemy</a:t>
            </a:r>
            <a:endParaRPr sz="800">
              <a:solidFill>
                <a:srgbClr val="000000"/>
              </a:solidFill>
            </a:endParaRPr>
          </a:p>
        </p:txBody>
      </p:sp>
      <p:sp>
        <p:nvSpPr>
          <p:cNvPr id="111" name="Google Shape;111;p18"/>
          <p:cNvSpPr txBox="1"/>
          <p:nvPr/>
        </p:nvSpPr>
        <p:spPr>
          <a:xfrm>
            <a:off x="11480062" y="2653100"/>
            <a:ext cx="854400" cy="9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800">
                <a:solidFill>
                  <a:srgbClr val="000000"/>
                </a:solidFill>
              </a:rPr>
              <a:t>Scene 9 : </a:t>
            </a:r>
            <a:endParaRPr sz="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800">
                <a:solidFill>
                  <a:srgbClr val="000000"/>
                </a:solidFill>
              </a:rPr>
              <a:t>- 3-path</a:t>
            </a:r>
            <a:endParaRPr sz="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800">
                <a:solidFill>
                  <a:srgbClr val="000000"/>
                </a:solidFill>
              </a:rPr>
              <a:t>- Risk/reward</a:t>
            </a:r>
            <a:endParaRPr sz="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800">
                <a:solidFill>
                  <a:srgbClr val="000000"/>
                </a:solidFill>
              </a:rPr>
              <a:t>- 4-horde</a:t>
            </a:r>
            <a:endParaRPr sz="800">
              <a:solidFill>
                <a:srgbClr val="000000"/>
              </a:solidFill>
            </a:endParaRPr>
          </a:p>
        </p:txBody>
      </p:sp>
      <p:sp>
        <p:nvSpPr>
          <p:cNvPr id="112" name="Google Shape;112;p18"/>
          <p:cNvSpPr txBox="1"/>
          <p:nvPr/>
        </p:nvSpPr>
        <p:spPr>
          <a:xfrm>
            <a:off x="12851662" y="2653100"/>
            <a:ext cx="854400" cy="9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800">
                <a:solidFill>
                  <a:srgbClr val="000000"/>
                </a:solidFill>
              </a:rPr>
              <a:t>Scene 10 : </a:t>
            </a:r>
            <a:endParaRPr sz="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800">
                <a:solidFill>
                  <a:srgbClr val="000000"/>
                </a:solidFill>
              </a:rPr>
              <a:t>- Enemy stair valley</a:t>
            </a:r>
            <a:endParaRPr sz="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800">
                <a:solidFill>
                  <a:srgbClr val="000000"/>
                </a:solidFill>
              </a:rPr>
              <a:t>- Stair up</a:t>
            </a:r>
            <a:endParaRPr sz="800">
              <a:solidFill>
                <a:srgbClr val="000000"/>
              </a:solidFill>
            </a:endParaRPr>
          </a:p>
        </p:txBody>
      </p:sp>
      <p:sp>
        <p:nvSpPr>
          <p:cNvPr id="113" name="Google Shape;113;p18"/>
          <p:cNvSpPr txBox="1"/>
          <p:nvPr/>
        </p:nvSpPr>
        <p:spPr>
          <a:xfrm>
            <a:off x="14070862" y="2653100"/>
            <a:ext cx="854400" cy="9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800">
                <a:solidFill>
                  <a:srgbClr val="000000"/>
                </a:solidFill>
              </a:rPr>
              <a:t>Scene 11 : </a:t>
            </a:r>
            <a:endParaRPr sz="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800">
                <a:solidFill>
                  <a:srgbClr val="000000"/>
                </a:solidFill>
              </a:rPr>
              <a:t>- Gap stair valley</a:t>
            </a:r>
            <a:endParaRPr sz="800">
              <a:solidFill>
                <a:srgbClr val="000000"/>
              </a:solidFill>
            </a:endParaRPr>
          </a:p>
        </p:txBody>
      </p:sp>
      <p:sp>
        <p:nvSpPr>
          <p:cNvPr id="114" name="Google Shape;114;p18"/>
          <p:cNvSpPr txBox="1"/>
          <p:nvPr/>
        </p:nvSpPr>
        <p:spPr>
          <a:xfrm>
            <a:off x="14070862" y="6082100"/>
            <a:ext cx="854400" cy="9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800">
                <a:solidFill>
                  <a:srgbClr val="000000"/>
                </a:solidFill>
              </a:rPr>
              <a:t>Scene 12 : </a:t>
            </a:r>
            <a:endParaRPr sz="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800">
                <a:solidFill>
                  <a:srgbClr val="000000"/>
                </a:solidFill>
              </a:rPr>
              <a:t>- Reward</a:t>
            </a:r>
            <a:endParaRPr sz="800">
              <a:solidFill>
                <a:srgbClr val="000000"/>
              </a:solidFill>
            </a:endParaRPr>
          </a:p>
        </p:txBody>
      </p:sp>
      <p:sp>
        <p:nvSpPr>
          <p:cNvPr id="115" name="Google Shape;115;p18"/>
          <p:cNvSpPr txBox="1"/>
          <p:nvPr/>
        </p:nvSpPr>
        <p:spPr>
          <a:xfrm>
            <a:off x="15366262" y="2653100"/>
            <a:ext cx="854400" cy="9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800">
                <a:solidFill>
                  <a:srgbClr val="000000"/>
                </a:solidFill>
              </a:rPr>
              <a:t>Scene 13 : </a:t>
            </a:r>
            <a:endParaRPr sz="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800">
                <a:solidFill>
                  <a:srgbClr val="000000"/>
                </a:solidFill>
              </a:rPr>
              <a:t>- 2-path</a:t>
            </a:r>
            <a:endParaRPr sz="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800">
                <a:solidFill>
                  <a:srgbClr val="000000"/>
                </a:solidFill>
              </a:rPr>
              <a:t>- 2-horde</a:t>
            </a:r>
            <a:endParaRPr sz="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800">
                <a:solidFill>
                  <a:srgbClr val="000000"/>
                </a:solidFill>
              </a:rPr>
              <a:t>- R/R</a:t>
            </a:r>
            <a:endParaRPr sz="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800"/>
              <a:t>- Roof</a:t>
            </a:r>
            <a:endParaRPr sz="800"/>
          </a:p>
        </p:txBody>
      </p:sp>
      <p:sp>
        <p:nvSpPr>
          <p:cNvPr id="116" name="Google Shape;116;p18"/>
          <p:cNvSpPr txBox="1"/>
          <p:nvPr/>
        </p:nvSpPr>
        <p:spPr>
          <a:xfrm>
            <a:off x="16890262" y="2653100"/>
            <a:ext cx="854400" cy="9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800">
                <a:solidFill>
                  <a:srgbClr val="000000"/>
                </a:solidFill>
              </a:rPr>
              <a:t>Scene 14 : </a:t>
            </a:r>
            <a:endParaRPr sz="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800">
                <a:solidFill>
                  <a:srgbClr val="000000"/>
                </a:solidFill>
              </a:rPr>
              <a:t>- Stair up</a:t>
            </a:r>
            <a:endParaRPr sz="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800">
                <a:solidFill>
                  <a:srgbClr val="000000"/>
                </a:solidFill>
              </a:rPr>
              <a:t>- Flagpole</a:t>
            </a:r>
            <a:endParaRPr sz="800">
              <a:solidFill>
                <a:srgbClr val="000000"/>
              </a:solidFill>
            </a:endParaRPr>
          </a:p>
        </p:txBody>
      </p:sp>
      <p:cxnSp>
        <p:nvCxnSpPr>
          <p:cNvPr id="117" name="Google Shape;117;p18"/>
          <p:cNvCxnSpPr/>
          <p:nvPr/>
        </p:nvCxnSpPr>
        <p:spPr>
          <a:xfrm flipH="1" rot="10800000">
            <a:off x="2301038" y="3714125"/>
            <a:ext cx="3600" cy="10800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118" name="Google Shape;118;p18"/>
          <p:cNvCxnSpPr/>
          <p:nvPr/>
        </p:nvCxnSpPr>
        <p:spPr>
          <a:xfrm flipH="1" rot="10800000">
            <a:off x="7117550" y="3714125"/>
            <a:ext cx="3600" cy="10800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119" name="Google Shape;119;p18"/>
          <p:cNvCxnSpPr/>
          <p:nvPr/>
        </p:nvCxnSpPr>
        <p:spPr>
          <a:xfrm flipH="1" rot="10800000">
            <a:off x="7458800" y="3714125"/>
            <a:ext cx="3600" cy="10800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120" name="Google Shape;120;p18"/>
          <p:cNvSpPr/>
          <p:nvPr/>
        </p:nvSpPr>
        <p:spPr>
          <a:xfrm>
            <a:off x="8093713" y="3852325"/>
            <a:ext cx="374400" cy="186900"/>
          </a:xfrm>
          <a:prstGeom prst="rect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1" name="Google Shape;121;p18"/>
          <p:cNvCxnSpPr/>
          <p:nvPr/>
        </p:nvCxnSpPr>
        <p:spPr>
          <a:xfrm flipH="1" rot="10800000">
            <a:off x="9519975" y="3714125"/>
            <a:ext cx="3600" cy="10800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122" name="Google Shape;122;p18"/>
          <p:cNvCxnSpPr/>
          <p:nvPr/>
        </p:nvCxnSpPr>
        <p:spPr>
          <a:xfrm flipH="1" rot="10800000">
            <a:off x="8907063" y="3714125"/>
            <a:ext cx="3600" cy="10800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123" name="Google Shape;123;p18"/>
          <p:cNvCxnSpPr/>
          <p:nvPr/>
        </p:nvCxnSpPr>
        <p:spPr>
          <a:xfrm flipH="1" rot="10800000">
            <a:off x="11332163" y="3714125"/>
            <a:ext cx="3600" cy="10800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124" name="Google Shape;124;p18"/>
          <p:cNvCxnSpPr/>
          <p:nvPr/>
        </p:nvCxnSpPr>
        <p:spPr>
          <a:xfrm flipH="1" rot="10800000">
            <a:off x="15205513" y="3714125"/>
            <a:ext cx="3600" cy="10800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125" name="Google Shape;125;p18"/>
          <p:cNvSpPr/>
          <p:nvPr/>
        </p:nvSpPr>
        <p:spPr>
          <a:xfrm>
            <a:off x="10103438" y="3714875"/>
            <a:ext cx="120300" cy="1080000"/>
          </a:xfrm>
          <a:prstGeom prst="rect">
            <a:avLst/>
          </a:prstGeom>
          <a:solidFill>
            <a:srgbClr val="FF9900">
              <a:alpha val="33330"/>
            </a:srgbClr>
          </a:solidFill>
          <a:ln cap="flat" cmpd="sng" w="28575">
            <a:solidFill>
              <a:srgbClr val="FF9900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8"/>
          <p:cNvSpPr/>
          <p:nvPr/>
        </p:nvSpPr>
        <p:spPr>
          <a:xfrm>
            <a:off x="10892438" y="3714875"/>
            <a:ext cx="120300" cy="1080000"/>
          </a:xfrm>
          <a:prstGeom prst="rect">
            <a:avLst/>
          </a:prstGeom>
          <a:solidFill>
            <a:srgbClr val="FF9900">
              <a:alpha val="33330"/>
            </a:srgbClr>
          </a:solidFill>
          <a:ln cap="flat" cmpd="sng" w="28575">
            <a:solidFill>
              <a:srgbClr val="FF9900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8"/>
          <p:cNvSpPr/>
          <p:nvPr/>
        </p:nvSpPr>
        <p:spPr>
          <a:xfrm>
            <a:off x="11709673" y="4502000"/>
            <a:ext cx="689400" cy="186900"/>
          </a:xfrm>
          <a:prstGeom prst="rect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/>
          <p:nvPr/>
        </p:nvSpPr>
        <p:spPr>
          <a:xfrm>
            <a:off x="-1708500" y="304976"/>
            <a:ext cx="25017000" cy="12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4800">
                <a:solidFill>
                  <a:schemeClr val="dk2"/>
                </a:solidFill>
              </a:rPr>
              <a:t>w1l2</a:t>
            </a:r>
            <a:endParaRPr sz="4800">
              <a:solidFill>
                <a:schemeClr val="dk2"/>
              </a:solidFill>
            </a:endParaRPr>
          </a:p>
        </p:txBody>
      </p:sp>
      <p:pic>
        <p:nvPicPr>
          <p:cNvPr id="133" name="Google Shape;13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6123" y="4168805"/>
            <a:ext cx="16310226" cy="4956437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9"/>
          <p:cNvSpPr/>
          <p:nvPr/>
        </p:nvSpPr>
        <p:spPr>
          <a:xfrm>
            <a:off x="2909778" y="5985880"/>
            <a:ext cx="1478400" cy="1514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0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35" name="Google Shape;135;p19"/>
          <p:cNvSpPr txBox="1"/>
          <p:nvPr/>
        </p:nvSpPr>
        <p:spPr>
          <a:xfrm>
            <a:off x="2806123" y="2150583"/>
            <a:ext cx="1764000" cy="11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1800">
                <a:solidFill>
                  <a:srgbClr val="595959"/>
                </a:solidFill>
              </a:rPr>
              <a:t>Scene 0 : 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1800">
                <a:solidFill>
                  <a:srgbClr val="595959"/>
                </a:solidFill>
              </a:rPr>
              <a:t>- 2-hord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1800">
                <a:solidFill>
                  <a:srgbClr val="595959"/>
                </a:solidFill>
              </a:rPr>
              <a:t>- 2-path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1800">
                <a:solidFill>
                  <a:srgbClr val="595959"/>
                </a:solidFill>
              </a:rPr>
              <a:t>- Risk-reward</a:t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136" name="Google Shape;136;p19"/>
          <p:cNvSpPr/>
          <p:nvPr/>
        </p:nvSpPr>
        <p:spPr>
          <a:xfrm>
            <a:off x="4388349" y="5985880"/>
            <a:ext cx="1401900" cy="1514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1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37" name="Google Shape;137;p19"/>
          <p:cNvSpPr txBox="1"/>
          <p:nvPr/>
        </p:nvSpPr>
        <p:spPr>
          <a:xfrm>
            <a:off x="4352782" y="2150583"/>
            <a:ext cx="1764000" cy="11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1800">
                <a:solidFill>
                  <a:srgbClr val="595959"/>
                </a:solidFill>
              </a:rPr>
              <a:t>Scene 1 : 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1800">
                <a:solidFill>
                  <a:srgbClr val="595959"/>
                </a:solidFill>
              </a:rPr>
              <a:t>- Enemy stair valley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1800">
                <a:solidFill>
                  <a:srgbClr val="595959"/>
                </a:solidFill>
              </a:rPr>
              <a:t>- 2-path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1800">
                <a:solidFill>
                  <a:srgbClr val="595959"/>
                </a:solidFill>
              </a:rPr>
              <a:t>- Risk-reward</a:t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138" name="Google Shape;138;p19"/>
          <p:cNvSpPr/>
          <p:nvPr/>
        </p:nvSpPr>
        <p:spPr>
          <a:xfrm>
            <a:off x="5711367" y="5985880"/>
            <a:ext cx="1236600" cy="1514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2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39" name="Google Shape;139;p19"/>
          <p:cNvSpPr txBox="1"/>
          <p:nvPr/>
        </p:nvSpPr>
        <p:spPr>
          <a:xfrm>
            <a:off x="5790527" y="2150583"/>
            <a:ext cx="1764000" cy="11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1800">
                <a:solidFill>
                  <a:srgbClr val="595959"/>
                </a:solidFill>
              </a:rPr>
              <a:t>Scene 2 : 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1800">
                <a:solidFill>
                  <a:srgbClr val="595959"/>
                </a:solidFill>
              </a:rPr>
              <a:t>- 2-hord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1800">
                <a:solidFill>
                  <a:srgbClr val="595959"/>
                </a:solidFill>
              </a:rPr>
              <a:t>- 2-path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1800">
                <a:solidFill>
                  <a:srgbClr val="595959"/>
                </a:solidFill>
              </a:rPr>
              <a:t>- Risk-reward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1800">
                <a:solidFill>
                  <a:srgbClr val="595959"/>
                </a:solidFill>
              </a:rPr>
              <a:t>- Roof</a:t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140" name="Google Shape;140;p19"/>
          <p:cNvSpPr/>
          <p:nvPr/>
        </p:nvSpPr>
        <p:spPr>
          <a:xfrm>
            <a:off x="6828599" y="5985880"/>
            <a:ext cx="1509000" cy="1514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3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41" name="Google Shape;141;p19"/>
          <p:cNvSpPr txBox="1"/>
          <p:nvPr/>
        </p:nvSpPr>
        <p:spPr>
          <a:xfrm>
            <a:off x="7126278" y="2150583"/>
            <a:ext cx="1764000" cy="15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1800">
                <a:solidFill>
                  <a:srgbClr val="595959"/>
                </a:solidFill>
              </a:rPr>
              <a:t>Scene 3 : 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1800">
                <a:solidFill>
                  <a:srgbClr val="595959"/>
                </a:solidFill>
              </a:rPr>
              <a:t>- 3-hord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1800">
                <a:solidFill>
                  <a:srgbClr val="595959"/>
                </a:solidFill>
              </a:rPr>
              <a:t>- Reward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1800">
                <a:solidFill>
                  <a:srgbClr val="595959"/>
                </a:solidFill>
              </a:rPr>
              <a:t>- Roof</a:t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142" name="Google Shape;142;p19"/>
          <p:cNvSpPr/>
          <p:nvPr/>
        </p:nvSpPr>
        <p:spPr>
          <a:xfrm>
            <a:off x="8011150" y="5985880"/>
            <a:ext cx="1509000" cy="1514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4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43" name="Google Shape;143;p19"/>
          <p:cNvSpPr/>
          <p:nvPr/>
        </p:nvSpPr>
        <p:spPr>
          <a:xfrm>
            <a:off x="9535113" y="5985880"/>
            <a:ext cx="1442700" cy="1514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5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44" name="Google Shape;144;p19"/>
          <p:cNvSpPr/>
          <p:nvPr/>
        </p:nvSpPr>
        <p:spPr>
          <a:xfrm>
            <a:off x="10977702" y="5985880"/>
            <a:ext cx="1887900" cy="1514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6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45" name="Google Shape;145;p19"/>
          <p:cNvSpPr/>
          <p:nvPr/>
        </p:nvSpPr>
        <p:spPr>
          <a:xfrm>
            <a:off x="11100870" y="7500308"/>
            <a:ext cx="1764000" cy="1624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7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46" name="Google Shape;146;p19"/>
          <p:cNvSpPr txBox="1"/>
          <p:nvPr/>
        </p:nvSpPr>
        <p:spPr>
          <a:xfrm>
            <a:off x="10977840" y="9078197"/>
            <a:ext cx="1764000" cy="15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 sz="1800">
                <a:solidFill>
                  <a:srgbClr val="595959"/>
                </a:solidFill>
              </a:rPr>
              <a:t>Scene 7 : </a:t>
            </a:r>
            <a:endParaRPr b="1" sz="18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 sz="1800">
                <a:solidFill>
                  <a:srgbClr val="595959"/>
                </a:solidFill>
              </a:rPr>
              <a:t>- Reward</a:t>
            </a:r>
            <a:endParaRPr b="1" sz="18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595959"/>
              </a:solidFill>
            </a:endParaRPr>
          </a:p>
        </p:txBody>
      </p:sp>
      <p:sp>
        <p:nvSpPr>
          <p:cNvPr id="147" name="Google Shape;147;p19"/>
          <p:cNvSpPr/>
          <p:nvPr/>
        </p:nvSpPr>
        <p:spPr>
          <a:xfrm>
            <a:off x="12814520" y="5985880"/>
            <a:ext cx="1157700" cy="1514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8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48" name="Google Shape;148;p19"/>
          <p:cNvSpPr/>
          <p:nvPr/>
        </p:nvSpPr>
        <p:spPr>
          <a:xfrm>
            <a:off x="14018477" y="5985880"/>
            <a:ext cx="1236600" cy="1514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9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49" name="Google Shape;149;p19"/>
          <p:cNvSpPr/>
          <p:nvPr/>
        </p:nvSpPr>
        <p:spPr>
          <a:xfrm>
            <a:off x="15255140" y="5985880"/>
            <a:ext cx="1705200" cy="1514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10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50" name="Google Shape;150;p19"/>
          <p:cNvSpPr/>
          <p:nvPr/>
        </p:nvSpPr>
        <p:spPr>
          <a:xfrm>
            <a:off x="15914250" y="4471451"/>
            <a:ext cx="1549500" cy="1514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11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51" name="Google Shape;151;p19"/>
          <p:cNvSpPr txBox="1"/>
          <p:nvPr/>
        </p:nvSpPr>
        <p:spPr>
          <a:xfrm>
            <a:off x="8222335" y="2150583"/>
            <a:ext cx="1764000" cy="17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1800">
                <a:solidFill>
                  <a:srgbClr val="595959"/>
                </a:solidFill>
              </a:rPr>
              <a:t>Scene 4 : 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1800">
                <a:solidFill>
                  <a:srgbClr val="595959"/>
                </a:solidFill>
              </a:rPr>
              <a:t>- Enemy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1800">
                <a:solidFill>
                  <a:srgbClr val="595959"/>
                </a:solidFill>
              </a:rPr>
              <a:t>- 2-hord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1800">
                <a:solidFill>
                  <a:srgbClr val="595959"/>
                </a:solidFill>
              </a:rPr>
              <a:t>- 3-path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1800">
                <a:solidFill>
                  <a:srgbClr val="595959"/>
                </a:solidFill>
              </a:rPr>
              <a:t>- Risk-reward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1800">
                <a:solidFill>
                  <a:srgbClr val="595959"/>
                </a:solidFill>
              </a:rPr>
              <a:t>- Roof</a:t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152" name="Google Shape;152;p19"/>
          <p:cNvSpPr txBox="1"/>
          <p:nvPr/>
        </p:nvSpPr>
        <p:spPr>
          <a:xfrm>
            <a:off x="9451617" y="2150583"/>
            <a:ext cx="1764000" cy="17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1800">
                <a:solidFill>
                  <a:srgbClr val="595959"/>
                </a:solidFill>
              </a:rPr>
              <a:t>Scene 5 : 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1800">
                <a:solidFill>
                  <a:srgbClr val="595959"/>
                </a:solidFill>
              </a:rPr>
              <a:t>- Gap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1800">
                <a:solidFill>
                  <a:srgbClr val="595959"/>
                </a:solidFill>
              </a:rPr>
              <a:t>- 2-path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1800">
                <a:solidFill>
                  <a:srgbClr val="595959"/>
                </a:solidFill>
              </a:rPr>
              <a:t>- Reward</a:t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153" name="Google Shape;153;p19"/>
          <p:cNvSpPr txBox="1"/>
          <p:nvPr/>
        </p:nvSpPr>
        <p:spPr>
          <a:xfrm>
            <a:off x="10866435" y="2150583"/>
            <a:ext cx="1764000" cy="23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1800">
                <a:solidFill>
                  <a:srgbClr val="595959"/>
                </a:solidFill>
              </a:rPr>
              <a:t>Scene 6 : 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1800">
                <a:solidFill>
                  <a:srgbClr val="595959"/>
                </a:solidFill>
              </a:rPr>
              <a:t>- 3-hord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1800">
                <a:solidFill>
                  <a:srgbClr val="595959"/>
                </a:solidFill>
              </a:rPr>
              <a:t>- Enemy valley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1800">
                <a:solidFill>
                  <a:srgbClr val="595959"/>
                </a:solidFill>
              </a:rPr>
              <a:t>- Pipe valley</a:t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154" name="Google Shape;154;p19"/>
          <p:cNvSpPr txBox="1"/>
          <p:nvPr/>
        </p:nvSpPr>
        <p:spPr>
          <a:xfrm>
            <a:off x="12259342" y="2150583"/>
            <a:ext cx="1764000" cy="17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1800">
                <a:solidFill>
                  <a:srgbClr val="595959"/>
                </a:solidFill>
              </a:rPr>
              <a:t>Scene 8 : 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1800">
                <a:solidFill>
                  <a:srgbClr val="595959"/>
                </a:solidFill>
              </a:rPr>
              <a:t>- Pillar gap</a:t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155" name="Google Shape;155;p19"/>
          <p:cNvSpPr txBox="1"/>
          <p:nvPr/>
        </p:nvSpPr>
        <p:spPr>
          <a:xfrm>
            <a:off x="13913276" y="1506772"/>
            <a:ext cx="1764000" cy="17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1800">
                <a:solidFill>
                  <a:srgbClr val="595959"/>
                </a:solidFill>
              </a:rPr>
              <a:t>Scene 9 : 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1800">
                <a:solidFill>
                  <a:srgbClr val="595959"/>
                </a:solidFill>
              </a:rPr>
              <a:t>- Stair up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1800">
                <a:solidFill>
                  <a:srgbClr val="595959"/>
                </a:solidFill>
              </a:rPr>
              <a:t>- 2-hord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1800">
                <a:solidFill>
                  <a:srgbClr val="595959"/>
                </a:solidFill>
              </a:rPr>
              <a:t>- Enemy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1800">
                <a:solidFill>
                  <a:srgbClr val="595959"/>
                </a:solidFill>
              </a:rPr>
              <a:t>- 2-path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1800">
                <a:solidFill>
                  <a:srgbClr val="595959"/>
                </a:solidFill>
              </a:rPr>
              <a:t>- Gap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1800">
                <a:solidFill>
                  <a:srgbClr val="595959"/>
                </a:solidFill>
              </a:rPr>
              <a:t>- Moving platform</a:t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156" name="Google Shape;156;p19"/>
          <p:cNvSpPr txBox="1"/>
          <p:nvPr/>
        </p:nvSpPr>
        <p:spPr>
          <a:xfrm>
            <a:off x="17210143" y="2324547"/>
            <a:ext cx="1764000" cy="17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1800">
                <a:solidFill>
                  <a:srgbClr val="595959"/>
                </a:solidFill>
              </a:rPr>
              <a:t>Scene 11 : 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1800">
                <a:solidFill>
                  <a:srgbClr val="595959"/>
                </a:solidFill>
              </a:rPr>
              <a:t>- Stair up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1800">
                <a:solidFill>
                  <a:srgbClr val="595959"/>
                </a:solidFill>
              </a:rPr>
              <a:t>- Flagpole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157" name="Google Shape;157;p19"/>
          <p:cNvSpPr txBox="1"/>
          <p:nvPr/>
        </p:nvSpPr>
        <p:spPr>
          <a:xfrm>
            <a:off x="15333001" y="2150575"/>
            <a:ext cx="1705200" cy="17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1800">
                <a:solidFill>
                  <a:schemeClr val="dk1"/>
                </a:solidFill>
              </a:rPr>
              <a:t>Scene 10 :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1800">
                <a:solidFill>
                  <a:schemeClr val="dk1"/>
                </a:solidFill>
              </a:rPr>
              <a:t>- Risk/Reward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1800">
                <a:solidFill>
                  <a:schemeClr val="dk1"/>
                </a:solidFill>
              </a:rPr>
              <a:t>- Gap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1800">
                <a:solidFill>
                  <a:schemeClr val="dk1"/>
                </a:solidFill>
              </a:rPr>
              <a:t>- Moving platform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1800">
                <a:solidFill>
                  <a:schemeClr val="dk1"/>
                </a:solidFill>
              </a:rPr>
              <a:t>- Roof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58" name="Google Shape;158;p19"/>
          <p:cNvSpPr/>
          <p:nvPr/>
        </p:nvSpPr>
        <p:spPr>
          <a:xfrm>
            <a:off x="17767261" y="5985880"/>
            <a:ext cx="1206900" cy="1514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12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59" name="Google Shape;159;p19"/>
          <p:cNvSpPr txBox="1"/>
          <p:nvPr/>
        </p:nvSpPr>
        <p:spPr>
          <a:xfrm>
            <a:off x="2738450" y="4168805"/>
            <a:ext cx="553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/>
              <a:t> </a:t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0"/>
          <p:cNvSpPr txBox="1"/>
          <p:nvPr/>
        </p:nvSpPr>
        <p:spPr>
          <a:xfrm>
            <a:off x="-2296040" y="700577"/>
            <a:ext cx="25017000" cy="19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4800">
                <a:solidFill>
                  <a:schemeClr val="dk2"/>
                </a:solidFill>
              </a:rPr>
              <a:t>w1l3</a:t>
            </a:r>
            <a:endParaRPr sz="4800">
              <a:solidFill>
                <a:schemeClr val="dk2"/>
              </a:solidFill>
            </a:endParaRPr>
          </a:p>
        </p:txBody>
      </p:sp>
      <p:pic>
        <p:nvPicPr>
          <p:cNvPr id="165" name="Google Shape;165;p20"/>
          <p:cNvPicPr preferRelativeResize="0"/>
          <p:nvPr/>
        </p:nvPicPr>
        <p:blipFill rotWithShape="1">
          <a:blip r:embed="rId3">
            <a:alphaModFix/>
          </a:blip>
          <a:srcRect b="0" l="0" r="21321" t="0"/>
          <a:stretch/>
        </p:blipFill>
        <p:spPr>
          <a:xfrm>
            <a:off x="21262" y="4256248"/>
            <a:ext cx="21600000" cy="18365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0"/>
          <p:cNvPicPr preferRelativeResize="0"/>
          <p:nvPr/>
        </p:nvPicPr>
        <p:blipFill rotWithShape="1">
          <a:blip r:embed="rId3">
            <a:alphaModFix/>
          </a:blip>
          <a:srcRect b="0" l="78649" r="0" t="0"/>
          <a:stretch/>
        </p:blipFill>
        <p:spPr>
          <a:xfrm>
            <a:off x="-11" y="6094568"/>
            <a:ext cx="5873085" cy="1840123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0"/>
          <p:cNvSpPr/>
          <p:nvPr/>
        </p:nvSpPr>
        <p:spPr>
          <a:xfrm>
            <a:off x="8793" y="4254156"/>
            <a:ext cx="1584000" cy="18414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0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68" name="Google Shape;168;p20"/>
          <p:cNvSpPr/>
          <p:nvPr/>
        </p:nvSpPr>
        <p:spPr>
          <a:xfrm>
            <a:off x="1592668" y="4254156"/>
            <a:ext cx="1584000" cy="18414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1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69" name="Google Shape;169;p20"/>
          <p:cNvSpPr/>
          <p:nvPr/>
        </p:nvSpPr>
        <p:spPr>
          <a:xfrm>
            <a:off x="2976648" y="4254156"/>
            <a:ext cx="1584000" cy="18414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2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70" name="Google Shape;170;p20"/>
          <p:cNvSpPr/>
          <p:nvPr/>
        </p:nvSpPr>
        <p:spPr>
          <a:xfrm>
            <a:off x="4379850" y="4254150"/>
            <a:ext cx="1352100" cy="18414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3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71" name="Google Shape;171;p20"/>
          <p:cNvSpPr/>
          <p:nvPr/>
        </p:nvSpPr>
        <p:spPr>
          <a:xfrm>
            <a:off x="5654050" y="4254150"/>
            <a:ext cx="2648400" cy="18414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4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72" name="Google Shape;172;p20"/>
          <p:cNvSpPr/>
          <p:nvPr/>
        </p:nvSpPr>
        <p:spPr>
          <a:xfrm>
            <a:off x="6697018" y="4859335"/>
            <a:ext cx="523500" cy="335400"/>
          </a:xfrm>
          <a:prstGeom prst="rect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73" name="Google Shape;173;p20"/>
          <p:cNvSpPr/>
          <p:nvPr/>
        </p:nvSpPr>
        <p:spPr>
          <a:xfrm>
            <a:off x="8302303" y="4253806"/>
            <a:ext cx="1714200" cy="18414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5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74" name="Google Shape;174;p20"/>
          <p:cNvSpPr/>
          <p:nvPr/>
        </p:nvSpPr>
        <p:spPr>
          <a:xfrm>
            <a:off x="10016500" y="4254150"/>
            <a:ext cx="2400300" cy="18414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6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75" name="Google Shape;175;p20"/>
          <p:cNvSpPr/>
          <p:nvPr/>
        </p:nvSpPr>
        <p:spPr>
          <a:xfrm>
            <a:off x="12409400" y="4254150"/>
            <a:ext cx="1923000" cy="18414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7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76" name="Google Shape;176;p20"/>
          <p:cNvSpPr/>
          <p:nvPr/>
        </p:nvSpPr>
        <p:spPr>
          <a:xfrm>
            <a:off x="14332400" y="4254150"/>
            <a:ext cx="1494300" cy="18414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8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77" name="Google Shape;177;p20"/>
          <p:cNvSpPr/>
          <p:nvPr/>
        </p:nvSpPr>
        <p:spPr>
          <a:xfrm>
            <a:off x="15826775" y="4254150"/>
            <a:ext cx="1352100" cy="18414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9</a:t>
            </a:r>
            <a:endParaRPr b="1">
              <a:solidFill>
                <a:srgbClr val="FFFFFF"/>
              </a:solidFill>
            </a:endParaRPr>
          </a:p>
        </p:txBody>
      </p:sp>
      <p:graphicFrame>
        <p:nvGraphicFramePr>
          <p:cNvPr id="178" name="Google Shape;178;p20"/>
          <p:cNvGraphicFramePr/>
          <p:nvPr/>
        </p:nvGraphicFramePr>
        <p:xfrm>
          <a:off x="85175" y="1825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{68DCA72E-2824-4162-AA1B-E9AC5E3F8D34}</a:tableStyleId>
              </a:tblPr>
              <a:tblGrid>
                <a:gridCol w="1504475"/>
                <a:gridCol w="1504475"/>
                <a:gridCol w="1504475"/>
                <a:gridCol w="1504475"/>
                <a:gridCol w="1504475"/>
                <a:gridCol w="1504475"/>
                <a:gridCol w="1504475"/>
                <a:gridCol w="1504475"/>
                <a:gridCol w="1504475"/>
                <a:gridCol w="1504475"/>
                <a:gridCol w="15044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Beginning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Variable gaps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2-Path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Enemy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Variable gaps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2-horde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Gap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Variable gaps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2-path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Moving platform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>
                          <a:solidFill>
                            <a:schemeClr val="dk1"/>
                          </a:solidFill>
                        </a:rPr>
                        <a:t>Risk/Reward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Variable gaps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2-path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Variable gaps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Moving platform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Variable gaps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2-horde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Multiple gaps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Moving platform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Enemy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Stair up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Flagpole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79" name="Google Shape;179;p20"/>
          <p:cNvSpPr/>
          <p:nvPr/>
        </p:nvSpPr>
        <p:spPr>
          <a:xfrm>
            <a:off x="17041250" y="4254150"/>
            <a:ext cx="1714200" cy="18414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10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/>
          <p:nvPr/>
        </p:nvSpPr>
        <p:spPr>
          <a:xfrm>
            <a:off x="-1708505" y="570352"/>
            <a:ext cx="25017000" cy="19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4800">
                <a:solidFill>
                  <a:schemeClr val="dk2"/>
                </a:solidFill>
              </a:rPr>
              <a:t>w2l1</a:t>
            </a:r>
            <a:endParaRPr sz="4800">
              <a:solidFill>
                <a:schemeClr val="dk2"/>
              </a:solidFill>
            </a:endParaRPr>
          </a:p>
        </p:txBody>
      </p:sp>
      <p:pic>
        <p:nvPicPr>
          <p:cNvPr id="185" name="Google Shape;18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6400" y="5963377"/>
            <a:ext cx="19507200" cy="391477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1"/>
          <p:cNvSpPr/>
          <p:nvPr/>
        </p:nvSpPr>
        <p:spPr>
          <a:xfrm>
            <a:off x="1055139" y="7216825"/>
            <a:ext cx="1201800" cy="12408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0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87" name="Google Shape;187;p21"/>
          <p:cNvSpPr/>
          <p:nvPr/>
        </p:nvSpPr>
        <p:spPr>
          <a:xfrm>
            <a:off x="2152064" y="7216825"/>
            <a:ext cx="1074900" cy="12408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1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88" name="Google Shape;188;p21"/>
          <p:cNvSpPr/>
          <p:nvPr/>
        </p:nvSpPr>
        <p:spPr>
          <a:xfrm>
            <a:off x="3166425" y="7216825"/>
            <a:ext cx="978000" cy="12408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2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89" name="Google Shape;189;p21"/>
          <p:cNvSpPr/>
          <p:nvPr/>
        </p:nvSpPr>
        <p:spPr>
          <a:xfrm>
            <a:off x="4030852" y="7216825"/>
            <a:ext cx="1201800" cy="12408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3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90" name="Google Shape;190;p21"/>
          <p:cNvSpPr/>
          <p:nvPr/>
        </p:nvSpPr>
        <p:spPr>
          <a:xfrm>
            <a:off x="5226275" y="7216825"/>
            <a:ext cx="1295100" cy="12408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4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91" name="Google Shape;191;p21"/>
          <p:cNvSpPr/>
          <p:nvPr/>
        </p:nvSpPr>
        <p:spPr>
          <a:xfrm>
            <a:off x="6369275" y="7216825"/>
            <a:ext cx="1295100" cy="12408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5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92" name="Google Shape;192;p21"/>
          <p:cNvSpPr/>
          <p:nvPr/>
        </p:nvSpPr>
        <p:spPr>
          <a:xfrm>
            <a:off x="7647200" y="7216825"/>
            <a:ext cx="1399500" cy="12408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6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93" name="Google Shape;193;p21"/>
          <p:cNvSpPr/>
          <p:nvPr/>
        </p:nvSpPr>
        <p:spPr>
          <a:xfrm>
            <a:off x="8977550" y="7216825"/>
            <a:ext cx="1111200" cy="12408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8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94" name="Google Shape;194;p21"/>
          <p:cNvSpPr/>
          <p:nvPr/>
        </p:nvSpPr>
        <p:spPr>
          <a:xfrm>
            <a:off x="7906000" y="5963375"/>
            <a:ext cx="6361800" cy="12408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7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95" name="Google Shape;195;p21"/>
          <p:cNvSpPr/>
          <p:nvPr/>
        </p:nvSpPr>
        <p:spPr>
          <a:xfrm>
            <a:off x="10172525" y="7216825"/>
            <a:ext cx="1036800" cy="12408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10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96" name="Google Shape;196;p21"/>
          <p:cNvSpPr/>
          <p:nvPr/>
        </p:nvSpPr>
        <p:spPr>
          <a:xfrm>
            <a:off x="9809675" y="8588425"/>
            <a:ext cx="1111200" cy="12408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9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97" name="Google Shape;197;p21"/>
          <p:cNvSpPr/>
          <p:nvPr/>
        </p:nvSpPr>
        <p:spPr>
          <a:xfrm>
            <a:off x="11163125" y="7216825"/>
            <a:ext cx="1356900" cy="12408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11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98" name="Google Shape;198;p21"/>
          <p:cNvSpPr/>
          <p:nvPr/>
        </p:nvSpPr>
        <p:spPr>
          <a:xfrm>
            <a:off x="12534725" y="7216825"/>
            <a:ext cx="1201800" cy="12408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12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99" name="Google Shape;199;p21"/>
          <p:cNvSpPr/>
          <p:nvPr/>
        </p:nvSpPr>
        <p:spPr>
          <a:xfrm>
            <a:off x="13601525" y="7216825"/>
            <a:ext cx="1725000" cy="12408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13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00" name="Google Shape;200;p21"/>
          <p:cNvSpPr/>
          <p:nvPr/>
        </p:nvSpPr>
        <p:spPr>
          <a:xfrm>
            <a:off x="15218425" y="7216825"/>
            <a:ext cx="1295100" cy="12408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14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01" name="Google Shape;201;p21"/>
          <p:cNvSpPr/>
          <p:nvPr/>
        </p:nvSpPr>
        <p:spPr>
          <a:xfrm>
            <a:off x="16414647" y="7216825"/>
            <a:ext cx="1243500" cy="12408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15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02" name="Google Shape;202;p21"/>
          <p:cNvSpPr/>
          <p:nvPr/>
        </p:nvSpPr>
        <p:spPr>
          <a:xfrm>
            <a:off x="17625102" y="7216825"/>
            <a:ext cx="942000" cy="12408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>
                <a:solidFill>
                  <a:srgbClr val="FFFFFF"/>
                </a:solidFill>
              </a:rPr>
              <a:t>16</a:t>
            </a:r>
            <a:endParaRPr b="1">
              <a:solidFill>
                <a:srgbClr val="FFFFFF"/>
              </a:solidFill>
            </a:endParaRPr>
          </a:p>
        </p:txBody>
      </p:sp>
      <p:graphicFrame>
        <p:nvGraphicFramePr>
          <p:cNvPr id="203" name="Google Shape;203;p21"/>
          <p:cNvGraphicFramePr/>
          <p:nvPr/>
        </p:nvGraphicFramePr>
        <p:xfrm>
          <a:off x="904775" y="2248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{68DCA72E-2824-4162-AA1B-E9AC5E3F8D34}</a:tableStyleId>
              </a:tblPr>
              <a:tblGrid>
                <a:gridCol w="1158550"/>
                <a:gridCol w="1158550"/>
                <a:gridCol w="1158550"/>
                <a:gridCol w="1158550"/>
                <a:gridCol w="1158550"/>
                <a:gridCol w="1158550"/>
                <a:gridCol w="1158550"/>
                <a:gridCol w="1158550"/>
                <a:gridCol w="1158550"/>
                <a:gridCol w="1158550"/>
                <a:gridCol w="1158550"/>
                <a:gridCol w="1158550"/>
                <a:gridCol w="1158550"/>
                <a:gridCol w="1158550"/>
                <a:gridCol w="1158550"/>
                <a:gridCol w="1158550"/>
                <a:gridCol w="1158550"/>
              </a:tblGrid>
              <a:tr h="598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13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14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15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16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921300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Beginning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2-path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Stairs up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Roof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2-path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2-hord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Risk/Reward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Enemy valley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2-hord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2-hord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3-path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Risk/Reward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Enemy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Roof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3-hord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2-path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Risk/Reward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3-hord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3-path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Roof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Bonus zone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Moving platform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2-path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enemy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gap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bonus zone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Gap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enemy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Enemy valley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Empty valley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2-path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Risk/Reward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gap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enemy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gap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enemy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4-hord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2-path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risk/reward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enemy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2-path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roof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-CA"/>
                        <a:t>flagpole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