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7" r:id="rId5"/>
    <p:sldId id="276" r:id="rId6"/>
    <p:sldId id="275" r:id="rId7"/>
    <p:sldId id="264" r:id="rId8"/>
    <p:sldId id="265" r:id="rId9"/>
    <p:sldId id="260" r:id="rId10"/>
    <p:sldId id="262" r:id="rId11"/>
    <p:sldId id="263" r:id="rId12"/>
    <p:sldId id="268" r:id="rId13"/>
    <p:sldId id="269" r:id="rId14"/>
    <p:sldId id="270" r:id="rId15"/>
    <p:sldId id="273" r:id="rId16"/>
    <p:sldId id="272" r:id="rId17"/>
    <p:sldId id="285" r:id="rId18"/>
    <p:sldId id="278" r:id="rId19"/>
    <p:sldId id="283" r:id="rId20"/>
    <p:sldId id="284" r:id="rId21"/>
    <p:sldId id="279" r:id="rId22"/>
    <p:sldId id="277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219EBC"/>
    <a:srgbClr val="FB8500"/>
    <a:srgbClr val="8ECAE6"/>
    <a:srgbClr val="FF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3" d="100"/>
          <a:sy n="73" d="100"/>
        </p:scale>
        <p:origin x="6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6AE2F-1B6E-4DFE-BA7F-AB7CC82F606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2EAE4-0559-4870-8C27-2D5456B6D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0648-1047-46C9-99ED-603E81D3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62EB5-043D-427D-B80C-558C8C97A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D6B2-1CBC-4689-892D-7030139F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2FAE-2487-44ED-94A5-8FB3AFC412B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8EE7-6C65-4CCB-B939-9069E636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59C4-72B7-4A5F-BCF5-F33F10CC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143F-DFF3-4DE6-B9F6-810C7B6E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6DC70-CE9D-4AA6-9AA5-EA5AB4DC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3758-5808-44F2-8222-BFB81D1C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A0A-6881-48CC-B034-B3DF4F8BF85D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C366-D18D-4213-B906-773E0D35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1323-7D24-4469-BEDA-776D6348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D6ED0-CD73-4604-9D78-510AF51CA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8FCC9-C1B2-44D5-ACC6-32968347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3EB08-BA5B-40D8-A708-834954BF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9246-B55A-4A79-8B48-18A441421661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EED8-A46D-49D8-8ED3-3FF907D3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6927-7566-424D-B0A8-3CFCB4B1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6162-57B2-43AF-B240-9675B1B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A6D5-2FF3-49C0-9B48-0EB60227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8EE0-78D1-487F-B05E-847A22E3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3F48-72D9-423C-BF5A-18409ACA096E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10DA-8A10-4ED9-85A0-A8E777C6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17F6-6D0D-482F-841F-89554459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B687-D651-4BE4-85CC-EB1AB6F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EED30-94E9-4914-B484-C773282C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0656-1E76-4102-8935-A66620C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8E2D-D153-48AF-A2EE-D662C5FE5246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3E76-F2C0-4ECA-99DB-8A4FDAF7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519A-63C7-4012-B081-6B502311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6BC8-765A-4C8F-8241-AA37061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DF07-874B-4F77-8E54-7F5A3DCE3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C776E-97D6-4171-A9AC-854EAA0A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CD84-C9EB-4586-A90F-3DF68BC9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BB64-8A64-4636-BD35-B0C22B905D9F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7CC7F-52C6-4409-A269-3F086A79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B04E-D681-4A88-B117-98454EAB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5A5B-CABB-4579-84D8-1A40F632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8E0AB-8BC1-45A7-BEAF-D2361088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967C5-6317-41E8-BC7A-9533C2E9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DC266-4FDC-4E92-9B24-73A99BF47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E4F0-E1C3-4EEE-BDDF-CD40A673D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F5803-65D2-4472-96D4-25C27FEA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49DA-0513-4A1A-9C8A-F955AF6B65F2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776F9-C354-446F-A505-DEE39B98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15612-2FF7-430F-8034-D64A583E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7560-90B7-441A-834D-1A200B2A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FC3E6-D21F-46C6-86CF-50864E9A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6A2D-1BF4-4456-AAA3-80F34697191C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9A84-1EAB-44D0-B49F-0C2D3E7B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4856-61F4-4F3D-9848-7F993F27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DDC04-E9FC-4663-8DAE-D8273474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2164-BEEA-4AC2-86C8-E542BAF25E49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AAAF7-C715-445C-817F-1C8BFBDD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2936E-05D4-4973-AB53-A08B4A68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196A-D93B-4114-A0DD-57C6F532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ACAB-A43B-4538-B31E-A8267433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C7B98-C328-47D8-AF42-6400765D4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193C0-D54A-4981-943B-D41B0C26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49CE-1093-4D22-A2DE-3A28EEA445D0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4E05-5B87-44CD-9442-3B7593CD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E933F-70E4-4E6B-8A0B-95D44F3B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4137-0189-45BB-918A-69815DAD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1C145-7A25-4650-BA09-B264F777E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5A002-F7E4-4EB4-BE95-50A7FD2F2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9866-D799-4118-A351-D715FC0D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C456-0984-4C34-915D-A4FDB51BAA76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1B95-F52D-4244-9DF8-E37E2BCE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FDEB-A49C-409E-B486-7582A613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5C9F8-3DD1-46C5-B4C0-596C486C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7754-6908-4DCB-9CBD-546E208A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C258E-7BD5-4043-A035-835EB9FEA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CD63-77AB-402E-8662-85B68345353A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3078-FC46-45AA-8018-3B1C12BEB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5713-0D88-4F08-A782-21B68E915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EDC-9378-4941-8818-EF677E9B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5/02/13/plastic-waste-becomes-currency-developing-countr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5/02/13/plastic-waste-becomes-currency-developing-countr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5/02/13/plastic-waste-becomes-currency-developing-countr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5/02/13/plastic-waste-becomes-currency-developing-countr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5/02/13/plastic-waste-becomes-currency-developing-countr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5/02/13/plastic-waste-becomes-currency-developing-countr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5/02/13/plastic-waste-becomes-currency-developing-countr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88EF-BB7A-4761-9188-5D7E94FD2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rgbClr val="8ECAE6"/>
          </a:solidFill>
        </p:spPr>
        <p:txBody>
          <a:bodyPr anchor="ctr"/>
          <a:lstStyle/>
          <a:p>
            <a:r>
              <a:rPr lang="en-US" b="1" u="sng" dirty="0">
                <a:solidFill>
                  <a:srgbClr val="023047"/>
                </a:solidFill>
              </a:rPr>
              <a:t>Plastinction</a:t>
            </a:r>
            <a:br>
              <a:rPr lang="en-US" dirty="0">
                <a:solidFill>
                  <a:srgbClr val="023047"/>
                </a:solidFill>
              </a:rPr>
            </a:br>
            <a:r>
              <a:rPr lang="en-US" sz="4800" dirty="0">
                <a:solidFill>
                  <a:srgbClr val="023047"/>
                </a:solidFill>
              </a:rPr>
              <a:t>Global Plastic Pollution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8772A-B59D-41F0-9B07-64565A6F8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24" y="6296156"/>
            <a:ext cx="2713220" cy="4253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Courtney Kennedy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EA4FF-E710-43AC-ABD6-9555497F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z="1400" smtClean="0">
                <a:solidFill>
                  <a:schemeClr val="tx1"/>
                </a:solidFill>
              </a:rPr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7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17D80-35E5-408B-879D-42BBD4BA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533D5-F006-4FBF-AA79-09FFB7C32169}"/>
              </a:ext>
            </a:extLst>
          </p:cNvPr>
          <p:cNvSpPr/>
          <p:nvPr/>
        </p:nvSpPr>
        <p:spPr>
          <a:xfrm>
            <a:off x="3819525" y="998342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Coca-Cola 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93449-C083-4FE4-8653-F08153725113}"/>
              </a:ext>
            </a:extLst>
          </p:cNvPr>
          <p:cNvSpPr/>
          <p:nvPr/>
        </p:nvSpPr>
        <p:spPr>
          <a:xfrm>
            <a:off x="3819525" y="1568254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40886-9684-4547-BD13-F042002E4FCD}"/>
              </a:ext>
            </a:extLst>
          </p:cNvPr>
          <p:cNvSpPr/>
          <p:nvPr/>
        </p:nvSpPr>
        <p:spPr>
          <a:xfrm>
            <a:off x="3819525" y="2138166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Robina Corporation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3D235-9677-486A-9BC8-05A24423E428}"/>
              </a:ext>
            </a:extLst>
          </p:cNvPr>
          <p:cNvSpPr/>
          <p:nvPr/>
        </p:nvSpPr>
        <p:spPr>
          <a:xfrm>
            <a:off x="3819525" y="2708078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Colgate-Palmolive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D7015-899B-4703-9451-FABFC519EB3D}"/>
              </a:ext>
            </a:extLst>
          </p:cNvPr>
          <p:cNvSpPr/>
          <p:nvPr/>
        </p:nvSpPr>
        <p:spPr>
          <a:xfrm>
            <a:off x="3819525" y="3277990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Unilever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145-30CE-4893-BBED-5BE28F18DF1D}"/>
              </a:ext>
            </a:extLst>
          </p:cNvPr>
          <p:cNvSpPr/>
          <p:nvPr/>
        </p:nvSpPr>
        <p:spPr>
          <a:xfrm>
            <a:off x="3819525" y="3847902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PepsiCo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DACAF-6A29-4701-8E7F-6529ED353687}"/>
              </a:ext>
            </a:extLst>
          </p:cNvPr>
          <p:cNvSpPr/>
          <p:nvPr/>
        </p:nvSpPr>
        <p:spPr>
          <a:xfrm>
            <a:off x="3819525" y="4417814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Mayora</a:t>
            </a:r>
            <a:r>
              <a:rPr lang="en-US" dirty="0"/>
              <a:t> Indah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F26E3E-487E-47E9-A978-D9F4258F0C01}"/>
              </a:ext>
            </a:extLst>
          </p:cNvPr>
          <p:cNvSpPr/>
          <p:nvPr/>
        </p:nvSpPr>
        <p:spPr>
          <a:xfrm>
            <a:off x="3819525" y="4987726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Tamil Nadu Co-Operative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96C00-5B61-4157-887E-60BD35CEBF54}"/>
              </a:ext>
            </a:extLst>
          </p:cNvPr>
          <p:cNvSpPr/>
          <p:nvPr/>
        </p:nvSpPr>
        <p:spPr>
          <a:xfrm>
            <a:off x="3819525" y="5561609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Proctor &amp; Gamble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95D4A-5F0E-4C38-B663-5260691FE45D}"/>
              </a:ext>
            </a:extLst>
          </p:cNvPr>
          <p:cNvSpPr/>
          <p:nvPr/>
        </p:nvSpPr>
        <p:spPr>
          <a:xfrm>
            <a:off x="3819525" y="6127550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Philip Morris International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76FEE2-D5F6-4665-9F39-FCA5E0AB520A}"/>
              </a:ext>
            </a:extLst>
          </p:cNvPr>
          <p:cNvSpPr/>
          <p:nvPr/>
        </p:nvSpPr>
        <p:spPr>
          <a:xfrm>
            <a:off x="3352246" y="1076216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E8EB6FC-7A0D-4EA9-BF8F-DC5DA7C6E1A1}"/>
              </a:ext>
            </a:extLst>
          </p:cNvPr>
          <p:cNvSpPr/>
          <p:nvPr/>
        </p:nvSpPr>
        <p:spPr>
          <a:xfrm>
            <a:off x="3352246" y="1646128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0FABFC0-5EA3-4D0F-84FF-0166EFCF0445}"/>
              </a:ext>
            </a:extLst>
          </p:cNvPr>
          <p:cNvSpPr/>
          <p:nvPr/>
        </p:nvSpPr>
        <p:spPr>
          <a:xfrm>
            <a:off x="3352246" y="2198976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53C8312-DA86-4C85-BF9B-DE80A44C40DB}"/>
              </a:ext>
            </a:extLst>
          </p:cNvPr>
          <p:cNvSpPr/>
          <p:nvPr/>
        </p:nvSpPr>
        <p:spPr>
          <a:xfrm>
            <a:off x="3365869" y="2768888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8F474F1-7F70-45AF-84B2-B2CCE023DFA3}"/>
              </a:ext>
            </a:extLst>
          </p:cNvPr>
          <p:cNvSpPr/>
          <p:nvPr/>
        </p:nvSpPr>
        <p:spPr>
          <a:xfrm>
            <a:off x="3352246" y="3356058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EBBAC71-4411-4B1F-B9EC-1464D1853C35}"/>
              </a:ext>
            </a:extLst>
          </p:cNvPr>
          <p:cNvSpPr/>
          <p:nvPr/>
        </p:nvSpPr>
        <p:spPr>
          <a:xfrm>
            <a:off x="3365869" y="3915364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E8FAD3-030A-4C96-83B1-F89A4D8542D1}"/>
              </a:ext>
            </a:extLst>
          </p:cNvPr>
          <p:cNvSpPr/>
          <p:nvPr/>
        </p:nvSpPr>
        <p:spPr>
          <a:xfrm>
            <a:off x="3365869" y="4478624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77E7593-2A72-4E73-BFCB-245C24F04B75}"/>
              </a:ext>
            </a:extLst>
          </p:cNvPr>
          <p:cNvSpPr/>
          <p:nvPr/>
        </p:nvSpPr>
        <p:spPr>
          <a:xfrm>
            <a:off x="3365869" y="5065600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F39BA1-6C75-4006-AE58-074446FA5350}"/>
              </a:ext>
            </a:extLst>
          </p:cNvPr>
          <p:cNvSpPr/>
          <p:nvPr/>
        </p:nvSpPr>
        <p:spPr>
          <a:xfrm>
            <a:off x="3386581" y="5622419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3B87D48-AEF0-488B-93AF-6B5121ABDC57}"/>
              </a:ext>
            </a:extLst>
          </p:cNvPr>
          <p:cNvSpPr/>
          <p:nvPr/>
        </p:nvSpPr>
        <p:spPr>
          <a:xfrm>
            <a:off x="3402751" y="6196302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6BF2C04-82BB-44C8-AD33-9DFBB099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5571"/>
          </a:xfrm>
          <a:solidFill>
            <a:srgbClr val="0230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Plastic Pollution Brands 2020</a:t>
            </a:r>
          </a:p>
        </p:txBody>
      </p:sp>
    </p:spTree>
    <p:extLst>
      <p:ext uri="{BB962C8B-B14F-4D97-AF65-F5344CB8AC3E}">
        <p14:creationId xmlns:p14="http://schemas.microsoft.com/office/powerpoint/2010/main" val="409497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17D80-35E5-408B-879D-42BBD4BA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533D5-F006-4FBF-AA79-09FFB7C32169}"/>
              </a:ext>
            </a:extLst>
          </p:cNvPr>
          <p:cNvSpPr/>
          <p:nvPr/>
        </p:nvSpPr>
        <p:spPr>
          <a:xfrm>
            <a:off x="3819525" y="998342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Coca-Cola 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93449-C083-4FE4-8653-F08153725113}"/>
              </a:ext>
            </a:extLst>
          </p:cNvPr>
          <p:cNvSpPr/>
          <p:nvPr/>
        </p:nvSpPr>
        <p:spPr>
          <a:xfrm>
            <a:off x="3819525" y="1568254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40886-9684-4547-BD13-F042002E4FCD}"/>
              </a:ext>
            </a:extLst>
          </p:cNvPr>
          <p:cNvSpPr/>
          <p:nvPr/>
        </p:nvSpPr>
        <p:spPr>
          <a:xfrm>
            <a:off x="3819525" y="2138166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Robina Corporation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3D235-9677-486A-9BC8-05A24423E428}"/>
              </a:ext>
            </a:extLst>
          </p:cNvPr>
          <p:cNvSpPr/>
          <p:nvPr/>
        </p:nvSpPr>
        <p:spPr>
          <a:xfrm>
            <a:off x="3819525" y="2708078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PepsiCo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D7015-899B-4703-9451-FABFC519EB3D}"/>
              </a:ext>
            </a:extLst>
          </p:cNvPr>
          <p:cNvSpPr/>
          <p:nvPr/>
        </p:nvSpPr>
        <p:spPr>
          <a:xfrm>
            <a:off x="3819525" y="3277990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Unilever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145-30CE-4893-BBED-5BE28F18DF1D}"/>
              </a:ext>
            </a:extLst>
          </p:cNvPr>
          <p:cNvSpPr/>
          <p:nvPr/>
        </p:nvSpPr>
        <p:spPr>
          <a:xfrm>
            <a:off x="3819525" y="3847902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Colgate-Palmolive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DACAF-6A29-4701-8E7F-6529ED353687}"/>
              </a:ext>
            </a:extLst>
          </p:cNvPr>
          <p:cNvSpPr/>
          <p:nvPr/>
        </p:nvSpPr>
        <p:spPr>
          <a:xfrm>
            <a:off x="3819525" y="4417814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 Water, Inc.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F26E3E-487E-47E9-A978-D9F4258F0C01}"/>
              </a:ext>
            </a:extLst>
          </p:cNvPr>
          <p:cNvSpPr/>
          <p:nvPr/>
        </p:nvSpPr>
        <p:spPr>
          <a:xfrm>
            <a:off x="3819525" y="4987726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Philip Morris International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96C00-5B61-4157-887E-60BD35CEBF54}"/>
              </a:ext>
            </a:extLst>
          </p:cNvPr>
          <p:cNvSpPr/>
          <p:nvPr/>
        </p:nvSpPr>
        <p:spPr>
          <a:xfrm>
            <a:off x="3819525" y="5561609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Proctor &amp; Gamble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95D4A-5F0E-4C38-B663-5260691FE45D}"/>
              </a:ext>
            </a:extLst>
          </p:cNvPr>
          <p:cNvSpPr/>
          <p:nvPr/>
        </p:nvSpPr>
        <p:spPr>
          <a:xfrm>
            <a:off x="3819525" y="6127550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Mayora</a:t>
            </a:r>
            <a:r>
              <a:rPr lang="en-US" dirty="0"/>
              <a:t> Indah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76FEE2-D5F6-4665-9F39-FCA5E0AB520A}"/>
              </a:ext>
            </a:extLst>
          </p:cNvPr>
          <p:cNvSpPr/>
          <p:nvPr/>
        </p:nvSpPr>
        <p:spPr>
          <a:xfrm>
            <a:off x="3352246" y="1076216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E8EB6FC-7A0D-4EA9-BF8F-DC5DA7C6E1A1}"/>
              </a:ext>
            </a:extLst>
          </p:cNvPr>
          <p:cNvSpPr/>
          <p:nvPr/>
        </p:nvSpPr>
        <p:spPr>
          <a:xfrm>
            <a:off x="3352246" y="1646128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0FABFC0-5EA3-4D0F-84FF-0166EFCF0445}"/>
              </a:ext>
            </a:extLst>
          </p:cNvPr>
          <p:cNvSpPr/>
          <p:nvPr/>
        </p:nvSpPr>
        <p:spPr>
          <a:xfrm>
            <a:off x="3352246" y="2198976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53C8312-DA86-4C85-BF9B-DE80A44C40DB}"/>
              </a:ext>
            </a:extLst>
          </p:cNvPr>
          <p:cNvSpPr/>
          <p:nvPr/>
        </p:nvSpPr>
        <p:spPr>
          <a:xfrm>
            <a:off x="3365869" y="2768888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8F474F1-7F70-45AF-84B2-B2CCE023DFA3}"/>
              </a:ext>
            </a:extLst>
          </p:cNvPr>
          <p:cNvSpPr/>
          <p:nvPr/>
        </p:nvSpPr>
        <p:spPr>
          <a:xfrm>
            <a:off x="3352246" y="3356058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EBBAC71-4411-4B1F-B9EC-1464D1853C35}"/>
              </a:ext>
            </a:extLst>
          </p:cNvPr>
          <p:cNvSpPr/>
          <p:nvPr/>
        </p:nvSpPr>
        <p:spPr>
          <a:xfrm>
            <a:off x="3365869" y="3915364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E8FAD3-030A-4C96-83B1-F89A4D8542D1}"/>
              </a:ext>
            </a:extLst>
          </p:cNvPr>
          <p:cNvSpPr/>
          <p:nvPr/>
        </p:nvSpPr>
        <p:spPr>
          <a:xfrm>
            <a:off x="3365869" y="4478624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77E7593-2A72-4E73-BFCB-245C24F04B75}"/>
              </a:ext>
            </a:extLst>
          </p:cNvPr>
          <p:cNvSpPr/>
          <p:nvPr/>
        </p:nvSpPr>
        <p:spPr>
          <a:xfrm>
            <a:off x="3365869" y="5065600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F39BA1-6C75-4006-AE58-074446FA5350}"/>
              </a:ext>
            </a:extLst>
          </p:cNvPr>
          <p:cNvSpPr/>
          <p:nvPr/>
        </p:nvSpPr>
        <p:spPr>
          <a:xfrm>
            <a:off x="3386581" y="5622419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3B87D48-AEF0-488B-93AF-6B5121ABDC57}"/>
              </a:ext>
            </a:extLst>
          </p:cNvPr>
          <p:cNvSpPr/>
          <p:nvPr/>
        </p:nvSpPr>
        <p:spPr>
          <a:xfrm>
            <a:off x="3402751" y="6196302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1DA97F8-C88E-42C4-9BE4-CC36E0AB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5571"/>
          </a:xfrm>
          <a:solidFill>
            <a:srgbClr val="0230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Plastic Pollution Brands Overall</a:t>
            </a:r>
          </a:p>
        </p:txBody>
      </p:sp>
    </p:spTree>
    <p:extLst>
      <p:ext uri="{BB962C8B-B14F-4D97-AF65-F5344CB8AC3E}">
        <p14:creationId xmlns:p14="http://schemas.microsoft.com/office/powerpoint/2010/main" val="146836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7F1B32-0D11-4B00-92E1-CC00A70D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291"/>
            <a:ext cx="12192000" cy="59211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D6BFB-0BF1-40AA-B3B8-CF87E833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67CE23-A6A9-4B66-A4FA-316BF93F58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89154"/>
          </a:xfrm>
          <a:prstGeom prst="rect">
            <a:avLst/>
          </a:prstGeom>
          <a:solidFill>
            <a:srgbClr val="023047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Top Plastic Pollution Brands Saw An Increase of Plastic from 2019 to 2020 </a:t>
            </a:r>
          </a:p>
        </p:txBody>
      </p:sp>
    </p:spTree>
    <p:extLst>
      <p:ext uri="{BB962C8B-B14F-4D97-AF65-F5344CB8AC3E}">
        <p14:creationId xmlns:p14="http://schemas.microsoft.com/office/powerpoint/2010/main" val="336677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E0B289-FB96-4DF8-BBFE-FA1F8BC3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0601"/>
            <a:ext cx="12192000" cy="2616797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23047"/>
                </a:solidFill>
                <a:cs typeface="Calibri" panose="020F0502020204030204" pitchFamily="34" charset="0"/>
              </a:rPr>
              <a:t>Global Distribution of Plastic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E725-E7D6-48BD-8058-B82174A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630B7-13E6-4EA4-A567-402FB5BF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77561-9BFF-473D-A781-0542F987B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35" t="4410" r="1335" b="4623"/>
          <a:stretch/>
        </p:blipFill>
        <p:spPr>
          <a:xfrm>
            <a:off x="1444087" y="1223850"/>
            <a:ext cx="9303826" cy="567214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E2C84C-979F-4142-A3B2-5119CE61539D}"/>
              </a:ext>
            </a:extLst>
          </p:cNvPr>
          <p:cNvSpPr/>
          <p:nvPr/>
        </p:nvSpPr>
        <p:spPr>
          <a:xfrm>
            <a:off x="6235909" y="3207891"/>
            <a:ext cx="1229194" cy="58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Europe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8.95%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D0A543-C7AC-4BC0-B8AC-82C45E5B5922}"/>
              </a:ext>
            </a:extLst>
          </p:cNvPr>
          <p:cNvSpPr/>
          <p:nvPr/>
        </p:nvSpPr>
        <p:spPr>
          <a:xfrm>
            <a:off x="7877314" y="3500199"/>
            <a:ext cx="1229194" cy="58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41.67%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13147E-3D7D-4E37-B87A-D3E3C2108C6B}"/>
              </a:ext>
            </a:extLst>
          </p:cNvPr>
          <p:cNvSpPr/>
          <p:nvPr/>
        </p:nvSpPr>
        <p:spPr>
          <a:xfrm>
            <a:off x="5901111" y="4759633"/>
            <a:ext cx="1229194" cy="58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Africa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44.10%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20CD65-A7D1-4740-9C4C-7146E28D31FE}"/>
              </a:ext>
            </a:extLst>
          </p:cNvPr>
          <p:cNvSpPr/>
          <p:nvPr/>
        </p:nvSpPr>
        <p:spPr>
          <a:xfrm>
            <a:off x="9207066" y="5781463"/>
            <a:ext cx="1229194" cy="58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Oceania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0.25%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DC4001-42D1-49C0-8F4C-7CBB5CC80403}"/>
              </a:ext>
            </a:extLst>
          </p:cNvPr>
          <p:cNvSpPr/>
          <p:nvPr/>
        </p:nvSpPr>
        <p:spPr>
          <a:xfrm>
            <a:off x="2816909" y="3500199"/>
            <a:ext cx="1650159" cy="58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North America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2.05%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AED359-EE28-4FAF-902B-7552D17A92A1}"/>
              </a:ext>
            </a:extLst>
          </p:cNvPr>
          <p:cNvSpPr/>
          <p:nvPr/>
        </p:nvSpPr>
        <p:spPr>
          <a:xfrm>
            <a:off x="3641988" y="5369232"/>
            <a:ext cx="1650159" cy="58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South America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2.98%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56744A-E119-4865-AC2F-A7980C16AE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59174"/>
          </a:xfrm>
          <a:prstGeom prst="rect">
            <a:avLst/>
          </a:prstGeom>
          <a:solidFill>
            <a:srgbClr val="023047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Asia and Africa Make Up Majority of the Global Distribution of Plastic in 2020 and 2019</a:t>
            </a:r>
          </a:p>
        </p:txBody>
      </p:sp>
    </p:spTree>
    <p:extLst>
      <p:ext uri="{BB962C8B-B14F-4D97-AF65-F5344CB8AC3E}">
        <p14:creationId xmlns:p14="http://schemas.microsoft.com/office/powerpoint/2010/main" val="344087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BD744-D2B2-4C4C-8EF7-097B4D784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9" t="16831" r="16938" b="15847"/>
          <a:stretch/>
        </p:blipFill>
        <p:spPr>
          <a:xfrm>
            <a:off x="354762" y="1799700"/>
            <a:ext cx="5416450" cy="5416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52E1D-3759-4F01-B7E2-1012E3434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t="16831" r="15739" b="15847"/>
          <a:stretch/>
        </p:blipFill>
        <p:spPr>
          <a:xfrm>
            <a:off x="6307112" y="1799700"/>
            <a:ext cx="5416448" cy="54164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5038-27AB-4777-9982-3C53F94D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17C93-9041-4579-BB76-75DF7C7905CC}"/>
              </a:ext>
            </a:extLst>
          </p:cNvPr>
          <p:cNvSpPr txBox="1"/>
          <p:nvPr/>
        </p:nvSpPr>
        <p:spPr>
          <a:xfrm>
            <a:off x="354762" y="1116359"/>
            <a:ext cx="44220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2019 Percent of Total World Plastic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6B647-9A95-477C-8749-5DAC315A0E2A}"/>
              </a:ext>
            </a:extLst>
          </p:cNvPr>
          <p:cNvSpPr txBox="1"/>
          <p:nvPr/>
        </p:nvSpPr>
        <p:spPr>
          <a:xfrm>
            <a:off x="6804287" y="1119218"/>
            <a:ext cx="44220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2020 Percent of Total World Plastic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FEEFBA-72C6-452D-AB42-C851C70377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6359"/>
          </a:xfrm>
          <a:prstGeom prst="rect">
            <a:avLst/>
          </a:prstGeom>
          <a:solidFill>
            <a:srgbClr val="023047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Majority of the Global Distribution of Plastic Shifts from Africa in 2019 to Asia in 2020</a:t>
            </a:r>
          </a:p>
        </p:txBody>
      </p:sp>
    </p:spTree>
    <p:extLst>
      <p:ext uri="{BB962C8B-B14F-4D97-AF65-F5344CB8AC3E}">
        <p14:creationId xmlns:p14="http://schemas.microsoft.com/office/powerpoint/2010/main" val="379273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E4835D-5666-47CF-985E-188BF8C9E67A}"/>
              </a:ext>
            </a:extLst>
          </p:cNvPr>
          <p:cNvSpPr txBox="1"/>
          <p:nvPr/>
        </p:nvSpPr>
        <p:spPr>
          <a:xfrm>
            <a:off x="509666" y="1178901"/>
            <a:ext cx="442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Percent of Total World Plastic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ECEAF-B8F2-4CF2-895D-ECA9F0666B6A}"/>
              </a:ext>
            </a:extLst>
          </p:cNvPr>
          <p:cNvSpPr txBox="1"/>
          <p:nvPr/>
        </p:nvSpPr>
        <p:spPr>
          <a:xfrm>
            <a:off x="6854279" y="1155471"/>
            <a:ext cx="442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Percent of Total Volunteers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8EF565-873F-4B84-890A-3CB77660B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6" t="15737" r="17194" b="18031"/>
          <a:stretch/>
        </p:blipFill>
        <p:spPr>
          <a:xfrm>
            <a:off x="509666" y="1617136"/>
            <a:ext cx="5416452" cy="5416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A335D-E027-412C-BCBD-922494B5DE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16333" r="16333" b="16333"/>
          <a:stretch/>
        </p:blipFill>
        <p:spPr>
          <a:xfrm>
            <a:off x="6357103" y="1617136"/>
            <a:ext cx="5416451" cy="54164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5333F-CEAD-4805-9809-76749479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9A6071-0DD4-427F-B2FA-34FB57D5340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6359"/>
          </a:xfrm>
          <a:prstGeom prst="rect">
            <a:avLst/>
          </a:prstGeom>
          <a:solidFill>
            <a:srgbClr val="023047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Where the majority of volunteers are located correlates to where the majority of the plastic is: Asia and Africa</a:t>
            </a:r>
          </a:p>
        </p:txBody>
      </p:sp>
    </p:spTree>
    <p:extLst>
      <p:ext uri="{BB962C8B-B14F-4D97-AF65-F5344CB8AC3E}">
        <p14:creationId xmlns:p14="http://schemas.microsoft.com/office/powerpoint/2010/main" val="414723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E0B289-FB96-4DF8-BBFE-FA1F8BC3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0601"/>
            <a:ext cx="12192000" cy="2616797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23047"/>
                </a:solidFill>
                <a:cs typeface="Calibri" panose="020F0502020204030204" pitchFamily="34" charset="0"/>
              </a:rPr>
              <a:t>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E725-E7D6-48BD-8058-B82174A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4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32296-3DB6-47A4-AFB1-915C2CEF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6862E4-867F-43EF-92AB-1B9F53251A65}"/>
              </a:ext>
            </a:extLst>
          </p:cNvPr>
          <p:cNvSpPr/>
          <p:nvPr/>
        </p:nvSpPr>
        <p:spPr>
          <a:xfrm>
            <a:off x="334218" y="3927566"/>
            <a:ext cx="5508431" cy="2299881"/>
          </a:xfrm>
          <a:prstGeom prst="roundRect">
            <a:avLst/>
          </a:prstGeom>
          <a:solidFill>
            <a:srgbClr val="219EBC"/>
          </a:solidFill>
          <a:ln w="76200"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23047"/>
                </a:solidFill>
              </a:rPr>
              <a:t>The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23047"/>
                </a:solidFill>
              </a:rPr>
              <a:t>Coca-Cola Company, Nestle, and Universal Robino Corporation</a:t>
            </a:r>
            <a:r>
              <a:rPr lang="en-US" sz="2800" dirty="0"/>
              <a:t> have the most plastic pollution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BBE25A-A95C-4E45-82B9-36F5A7CF29C5}"/>
              </a:ext>
            </a:extLst>
          </p:cNvPr>
          <p:cNvSpPr/>
          <p:nvPr/>
        </p:nvSpPr>
        <p:spPr>
          <a:xfrm>
            <a:off x="6254972" y="3927566"/>
            <a:ext cx="5602809" cy="2299881"/>
          </a:xfrm>
          <a:prstGeom prst="roundRect">
            <a:avLst/>
          </a:prstGeom>
          <a:solidFill>
            <a:srgbClr val="219EBC"/>
          </a:solidFill>
          <a:ln w="76200"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Shift from </a:t>
            </a:r>
            <a:r>
              <a:rPr lang="en-US" sz="2800" b="1" dirty="0">
                <a:solidFill>
                  <a:srgbClr val="023047"/>
                </a:solidFill>
              </a:rPr>
              <a:t>top plastic continent</a:t>
            </a:r>
            <a:r>
              <a:rPr lang="en-US" sz="2800" dirty="0"/>
              <a:t> being </a:t>
            </a:r>
            <a:r>
              <a:rPr lang="en-US" sz="2800" b="1" dirty="0">
                <a:solidFill>
                  <a:srgbClr val="023047"/>
                </a:solidFill>
              </a:rPr>
              <a:t>Africa</a:t>
            </a:r>
            <a:r>
              <a:rPr lang="en-US" sz="2800" dirty="0"/>
              <a:t> in 2019 to </a:t>
            </a:r>
            <a:r>
              <a:rPr lang="en-US" sz="2800" b="1" dirty="0">
                <a:solidFill>
                  <a:srgbClr val="023047"/>
                </a:solidFill>
              </a:rPr>
              <a:t>Asia</a:t>
            </a:r>
            <a:r>
              <a:rPr lang="en-US" sz="2800" dirty="0"/>
              <a:t> in 2020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53CE03-F0E4-47C6-9983-9C62D2DC31B4}"/>
              </a:ext>
            </a:extLst>
          </p:cNvPr>
          <p:cNvSpPr/>
          <p:nvPr/>
        </p:nvSpPr>
        <p:spPr>
          <a:xfrm>
            <a:off x="334219" y="1343417"/>
            <a:ext cx="5508432" cy="2299881"/>
          </a:xfrm>
          <a:prstGeom prst="roundRect">
            <a:avLst/>
          </a:prstGeom>
          <a:solidFill>
            <a:srgbClr val="219EBC"/>
          </a:solidFill>
          <a:ln w="76200"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23047"/>
                </a:solidFill>
              </a:rPr>
              <a:t>COVID-19</a:t>
            </a:r>
            <a:r>
              <a:rPr lang="en-US" sz="2800" dirty="0"/>
              <a:t> caused increase in disposable masks which resulted in </a:t>
            </a:r>
            <a:r>
              <a:rPr lang="en-US" sz="2800" b="1" dirty="0">
                <a:solidFill>
                  <a:srgbClr val="023047"/>
                </a:solidFill>
              </a:rPr>
              <a:t>increase of PP plastic</a:t>
            </a:r>
            <a:r>
              <a:rPr lang="en-US" sz="2800" dirty="0"/>
              <a:t> in 2020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F57E87-F7E4-427F-A043-5F945BFEE688}"/>
              </a:ext>
            </a:extLst>
          </p:cNvPr>
          <p:cNvSpPr/>
          <p:nvPr/>
        </p:nvSpPr>
        <p:spPr>
          <a:xfrm>
            <a:off x="6254972" y="1343417"/>
            <a:ext cx="5602809" cy="2299881"/>
          </a:xfrm>
          <a:prstGeom prst="roundRect">
            <a:avLst/>
          </a:prstGeom>
          <a:solidFill>
            <a:srgbClr val="219EBC"/>
          </a:solidFill>
          <a:ln w="76200"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Plastic </a:t>
            </a:r>
            <a:r>
              <a:rPr lang="en-US" sz="2800" dirty="0">
                <a:solidFill>
                  <a:schemeClr val="bg1"/>
                </a:solidFill>
              </a:rPr>
              <a:t>pollution is </a:t>
            </a:r>
            <a:r>
              <a:rPr lang="en-US" sz="2800" b="1" dirty="0">
                <a:solidFill>
                  <a:srgbClr val="023047"/>
                </a:solidFill>
              </a:rPr>
              <a:t>declining overall</a:t>
            </a:r>
            <a:r>
              <a:rPr lang="en-US" sz="2800" dirty="0"/>
              <a:t>, but </a:t>
            </a:r>
            <a:r>
              <a:rPr lang="en-US" sz="2800" dirty="0">
                <a:solidFill>
                  <a:schemeClr val="bg1"/>
                </a:solidFill>
              </a:rPr>
              <a:t>the</a:t>
            </a:r>
            <a:r>
              <a:rPr lang="en-US" sz="2800" b="1" dirty="0">
                <a:solidFill>
                  <a:srgbClr val="023047"/>
                </a:solidFill>
              </a:rPr>
              <a:t> top  plastic pollution companies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rgbClr val="023047"/>
                </a:solidFill>
              </a:rPr>
              <a:t>increasing</a:t>
            </a:r>
            <a:r>
              <a:rPr lang="en-US" sz="2800" dirty="0"/>
              <a:t> plastic pollution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FA449D-6193-4FB2-A550-A4669F6165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32114"/>
          </a:xfrm>
          <a:prstGeom prst="rect">
            <a:avLst/>
          </a:prstGeom>
          <a:solidFill>
            <a:srgbClr val="023047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Plastic Pollution Trends Have Changed from 2019 to 2020</a:t>
            </a:r>
          </a:p>
        </p:txBody>
      </p:sp>
    </p:spTree>
    <p:extLst>
      <p:ext uri="{BB962C8B-B14F-4D97-AF65-F5344CB8AC3E}">
        <p14:creationId xmlns:p14="http://schemas.microsoft.com/office/powerpoint/2010/main" val="1192922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E3EC-0C7A-4EDE-80D0-8DDD3D19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47" y="800168"/>
            <a:ext cx="10645505" cy="113007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Action to Take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80424-F7A6-463A-9B5E-4D26A067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0D624-2C6E-4EC6-9404-C9A3259C1721}"/>
              </a:ext>
            </a:extLst>
          </p:cNvPr>
          <p:cNvSpPr txBox="1"/>
          <p:nvPr/>
        </p:nvSpPr>
        <p:spPr>
          <a:xfrm>
            <a:off x="4737463" y="4533588"/>
            <a:ext cx="271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Lobby to require big plastic producers to reduce plastic being produced and to  create zero waste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62403-75B1-4096-A4CF-B573A1A1497B}"/>
              </a:ext>
            </a:extLst>
          </p:cNvPr>
          <p:cNvSpPr txBox="1"/>
          <p:nvPr/>
        </p:nvSpPr>
        <p:spPr>
          <a:xfrm>
            <a:off x="8724900" y="4533588"/>
            <a:ext cx="271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Advocate and invest in improved infrastructure and waste management in Africa and Asia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C994D-12D8-4C1A-9541-0C2F6E43F741}"/>
              </a:ext>
            </a:extLst>
          </p:cNvPr>
          <p:cNvSpPr txBox="1"/>
          <p:nvPr/>
        </p:nvSpPr>
        <p:spPr>
          <a:xfrm>
            <a:off x="750026" y="4672087"/>
            <a:ext cx="271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Invest in R&amp;D for non-plastic masks and for mask recycling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BD5A5-4963-4D2F-BA09-A90D1EBADC24}"/>
              </a:ext>
            </a:extLst>
          </p:cNvPr>
          <p:cNvSpPr txBox="1"/>
          <p:nvPr/>
        </p:nvSpPr>
        <p:spPr>
          <a:xfrm>
            <a:off x="109581" y="2901693"/>
            <a:ext cx="40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5A538-342C-4578-8A22-204B4A73B65A}"/>
              </a:ext>
            </a:extLst>
          </p:cNvPr>
          <p:cNvSpPr txBox="1"/>
          <p:nvPr/>
        </p:nvSpPr>
        <p:spPr>
          <a:xfrm>
            <a:off x="4232368" y="2717028"/>
            <a:ext cx="372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Top Plastic Producing Companies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98D08-04FD-47D9-80C0-D42F31C44FAF}"/>
              </a:ext>
            </a:extLst>
          </p:cNvPr>
          <p:cNvSpPr txBox="1"/>
          <p:nvPr/>
        </p:nvSpPr>
        <p:spPr>
          <a:xfrm>
            <a:off x="8079299" y="2901693"/>
            <a:ext cx="40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Asia and Africa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9BF93-AD05-45B9-9BE1-1E9FACB3134D}"/>
              </a:ext>
            </a:extLst>
          </p:cNvPr>
          <p:cNvCxnSpPr/>
          <p:nvPr/>
        </p:nvCxnSpPr>
        <p:spPr>
          <a:xfrm>
            <a:off x="2108563" y="3859242"/>
            <a:ext cx="0" cy="6183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3ECF0-B0B8-4290-9276-B34DB25179B4}"/>
              </a:ext>
            </a:extLst>
          </p:cNvPr>
          <p:cNvCxnSpPr/>
          <p:nvPr/>
        </p:nvCxnSpPr>
        <p:spPr>
          <a:xfrm>
            <a:off x="6096000" y="3788000"/>
            <a:ext cx="0" cy="6183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AC16C-7673-46BE-BC68-6BEEEEF1FC6F}"/>
              </a:ext>
            </a:extLst>
          </p:cNvPr>
          <p:cNvCxnSpPr/>
          <p:nvPr/>
        </p:nvCxnSpPr>
        <p:spPr>
          <a:xfrm>
            <a:off x="10101943" y="3788000"/>
            <a:ext cx="0" cy="6183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1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E0B289-FB96-4DF8-BBFE-FA1F8BC3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0601"/>
            <a:ext cx="12192000" cy="2616797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23047"/>
                </a:solidFill>
                <a:cs typeface="Calibri" panose="020F0502020204030204" pitchFamily="34" charset="0"/>
              </a:rPr>
              <a:t>What is plastic pollution like in 2020 and how has it changed from 2019 to 2020?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E725-E7D6-48BD-8058-B82174A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39C86-8231-475D-9D68-962628C4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51F6-575B-440B-B6A4-5F0644A089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32114"/>
          </a:xfrm>
          <a:prstGeom prst="rect">
            <a:avLst/>
          </a:prstGeom>
          <a:solidFill>
            <a:srgbClr val="023047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DBF08-6FE6-4C77-86F5-64C421B6D7CD}"/>
              </a:ext>
            </a:extLst>
          </p:cNvPr>
          <p:cNvSpPr/>
          <p:nvPr/>
        </p:nvSpPr>
        <p:spPr>
          <a:xfrm>
            <a:off x="90351" y="2418804"/>
            <a:ext cx="2780212" cy="2780212"/>
          </a:xfrm>
          <a:prstGeom prst="ellipse">
            <a:avLst/>
          </a:prstGeom>
          <a:solidFill>
            <a:srgbClr val="023047"/>
          </a:solidFill>
          <a:ln w="76200">
            <a:solidFill>
              <a:srgbClr val="FB85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Normalizing country plastic collection values by taking into account the number of volunteers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3FA4DC-FD97-4EDB-B2BD-2319414F56B1}"/>
              </a:ext>
            </a:extLst>
          </p:cNvPr>
          <p:cNvSpPr/>
          <p:nvPr/>
        </p:nvSpPr>
        <p:spPr>
          <a:xfrm>
            <a:off x="3198222" y="2418804"/>
            <a:ext cx="2780212" cy="2780212"/>
          </a:xfrm>
          <a:prstGeom prst="ellipse">
            <a:avLst/>
          </a:prstGeom>
          <a:solidFill>
            <a:srgbClr val="023047"/>
          </a:solidFill>
          <a:ln w="76200">
            <a:solidFill>
              <a:srgbClr val="FB85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Standardizing collection process (select from list of brands and countries etc. rather than typing plastic information)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1CDC4C-3987-4756-858A-DC2C531FB8A4}"/>
              </a:ext>
            </a:extLst>
          </p:cNvPr>
          <p:cNvSpPr/>
          <p:nvPr/>
        </p:nvSpPr>
        <p:spPr>
          <a:xfrm>
            <a:off x="6221185" y="2479764"/>
            <a:ext cx="2780212" cy="2780212"/>
          </a:xfrm>
          <a:prstGeom prst="ellipse">
            <a:avLst/>
          </a:prstGeom>
          <a:solidFill>
            <a:srgbClr val="023047"/>
          </a:solidFill>
          <a:ln w="76200">
            <a:solidFill>
              <a:srgbClr val="FB85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Taking into account the recyclability of the types of plastic in rankings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6A2F63-D209-4F59-9DC7-AE4261F8C14C}"/>
              </a:ext>
            </a:extLst>
          </p:cNvPr>
          <p:cNvSpPr/>
          <p:nvPr/>
        </p:nvSpPr>
        <p:spPr>
          <a:xfrm>
            <a:off x="9244148" y="2418804"/>
            <a:ext cx="2780212" cy="2780212"/>
          </a:xfrm>
          <a:prstGeom prst="ellipse">
            <a:avLst/>
          </a:prstGeom>
          <a:solidFill>
            <a:srgbClr val="023047"/>
          </a:solidFill>
          <a:ln w="76200">
            <a:solidFill>
              <a:srgbClr val="FB85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Incorporating other plastic pollution counts for countries not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409257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E0B289-FB96-4DF8-BBFE-FA1F8BC3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0601"/>
            <a:ext cx="12192000" cy="2616797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23047"/>
                </a:solidFill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E725-E7D6-48BD-8058-B82174A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2365-C14F-41B9-B092-3284D1E1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D9F0-4138-41EE-8A4D-F0A5F611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413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Country Rankings</a:t>
            </a:r>
          </a:p>
          <a:p>
            <a:r>
              <a:rPr lang="en-US" dirty="0"/>
              <a:t>2019</a:t>
            </a:r>
          </a:p>
          <a:p>
            <a:pPr lvl="1"/>
            <a:r>
              <a:rPr lang="en-US" dirty="0"/>
              <a:t>Taiwan</a:t>
            </a:r>
          </a:p>
          <a:p>
            <a:pPr lvl="1"/>
            <a:r>
              <a:rPr lang="en-US" dirty="0"/>
              <a:t>Nigeria</a:t>
            </a:r>
          </a:p>
          <a:p>
            <a:pPr lvl="1"/>
            <a:r>
              <a:rPr lang="en-US" dirty="0"/>
              <a:t>Philippines</a:t>
            </a:r>
          </a:p>
          <a:p>
            <a:pPr lvl="1"/>
            <a:r>
              <a:rPr lang="en-US" dirty="0"/>
              <a:t>Indonesia</a:t>
            </a:r>
          </a:p>
          <a:p>
            <a:pPr lvl="1"/>
            <a:r>
              <a:rPr lang="en-US" dirty="0"/>
              <a:t>Ecuador</a:t>
            </a:r>
          </a:p>
          <a:p>
            <a:r>
              <a:rPr lang="en-US" dirty="0"/>
              <a:t>2020</a:t>
            </a:r>
          </a:p>
          <a:p>
            <a:pPr lvl="1"/>
            <a:r>
              <a:rPr lang="en-US" dirty="0"/>
              <a:t>Nigeria</a:t>
            </a:r>
          </a:p>
          <a:p>
            <a:pPr lvl="1"/>
            <a:r>
              <a:rPr lang="en-US" dirty="0"/>
              <a:t>Philippines</a:t>
            </a:r>
          </a:p>
          <a:p>
            <a:pPr lvl="1"/>
            <a:r>
              <a:rPr lang="en-US" dirty="0"/>
              <a:t>Switzerland</a:t>
            </a:r>
          </a:p>
          <a:p>
            <a:pPr lvl="1"/>
            <a:r>
              <a:rPr lang="en-US" dirty="0"/>
              <a:t>India </a:t>
            </a:r>
          </a:p>
          <a:p>
            <a:pPr lvl="1"/>
            <a:r>
              <a:rPr lang="en-US" dirty="0"/>
              <a:t>USA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081B6-7DE5-40AF-8044-D0753CBA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1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B8340-8293-4BCF-8B81-978BDB48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5023E-9718-49D5-8A97-FA2C7927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66" y="0"/>
            <a:ext cx="8691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C1DD-2F6E-409D-A515-5C4DF3F9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4DE5-2C98-448F-923D-407CD6B9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country</a:t>
            </a:r>
            <a:r>
              <a:rPr lang="en-US" dirty="0"/>
              <a:t> character Country of 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  <a:r>
              <a:rPr lang="en-US" dirty="0"/>
              <a:t> double Year (2019 or 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parent_company</a:t>
            </a:r>
            <a:r>
              <a:rPr lang="en-US" dirty="0"/>
              <a:t> character Source of plastic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empty</a:t>
            </a:r>
            <a:r>
              <a:rPr lang="en-US" dirty="0"/>
              <a:t> double Category left empty 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hdpe</a:t>
            </a:r>
            <a:r>
              <a:rPr lang="en-US" dirty="0"/>
              <a:t> double High density polyethylene count (Plastic milk containers, plastic bags, bottle caps, trash cans, oil cans, plastic lumber, toolboxes, supplement containers)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ldpe</a:t>
            </a:r>
            <a:r>
              <a:rPr lang="en-US" dirty="0"/>
              <a:t> double Low density polyethylene count (Plastic bags, Ziploc bags, buckets, squeeze bottles, plastic tubes, chopping boards)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</a:t>
            </a:r>
            <a:r>
              <a:rPr lang="en-US" dirty="0"/>
              <a:t> double Category marked other 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pet</a:t>
            </a:r>
            <a:r>
              <a:rPr lang="en-US" dirty="0"/>
              <a:t> double Polyester plastic count (Polyester fibers, soft drink bottles, food containers (also see plastic bottles)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pp</a:t>
            </a:r>
            <a:r>
              <a:rPr lang="en-US" dirty="0"/>
              <a:t> double Polypropylene count (Flower pots, bumpers, car interior trim, industrial fibers, carry-out beverage cups, microwavable food containers, DVD keep cases)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ps</a:t>
            </a:r>
            <a:r>
              <a:rPr lang="en-US" dirty="0"/>
              <a:t> double Polystyrene count (Toys, video cassettes, ashtrays, trunks, beverage/food coolers, beer cups, wine and champagne cups, carry-out food containers, Styrofoam)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pvc</a:t>
            </a:r>
            <a:r>
              <a:rPr lang="en-US" dirty="0"/>
              <a:t> double PVC plastic count (Window frames, bottles for chemicals, flooring, plumbing pipes)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grand_total</a:t>
            </a:r>
            <a:r>
              <a:rPr lang="en-US" dirty="0"/>
              <a:t> double Grand total count (all types of plastic)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num_events</a:t>
            </a:r>
            <a:r>
              <a:rPr lang="en-US" dirty="0"/>
              <a:t> double Number of counting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volunteers</a:t>
            </a:r>
            <a:r>
              <a:rPr lang="en-US" dirty="0"/>
              <a:t> double Number of volunteers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975E4-51FF-4250-AE35-64F63CDC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5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6392-047D-487B-AD49-9EC628B2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top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A2B0-8869-4ED7-9E71-C1DBD0CC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Doo and </a:t>
            </a:r>
            <a:r>
              <a:rPr lang="en-US" dirty="0" err="1"/>
              <a:t>Barna</a:t>
            </a:r>
            <a:endParaRPr lang="en-US" dirty="0"/>
          </a:p>
          <a:p>
            <a:pPr lvl="1"/>
            <a:r>
              <a:rPr lang="en-US" dirty="0"/>
              <a:t>Parent company brand in Nigeria </a:t>
            </a:r>
          </a:p>
          <a:p>
            <a:pPr lvl="1"/>
            <a:r>
              <a:rPr lang="en-US" dirty="0"/>
              <a:t>Not real company</a:t>
            </a:r>
          </a:p>
          <a:p>
            <a:pPr lvl="1"/>
            <a:r>
              <a:rPr lang="en-US" dirty="0"/>
              <a:t>Both in top plastic producing companies but chose to remove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D3128-1505-4C63-8229-8E1FFE66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CD14636-B02B-43E9-A5DC-0B9EACA883D5}"/>
              </a:ext>
            </a:extLst>
          </p:cNvPr>
          <p:cNvSpPr/>
          <p:nvPr/>
        </p:nvSpPr>
        <p:spPr>
          <a:xfrm>
            <a:off x="6221474" y="0"/>
            <a:ext cx="5452027" cy="6858000"/>
          </a:xfrm>
          <a:prstGeom prst="rect">
            <a:avLst/>
          </a:prstGeom>
          <a:solidFill>
            <a:srgbClr val="FB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AFCEED-492D-4F89-A93C-AD9A8D5487BB}"/>
              </a:ext>
            </a:extLst>
          </p:cNvPr>
          <p:cNvSpPr/>
          <p:nvPr/>
        </p:nvSpPr>
        <p:spPr>
          <a:xfrm>
            <a:off x="5671458" y="5885042"/>
            <a:ext cx="5906362" cy="844418"/>
          </a:xfrm>
          <a:prstGeom prst="roundRect">
            <a:avLst/>
          </a:prstGeom>
          <a:solidFill>
            <a:srgbClr val="8EC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23047"/>
                </a:solidFill>
              </a:rPr>
              <a:t>Other (O)</a:t>
            </a:r>
            <a:r>
              <a:rPr lang="en-US" dirty="0">
                <a:solidFill>
                  <a:srgbClr val="023047"/>
                </a:solidFill>
              </a:rPr>
              <a:t> </a:t>
            </a:r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23047"/>
                </a:solidFill>
              </a:rPr>
              <a:t>Bioplastics, sachets (ketchup packets), </a:t>
            </a:r>
          </a:p>
          <a:p>
            <a:r>
              <a:rPr lang="en-US" b="1" dirty="0">
                <a:solidFill>
                  <a:srgbClr val="FB8500"/>
                </a:solidFill>
              </a:rPr>
              <a:t>cigarette butts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04050-0C7D-42F0-892B-09FDE72B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36" y="461804"/>
            <a:ext cx="3815728" cy="2878304"/>
          </a:xfrm>
          <a:noFill/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23047"/>
                </a:solidFill>
              </a:rPr>
              <a:t>Break Free From Plastic Brand Audit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27158-BC62-4B61-A9AB-97B532F0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910" y="6534259"/>
            <a:ext cx="2743200" cy="365125"/>
          </a:xfrm>
        </p:spPr>
        <p:txBody>
          <a:bodyPr/>
          <a:lstStyle/>
          <a:p>
            <a:pPr algn="l"/>
            <a:fld id="{6454DEDC-9378-4941-8818-EF677E9BA79E}" type="slidenum">
              <a:rPr lang="en-US" sz="1400" smtClean="0">
                <a:solidFill>
                  <a:schemeClr val="bg1"/>
                </a:solidFill>
              </a:rPr>
              <a:pPr algn="l"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0CF99-6DBA-45F6-9AAF-40AAA69E65CC}"/>
              </a:ext>
            </a:extLst>
          </p:cNvPr>
          <p:cNvSpPr/>
          <p:nvPr/>
        </p:nvSpPr>
        <p:spPr>
          <a:xfrm>
            <a:off x="5671459" y="110742"/>
            <a:ext cx="5906362" cy="844418"/>
          </a:xfrm>
          <a:prstGeom prst="roundRect">
            <a:avLst/>
          </a:prstGeom>
          <a:solidFill>
            <a:srgbClr val="8EC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23047"/>
                </a:solidFill>
              </a:rPr>
              <a:t>Polyester (PET) </a:t>
            </a:r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 Polyester fibers and </a:t>
            </a:r>
            <a:r>
              <a:rPr lang="en-US" b="1" dirty="0">
                <a:solidFill>
                  <a:srgbClr val="FB8500"/>
                </a:solidFill>
                <a:sym typeface="Wingdings" panose="05000000000000000000" pitchFamily="2" charset="2"/>
              </a:rPr>
              <a:t>beverage bottles</a:t>
            </a:r>
          </a:p>
          <a:p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 for water and soda</a:t>
            </a:r>
            <a:endParaRPr lang="en-US" dirty="0">
              <a:solidFill>
                <a:srgbClr val="023047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5C1648-9477-43EB-9AB2-597E6144BF81}"/>
              </a:ext>
            </a:extLst>
          </p:cNvPr>
          <p:cNvSpPr/>
          <p:nvPr/>
        </p:nvSpPr>
        <p:spPr>
          <a:xfrm>
            <a:off x="5671458" y="1062926"/>
            <a:ext cx="5906362" cy="844418"/>
          </a:xfrm>
          <a:prstGeom prst="roundRect">
            <a:avLst/>
          </a:prstGeom>
          <a:solidFill>
            <a:srgbClr val="8EC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23047"/>
                </a:solidFill>
              </a:rPr>
              <a:t>High Density Polyethylene (HDPE)</a:t>
            </a:r>
            <a:r>
              <a:rPr lang="en-US" dirty="0">
                <a:solidFill>
                  <a:srgbClr val="023047"/>
                </a:solidFill>
              </a:rPr>
              <a:t> </a:t>
            </a:r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Plastic milk </a:t>
            </a:r>
          </a:p>
          <a:p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containers, </a:t>
            </a:r>
            <a:r>
              <a:rPr lang="en-US" b="1" dirty="0">
                <a:solidFill>
                  <a:srgbClr val="FB8500"/>
                </a:solidFill>
                <a:sym typeface="Wingdings" panose="05000000000000000000" pitchFamily="2" charset="2"/>
              </a:rPr>
              <a:t>plastic bags</a:t>
            </a:r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, bottle caps</a:t>
            </a:r>
            <a:endParaRPr lang="en-US" dirty="0">
              <a:solidFill>
                <a:srgbClr val="02304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74E7C3-ABCF-47DC-81C7-C8A36F1A1CAD}"/>
              </a:ext>
            </a:extLst>
          </p:cNvPr>
          <p:cNvSpPr/>
          <p:nvPr/>
        </p:nvSpPr>
        <p:spPr>
          <a:xfrm>
            <a:off x="5671458" y="2025986"/>
            <a:ext cx="5906362" cy="844418"/>
          </a:xfrm>
          <a:prstGeom prst="roundRect">
            <a:avLst/>
          </a:prstGeom>
          <a:solidFill>
            <a:srgbClr val="8EC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23047"/>
                </a:solidFill>
              </a:rPr>
              <a:t>PVC </a:t>
            </a:r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B8500"/>
                </a:solidFill>
                <a:sym typeface="Wingdings" panose="05000000000000000000" pitchFamily="2" charset="2"/>
              </a:rPr>
              <a:t>Fast Food Toys</a:t>
            </a:r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, Window frames, bottles for chemicals, flooring, plumbing pipes</a:t>
            </a:r>
            <a:endParaRPr lang="en-US" dirty="0">
              <a:solidFill>
                <a:srgbClr val="023047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CB324-3B74-46BB-A944-0E8B771E7545}"/>
              </a:ext>
            </a:extLst>
          </p:cNvPr>
          <p:cNvSpPr/>
          <p:nvPr/>
        </p:nvSpPr>
        <p:spPr>
          <a:xfrm>
            <a:off x="5671458" y="2989046"/>
            <a:ext cx="5906362" cy="844418"/>
          </a:xfrm>
          <a:prstGeom prst="roundRect">
            <a:avLst/>
          </a:prstGeom>
          <a:solidFill>
            <a:srgbClr val="8EC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23047"/>
                </a:solidFill>
              </a:rPr>
              <a:t>Low Density Polyethylene (LDPE) </a:t>
            </a:r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23047"/>
                </a:solidFill>
              </a:rPr>
              <a:t>Plastic bags, </a:t>
            </a:r>
            <a:r>
              <a:rPr lang="en-US" b="1" dirty="0">
                <a:solidFill>
                  <a:srgbClr val="FB8500"/>
                </a:solidFill>
              </a:rPr>
              <a:t>Ziploc bags</a:t>
            </a:r>
            <a:r>
              <a:rPr lang="en-US" dirty="0">
                <a:solidFill>
                  <a:srgbClr val="023047"/>
                </a:solidFill>
              </a:rPr>
              <a:t>, buckets, squeeze bottles, plastic tubes, chopping boards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941964-2608-462C-BEF3-92E9DD09A1B6}"/>
              </a:ext>
            </a:extLst>
          </p:cNvPr>
          <p:cNvSpPr/>
          <p:nvPr/>
        </p:nvSpPr>
        <p:spPr>
          <a:xfrm>
            <a:off x="5671458" y="3952106"/>
            <a:ext cx="5906362" cy="844418"/>
          </a:xfrm>
          <a:prstGeom prst="roundRect">
            <a:avLst/>
          </a:prstGeom>
          <a:solidFill>
            <a:srgbClr val="8EC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23047"/>
                </a:solidFill>
              </a:rPr>
              <a:t>Polypropylene (PP)</a:t>
            </a:r>
            <a:r>
              <a:rPr lang="en-US" dirty="0">
                <a:solidFill>
                  <a:srgbClr val="023047"/>
                </a:solidFill>
              </a:rPr>
              <a:t> </a:t>
            </a:r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23047"/>
                </a:solidFill>
              </a:rPr>
              <a:t>Flower pots, bumpers, carry-out beverage cups, bottle caps and </a:t>
            </a:r>
            <a:r>
              <a:rPr lang="en-US" b="1" dirty="0">
                <a:solidFill>
                  <a:srgbClr val="FB8500"/>
                </a:solidFill>
              </a:rPr>
              <a:t>surgical face masks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6A4CDF-22D5-436B-90A6-A18ABEF3DE25}"/>
              </a:ext>
            </a:extLst>
          </p:cNvPr>
          <p:cNvSpPr/>
          <p:nvPr/>
        </p:nvSpPr>
        <p:spPr>
          <a:xfrm>
            <a:off x="5671458" y="4915166"/>
            <a:ext cx="5906362" cy="844418"/>
          </a:xfrm>
          <a:prstGeom prst="roundRect">
            <a:avLst/>
          </a:prstGeom>
          <a:solidFill>
            <a:srgbClr val="8EC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23047"/>
                </a:solidFill>
              </a:rPr>
              <a:t>Polystyrene (PS)</a:t>
            </a:r>
            <a:r>
              <a:rPr lang="en-US" dirty="0">
                <a:solidFill>
                  <a:srgbClr val="023047"/>
                </a:solidFill>
              </a:rPr>
              <a:t> </a:t>
            </a:r>
            <a:r>
              <a:rPr lang="en-US" dirty="0">
                <a:solidFill>
                  <a:srgbClr val="023047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23047"/>
                </a:solidFill>
              </a:rPr>
              <a:t>Toys, </a:t>
            </a:r>
            <a:r>
              <a:rPr lang="en-US" b="1" dirty="0">
                <a:solidFill>
                  <a:srgbClr val="FB8500"/>
                </a:solidFill>
              </a:rPr>
              <a:t>Styrofoam</a:t>
            </a:r>
            <a:r>
              <a:rPr lang="en-US" dirty="0">
                <a:solidFill>
                  <a:srgbClr val="023047"/>
                </a:solidFill>
              </a:rPr>
              <a:t>, beverage/food </a:t>
            </a:r>
          </a:p>
          <a:p>
            <a:r>
              <a:rPr lang="en-US" dirty="0">
                <a:solidFill>
                  <a:srgbClr val="023047"/>
                </a:solidFill>
              </a:rPr>
              <a:t>coolers, beer and wine cups, carry-out food containers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1A90C-CE59-4138-9464-073B2FE268E1}"/>
              </a:ext>
            </a:extLst>
          </p:cNvPr>
          <p:cNvSpPr txBox="1"/>
          <p:nvPr/>
        </p:nvSpPr>
        <p:spPr>
          <a:xfrm>
            <a:off x="824736" y="3035487"/>
            <a:ext cx="3815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A total of </a:t>
            </a:r>
            <a:r>
              <a:rPr lang="en-US" sz="2400" b="1" dirty="0">
                <a:solidFill>
                  <a:schemeClr val="bg1"/>
                </a:solidFill>
                <a:highlight>
                  <a:srgbClr val="FB8500"/>
                </a:highlight>
                <a:latin typeface="+mj-lt"/>
              </a:rPr>
              <a:t>775,725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pieces of plastic waste were collected in 2019 and 2020 and </a:t>
            </a:r>
            <a:r>
              <a:rPr lang="en-US" sz="2400" b="1" dirty="0">
                <a:solidFill>
                  <a:schemeClr val="bg1"/>
                </a:solidFill>
                <a:highlight>
                  <a:srgbClr val="FB8500"/>
                </a:highlight>
                <a:latin typeface="+mj-lt"/>
              </a:rPr>
              <a:t>39.64%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were marked with clear consumer brand.  The collections occurred in </a:t>
            </a:r>
            <a:r>
              <a:rPr lang="en-US" sz="2400" b="1" dirty="0">
                <a:solidFill>
                  <a:schemeClr val="bg1"/>
                </a:solidFill>
                <a:highlight>
                  <a:srgbClr val="FB8500"/>
                </a:highlight>
                <a:latin typeface="+mj-lt"/>
              </a:rPr>
              <a:t>65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out of 195 countries.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E93272-2777-457D-B285-916D5AF5B217}"/>
              </a:ext>
            </a:extLst>
          </p:cNvPr>
          <p:cNvSpPr/>
          <p:nvPr/>
        </p:nvSpPr>
        <p:spPr>
          <a:xfrm>
            <a:off x="11155611" y="99866"/>
            <a:ext cx="844418" cy="844418"/>
          </a:xfrm>
          <a:prstGeom prst="ellipse">
            <a:avLst/>
          </a:prstGeom>
          <a:solidFill>
            <a:srgbClr val="023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F3FC24-D749-4950-A063-43C3CB2DACB2}"/>
              </a:ext>
            </a:extLst>
          </p:cNvPr>
          <p:cNvSpPr/>
          <p:nvPr/>
        </p:nvSpPr>
        <p:spPr>
          <a:xfrm>
            <a:off x="11155611" y="1056538"/>
            <a:ext cx="844418" cy="844418"/>
          </a:xfrm>
          <a:prstGeom prst="ellipse">
            <a:avLst/>
          </a:prstGeom>
          <a:solidFill>
            <a:srgbClr val="023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8AF22C-6E4A-4607-8887-5C1D5B61A66F}"/>
              </a:ext>
            </a:extLst>
          </p:cNvPr>
          <p:cNvSpPr/>
          <p:nvPr/>
        </p:nvSpPr>
        <p:spPr>
          <a:xfrm>
            <a:off x="11155611" y="2020119"/>
            <a:ext cx="844418" cy="844418"/>
          </a:xfrm>
          <a:prstGeom prst="ellipse">
            <a:avLst/>
          </a:prstGeom>
          <a:solidFill>
            <a:srgbClr val="023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412607-D18C-489E-9552-632110E8F349}"/>
              </a:ext>
            </a:extLst>
          </p:cNvPr>
          <p:cNvSpPr/>
          <p:nvPr/>
        </p:nvSpPr>
        <p:spPr>
          <a:xfrm>
            <a:off x="11155611" y="2989046"/>
            <a:ext cx="844418" cy="844418"/>
          </a:xfrm>
          <a:prstGeom prst="ellipse">
            <a:avLst/>
          </a:prstGeom>
          <a:solidFill>
            <a:srgbClr val="023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16E30A-F1A7-472F-8A59-15CF382F5CAB}"/>
              </a:ext>
            </a:extLst>
          </p:cNvPr>
          <p:cNvSpPr/>
          <p:nvPr/>
        </p:nvSpPr>
        <p:spPr>
          <a:xfrm>
            <a:off x="11155611" y="3942208"/>
            <a:ext cx="844418" cy="844418"/>
          </a:xfrm>
          <a:prstGeom prst="ellipse">
            <a:avLst/>
          </a:prstGeom>
          <a:solidFill>
            <a:srgbClr val="023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B4505B-5B28-43AE-9FAF-4314E53DDD87}"/>
              </a:ext>
            </a:extLst>
          </p:cNvPr>
          <p:cNvSpPr/>
          <p:nvPr/>
        </p:nvSpPr>
        <p:spPr>
          <a:xfrm>
            <a:off x="11155611" y="4921982"/>
            <a:ext cx="844418" cy="844418"/>
          </a:xfrm>
          <a:prstGeom prst="ellipse">
            <a:avLst/>
          </a:prstGeom>
          <a:solidFill>
            <a:srgbClr val="023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C2599C-1FF3-4496-98B0-17243698E134}"/>
              </a:ext>
            </a:extLst>
          </p:cNvPr>
          <p:cNvSpPr/>
          <p:nvPr/>
        </p:nvSpPr>
        <p:spPr>
          <a:xfrm>
            <a:off x="11155611" y="5869409"/>
            <a:ext cx="844418" cy="844418"/>
          </a:xfrm>
          <a:prstGeom prst="ellipse">
            <a:avLst/>
          </a:prstGeom>
          <a:solidFill>
            <a:srgbClr val="023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#7</a:t>
            </a:r>
          </a:p>
        </p:txBody>
      </p:sp>
      <p:pic>
        <p:nvPicPr>
          <p:cNvPr id="33" name="Graphic 32" descr="Recycle sign">
            <a:extLst>
              <a:ext uri="{FF2B5EF4-FFF2-40B4-BE49-F238E27FC236}">
                <a16:creationId xmlns:a16="http://schemas.microsoft.com/office/drawing/2014/main" id="{01962B07-49BE-44C1-82B6-FA2F68D81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9931" y="27986"/>
            <a:ext cx="915777" cy="915777"/>
          </a:xfrm>
          <a:prstGeom prst="rect">
            <a:avLst/>
          </a:prstGeom>
        </p:spPr>
      </p:pic>
      <p:pic>
        <p:nvPicPr>
          <p:cNvPr id="34" name="Graphic 33" descr="Recycle sign">
            <a:extLst>
              <a:ext uri="{FF2B5EF4-FFF2-40B4-BE49-F238E27FC236}">
                <a16:creationId xmlns:a16="http://schemas.microsoft.com/office/drawing/2014/main" id="{2C553847-1C00-4569-A831-CC9CA604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9931" y="984751"/>
            <a:ext cx="915777" cy="915777"/>
          </a:xfrm>
          <a:prstGeom prst="rect">
            <a:avLst/>
          </a:prstGeom>
        </p:spPr>
      </p:pic>
      <p:pic>
        <p:nvPicPr>
          <p:cNvPr id="35" name="Graphic 34" descr="Recycle sign">
            <a:extLst>
              <a:ext uri="{FF2B5EF4-FFF2-40B4-BE49-F238E27FC236}">
                <a16:creationId xmlns:a16="http://schemas.microsoft.com/office/drawing/2014/main" id="{E87CF5B9-3B0C-4903-BF75-13666FD77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9931" y="1940995"/>
            <a:ext cx="915777" cy="915777"/>
          </a:xfrm>
          <a:prstGeom prst="rect">
            <a:avLst/>
          </a:prstGeom>
        </p:spPr>
      </p:pic>
      <p:pic>
        <p:nvPicPr>
          <p:cNvPr id="36" name="Graphic 35" descr="Recycle sign">
            <a:extLst>
              <a:ext uri="{FF2B5EF4-FFF2-40B4-BE49-F238E27FC236}">
                <a16:creationId xmlns:a16="http://schemas.microsoft.com/office/drawing/2014/main" id="{AE130B5B-A029-48A0-9782-81D937AC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5215" y="2933320"/>
            <a:ext cx="915777" cy="915777"/>
          </a:xfrm>
          <a:prstGeom prst="rect">
            <a:avLst/>
          </a:prstGeom>
        </p:spPr>
      </p:pic>
      <p:pic>
        <p:nvPicPr>
          <p:cNvPr id="37" name="Graphic 36" descr="Recycle sign">
            <a:extLst>
              <a:ext uri="{FF2B5EF4-FFF2-40B4-BE49-F238E27FC236}">
                <a16:creationId xmlns:a16="http://schemas.microsoft.com/office/drawing/2014/main" id="{53D6B908-3DB6-424E-930E-35F125CDF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9291" y="3877665"/>
            <a:ext cx="915777" cy="915777"/>
          </a:xfrm>
          <a:prstGeom prst="rect">
            <a:avLst/>
          </a:prstGeom>
        </p:spPr>
      </p:pic>
      <p:pic>
        <p:nvPicPr>
          <p:cNvPr id="38" name="Graphic 37" descr="Recycle sign">
            <a:extLst>
              <a:ext uri="{FF2B5EF4-FFF2-40B4-BE49-F238E27FC236}">
                <a16:creationId xmlns:a16="http://schemas.microsoft.com/office/drawing/2014/main" id="{1DB82626-E75D-4490-BA33-8D4D7CCDD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46" y="4852069"/>
            <a:ext cx="915777" cy="915777"/>
          </a:xfrm>
          <a:prstGeom prst="rect">
            <a:avLst/>
          </a:prstGeom>
        </p:spPr>
      </p:pic>
      <p:pic>
        <p:nvPicPr>
          <p:cNvPr id="39" name="Graphic 38" descr="Recycle sign">
            <a:extLst>
              <a:ext uri="{FF2B5EF4-FFF2-40B4-BE49-F238E27FC236}">
                <a16:creationId xmlns:a16="http://schemas.microsoft.com/office/drawing/2014/main" id="{D1A08FBF-277D-4DDE-8B3A-B6E544B54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9290" y="5788406"/>
            <a:ext cx="915777" cy="9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E0B289-FB96-4DF8-BBFE-FA1F8BC3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0601"/>
            <a:ext cx="12192000" cy="2616797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23047"/>
                </a:solidFill>
                <a:cs typeface="Calibri" panose="020F0502020204030204" pitchFamily="34" charset="0"/>
              </a:rPr>
              <a:t>Plastic Pollution in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E725-E7D6-48BD-8058-B82174A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9AD996-E873-4DAC-814D-04CDA1425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9" y="996992"/>
            <a:ext cx="7216837" cy="56945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50FD6FC-BE63-44B0-9F22-D0D93FA02DAE}"/>
              </a:ext>
            </a:extLst>
          </p:cNvPr>
          <p:cNvSpPr/>
          <p:nvPr/>
        </p:nvSpPr>
        <p:spPr>
          <a:xfrm>
            <a:off x="8873613" y="3902486"/>
            <a:ext cx="2920789" cy="2623005"/>
          </a:xfrm>
          <a:prstGeom prst="ellipse">
            <a:avLst/>
          </a:prstGeom>
          <a:solidFill>
            <a:srgbClr val="FB8500"/>
          </a:solidFill>
          <a:ln w="38100">
            <a:solidFill>
              <a:srgbClr val="0230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Countries with the most plastic in 2020</a:t>
            </a:r>
          </a:p>
          <a:p>
            <a:pPr marL="342900" indent="-342900">
              <a:buAutoNum type="arabicPeriod"/>
            </a:pPr>
            <a:r>
              <a:rPr lang="en-US" dirty="0"/>
              <a:t>Nigeria</a:t>
            </a:r>
          </a:p>
          <a:p>
            <a:pPr marL="342900" indent="-342900">
              <a:buAutoNum type="arabicPeriod" startAt="2"/>
            </a:pPr>
            <a:r>
              <a:rPr lang="en-US" dirty="0"/>
              <a:t>Philippines</a:t>
            </a:r>
          </a:p>
          <a:p>
            <a:pPr marL="342900" indent="-342900">
              <a:buAutoNum type="arabicPeriod" startAt="2"/>
            </a:pPr>
            <a:r>
              <a:rPr lang="en-US" dirty="0"/>
              <a:t>Switzerland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3E1FEF-0D5C-4C49-9430-A6BA47B1B363}"/>
              </a:ext>
            </a:extLst>
          </p:cNvPr>
          <p:cNvSpPr/>
          <p:nvPr/>
        </p:nvSpPr>
        <p:spPr>
          <a:xfrm>
            <a:off x="9125472" y="979488"/>
            <a:ext cx="2803842" cy="2517981"/>
          </a:xfrm>
          <a:prstGeom prst="ellipse">
            <a:avLst/>
          </a:prstGeom>
          <a:solidFill>
            <a:srgbClr val="FB8500"/>
          </a:solidFill>
          <a:ln w="38100">
            <a:solidFill>
              <a:srgbClr val="0230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346,494</a:t>
            </a:r>
            <a:r>
              <a:rPr lang="en-US" sz="4800" dirty="0"/>
              <a:t> </a:t>
            </a:r>
            <a:r>
              <a:rPr lang="en-US" sz="2800" dirty="0"/>
              <a:t>pieces of plastic collected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612F77-2F33-40CB-9D99-1E690348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11" y="0"/>
            <a:ext cx="12192000" cy="845571"/>
          </a:xfrm>
          <a:solidFill>
            <a:srgbClr val="0230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Glimpse into Global Plastic Pollution in 2020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87E39-287D-4F15-A620-AA528E64C098}"/>
              </a:ext>
            </a:extLst>
          </p:cNvPr>
          <p:cNvSpPr/>
          <p:nvPr/>
        </p:nvSpPr>
        <p:spPr>
          <a:xfrm>
            <a:off x="6019754" y="2206421"/>
            <a:ext cx="2803841" cy="2517980"/>
          </a:xfrm>
          <a:prstGeom prst="ellipse">
            <a:avLst/>
          </a:prstGeom>
          <a:solidFill>
            <a:srgbClr val="FB8500"/>
          </a:solidFill>
          <a:ln w="38100">
            <a:solidFill>
              <a:srgbClr val="0230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PP &amp; PET </a:t>
            </a:r>
          </a:p>
          <a:p>
            <a:pPr algn="ctr"/>
            <a:r>
              <a:rPr lang="en-US" sz="2400" dirty="0"/>
              <a:t>plastic pollution are the most common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F8615-5D7E-4527-9A7F-9DC47470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7310" y="6326442"/>
            <a:ext cx="2743200" cy="365125"/>
          </a:xfrm>
        </p:spPr>
        <p:txBody>
          <a:bodyPr/>
          <a:lstStyle/>
          <a:p>
            <a:fld id="{6454DEDC-9378-4941-8818-EF677E9BA79E}" type="slidenum">
              <a:rPr lang="en-US" sz="1400" smtClean="0">
                <a:solidFill>
                  <a:schemeClr val="tx1"/>
                </a:solidFill>
              </a:rPr>
              <a:t>5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E0B289-FB96-4DF8-BBFE-FA1F8BC3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0601"/>
            <a:ext cx="12192000" cy="2616797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23047"/>
                </a:solidFill>
                <a:cs typeface="Calibri" panose="020F0502020204030204" pitchFamily="34" charset="0"/>
              </a:rPr>
              <a:t>Plastic Type Trends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E725-E7D6-48BD-8058-B82174A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B7035-DB91-4AAE-9679-3814D225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F4906-72F3-4A99-824B-7B1E77281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3" y="0"/>
            <a:ext cx="10712174" cy="6858000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2423055-AAA9-4463-9E62-A6C897EDE87D}"/>
              </a:ext>
            </a:extLst>
          </p:cNvPr>
          <p:cNvSpPr txBox="1">
            <a:spLocks/>
          </p:cNvSpPr>
          <p:nvPr/>
        </p:nvSpPr>
        <p:spPr>
          <a:xfrm>
            <a:off x="933262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4DEDC-9378-4941-8818-EF677E9BA79E}" type="slidenum">
              <a:rPr lang="en-US" sz="1400" smtClean="0">
                <a:solidFill>
                  <a:schemeClr val="tx1"/>
                </a:solidFill>
              </a:rPr>
              <a:pPr/>
              <a:t>7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E0B289-FB96-4DF8-BBFE-FA1F8BC3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0601"/>
            <a:ext cx="12192000" cy="2616797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rgbClr val="023047"/>
                </a:solidFill>
                <a:cs typeface="Calibri" panose="020F0502020204030204" pitchFamily="34" charset="0"/>
              </a:rPr>
              <a:t>Brands With the Most Collected Plastic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DE725-E7D6-48BD-8058-B82174A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7CB1-EE57-428D-ABAC-1333F28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5571"/>
          </a:xfrm>
          <a:solidFill>
            <a:srgbClr val="0230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Plastic Pollution Brands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17D80-35E5-408B-879D-42BBD4BA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EDC-9378-4941-8818-EF677E9BA79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533D5-F006-4FBF-AA79-09FFB7C32169}"/>
              </a:ext>
            </a:extLst>
          </p:cNvPr>
          <p:cNvSpPr/>
          <p:nvPr/>
        </p:nvSpPr>
        <p:spPr>
          <a:xfrm>
            <a:off x="3819525" y="998342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Coca-Cola 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93449-C083-4FE4-8653-F08153725113}"/>
              </a:ext>
            </a:extLst>
          </p:cNvPr>
          <p:cNvSpPr/>
          <p:nvPr/>
        </p:nvSpPr>
        <p:spPr>
          <a:xfrm>
            <a:off x="3819525" y="1568254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 Water, Inc.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40886-9684-4547-BD13-F042002E4FCD}"/>
              </a:ext>
            </a:extLst>
          </p:cNvPr>
          <p:cNvSpPr/>
          <p:nvPr/>
        </p:nvSpPr>
        <p:spPr>
          <a:xfrm>
            <a:off x="3819525" y="2138166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3D235-9677-486A-9BC8-05A24423E428}"/>
              </a:ext>
            </a:extLst>
          </p:cNvPr>
          <p:cNvSpPr/>
          <p:nvPr/>
        </p:nvSpPr>
        <p:spPr>
          <a:xfrm>
            <a:off x="3819525" y="2708078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PepsiCo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D7015-899B-4703-9451-FABFC519EB3D}"/>
              </a:ext>
            </a:extLst>
          </p:cNvPr>
          <p:cNvSpPr/>
          <p:nvPr/>
        </p:nvSpPr>
        <p:spPr>
          <a:xfrm>
            <a:off x="3819525" y="3277990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Robina Corporation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145-30CE-4893-BBED-5BE28F18DF1D}"/>
              </a:ext>
            </a:extLst>
          </p:cNvPr>
          <p:cNvSpPr/>
          <p:nvPr/>
        </p:nvSpPr>
        <p:spPr>
          <a:xfrm>
            <a:off x="3819525" y="3847902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Unilever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DACAF-6A29-4701-8E7F-6529ED353687}"/>
              </a:ext>
            </a:extLst>
          </p:cNvPr>
          <p:cNvSpPr/>
          <p:nvPr/>
        </p:nvSpPr>
        <p:spPr>
          <a:xfrm>
            <a:off x="3819525" y="4417814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Inconnu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F26E3E-487E-47E9-A978-D9F4258F0C01}"/>
              </a:ext>
            </a:extLst>
          </p:cNvPr>
          <p:cNvSpPr/>
          <p:nvPr/>
        </p:nvSpPr>
        <p:spPr>
          <a:xfrm>
            <a:off x="3819525" y="4987726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Philip Morris International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96C00-5B61-4157-887E-60BD35CEBF54}"/>
              </a:ext>
            </a:extLst>
          </p:cNvPr>
          <p:cNvSpPr/>
          <p:nvPr/>
        </p:nvSpPr>
        <p:spPr>
          <a:xfrm>
            <a:off x="3819525" y="5561609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Reckitt Benckiser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95D4A-5F0E-4C38-B663-5260691FE45D}"/>
              </a:ext>
            </a:extLst>
          </p:cNvPr>
          <p:cNvSpPr/>
          <p:nvPr/>
        </p:nvSpPr>
        <p:spPr>
          <a:xfrm>
            <a:off x="3819525" y="6127550"/>
            <a:ext cx="4552950" cy="569912"/>
          </a:xfrm>
          <a:prstGeom prst="rect">
            <a:avLst/>
          </a:prstGeom>
          <a:solidFill>
            <a:srgbClr val="219EBC"/>
          </a:solidFill>
          <a:ln>
            <a:solidFill>
              <a:srgbClr val="FB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Sahakari</a:t>
            </a:r>
            <a:r>
              <a:rPr lang="en-US" dirty="0"/>
              <a:t> Jal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D0333B-5BAD-4A6D-940B-92842B3876E0}"/>
              </a:ext>
            </a:extLst>
          </p:cNvPr>
          <p:cNvSpPr/>
          <p:nvPr/>
        </p:nvSpPr>
        <p:spPr>
          <a:xfrm>
            <a:off x="3352246" y="1076216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1A898B6-0910-4827-9F51-7AAA6A7524F7}"/>
              </a:ext>
            </a:extLst>
          </p:cNvPr>
          <p:cNvSpPr/>
          <p:nvPr/>
        </p:nvSpPr>
        <p:spPr>
          <a:xfrm>
            <a:off x="3352246" y="1646128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D9C747-73CB-46E4-88D1-5CEF6737354F}"/>
              </a:ext>
            </a:extLst>
          </p:cNvPr>
          <p:cNvSpPr/>
          <p:nvPr/>
        </p:nvSpPr>
        <p:spPr>
          <a:xfrm>
            <a:off x="3352246" y="2198976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702728E-952D-40C7-8F04-D5CDAB963DC5}"/>
              </a:ext>
            </a:extLst>
          </p:cNvPr>
          <p:cNvSpPr/>
          <p:nvPr/>
        </p:nvSpPr>
        <p:spPr>
          <a:xfrm>
            <a:off x="3365869" y="2768888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8C67178-8C2F-438A-B868-BB9AC651F483}"/>
              </a:ext>
            </a:extLst>
          </p:cNvPr>
          <p:cNvSpPr/>
          <p:nvPr/>
        </p:nvSpPr>
        <p:spPr>
          <a:xfrm>
            <a:off x="3352246" y="3356058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2F9DD58-F78A-489A-B36C-3951FE9B5CFE}"/>
              </a:ext>
            </a:extLst>
          </p:cNvPr>
          <p:cNvSpPr/>
          <p:nvPr/>
        </p:nvSpPr>
        <p:spPr>
          <a:xfrm>
            <a:off x="3365869" y="3915364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09EA35E-1E7F-405A-A546-72D07CBCBBEF}"/>
              </a:ext>
            </a:extLst>
          </p:cNvPr>
          <p:cNvSpPr/>
          <p:nvPr/>
        </p:nvSpPr>
        <p:spPr>
          <a:xfrm>
            <a:off x="3365869" y="4478624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49EEBBB-2A38-4290-A0E6-789972A09485}"/>
              </a:ext>
            </a:extLst>
          </p:cNvPr>
          <p:cNvSpPr/>
          <p:nvPr/>
        </p:nvSpPr>
        <p:spPr>
          <a:xfrm>
            <a:off x="3365869" y="5065600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D2B99C-707E-422A-979D-083645CBBE6A}"/>
              </a:ext>
            </a:extLst>
          </p:cNvPr>
          <p:cNvSpPr/>
          <p:nvPr/>
        </p:nvSpPr>
        <p:spPr>
          <a:xfrm>
            <a:off x="3386581" y="5622419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634C95E-E299-444C-9B2F-BB8CC9153388}"/>
              </a:ext>
            </a:extLst>
          </p:cNvPr>
          <p:cNvSpPr/>
          <p:nvPr/>
        </p:nvSpPr>
        <p:spPr>
          <a:xfrm>
            <a:off x="3402751" y="6196302"/>
            <a:ext cx="595424" cy="44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01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935</Words>
  <Application>Microsoft Office PowerPoint</Application>
  <PresentationFormat>Widescreen</PresentationFormat>
  <Paragraphs>197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Plastinction Global Plastic Pollution Trends</vt:lpstr>
      <vt:lpstr>What is plastic pollution like in 2020 and how has it changed from 2019 to 2020?</vt:lpstr>
      <vt:lpstr>Break Free From Plastic Brand Audit</vt:lpstr>
      <vt:lpstr>Plastic Pollution in 2020</vt:lpstr>
      <vt:lpstr>Glimpse into Global Plastic Pollution in 2020</vt:lpstr>
      <vt:lpstr>Plastic Type Trends</vt:lpstr>
      <vt:lpstr>PowerPoint Presentation</vt:lpstr>
      <vt:lpstr>Brands With the Most Collected Plastic</vt:lpstr>
      <vt:lpstr>Top Plastic Pollution Brands 2019</vt:lpstr>
      <vt:lpstr>Top Plastic Pollution Brands 2020</vt:lpstr>
      <vt:lpstr>Top Plastic Pollution Brands Overall</vt:lpstr>
      <vt:lpstr>PowerPoint Presentation</vt:lpstr>
      <vt:lpstr>Global Distribution of Plastic</vt:lpstr>
      <vt:lpstr>PowerPoint Presentation</vt:lpstr>
      <vt:lpstr>PowerPoint Presentation</vt:lpstr>
      <vt:lpstr>PowerPoint Presentation</vt:lpstr>
      <vt:lpstr>Takeaways</vt:lpstr>
      <vt:lpstr>PowerPoint Presentation</vt:lpstr>
      <vt:lpstr>Action to Take</vt:lpstr>
      <vt:lpstr>PowerPoint Presentation</vt:lpstr>
      <vt:lpstr>Questions?</vt:lpstr>
      <vt:lpstr>Appendix</vt:lpstr>
      <vt:lpstr>PowerPoint Presentation</vt:lpstr>
      <vt:lpstr>Variables</vt:lpstr>
      <vt:lpstr>Note on top companies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Plastic Pollution Trends</dc:title>
  <dc:creator>Kennedy, Courtney Shae (csk6snj)</dc:creator>
  <cp:lastModifiedBy>Kennedy, Courtney Shae (csk6snj)</cp:lastModifiedBy>
  <cp:revision>39</cp:revision>
  <dcterms:created xsi:type="dcterms:W3CDTF">2021-05-28T13:20:22Z</dcterms:created>
  <dcterms:modified xsi:type="dcterms:W3CDTF">2021-05-31T14:44:10Z</dcterms:modified>
</cp:coreProperties>
</file>