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81" r:id="rId4"/>
    <p:sldId id="265" r:id="rId5"/>
    <p:sldId id="269" r:id="rId6"/>
    <p:sldId id="267" r:id="rId7"/>
    <p:sldId id="268" r:id="rId8"/>
    <p:sldId id="266" r:id="rId9"/>
    <p:sldId id="273" r:id="rId10"/>
    <p:sldId id="275" r:id="rId11"/>
    <p:sldId id="274" r:id="rId12"/>
    <p:sldId id="270" r:id="rId13"/>
    <p:sldId id="276" r:id="rId14"/>
    <p:sldId id="277" r:id="rId15"/>
    <p:sldId id="261" r:id="rId16"/>
    <p:sldId id="282" r:id="rId17"/>
    <p:sldId id="262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URTOIS Vincent" initials="CV" lastIdx="1" clrIdx="0">
    <p:extLst>
      <p:ext uri="{19B8F6BF-5375-455C-9EA6-DF929625EA0E}">
        <p15:presenceInfo xmlns:p15="http://schemas.microsoft.com/office/powerpoint/2012/main" userId="COURTOIS Vincen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E1A2"/>
    <a:srgbClr val="9E9824"/>
    <a:srgbClr val="FBA7F3"/>
    <a:srgbClr val="FEE8FC"/>
    <a:srgbClr val="FCCC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168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z="6000" b="1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  <a:endParaRPr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Content Placeholder 4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835400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eaLnBrk="1" hangingPunct="1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GB" altLang="de-DE" sz="3600" dirty="0">
                <a:solidFill>
                  <a:schemeClr val="accent1">
                    <a:lumMod val="50000"/>
                  </a:schemeClr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76089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4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835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</a:lstStyle>
          <a:p>
            <a:pPr eaLnBrk="1" hangingPunct="1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GB" altLang="de-DE" sz="3600" dirty="0">
                <a:solidFill>
                  <a:schemeClr val="accent1">
                    <a:lumMod val="50000"/>
                  </a:schemeClr>
                </a:solidFill>
              </a:rPr>
              <a:t>Text</a:t>
            </a:r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168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sz="6000" b="1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  <a:endParaRPr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360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/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1684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GB" sz="6000" b="1" dirty="0">
                <a:solidFill>
                  <a:schemeClr val="accent1">
                    <a:lumMod val="50000"/>
                  </a:schemeClr>
                </a:solidFill>
              </a:rPr>
              <a:t>Title</a:t>
            </a:r>
            <a:endParaRPr sz="6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Content Placeholder 4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3835400"/>
          </a:xfrm>
        </p:spPr>
        <p:txBody>
          <a:bodyPr/>
          <a:lstStyle>
            <a:lvl1pPr marL="0" indent="0">
              <a:buNone/>
              <a:defRPr>
                <a:latin typeface="+mn-lt"/>
              </a:defRPr>
            </a:lvl1pPr>
          </a:lstStyle>
          <a:p>
            <a:pPr eaLnBrk="1" hangingPunct="1">
              <a:buClr>
                <a:schemeClr val="tx1">
                  <a:lumMod val="75000"/>
                  <a:lumOff val="25000"/>
                </a:schemeClr>
              </a:buClr>
              <a:defRPr/>
            </a:pPr>
            <a:r>
              <a:rPr lang="en-GB" altLang="de-DE" sz="3600" dirty="0">
                <a:solidFill>
                  <a:schemeClr val="accent1">
                    <a:lumMod val="50000"/>
                  </a:schemeClr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042009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/>
              <a:t>Click to edit Master title style</a:t>
            </a:r>
            <a:endParaRPr lang="en-GB" altLang="de-DE" noProof="0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de-DE" noProof="0" dirty="0"/>
              <a:t>Edit Master text styles</a:t>
            </a:r>
          </a:p>
          <a:p>
            <a:pPr lvl="1"/>
            <a:r>
              <a:rPr lang="en-GB" altLang="de-DE" noProof="0" dirty="0"/>
              <a:t>Second level</a:t>
            </a:r>
          </a:p>
          <a:p>
            <a:pPr lvl="2"/>
            <a:r>
              <a:rPr lang="en-GB" altLang="de-DE" noProof="0" dirty="0"/>
              <a:t>Third level</a:t>
            </a:r>
          </a:p>
          <a:p>
            <a:pPr lvl="3"/>
            <a:r>
              <a:rPr lang="en-GB" altLang="de-DE" noProof="0" dirty="0"/>
              <a:t>Fourth level</a:t>
            </a:r>
          </a:p>
          <a:p>
            <a:pPr lvl="4"/>
            <a:r>
              <a:rPr lang="en-GB" altLang="de-DE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878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+mn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uroparl.europa.eu/doceo/document/RULES-10-2024-07-16-TOC_EN.html" TargetMode="External"/><Relationship Id="rId2" Type="http://schemas.openxmlformats.org/officeDocument/2006/relationships/hyperlink" Target="file:///\\epades\public\reglement\2025\07-07\EP-PE_REGL(2025)07-07_EN.pdf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uroparl.europa.eu/RegData/reglement/2025/07-07/EP-PE_REGL(2025)07-07_EN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947937"/>
            <a:ext cx="10763596" cy="3416588"/>
          </a:xfrm>
        </p:spPr>
        <p:txBody>
          <a:bodyPr/>
          <a:lstStyle/>
          <a:p>
            <a:endParaRPr lang="fr-FR" dirty="0"/>
          </a:p>
          <a:p>
            <a:r>
              <a:rPr lang="fr-FR" dirty="0"/>
              <a:t>	</a:t>
            </a: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1600" y="1438275"/>
            <a:ext cx="10515600" cy="1168400"/>
          </a:xfrm>
        </p:spPr>
        <p:txBody>
          <a:bodyPr/>
          <a:lstStyle/>
          <a:p>
            <a:r>
              <a:rPr lang="fr-FR" dirty="0"/>
              <a:t>Graph8Rop	</a:t>
            </a:r>
            <a:br>
              <a:rPr lang="fr-FR" dirty="0"/>
            </a:br>
            <a:r>
              <a:rPr lang="fr-FR" dirty="0"/>
              <a:t>Rules of </a:t>
            </a:r>
            <a:r>
              <a:rPr lang="fr-FR" dirty="0" err="1"/>
              <a:t>procedure</a:t>
            </a:r>
            <a:r>
              <a:rPr lang="fr-FR" dirty="0"/>
              <a:t> (ROP)</a:t>
            </a:r>
            <a:br>
              <a:rPr lang="fr-FR" dirty="0"/>
            </a:br>
            <a:endParaRPr lang="en-GB" dirty="0"/>
          </a:p>
        </p:txBody>
      </p:sp>
      <p:pic>
        <p:nvPicPr>
          <p:cNvPr id="5" name="Picture 5" descr="Logo for Directorate-General for Innovation and Technological Sup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963" y="6092825"/>
            <a:ext cx="18002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 descr="Logo of the European Parlia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990060" y="6092825"/>
            <a:ext cx="9112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F634417-4E8C-F046-B70F-7E87F350A0AB}"/>
              </a:ext>
            </a:extLst>
          </p:cNvPr>
          <p:cNvSpPr txBox="1">
            <a:spLocks/>
          </p:cNvSpPr>
          <p:nvPr/>
        </p:nvSpPr>
        <p:spPr bwMode="auto">
          <a:xfrm>
            <a:off x="451341" y="5223411"/>
            <a:ext cx="10762528" cy="593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n-GB" altLang="de-DE" sz="2400" b="1" dirty="0">
                <a:solidFill>
                  <a:schemeClr val="bg1"/>
                </a:solidFill>
              </a:rPr>
              <a:t>Work it, make it, Do it, makes us Harder, Better, Faster, Stronger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80376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311" y="205626"/>
            <a:ext cx="10515600" cy="1168400"/>
          </a:xfrm>
        </p:spPr>
        <p:txBody>
          <a:bodyPr/>
          <a:lstStyle/>
          <a:p>
            <a:pPr algn="l"/>
            <a:r>
              <a:rPr lang="fr-FR" dirty="0"/>
              <a:t>ROP: N</a:t>
            </a:r>
            <a:r>
              <a:rPr lang="en-GB" dirty="0" err="1"/>
              <a:t>umbered</a:t>
            </a:r>
            <a:r>
              <a:rPr lang="fr-FR" dirty="0"/>
              <a:t> </a:t>
            </a:r>
            <a:r>
              <a:rPr lang="en-GB" dirty="0"/>
              <a:t>Paragraph division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4" t="7115" r="32960" b="21359"/>
          <a:stretch/>
        </p:blipFill>
        <p:spPr>
          <a:xfrm>
            <a:off x="257436" y="2671668"/>
            <a:ext cx="3801168" cy="2776632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725711" y="2348443"/>
            <a:ext cx="3407081" cy="3072613"/>
            <a:chOff x="5736920" y="2369475"/>
            <a:chExt cx="3407081" cy="307261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r="48567"/>
            <a:stretch/>
          </p:blipFill>
          <p:spPr>
            <a:xfrm>
              <a:off x="5736922" y="2369475"/>
              <a:ext cx="3321354" cy="2971800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5736920" y="2838450"/>
              <a:ext cx="3407081" cy="1242566"/>
            </a:xfrm>
            <a:prstGeom prst="round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5736921" y="4081016"/>
              <a:ext cx="3407080" cy="1361072"/>
            </a:xfrm>
            <a:prstGeom prst="roundRect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876925" y="3533775"/>
              <a:ext cx="3181351" cy="547241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876925" y="2838450"/>
              <a:ext cx="3181351" cy="69532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1331702" y="1357828"/>
            <a:ext cx="78313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DINPro-Regular"/>
              </a:rPr>
              <a:t>USE CASE: subdivisions of a paragraph with subparagraphs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9" y="1315406"/>
            <a:ext cx="743473" cy="719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2533" r="29242" b="5020"/>
          <a:stretch/>
        </p:blipFill>
        <p:spPr>
          <a:xfrm>
            <a:off x="8000350" y="2927163"/>
            <a:ext cx="3848100" cy="265576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867911" y="160515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</a:t>
            </a: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XML4EP Rules: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&lt;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&lt;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subparagraph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&lt;content&gt;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</a:t>
            </a:r>
          </a:p>
        </p:txBody>
      </p:sp>
    </p:spTree>
    <p:extLst>
      <p:ext uri="{BB962C8B-B14F-4D97-AF65-F5344CB8AC3E}">
        <p14:creationId xmlns:p14="http://schemas.microsoft.com/office/powerpoint/2010/main" val="3840297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559" y="133131"/>
            <a:ext cx="10940441" cy="1168400"/>
          </a:xfrm>
        </p:spPr>
        <p:txBody>
          <a:bodyPr/>
          <a:lstStyle/>
          <a:p>
            <a:pPr algn="l"/>
            <a:r>
              <a:rPr lang="fr-FR" dirty="0"/>
              <a:t>ROP: </a:t>
            </a:r>
            <a:r>
              <a:rPr lang="fr-FR" dirty="0" err="1"/>
              <a:t>Unnumbered</a:t>
            </a:r>
            <a:r>
              <a:rPr lang="fr-FR" dirty="0"/>
              <a:t> </a:t>
            </a:r>
            <a:r>
              <a:rPr lang="en-GB" dirty="0"/>
              <a:t>paragraph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8621" t="19370" r="5804"/>
          <a:stretch/>
        </p:blipFill>
        <p:spPr>
          <a:xfrm>
            <a:off x="266701" y="3423147"/>
            <a:ext cx="4876800" cy="179652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59" y="1968290"/>
            <a:ext cx="5219482" cy="111083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329362" y="2089604"/>
            <a:ext cx="620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</a:t>
            </a: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XML4EP Rules: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&lt;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alinea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inside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&lt;article&gt;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allowed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&lt;content&gt;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" y="2465636"/>
            <a:ext cx="4899660" cy="613485"/>
          </a:xfrm>
          <a:prstGeom prst="roundRect">
            <a:avLst/>
          </a:prstGeom>
          <a:solidFill>
            <a:srgbClr val="FBA7F3">
              <a:alpha val="29804"/>
            </a:srgbClr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/>
          <p:nvPr/>
        </p:nvSpPr>
        <p:spPr>
          <a:xfrm>
            <a:off x="336207" y="1968290"/>
            <a:ext cx="5119713" cy="1206006"/>
          </a:xfrm>
          <a:prstGeom prst="roundRect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233032" y="1226784"/>
            <a:ext cx="95492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DINPro-Regular"/>
              </a:rPr>
              <a:t>USE CASE: subdivisions of an article with unnumbered </a:t>
            </a:r>
            <a:r>
              <a:rPr lang="en-GB" dirty="0" err="1">
                <a:latin typeface="DINPro-Regular"/>
              </a:rPr>
              <a:t>paragraphes</a:t>
            </a:r>
            <a:endParaRPr lang="en-GB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559" y="1111067"/>
            <a:ext cx="743473" cy="71949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6756"/>
          <a:stretch/>
        </p:blipFill>
        <p:spPr>
          <a:xfrm>
            <a:off x="6329362" y="3604122"/>
            <a:ext cx="5586413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65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4380" y="341630"/>
            <a:ext cx="10515600" cy="1168400"/>
          </a:xfrm>
          <a:ln>
            <a:noFill/>
          </a:ln>
        </p:spPr>
        <p:txBody>
          <a:bodyPr/>
          <a:lstStyle/>
          <a:p>
            <a:pPr algn="l"/>
            <a:r>
              <a:rPr lang="fr-FR" dirty="0"/>
              <a:t>ROP: </a:t>
            </a:r>
            <a:r>
              <a:rPr lang="en-GB" dirty="0"/>
              <a:t>List of Point, Indent, </a:t>
            </a:r>
            <a:r>
              <a:rPr lang="en-GB" dirty="0" err="1"/>
              <a:t>CLause</a:t>
            </a:r>
            <a:endParaRPr lang="en-GB" dirty="0"/>
          </a:p>
        </p:txBody>
      </p:sp>
      <p:pic>
        <p:nvPicPr>
          <p:cNvPr id="9218" name="Picture 2" descr="image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3" t="24186" b="7316"/>
          <a:stretch/>
        </p:blipFill>
        <p:spPr bwMode="auto">
          <a:xfrm>
            <a:off x="82199" y="2458834"/>
            <a:ext cx="4536757" cy="2682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433716" y="2042483"/>
            <a:ext cx="107365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sym typeface="Wingdings" panose="05000000000000000000" pitchFamily="2" charset="2"/>
              </a:rPr>
              <a:t></a:t>
            </a: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XML4EP Rules: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&lt;intro&gt;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&lt;clause&gt; do not use &lt;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&lt;content&gt;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889059" y="2601330"/>
            <a:ext cx="3973773" cy="2470452"/>
            <a:chOff x="5888019" y="2101080"/>
            <a:chExt cx="3973773" cy="247045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b="46483"/>
            <a:stretch/>
          </p:blipFill>
          <p:spPr>
            <a:xfrm>
              <a:off x="5888019" y="2101080"/>
              <a:ext cx="3973773" cy="2438237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>
            <a:xfrm>
              <a:off x="6262381" y="2908986"/>
              <a:ext cx="3599411" cy="1662546"/>
            </a:xfrm>
            <a:prstGeom prst="roundRect">
              <a:avLst/>
            </a:prstGeom>
            <a:noFill/>
            <a:ln>
              <a:solidFill>
                <a:srgbClr val="F8E1A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6651625" y="3209925"/>
              <a:ext cx="1860550" cy="130175"/>
            </a:xfrm>
            <a:prstGeom prst="roundRect">
              <a:avLst/>
            </a:prstGeom>
            <a:noFill/>
            <a:ln w="6350">
              <a:solidFill>
                <a:srgbClr val="9E9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388100" y="3035300"/>
              <a:ext cx="2393950" cy="152400"/>
            </a:xfrm>
            <a:prstGeom prst="roundRect">
              <a:avLst/>
            </a:prstGeom>
            <a:noFill/>
            <a:ln w="31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6651625" y="3357672"/>
              <a:ext cx="1860550" cy="130175"/>
            </a:xfrm>
            <a:prstGeom prst="roundRect">
              <a:avLst/>
            </a:prstGeom>
            <a:noFill/>
            <a:ln w="6350">
              <a:solidFill>
                <a:srgbClr val="9E9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651625" y="3522772"/>
              <a:ext cx="1860550" cy="130175"/>
            </a:xfrm>
            <a:prstGeom prst="roundRect">
              <a:avLst/>
            </a:prstGeom>
            <a:noFill/>
            <a:ln w="6350">
              <a:solidFill>
                <a:srgbClr val="9E9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6651625" y="3675172"/>
              <a:ext cx="1860550" cy="130175"/>
            </a:xfrm>
            <a:prstGeom prst="roundRect">
              <a:avLst/>
            </a:prstGeom>
            <a:noFill/>
            <a:ln w="6350">
              <a:solidFill>
                <a:srgbClr val="9E9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651625" y="3842707"/>
              <a:ext cx="1860550" cy="145312"/>
            </a:xfrm>
            <a:prstGeom prst="roundRect">
              <a:avLst/>
            </a:prstGeom>
            <a:noFill/>
            <a:ln w="6350">
              <a:solidFill>
                <a:srgbClr val="9E9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6651625" y="4002606"/>
              <a:ext cx="1860550" cy="130175"/>
            </a:xfrm>
            <a:prstGeom prst="roundRect">
              <a:avLst/>
            </a:prstGeom>
            <a:noFill/>
            <a:ln w="6350">
              <a:solidFill>
                <a:srgbClr val="9E9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651625" y="4177874"/>
              <a:ext cx="1860550" cy="130175"/>
            </a:xfrm>
            <a:prstGeom prst="roundRect">
              <a:avLst/>
            </a:prstGeom>
            <a:noFill/>
            <a:ln w="6350">
              <a:solidFill>
                <a:srgbClr val="9E9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51625" y="4323091"/>
              <a:ext cx="1860550" cy="149251"/>
            </a:xfrm>
            <a:prstGeom prst="roundRect">
              <a:avLst/>
            </a:prstGeom>
            <a:noFill/>
            <a:ln w="6350">
              <a:solidFill>
                <a:srgbClr val="9E98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6" name="Rectangle 15"/>
          <p:cNvSpPr/>
          <p:nvPr/>
        </p:nvSpPr>
        <p:spPr>
          <a:xfrm>
            <a:off x="1025975" y="1357612"/>
            <a:ext cx="1097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GaramondPremrPro-SmbdCapt"/>
              </a:rPr>
              <a:t>WHEN AN ARTICLE CONTAINS A LIST, EACH ITEM ON THE LIST SHOULD BE IDENTIFIED BY A</a:t>
            </a:r>
          </a:p>
          <a:p>
            <a:r>
              <a:rPr lang="en-GB" dirty="0">
                <a:latin typeface="GaramondPremrPro-SmbdCapt"/>
              </a:rPr>
              <a:t>NUMBER OR A LETTER RATHER THAN AN INDENT (*).</a:t>
            </a:r>
            <a:endParaRPr lang="en-GB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32" y="1367705"/>
            <a:ext cx="743473" cy="71949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025975" y="5159716"/>
            <a:ext cx="7312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FF0000"/>
                </a:solidFill>
              </a:rPr>
              <a:t>never</a:t>
            </a:r>
            <a:r>
              <a:rPr lang="fr-FR" b="1" dirty="0">
                <a:solidFill>
                  <a:srgbClr val="FF0000"/>
                </a:solidFill>
              </a:rPr>
              <a:t> use &lt;</a:t>
            </a:r>
            <a:r>
              <a:rPr lang="fr-FR" b="1" dirty="0" err="1">
                <a:solidFill>
                  <a:srgbClr val="FF0000"/>
                </a:solidFill>
              </a:rPr>
              <a:t>list</a:t>
            </a:r>
            <a:r>
              <a:rPr lang="fr-FR" b="1" dirty="0">
                <a:solidFill>
                  <a:srgbClr val="FF0000"/>
                </a:solidFill>
              </a:rPr>
              <a:t>&gt; </a:t>
            </a:r>
            <a:r>
              <a:rPr lang="fr-FR" b="1" dirty="0" err="1">
                <a:solidFill>
                  <a:srgbClr val="FF0000"/>
                </a:solidFill>
              </a:rPr>
              <a:t>directly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inside</a:t>
            </a:r>
            <a:r>
              <a:rPr lang="fr-FR" b="1" dirty="0">
                <a:solidFill>
                  <a:srgbClr val="FF0000"/>
                </a:solidFill>
              </a:rPr>
              <a:t> &lt;article&gt;, </a:t>
            </a:r>
            <a:r>
              <a:rPr lang="fr-FR" b="1" dirty="0" err="1">
                <a:solidFill>
                  <a:srgbClr val="FF0000"/>
                </a:solidFill>
              </a:rPr>
              <a:t>should</a:t>
            </a:r>
            <a:r>
              <a:rPr lang="fr-FR" b="1" dirty="0">
                <a:solidFill>
                  <a:srgbClr val="FF0000"/>
                </a:solidFill>
              </a:rPr>
              <a:t> have &lt;</a:t>
            </a:r>
            <a:r>
              <a:rPr lang="fr-FR" b="1" dirty="0" err="1">
                <a:solidFill>
                  <a:srgbClr val="FF0000"/>
                </a:solidFill>
              </a:rPr>
              <a:t>paragraph</a:t>
            </a:r>
            <a:r>
              <a:rPr lang="fr-FR" b="1" dirty="0">
                <a:solidFill>
                  <a:srgbClr val="FF0000"/>
                </a:solidFill>
              </a:rPr>
              <a:t>&gt;, or &lt;</a:t>
            </a:r>
            <a:r>
              <a:rPr lang="fr-FR" b="1" dirty="0" err="1">
                <a:solidFill>
                  <a:srgbClr val="FF0000"/>
                </a:solidFill>
              </a:rPr>
              <a:t>alinea</a:t>
            </a:r>
            <a:r>
              <a:rPr lang="fr-FR" b="1" dirty="0">
                <a:solidFill>
                  <a:srgbClr val="FF0000"/>
                </a:solidFill>
              </a:rPr>
              <a:t>&gt;, or </a:t>
            </a:r>
            <a:r>
              <a:rPr lang="fr-FR" b="1" dirty="0" err="1">
                <a:solidFill>
                  <a:srgbClr val="FF0000"/>
                </a:solidFill>
              </a:rPr>
              <a:t>any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other</a:t>
            </a:r>
            <a:r>
              <a:rPr lang="fr-FR" b="1" dirty="0">
                <a:solidFill>
                  <a:srgbClr val="FF0000"/>
                </a:solidFill>
              </a:rPr>
              <a:t> </a:t>
            </a:r>
            <a:r>
              <a:rPr lang="fr-FR" b="1" dirty="0" err="1">
                <a:solidFill>
                  <a:srgbClr val="FF0000"/>
                </a:solidFill>
              </a:rPr>
              <a:t>subdivison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2" name="&quot;No&quot; Symbol 21"/>
          <p:cNvSpPr/>
          <p:nvPr/>
        </p:nvSpPr>
        <p:spPr>
          <a:xfrm>
            <a:off x="431898" y="5213445"/>
            <a:ext cx="482502" cy="47184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1189" y="3535550"/>
            <a:ext cx="98107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21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58739"/>
            <a:ext cx="11422380" cy="1168400"/>
          </a:xfrm>
        </p:spPr>
        <p:txBody>
          <a:bodyPr/>
          <a:lstStyle/>
          <a:p>
            <a:pPr algn="l"/>
            <a:r>
              <a:rPr lang="fr-FR" dirty="0"/>
              <a:t>ROP: List of Point – </a:t>
            </a:r>
            <a:r>
              <a:rPr lang="fr-FR" dirty="0" err="1"/>
              <a:t>mark-up</a:t>
            </a:r>
            <a:r>
              <a:rPr lang="fr-FR" dirty="0"/>
              <a:t> XML4EP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451" y="2141220"/>
            <a:ext cx="4718316" cy="338804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7855" y="1198277"/>
            <a:ext cx="109708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GaramondPremrPro-SmbdCapt"/>
              </a:rPr>
              <a:t>WHEN AN ARTICLE CONTAINS A LIST, EACH ITEM ON THE LIST SHOULD BE IDENTIFIED BY A</a:t>
            </a:r>
          </a:p>
          <a:p>
            <a:r>
              <a:rPr lang="en-GB" dirty="0">
                <a:latin typeface="GaramondPremrPro-SmbdCapt"/>
              </a:rPr>
              <a:t>NUMBER OR A LETTER RATHER THAN AN INDENT (*).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12" y="1208370"/>
            <a:ext cx="743473" cy="7194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3342" r="16987"/>
          <a:stretch/>
        </p:blipFill>
        <p:spPr>
          <a:xfrm>
            <a:off x="133733" y="2141220"/>
            <a:ext cx="4293487" cy="3388042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4686300" y="3835241"/>
            <a:ext cx="4541520" cy="1694021"/>
          </a:xfrm>
          <a:prstGeom prst="roundRect">
            <a:avLst/>
          </a:prstGeom>
          <a:noFill/>
          <a:ln>
            <a:solidFill>
              <a:srgbClr val="F8E1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mag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7032" y="2790508"/>
            <a:ext cx="5159375" cy="322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9396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340" y="58739"/>
            <a:ext cx="11422380" cy="1168400"/>
          </a:xfrm>
        </p:spPr>
        <p:txBody>
          <a:bodyPr/>
          <a:lstStyle/>
          <a:p>
            <a:pPr algn="l"/>
            <a:r>
              <a:rPr lang="fr-FR" dirty="0"/>
              <a:t>ROP: List of </a:t>
            </a:r>
            <a:r>
              <a:rPr lang="fr-FR" dirty="0" err="1"/>
              <a:t>Indent</a:t>
            </a:r>
            <a:r>
              <a:rPr lang="fr-FR" dirty="0"/>
              <a:t> – </a:t>
            </a:r>
            <a:r>
              <a:rPr lang="fr-FR" dirty="0" err="1"/>
              <a:t>mark-up</a:t>
            </a:r>
            <a:r>
              <a:rPr lang="fr-FR" dirty="0"/>
              <a:t> XML4EP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-39241" t="-39240" b="7122"/>
          <a:stretch/>
        </p:blipFill>
        <p:spPr>
          <a:xfrm>
            <a:off x="-1742382" y="157649"/>
            <a:ext cx="7258050" cy="5368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r="12090" b="46790"/>
          <a:stretch/>
        </p:blipFill>
        <p:spPr>
          <a:xfrm>
            <a:off x="5709978" y="4327781"/>
            <a:ext cx="3274002" cy="13633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t="50086" r="18009" b="16913"/>
          <a:stretch/>
        </p:blipFill>
        <p:spPr>
          <a:xfrm>
            <a:off x="8983980" y="4845587"/>
            <a:ext cx="3053580" cy="8455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13424" t="11606" r="11680" b="9140"/>
          <a:stretch/>
        </p:blipFill>
        <p:spPr>
          <a:xfrm>
            <a:off x="6116955" y="1355981"/>
            <a:ext cx="5863590" cy="2971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11530" y="1227139"/>
            <a:ext cx="313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 err="1"/>
              <a:t>Rule</a:t>
            </a:r>
            <a:r>
              <a:rPr lang="fr-FR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fr-FR" dirty="0" err="1"/>
              <a:t>Indent</a:t>
            </a:r>
            <a:r>
              <a:rPr lang="fr-FR" dirty="0"/>
              <a:t> has </a:t>
            </a:r>
            <a:r>
              <a:rPr lang="fr-FR" dirty="0" err="1"/>
              <a:t>repetitive</a:t>
            </a:r>
            <a:r>
              <a:rPr lang="fr-FR" dirty="0"/>
              <a:t> &lt;</a:t>
            </a:r>
            <a:r>
              <a:rPr lang="fr-FR" dirty="0" err="1"/>
              <a:t>num</a:t>
            </a:r>
            <a:r>
              <a:rPr lang="fr-FR" dirty="0"/>
              <a:t>&gt;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8081010" y="3371850"/>
            <a:ext cx="1154430" cy="438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/>
          <p:cNvSpPr/>
          <p:nvPr/>
        </p:nvSpPr>
        <p:spPr>
          <a:xfrm>
            <a:off x="8103870" y="2339334"/>
            <a:ext cx="1154430" cy="438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984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ROP : Annexes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71D8EFC-FD60-1E34-59C9-7314CC3E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5533" y="2147255"/>
            <a:ext cx="5327596" cy="3292798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FB489EC-66C2-A1D7-B0F2-15FEC89DE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38" y="2147255"/>
            <a:ext cx="4692197" cy="3250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70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019BB-8C6B-5F7E-CD04-5E1BA8449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70146-770F-985E-7449-C60E6B42E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ROP : Annex Structure &amp; division</a:t>
            </a:r>
            <a:endParaRPr lang="en-GB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960" y="1798065"/>
            <a:ext cx="4298632" cy="325433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16D5485-BC1D-436C-304E-6476F56E28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079"/>
          <a:stretch>
            <a:fillRect/>
          </a:stretch>
        </p:blipFill>
        <p:spPr>
          <a:xfrm>
            <a:off x="593408" y="1387626"/>
            <a:ext cx="5563402" cy="345469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7A61AD93-F090-21F2-BCA8-0740937A00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2340"/>
          <a:stretch>
            <a:fillRect/>
          </a:stretch>
        </p:blipFill>
        <p:spPr>
          <a:xfrm>
            <a:off x="593408" y="4765125"/>
            <a:ext cx="2664241" cy="78244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DA1AA3C-4410-676F-5EDB-914F23662B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661"/>
          <a:stretch>
            <a:fillRect/>
          </a:stretch>
        </p:blipFill>
        <p:spPr>
          <a:xfrm>
            <a:off x="3191902" y="4765125"/>
            <a:ext cx="2664241" cy="57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782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55073" y="2385118"/>
            <a:ext cx="10515600" cy="1168400"/>
          </a:xfrm>
        </p:spPr>
        <p:txBody>
          <a:bodyPr/>
          <a:lstStyle/>
          <a:p>
            <a:r>
              <a:rPr lang="fr-FR" dirty="0"/>
              <a:t>Thank you</a:t>
            </a:r>
            <a:endParaRPr lang="en-GB" dirty="0"/>
          </a:p>
        </p:txBody>
      </p:sp>
      <p:pic>
        <p:nvPicPr>
          <p:cNvPr id="4" name="Picture 5" descr="Logo for Directorate-General for Innovation and Technological Suppor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210" y="6117764"/>
            <a:ext cx="18002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Logo of the European Parliamen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031624" y="6032039"/>
            <a:ext cx="911225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3484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ROP general information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>
          <a:xfrm>
            <a:off x="997526" y="2036618"/>
            <a:ext cx="10798233" cy="335834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400" b="1" dirty="0"/>
              <a:t>Specifications</a:t>
            </a:r>
            <a:endParaRPr lang="en-GB" sz="2800" b="1" dirty="0"/>
          </a:p>
          <a:p>
            <a:pPr marL="120015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1800" dirty="0"/>
              <a:t>XML4EP_STS_EN_v3-0-0-Final.docx</a:t>
            </a:r>
          </a:p>
          <a:p>
            <a:pPr marL="1200150" lvl="1" indent="-457200">
              <a:buFont typeface="Wingdings" panose="05000000000000000000" pitchFamily="2" charset="2"/>
              <a:buChar char="ü"/>
            </a:pPr>
            <a:r>
              <a:rPr lang="fr-FR" sz="1800" dirty="0"/>
              <a:t>XML4EP_STS_EN_annex_RulesOfProcedure_3.0.0_v0-06.docx</a:t>
            </a:r>
          </a:p>
          <a:p>
            <a:pPr lvl="1" indent="0">
              <a:buNone/>
            </a:pPr>
            <a:endParaRPr lang="fr-FR" sz="1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2400" b="1" dirty="0"/>
              <a:t>Publications</a:t>
            </a:r>
          </a:p>
          <a:p>
            <a:pPr marL="120015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1800" dirty="0">
                <a:hlinkClick r:id="rId2" action="ppaction://hlinkfile"/>
              </a:rPr>
              <a:t>\\epades\public\reglement\2025\07-07\EP-PE_REGL(2025)07-07_EN.pdf</a:t>
            </a:r>
            <a:endParaRPr lang="en-GB" sz="1800" dirty="0"/>
          </a:p>
          <a:p>
            <a:pPr marL="120015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1800" dirty="0">
                <a:hlinkClick r:id="rId3"/>
              </a:rPr>
              <a:t>https://www.europarl.europa.eu/doceo/document/RULES-10-2024-07-16-TOC_EN.html</a:t>
            </a:r>
            <a:endParaRPr lang="en-GB" sz="1800" dirty="0"/>
          </a:p>
          <a:p>
            <a:pPr marL="120015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n-GB" sz="1800" dirty="0">
                <a:hlinkClick r:id="rId4"/>
              </a:rPr>
              <a:t>https://www.europarl.europa.eu/RegData/reglement/2025/07-07/EP-PE_REGL(2025)07-07_EN.pdf</a:t>
            </a:r>
            <a:endParaRPr lang="en-GB" sz="1800" dirty="0"/>
          </a:p>
          <a:p>
            <a:pPr lvl="1" indent="0">
              <a:spcBef>
                <a:spcPts val="600"/>
              </a:spcBef>
              <a:buNone/>
            </a:pPr>
            <a:endParaRPr lang="en-GB" sz="1800" dirty="0"/>
          </a:p>
          <a:p>
            <a:pPr marL="1200150" lvl="1" indent="-457200">
              <a:spcBef>
                <a:spcPts val="600"/>
              </a:spcBef>
              <a:buFont typeface="Wingdings" panose="05000000000000000000" pitchFamily="2" charset="2"/>
              <a:buChar char="ü"/>
            </a:pPr>
            <a:endParaRPr lang="en-GB" sz="1800" dirty="0"/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fr-FR" sz="2200" dirty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754241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180975"/>
            <a:ext cx="10515600" cy="1168400"/>
          </a:xfrm>
        </p:spPr>
        <p:txBody>
          <a:bodyPr/>
          <a:lstStyle/>
          <a:p>
            <a:pPr algn="l"/>
            <a:r>
              <a:rPr lang="en-GB" dirty="0"/>
              <a:t>ROP: Graph overview</a:t>
            </a:r>
          </a:p>
        </p:txBody>
      </p:sp>
      <p:pic>
        <p:nvPicPr>
          <p:cNvPr id="3074" name="Picture 2" descr="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134717"/>
            <a:ext cx="5746750" cy="3923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4706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ROP: High level Structure &amp; Basic unit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508856"/>
              </p:ext>
            </p:extLst>
          </p:nvPr>
        </p:nvGraphicFramePr>
        <p:xfrm>
          <a:off x="838200" y="2400865"/>
          <a:ext cx="4282440" cy="2402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1185">
                  <a:extLst>
                    <a:ext uri="{9D8B030D-6E8A-4147-A177-3AD203B41FA5}">
                      <a16:colId xmlns:a16="http://schemas.microsoft.com/office/drawing/2014/main" val="355996809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37862952"/>
                    </a:ext>
                  </a:extLst>
                </a:gridCol>
                <a:gridCol w="1080655">
                  <a:extLst>
                    <a:ext uri="{9D8B030D-6E8A-4147-A177-3AD203B41FA5}">
                      <a16:colId xmlns:a16="http://schemas.microsoft.com/office/drawing/2014/main" val="2375482462"/>
                    </a:ext>
                  </a:extLst>
                </a:gridCol>
              </a:tblGrid>
              <a:tr h="64254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Designation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 /EN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XML4EP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structure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Usage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2821933"/>
                  </a:ext>
                </a:extLst>
              </a:tr>
              <a:tr h="499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TITRE I, TITLE I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&lt;title&gt;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Mandatory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14261725"/>
                  </a:ext>
                </a:extLst>
              </a:tr>
              <a:tr h="39845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CHAPITRE 1 / CHAPTER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&lt;chapter&gt;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7669070"/>
                  </a:ext>
                </a:extLst>
              </a:tr>
              <a:tr h="3624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SECTION 1 / SECTION 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&lt;section&gt;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10949043"/>
                  </a:ext>
                </a:extLst>
              </a:tr>
              <a:tr h="49945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ARTICLE 1 / RULE 1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&lt;article&gt;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Mandatory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025012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82861" y="2400865"/>
            <a:ext cx="63604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</a:t>
            </a: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XML4EP Rules: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hierarchy structure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hierarchy structure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hierarchy structure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Unit is a Article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49185" y="5155427"/>
            <a:ext cx="9293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LegalDocML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3.0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mark-up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annex</a:t>
            </a:r>
          </a:p>
        </p:txBody>
      </p:sp>
      <p:sp>
        <p:nvSpPr>
          <p:cNvPr id="7" name="Rectangle 6"/>
          <p:cNvSpPr/>
          <p:nvPr/>
        </p:nvSpPr>
        <p:spPr>
          <a:xfrm>
            <a:off x="1581673" y="1491535"/>
            <a:ext cx="10830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GaramondPremrPro-SmbdCapt"/>
              </a:rPr>
              <a:t>Use case : THE ROP IS SUBDIVIDED INTO ARTICLES AND, DEPENDING ON THEIR LENGTH</a:t>
            </a:r>
          </a:p>
          <a:p>
            <a:r>
              <a:rPr lang="en-GB" dirty="0">
                <a:latin typeface="GaramondPremrPro-SmbdCapt"/>
              </a:rPr>
              <a:t>AND COMPLEXITY, INTO TITLES, CHAPTERS AND SECTIONS. </a:t>
            </a:r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8339"/>
            <a:ext cx="743473" cy="719490"/>
          </a:xfrm>
          <a:prstGeom prst="rect">
            <a:avLst/>
          </a:prstGeom>
        </p:spPr>
      </p:pic>
      <p:sp>
        <p:nvSpPr>
          <p:cNvPr id="9" name="5-Point Star 8"/>
          <p:cNvSpPr/>
          <p:nvPr/>
        </p:nvSpPr>
        <p:spPr>
          <a:xfrm>
            <a:off x="838200" y="5056280"/>
            <a:ext cx="492512" cy="468479"/>
          </a:xfrm>
          <a:prstGeom prst="star5">
            <a:avLst/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5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725" y="100171"/>
            <a:ext cx="10515600" cy="1168400"/>
          </a:xfrm>
        </p:spPr>
        <p:txBody>
          <a:bodyPr/>
          <a:lstStyle/>
          <a:p>
            <a:pPr algn="l"/>
            <a:r>
              <a:rPr lang="fr-FR" dirty="0"/>
              <a:t>ROP: </a:t>
            </a:r>
            <a:r>
              <a:rPr lang="fr-FR" dirty="0" err="1"/>
              <a:t>Title</a:t>
            </a:r>
            <a:r>
              <a:rPr lang="fr-FR" dirty="0"/>
              <a:t>, Chapter &amp; Article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926886" y="2212807"/>
            <a:ext cx="54250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</a:t>
            </a: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XML4EP Rules: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XML instance </a:t>
            </a:r>
            <a:r>
              <a:rPr lang="fr-FR" dirty="0" err="1"/>
              <a:t>can</a:t>
            </a:r>
            <a:r>
              <a:rPr lang="fr-FR" dirty="0"/>
              <a:t> have </a:t>
            </a:r>
            <a:r>
              <a:rPr lang="fr-FR" dirty="0" err="1"/>
              <a:t>only</a:t>
            </a:r>
            <a:r>
              <a:rPr lang="fr-FR" dirty="0"/>
              <a:t> single </a:t>
            </a:r>
            <a:r>
              <a:rPr lang="fr-FR" dirty="0" err="1"/>
              <a:t>title</a:t>
            </a:r>
            <a:endParaRPr lang="en-GB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A Title can be split by Chapter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Chapter can be split by Rule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/>
              <a:t>The standard Unit is the Article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4424" y="1309219"/>
            <a:ext cx="10830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GaramondPremrPro-SmbdCapt"/>
              </a:rPr>
              <a:t>Use case : THE ROP IS SUBDIVIDED INTO ARTICLES AND, DEPENDING ON THEIR LENGTH</a:t>
            </a:r>
          </a:p>
          <a:p>
            <a:r>
              <a:rPr lang="en-GB" dirty="0">
                <a:latin typeface="GaramondPremrPro-SmbdCapt"/>
              </a:rPr>
              <a:t>AND COMPLEXITY, INTO TITLES, CHAPTERS AND SECTIONS. </a:t>
            </a:r>
            <a:endParaRPr lang="en-GB" dirty="0"/>
          </a:p>
        </p:txBody>
      </p:sp>
      <p:grpSp>
        <p:nvGrpSpPr>
          <p:cNvPr id="10" name="Group 9"/>
          <p:cNvGrpSpPr/>
          <p:nvPr/>
        </p:nvGrpSpPr>
        <p:grpSpPr>
          <a:xfrm>
            <a:off x="703725" y="2353180"/>
            <a:ext cx="5007032" cy="3303718"/>
            <a:chOff x="1022466" y="2353180"/>
            <a:chExt cx="5007032" cy="330371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t="15960" b="40492"/>
            <a:stretch/>
          </p:blipFill>
          <p:spPr>
            <a:xfrm>
              <a:off x="1022466" y="4946073"/>
              <a:ext cx="2561098" cy="71082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21021" t="15970" r="10448" b="35421"/>
            <a:stretch/>
          </p:blipFill>
          <p:spPr>
            <a:xfrm>
              <a:off x="1022466" y="2353180"/>
              <a:ext cx="5007032" cy="2582930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t="56452"/>
            <a:stretch/>
          </p:blipFill>
          <p:spPr>
            <a:xfrm>
              <a:off x="3422852" y="4946073"/>
              <a:ext cx="2561098" cy="710825"/>
            </a:xfrm>
            <a:prstGeom prst="rect">
              <a:avLst/>
            </a:prstGeom>
          </p:spPr>
        </p:pic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4246" y="3089970"/>
            <a:ext cx="2700275" cy="256692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951" y="1246023"/>
            <a:ext cx="743473" cy="7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98" y="114076"/>
            <a:ext cx="10515600" cy="1168400"/>
          </a:xfrm>
        </p:spPr>
        <p:txBody>
          <a:bodyPr/>
          <a:lstStyle/>
          <a:p>
            <a:pPr algn="l"/>
            <a:r>
              <a:rPr lang="fr-FR" dirty="0"/>
              <a:t>ROP: </a:t>
            </a:r>
            <a:r>
              <a:rPr lang="fr-FR" dirty="0" err="1"/>
              <a:t>Title</a:t>
            </a:r>
            <a:r>
              <a:rPr lang="fr-FR" dirty="0"/>
              <a:t>, Chapter, Section &amp; Article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2339" r="38499" b="27266"/>
          <a:stretch/>
        </p:blipFill>
        <p:spPr>
          <a:xfrm>
            <a:off x="287493" y="2253008"/>
            <a:ext cx="4389120" cy="2631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20728" r="13829" b="42073"/>
          <a:stretch/>
        </p:blipFill>
        <p:spPr>
          <a:xfrm>
            <a:off x="287493" y="4580231"/>
            <a:ext cx="2305298" cy="6088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234" t="56976" r="9892" b="5345"/>
          <a:stretch/>
        </p:blipFill>
        <p:spPr>
          <a:xfrm>
            <a:off x="2470400" y="4583457"/>
            <a:ext cx="2456074" cy="6299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98810" y="2094145"/>
            <a:ext cx="72655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</a:t>
            </a: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XML4EP Rules: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XML instance always split by </a:t>
            </a:r>
            <a:r>
              <a:rPr lang="fr-FR" dirty="0" err="1"/>
              <a:t>Title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A Title can be split by </a:t>
            </a:r>
            <a:r>
              <a:rPr lang="fr-FR" dirty="0" err="1"/>
              <a:t>Chapter</a:t>
            </a:r>
            <a:endParaRPr lang="fr-FR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A Chapter can be split by Section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/>
              <a:t>The standard Unit </a:t>
            </a:r>
            <a:r>
              <a:rPr lang="fr-FR" dirty="0" err="1"/>
              <a:t>is</a:t>
            </a:r>
            <a:r>
              <a:rPr lang="fr-FR" dirty="0"/>
              <a:t> Article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r="27546" b="8765"/>
          <a:stretch/>
        </p:blipFill>
        <p:spPr>
          <a:xfrm>
            <a:off x="7533128" y="3682880"/>
            <a:ext cx="4575717" cy="205729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31454" y="526470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AT4LEX use </a:t>
            </a:r>
            <a:r>
              <a:rPr lang="fr-FR" b="1" dirty="0" err="1">
                <a:solidFill>
                  <a:srgbClr val="FF0000"/>
                </a:solidFill>
              </a:rPr>
              <a:t>markup</a:t>
            </a:r>
            <a:r>
              <a:rPr lang="fr-FR" b="1" dirty="0">
                <a:solidFill>
                  <a:srgbClr val="FF0000"/>
                </a:solidFill>
              </a:rPr>
              <a:t> &lt;division&gt; </a:t>
            </a:r>
            <a:r>
              <a:rPr lang="fr-FR" b="1" dirty="0" err="1">
                <a:solidFill>
                  <a:srgbClr val="FF0000"/>
                </a:solidFill>
              </a:rPr>
              <a:t>instead</a:t>
            </a:r>
            <a:r>
              <a:rPr lang="fr-FR" b="1" dirty="0">
                <a:solidFill>
                  <a:srgbClr val="FF0000"/>
                </a:solidFill>
              </a:rPr>
              <a:t> of &lt;section&gt; in the ROP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141704" y="1175384"/>
            <a:ext cx="10830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GaramondPremrPro-SmbdCapt"/>
              </a:rPr>
              <a:t>Use case : THE ROP IS SUBDIVIDED INTO ARTICLES AND, DEPENDING ON THEIR LENGTH</a:t>
            </a:r>
          </a:p>
          <a:p>
            <a:r>
              <a:rPr lang="en-GB" dirty="0">
                <a:latin typeface="GaramondPremrPro-SmbdCapt"/>
              </a:rPr>
              <a:t>AND COMPLEXITY, INTO TITLES, CHAPTERS AND SECTIONS. </a:t>
            </a:r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31" y="1112188"/>
            <a:ext cx="743473" cy="719490"/>
          </a:xfrm>
          <a:prstGeom prst="rect">
            <a:avLst/>
          </a:prstGeom>
        </p:spPr>
      </p:pic>
      <p:sp>
        <p:nvSpPr>
          <p:cNvPr id="14" name="&quot;No&quot; Symbol 13"/>
          <p:cNvSpPr/>
          <p:nvPr/>
        </p:nvSpPr>
        <p:spPr>
          <a:xfrm>
            <a:off x="431898" y="5213445"/>
            <a:ext cx="482502" cy="471848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65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70" y="79497"/>
            <a:ext cx="10515600" cy="1168400"/>
          </a:xfrm>
        </p:spPr>
        <p:txBody>
          <a:bodyPr/>
          <a:lstStyle/>
          <a:p>
            <a:pPr algn="l"/>
            <a:r>
              <a:rPr lang="fr-FR" dirty="0"/>
              <a:t>ROP: Body - Title &amp; Article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395224" y="2161257"/>
            <a:ext cx="44043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</a:t>
            </a: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XML4EP Rules: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XML instance always split by Title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A Title can be split by Chapter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Chapter can be spread by Rule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The standard Unit is always the Rule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198" y="2173448"/>
            <a:ext cx="5193900" cy="3124255"/>
            <a:chOff x="646770" y="1801862"/>
            <a:chExt cx="5193900" cy="31242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6452" t="5080" r="-126" b="45390"/>
            <a:stretch/>
          </p:blipFill>
          <p:spPr>
            <a:xfrm>
              <a:off x="646770" y="1801862"/>
              <a:ext cx="5193900" cy="2570290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/>
            <a:srcRect t="23147" b="40759"/>
            <a:stretch/>
          </p:blipFill>
          <p:spPr>
            <a:xfrm>
              <a:off x="648606" y="4400592"/>
              <a:ext cx="2595114" cy="52552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3"/>
            <a:srcRect t="57989" b="8152"/>
            <a:stretch/>
          </p:blipFill>
          <p:spPr>
            <a:xfrm>
              <a:off x="3215086" y="4427354"/>
              <a:ext cx="2625584" cy="498763"/>
            </a:xfrm>
            <a:prstGeom prst="rect">
              <a:avLst/>
            </a:prstGeom>
          </p:spPr>
        </p:pic>
      </p:grp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r="20373"/>
          <a:stretch/>
        </p:blipFill>
        <p:spPr>
          <a:xfrm>
            <a:off x="7027010" y="4087961"/>
            <a:ext cx="5164990" cy="16764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200671" y="1303099"/>
            <a:ext cx="10830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GaramondPremrPro-SmbdCapt"/>
              </a:rPr>
              <a:t>Use case : THE ROP IS SUBDIVIDED INTO ARTICLES AND, DEPENDING ON THEIR LENGTH</a:t>
            </a:r>
          </a:p>
          <a:p>
            <a:r>
              <a:rPr lang="en-GB" dirty="0">
                <a:latin typeface="GaramondPremrPro-SmbdCapt"/>
              </a:rPr>
              <a:t>AND COMPLEXITY, INTO TITLES, CHAPTERS AND SECTIONS. 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198" y="1239903"/>
            <a:ext cx="743473" cy="7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644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fr-FR" dirty="0"/>
              <a:t>ROP: Body – Low level Structure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008037"/>
              </p:ext>
            </p:extLst>
          </p:nvPr>
        </p:nvGraphicFramePr>
        <p:xfrm>
          <a:off x="838200" y="2389244"/>
          <a:ext cx="4159839" cy="22207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6073">
                  <a:extLst>
                    <a:ext uri="{9D8B030D-6E8A-4147-A177-3AD203B41FA5}">
                      <a16:colId xmlns:a16="http://schemas.microsoft.com/office/drawing/2014/main" val="1383900892"/>
                    </a:ext>
                  </a:extLst>
                </a:gridCol>
                <a:gridCol w="1973766">
                  <a:extLst>
                    <a:ext uri="{9D8B030D-6E8A-4147-A177-3AD203B41FA5}">
                      <a16:colId xmlns:a16="http://schemas.microsoft.com/office/drawing/2014/main" val="2963717759"/>
                    </a:ext>
                  </a:extLst>
                </a:gridCol>
              </a:tblGrid>
              <a:tr h="26946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Designation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XML4EP structure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658103"/>
                  </a:ext>
                </a:extLst>
              </a:tr>
              <a:tr h="322017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</a:rPr>
                        <a:t>Numbered paragraph</a:t>
                      </a:r>
                      <a:endParaRPr lang="en-GB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&lt;paragraph&gt;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1843643"/>
                  </a:ext>
                </a:extLst>
              </a:tr>
              <a:tr h="28194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Unnumbered paragraph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&lt;alinea&gt;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2644307"/>
                  </a:ext>
                </a:extLst>
              </a:tr>
              <a:tr h="2694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&lt;list&gt;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7574228"/>
                  </a:ext>
                </a:extLst>
              </a:tr>
              <a:tr h="2694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Indent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&lt;indent&gt;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343637"/>
                  </a:ext>
                </a:extLst>
              </a:tr>
              <a:tr h="2694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Subparagraph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&lt;subparagraph&gt;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50637677"/>
                  </a:ext>
                </a:extLst>
              </a:tr>
              <a:tr h="2694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Point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&lt;point&gt;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3722214"/>
                  </a:ext>
                </a:extLst>
              </a:tr>
              <a:tr h="269460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Clause</a:t>
                      </a:r>
                      <a:endParaRPr lang="en-GB" sz="12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fr-FR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&lt;clause&gt;</a:t>
                      </a: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604021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20711" y="2389244"/>
            <a:ext cx="68125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</a:t>
            </a: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XML4EP Rules: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only allow inside an &lt;Article&gt; or in the body of &lt;Annex&gt;.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numbered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split in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subparagraph,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unnumbered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&lt;Alinea&gt;,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indent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clause, point),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03152" y="1533525"/>
            <a:ext cx="10830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GaramondPremrPro-SmbdCapt"/>
              </a:rPr>
              <a:t>Use case : THE ROP IS SUBDIVIDED INTO ARTICLES AND, DEPENDING ON THEIR LENGTH</a:t>
            </a:r>
          </a:p>
          <a:p>
            <a:r>
              <a:rPr lang="en-GB" dirty="0">
                <a:latin typeface="GaramondPremrPro-SmbdCapt"/>
              </a:rPr>
              <a:t>AND COMPLEXITY, INTO TITLES, CHAPTERS AND SECTIONS. </a:t>
            </a:r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79" y="1470329"/>
            <a:ext cx="743473" cy="719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9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006" y="177748"/>
            <a:ext cx="10515600" cy="1168400"/>
          </a:xfrm>
        </p:spPr>
        <p:txBody>
          <a:bodyPr/>
          <a:lstStyle/>
          <a:p>
            <a:pPr algn="l"/>
            <a:r>
              <a:rPr lang="fr-FR" dirty="0"/>
              <a:t>ROP: N</a:t>
            </a:r>
            <a:r>
              <a:rPr lang="en-GB" dirty="0" err="1"/>
              <a:t>umbered</a:t>
            </a:r>
            <a:r>
              <a:rPr lang="fr-FR" dirty="0"/>
              <a:t> </a:t>
            </a:r>
            <a:r>
              <a:rPr lang="en-GB" dirty="0"/>
              <a:t>Paragraph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768" t="13339" r="48931" b="12301"/>
          <a:stretch/>
        </p:blipFill>
        <p:spPr>
          <a:xfrm>
            <a:off x="475989" y="2289719"/>
            <a:ext cx="4171168" cy="319668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857" y="2190168"/>
            <a:ext cx="2467886" cy="318676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785857" y="2835873"/>
            <a:ext cx="2557918" cy="1052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7482475" y="1830423"/>
            <a:ext cx="4332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ym typeface="Wingdings" panose="05000000000000000000" pitchFamily="2" charset="2"/>
              </a:rPr>
              <a:t></a:t>
            </a:r>
            <a:r>
              <a:rPr lang="en-GB" dirty="0"/>
              <a:t>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XML4EP Rules: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division of &lt;article&gt;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paragraph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&lt;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mandatory</a:t>
            </a:r>
            <a:endParaRPr lang="fr-F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&lt;content&gt;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directly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&lt;p&gt;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31702" y="15863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DINPro-Regular"/>
              </a:rPr>
              <a:t>USE CASE: subdivisions of an article with numbered </a:t>
            </a:r>
            <a:r>
              <a:rPr lang="en-GB" dirty="0" err="1">
                <a:latin typeface="DINPro-Regular"/>
              </a:rPr>
              <a:t>paragraphes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229" y="1470678"/>
            <a:ext cx="743473" cy="7194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r="43143"/>
          <a:stretch/>
        </p:blipFill>
        <p:spPr>
          <a:xfrm>
            <a:off x="7977487" y="3888059"/>
            <a:ext cx="3834268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0141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P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2342B26C-52AF-4D81-8700-03EB18242902}" vid="{EB29F002-1612-4AAC-A0AD-0A967CCF44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1351</TotalTime>
  <Words>823</Words>
  <Application>Microsoft Office PowerPoint</Application>
  <PresentationFormat>Grand écran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4" baseType="lpstr">
      <vt:lpstr>Arial</vt:lpstr>
      <vt:lpstr>Calibri</vt:lpstr>
      <vt:lpstr>DINPro-Regular</vt:lpstr>
      <vt:lpstr>GaramondPremrPro-SmbdCapt</vt:lpstr>
      <vt:lpstr>Times New Roman</vt:lpstr>
      <vt:lpstr>Wingdings</vt:lpstr>
      <vt:lpstr>Theme1</vt:lpstr>
      <vt:lpstr>Graph8Rop  Rules of procedure (ROP) </vt:lpstr>
      <vt:lpstr>ROP general information</vt:lpstr>
      <vt:lpstr>ROP: Graph overview</vt:lpstr>
      <vt:lpstr>ROP: High level Structure &amp; Basic unit</vt:lpstr>
      <vt:lpstr>ROP: Title, Chapter &amp; Article</vt:lpstr>
      <vt:lpstr>ROP: Title, Chapter, Section &amp; Article</vt:lpstr>
      <vt:lpstr>ROP: Body - Title &amp; Article</vt:lpstr>
      <vt:lpstr>ROP: Body – Low level Structure</vt:lpstr>
      <vt:lpstr>ROP: Numbered Paragraph</vt:lpstr>
      <vt:lpstr>ROP: Numbered Paragraph division</vt:lpstr>
      <vt:lpstr>ROP: Unnumbered paragraph </vt:lpstr>
      <vt:lpstr>ROP: List of Point, Indent, CLause</vt:lpstr>
      <vt:lpstr>ROP: List of Point – mark-up XML4EP</vt:lpstr>
      <vt:lpstr>ROP: List of Indent – mark-up XML4EP</vt:lpstr>
      <vt:lpstr>ROP : Annexes</vt:lpstr>
      <vt:lpstr>ROP : Annex Structure &amp; division</vt:lpstr>
      <vt:lpstr>Thank you</vt:lpstr>
    </vt:vector>
  </TitlesOfParts>
  <Company>European Parliament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COURTOIS Vincent</dc:creator>
  <cp:lastModifiedBy>vincent courtois</cp:lastModifiedBy>
  <cp:revision>80</cp:revision>
  <dcterms:created xsi:type="dcterms:W3CDTF">2025-08-04T08:35:18Z</dcterms:created>
  <dcterms:modified xsi:type="dcterms:W3CDTF">2025-08-12T15:51:41Z</dcterms:modified>
</cp:coreProperties>
</file>