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8" r:id="rId3"/>
    <p:sldId id="260" r:id="rId4"/>
    <p:sldId id="262" r:id="rId5"/>
    <p:sldId id="259" r:id="rId6"/>
    <p:sldId id="264" r:id="rId7"/>
    <p:sldId id="263" r:id="rId8"/>
    <p:sldId id="266" r:id="rId9"/>
    <p:sldId id="274" r:id="rId10"/>
    <p:sldId id="265" r:id="rId11"/>
    <p:sldId id="275"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9AB3F-DD7F-4CF9-9B69-5899F2D19D35}" v="851" dt="2022-10-03T16:24:12.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7571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4679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5711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1807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18371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3459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9442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708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8319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285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10/3/2022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5619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10/3/2022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81097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57" r:id="rId6"/>
    <p:sldLayoutId id="2147483853" r:id="rId7"/>
    <p:sldLayoutId id="2147483854" r:id="rId8"/>
    <p:sldLayoutId id="2147483855" r:id="rId9"/>
    <p:sldLayoutId id="2147483856" r:id="rId10"/>
    <p:sldLayoutId id="2147483858"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Resim 19" descr="bina, mihrap, kemer içeren bir resim&#10;&#10;Açıklama otomatik olarak oluşturuldu">
            <a:extLst>
              <a:ext uri="{FF2B5EF4-FFF2-40B4-BE49-F238E27FC236}">
                <a16:creationId xmlns:a16="http://schemas.microsoft.com/office/drawing/2014/main" id="{E4BDE428-5B19-B169-6459-16F80823E00A}"/>
              </a:ext>
            </a:extLst>
          </p:cNvPr>
          <p:cNvPicPr>
            <a:picLocks noChangeAspect="1"/>
          </p:cNvPicPr>
          <p:nvPr/>
        </p:nvPicPr>
        <p:blipFill rotWithShape="1">
          <a:blip r:embed="rId2"/>
          <a:srcRect/>
          <a:stretch/>
        </p:blipFill>
        <p:spPr>
          <a:xfrm>
            <a:off x="-62610" y="-62620"/>
            <a:ext cx="12296363" cy="6920619"/>
          </a:xfrm>
          <a:prstGeom prst="rect">
            <a:avLst/>
          </a:prstGeom>
        </p:spPr>
      </p:pic>
      <p:sp>
        <p:nvSpPr>
          <p:cNvPr id="31"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006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34" name="Rectangle 33">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Başlık 1"/>
          <p:cNvSpPr>
            <a:spLocks noGrp="1"/>
          </p:cNvSpPr>
          <p:nvPr>
            <p:ph type="ctrTitle"/>
          </p:nvPr>
        </p:nvSpPr>
        <p:spPr>
          <a:xfrm>
            <a:off x="1148706" y="1027375"/>
            <a:ext cx="3751878" cy="2030150"/>
          </a:xfrm>
        </p:spPr>
        <p:txBody>
          <a:bodyPr>
            <a:noAutofit/>
          </a:bodyPr>
          <a:lstStyle/>
          <a:p>
            <a:r>
              <a:rPr lang="tr-TR" sz="4400" dirty="0"/>
              <a:t>RÖNESANS</a:t>
            </a:r>
          </a:p>
        </p:txBody>
      </p:sp>
      <p:sp>
        <p:nvSpPr>
          <p:cNvPr id="20" name="Metin kutusu 19">
            <a:extLst>
              <a:ext uri="{FF2B5EF4-FFF2-40B4-BE49-F238E27FC236}">
                <a16:creationId xmlns:a16="http://schemas.microsoft.com/office/drawing/2014/main" id="{E51C5F2B-EE9D-9F7E-6EC6-DB80691FB5DB}"/>
              </a:ext>
            </a:extLst>
          </p:cNvPr>
          <p:cNvSpPr txBox="1"/>
          <p:nvPr/>
        </p:nvSpPr>
        <p:spPr>
          <a:xfrm>
            <a:off x="1333499" y="3119437"/>
            <a:ext cx="33813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t>Belinay</a:t>
            </a:r>
            <a:r>
              <a:rPr lang="tr-TR" dirty="0"/>
              <a:t> Tuana Taşdemir</a:t>
            </a:r>
          </a:p>
          <a:p>
            <a:r>
              <a:rPr lang="tr-TR" dirty="0"/>
              <a:t>Nehir Tuğba Balık</a:t>
            </a:r>
          </a:p>
          <a:p>
            <a:r>
              <a:rPr lang="tr-TR" dirty="0"/>
              <a:t>Cansu </a:t>
            </a:r>
            <a:r>
              <a:rPr lang="tr-TR" dirty="0" err="1"/>
              <a:t>Kilyoz</a:t>
            </a:r>
          </a:p>
          <a:p>
            <a:r>
              <a:rPr lang="tr-TR" dirty="0"/>
              <a:t>Irmak Altınkaya</a:t>
            </a:r>
          </a:p>
          <a:p>
            <a:r>
              <a:rPr lang="tr-TR" dirty="0"/>
              <a:t>Şevval Peker</a:t>
            </a:r>
          </a:p>
        </p:txBody>
      </p:sp>
    </p:spTree>
    <p:extLst>
      <p:ext uri="{BB962C8B-B14F-4D97-AF65-F5344CB8AC3E}">
        <p14:creationId xmlns:p14="http://schemas.microsoft.com/office/powerpoint/2010/main" val="1674425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931EC88-9548-EF32-5860-E81779B75189}"/>
              </a:ext>
            </a:extLst>
          </p:cNvPr>
          <p:cNvSpPr>
            <a:spLocks noGrp="1"/>
          </p:cNvSpPr>
          <p:nvPr>
            <p:ph type="title"/>
          </p:nvPr>
        </p:nvSpPr>
        <p:spPr>
          <a:xfrm>
            <a:off x="6849264" y="733100"/>
            <a:ext cx="4618836" cy="1275669"/>
          </a:xfrm>
        </p:spPr>
        <p:txBody>
          <a:bodyPr anchor="b">
            <a:normAutofit/>
          </a:bodyPr>
          <a:lstStyle/>
          <a:p>
            <a:pPr algn="ctr"/>
            <a:r>
              <a:rPr lang="tr-TR" sz="3600" b="1" dirty="0">
                <a:latin typeface="Rockwell Nova Light"/>
              </a:rPr>
              <a:t>Michelangelo </a:t>
            </a:r>
            <a:r>
              <a:rPr lang="tr-TR" sz="3600" b="1" dirty="0" err="1">
                <a:latin typeface="Rockwell Nova Light"/>
              </a:rPr>
              <a:t>Buonarroti</a:t>
            </a:r>
            <a:endParaRPr lang="tr-TR" sz="3600" b="1">
              <a:latin typeface="Rockwell Nova Light"/>
            </a:endParaRPr>
          </a:p>
        </p:txBody>
      </p:sp>
      <p:sp>
        <p:nvSpPr>
          <p:cNvPr id="3" name="İçerik Yer Tutucusu 2">
            <a:extLst>
              <a:ext uri="{FF2B5EF4-FFF2-40B4-BE49-F238E27FC236}">
                <a16:creationId xmlns:a16="http://schemas.microsoft.com/office/drawing/2014/main" id="{760B968C-7FAF-ADA0-9200-BD647EF83118}"/>
              </a:ext>
            </a:extLst>
          </p:cNvPr>
          <p:cNvSpPr>
            <a:spLocks noGrp="1"/>
          </p:cNvSpPr>
          <p:nvPr>
            <p:ph idx="1"/>
          </p:nvPr>
        </p:nvSpPr>
        <p:spPr>
          <a:xfrm>
            <a:off x="7182615" y="2216151"/>
            <a:ext cx="3943575" cy="3390900"/>
          </a:xfrm>
        </p:spPr>
        <p:txBody>
          <a:bodyPr vert="horz" lIns="91440" tIns="45720" rIns="91440" bIns="45720" rtlCol="0" anchor="t">
            <a:normAutofit/>
          </a:bodyPr>
          <a:lstStyle/>
          <a:p>
            <a:pPr algn="ctr">
              <a:lnSpc>
                <a:spcPct val="100000"/>
              </a:lnSpc>
            </a:pPr>
            <a:r>
              <a:rPr lang="tr-TR" dirty="0">
                <a:latin typeface="Rockwell Nova Light"/>
              </a:rPr>
              <a:t>Rönesans’ın öne çıkan sanatçılarından olan Michelangelo; ressamlığının yanında heykeltıraşlığı ve mimarlığı ile de öne çıkmaktadır. Sanatçının en önemli iki eseri ise Kıyamet Günü ve Adem’in Yaratılışı adlı tablolarıdır.</a:t>
            </a:r>
          </a:p>
          <a:p>
            <a:pPr algn="ctr">
              <a:lnSpc>
                <a:spcPct val="100000"/>
              </a:lnSpc>
            </a:pPr>
            <a:endParaRPr lang="tr-TR">
              <a:latin typeface="Rockwell Nova Light"/>
            </a:endParaRPr>
          </a:p>
        </p:txBody>
      </p:sp>
      <p:pic>
        <p:nvPicPr>
          <p:cNvPr id="4" name="Resim 4" descr="adam içeren bir resim&#10;&#10;Açıklama otomatik olarak oluşturuldu">
            <a:extLst>
              <a:ext uri="{FF2B5EF4-FFF2-40B4-BE49-F238E27FC236}">
                <a16:creationId xmlns:a16="http://schemas.microsoft.com/office/drawing/2014/main" id="{DDC6F5F4-47C1-4E7F-0F80-72EACFEEBA8A}"/>
              </a:ext>
            </a:extLst>
          </p:cNvPr>
          <p:cNvPicPr>
            <a:picLocks noChangeAspect="1"/>
          </p:cNvPicPr>
          <p:nvPr/>
        </p:nvPicPr>
        <p:blipFill rotWithShape="1">
          <a:blip r:embed="rId2">
            <a:alphaModFix/>
          </a:blip>
          <a:srcRect t="2841" r="-2" b="-2"/>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281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17EA50A-DA71-FEA7-7767-4CDA43C36E1F}"/>
              </a:ext>
            </a:extLst>
          </p:cNvPr>
          <p:cNvSpPr>
            <a:spLocks noGrp="1"/>
          </p:cNvSpPr>
          <p:nvPr>
            <p:ph type="title"/>
          </p:nvPr>
        </p:nvSpPr>
        <p:spPr>
          <a:xfrm>
            <a:off x="7150882" y="1000366"/>
            <a:ext cx="3995397" cy="1239627"/>
          </a:xfrm>
        </p:spPr>
        <p:txBody>
          <a:bodyPr vert="horz" lIns="91440" tIns="45720" rIns="91440" bIns="45720" rtlCol="0" anchor="b">
            <a:normAutofit/>
          </a:bodyPr>
          <a:lstStyle/>
          <a:p>
            <a:pPr algn="ctr"/>
            <a:r>
              <a:rPr lang="en-US" b="1" i="1"/>
              <a:t>SON YARGI</a:t>
            </a:r>
          </a:p>
        </p:txBody>
      </p:sp>
      <p:sp>
        <p:nvSpPr>
          <p:cNvPr id="5" name="Metin kutusu 4">
            <a:extLst>
              <a:ext uri="{FF2B5EF4-FFF2-40B4-BE49-F238E27FC236}">
                <a16:creationId xmlns:a16="http://schemas.microsoft.com/office/drawing/2014/main" id="{B5DFCB4C-AB9A-4024-DC5A-19A346D341E8}"/>
              </a:ext>
            </a:extLst>
          </p:cNvPr>
          <p:cNvSpPr txBox="1"/>
          <p:nvPr/>
        </p:nvSpPr>
        <p:spPr>
          <a:xfrm>
            <a:off x="7279965" y="2884395"/>
            <a:ext cx="3766670" cy="246914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0000"/>
              </a:lnSpc>
              <a:spcAft>
                <a:spcPts val="600"/>
              </a:spcAft>
            </a:pPr>
            <a:r>
              <a:rPr lang="en-US" b="1" i="1" dirty="0">
                <a:solidFill>
                  <a:schemeClr val="tx2"/>
                </a:solidFill>
                <a:latin typeface="Rockwell Nova Light"/>
              </a:rPr>
              <a:t>Michelangelo</a:t>
            </a:r>
            <a:r>
              <a:rPr lang="en-US" i="1" dirty="0">
                <a:solidFill>
                  <a:schemeClr val="tx2"/>
                </a:solidFill>
                <a:latin typeface="Rockwell Nova Light"/>
              </a:rPr>
              <a:t> 4 </a:t>
            </a:r>
            <a:r>
              <a:rPr lang="en-US" i="1" dirty="0" err="1">
                <a:solidFill>
                  <a:schemeClr val="tx2"/>
                </a:solidFill>
                <a:latin typeface="Rockwell Nova Light"/>
              </a:rPr>
              <a:t>yılda</a:t>
            </a:r>
            <a:r>
              <a:rPr lang="en-US" i="1" dirty="0">
                <a:solidFill>
                  <a:schemeClr val="tx2"/>
                </a:solidFill>
                <a:latin typeface="Rockwell Nova Light"/>
              </a:rPr>
              <a:t> </a:t>
            </a:r>
            <a:r>
              <a:rPr lang="en-US" i="1" dirty="0" err="1">
                <a:solidFill>
                  <a:schemeClr val="tx2"/>
                </a:solidFill>
                <a:latin typeface="Rockwell Nova Light"/>
              </a:rPr>
              <a:t>bitirdiği</a:t>
            </a:r>
            <a:r>
              <a:rPr lang="en-US" i="1" dirty="0">
                <a:solidFill>
                  <a:schemeClr val="tx2"/>
                </a:solidFill>
                <a:latin typeface="Rockwell Nova Light"/>
              </a:rPr>
              <a:t> </a:t>
            </a:r>
            <a:r>
              <a:rPr lang="en-US" b="1" i="1" dirty="0">
                <a:solidFill>
                  <a:schemeClr val="tx2"/>
                </a:solidFill>
                <a:latin typeface="Rockwell Nova Light"/>
              </a:rPr>
              <a:t>Sistine </a:t>
            </a:r>
            <a:r>
              <a:rPr lang="en-US" b="1" i="1" dirty="0" err="1">
                <a:solidFill>
                  <a:schemeClr val="tx2"/>
                </a:solidFill>
                <a:latin typeface="Rockwell Nova Light"/>
              </a:rPr>
              <a:t>Sapel’inin</a:t>
            </a:r>
            <a:r>
              <a:rPr lang="en-US" b="1" i="1" dirty="0">
                <a:solidFill>
                  <a:schemeClr val="tx2"/>
                </a:solidFill>
                <a:latin typeface="Rockwell Nova Light"/>
              </a:rPr>
              <a:t> </a:t>
            </a:r>
            <a:r>
              <a:rPr lang="en-US" b="1" i="1" dirty="0" err="1">
                <a:solidFill>
                  <a:schemeClr val="tx2"/>
                </a:solidFill>
                <a:latin typeface="Rockwell Nova Light"/>
              </a:rPr>
              <a:t>tavan</a:t>
            </a:r>
            <a:r>
              <a:rPr lang="en-US" b="1" i="1" dirty="0">
                <a:solidFill>
                  <a:schemeClr val="tx2"/>
                </a:solidFill>
                <a:latin typeface="Rockwell Nova Light"/>
              </a:rPr>
              <a:t> </a:t>
            </a:r>
            <a:r>
              <a:rPr lang="en-US" b="1" i="1" dirty="0" err="1">
                <a:solidFill>
                  <a:schemeClr val="tx2"/>
                </a:solidFill>
                <a:latin typeface="Rockwell Nova Light"/>
              </a:rPr>
              <a:t>freskinden</a:t>
            </a:r>
            <a:r>
              <a:rPr lang="en-US" i="1" dirty="0">
                <a:solidFill>
                  <a:schemeClr val="tx2"/>
                </a:solidFill>
                <a:latin typeface="Rockwell Nova Light"/>
              </a:rPr>
              <a:t>, 25 </a:t>
            </a:r>
            <a:r>
              <a:rPr lang="en-US" i="1" dirty="0" err="1">
                <a:solidFill>
                  <a:schemeClr val="tx2"/>
                </a:solidFill>
                <a:latin typeface="Rockwell Nova Light"/>
              </a:rPr>
              <a:t>yıl</a:t>
            </a:r>
            <a:r>
              <a:rPr lang="en-US" i="1" dirty="0">
                <a:solidFill>
                  <a:schemeClr val="tx2"/>
                </a:solidFill>
                <a:latin typeface="Rockwell Nova Light"/>
              </a:rPr>
              <a:t> </a:t>
            </a:r>
            <a:r>
              <a:rPr lang="en-US" i="1" dirty="0" err="1">
                <a:solidFill>
                  <a:schemeClr val="tx2"/>
                </a:solidFill>
                <a:latin typeface="Rockwell Nova Light"/>
              </a:rPr>
              <a:t>sonra</a:t>
            </a:r>
            <a:r>
              <a:rPr lang="en-US" i="1" dirty="0">
                <a:solidFill>
                  <a:schemeClr val="tx2"/>
                </a:solidFill>
                <a:latin typeface="Rockwell Nova Light"/>
              </a:rPr>
              <a:t> papa </a:t>
            </a:r>
            <a:r>
              <a:rPr lang="en-US" i="1" dirty="0" err="1">
                <a:solidFill>
                  <a:schemeClr val="tx2"/>
                </a:solidFill>
                <a:latin typeface="Rockwell Nova Light"/>
              </a:rPr>
              <a:t>kürsüsü</a:t>
            </a:r>
            <a:r>
              <a:rPr lang="en-US" i="1" dirty="0">
                <a:solidFill>
                  <a:schemeClr val="tx2"/>
                </a:solidFill>
                <a:latin typeface="Rockwell Nova Light"/>
              </a:rPr>
              <a:t> </a:t>
            </a:r>
            <a:r>
              <a:rPr lang="en-US" i="1" dirty="0" err="1">
                <a:solidFill>
                  <a:schemeClr val="tx2"/>
                </a:solidFill>
                <a:latin typeface="Rockwell Nova Light"/>
              </a:rPr>
              <a:t>arkasına</a:t>
            </a:r>
            <a:r>
              <a:rPr lang="en-US" i="1" dirty="0">
                <a:solidFill>
                  <a:schemeClr val="tx2"/>
                </a:solidFill>
                <a:latin typeface="Rockwell Nova Light"/>
              </a:rPr>
              <a:t> “</a:t>
            </a:r>
            <a:r>
              <a:rPr lang="en-US" i="1" dirty="0" err="1">
                <a:solidFill>
                  <a:schemeClr val="tx2"/>
                </a:solidFill>
                <a:latin typeface="Rockwell Nova Light"/>
              </a:rPr>
              <a:t>Kıyamet</a:t>
            </a:r>
            <a:r>
              <a:rPr lang="en-US" i="1" dirty="0">
                <a:solidFill>
                  <a:schemeClr val="tx2"/>
                </a:solidFill>
                <a:latin typeface="Rockwell Nova Light"/>
              </a:rPr>
              <a:t> </a:t>
            </a:r>
            <a:r>
              <a:rPr lang="en-US" i="1" dirty="0" err="1">
                <a:solidFill>
                  <a:schemeClr val="tx2"/>
                </a:solidFill>
                <a:latin typeface="Rockwell Nova Light"/>
              </a:rPr>
              <a:t>Günü</a:t>
            </a:r>
            <a:r>
              <a:rPr lang="en-US" i="1" dirty="0">
                <a:solidFill>
                  <a:schemeClr val="tx2"/>
                </a:solidFill>
                <a:latin typeface="Rockwell Nova Light"/>
              </a:rPr>
              <a:t>” </a:t>
            </a:r>
            <a:r>
              <a:rPr lang="en-US" i="1" dirty="0" err="1">
                <a:solidFill>
                  <a:schemeClr val="tx2"/>
                </a:solidFill>
                <a:latin typeface="Rockwell Nova Light"/>
              </a:rPr>
              <a:t>freskini</a:t>
            </a:r>
            <a:r>
              <a:rPr lang="en-US" i="1" dirty="0">
                <a:solidFill>
                  <a:schemeClr val="tx2"/>
                </a:solidFill>
                <a:latin typeface="Rockwell Nova Light"/>
              </a:rPr>
              <a:t> </a:t>
            </a:r>
            <a:r>
              <a:rPr lang="en-US" i="1" dirty="0" err="1">
                <a:solidFill>
                  <a:schemeClr val="tx2"/>
                </a:solidFill>
                <a:latin typeface="Rockwell Nova Light"/>
              </a:rPr>
              <a:t>yapar</a:t>
            </a:r>
            <a:r>
              <a:rPr lang="en-US" i="1" dirty="0">
                <a:solidFill>
                  <a:schemeClr val="tx2"/>
                </a:solidFill>
                <a:latin typeface="Rockwell Nova Light"/>
              </a:rPr>
              <a:t>. </a:t>
            </a:r>
            <a:r>
              <a:rPr lang="en-US" i="1" dirty="0" err="1">
                <a:solidFill>
                  <a:schemeClr val="tx2"/>
                </a:solidFill>
                <a:latin typeface="Rockwell Nova Light"/>
              </a:rPr>
              <a:t>Tamamlanması</a:t>
            </a:r>
            <a:r>
              <a:rPr lang="en-US" i="1" dirty="0">
                <a:solidFill>
                  <a:schemeClr val="tx2"/>
                </a:solidFill>
                <a:latin typeface="Rockwell Nova Light"/>
              </a:rPr>
              <a:t> 9 </a:t>
            </a:r>
            <a:r>
              <a:rPr lang="en-US" i="1" dirty="0" err="1">
                <a:solidFill>
                  <a:schemeClr val="tx2"/>
                </a:solidFill>
                <a:latin typeface="Rockwell Nova Light"/>
              </a:rPr>
              <a:t>yıl</a:t>
            </a:r>
            <a:r>
              <a:rPr lang="en-US" i="1" dirty="0">
                <a:solidFill>
                  <a:schemeClr val="tx2"/>
                </a:solidFill>
                <a:latin typeface="Rockwell Nova Light"/>
              </a:rPr>
              <a:t> </a:t>
            </a:r>
            <a:r>
              <a:rPr lang="en-US" i="1" dirty="0" err="1">
                <a:solidFill>
                  <a:schemeClr val="tx2"/>
                </a:solidFill>
                <a:latin typeface="Rockwell Nova Light"/>
              </a:rPr>
              <a:t>alan</a:t>
            </a:r>
            <a:r>
              <a:rPr lang="en-US" i="1" dirty="0">
                <a:solidFill>
                  <a:schemeClr val="tx2"/>
                </a:solidFill>
                <a:latin typeface="Rockwell Nova Light"/>
              </a:rPr>
              <a:t> </a:t>
            </a:r>
            <a:r>
              <a:rPr lang="en-US" i="1" dirty="0" err="1">
                <a:solidFill>
                  <a:schemeClr val="tx2"/>
                </a:solidFill>
                <a:latin typeface="Rockwell Nova Light"/>
              </a:rPr>
              <a:t>Kıyamet</a:t>
            </a:r>
            <a:r>
              <a:rPr lang="en-US" i="1" dirty="0">
                <a:solidFill>
                  <a:schemeClr val="tx2"/>
                </a:solidFill>
                <a:latin typeface="Rockwell Nova Light"/>
              </a:rPr>
              <a:t> </a:t>
            </a:r>
            <a:r>
              <a:rPr lang="en-US" i="1" dirty="0" err="1">
                <a:solidFill>
                  <a:schemeClr val="tx2"/>
                </a:solidFill>
                <a:latin typeface="Rockwell Nova Light"/>
              </a:rPr>
              <a:t>Günü</a:t>
            </a:r>
            <a:r>
              <a:rPr lang="en-US" i="1" dirty="0">
                <a:solidFill>
                  <a:schemeClr val="tx2"/>
                </a:solidFill>
                <a:latin typeface="Rockwell Nova Light"/>
              </a:rPr>
              <a:t> </a:t>
            </a:r>
            <a:r>
              <a:rPr lang="en-US" i="1" dirty="0" err="1">
                <a:solidFill>
                  <a:schemeClr val="tx2"/>
                </a:solidFill>
                <a:latin typeface="Rockwell Nova Light"/>
              </a:rPr>
              <a:t>freskinde</a:t>
            </a:r>
            <a:r>
              <a:rPr lang="en-US" i="1" dirty="0">
                <a:solidFill>
                  <a:schemeClr val="tx2"/>
                </a:solidFill>
                <a:latin typeface="Rockwell Nova Light"/>
              </a:rPr>
              <a:t> </a:t>
            </a:r>
            <a:r>
              <a:rPr lang="en-US" i="1" dirty="0" err="1">
                <a:solidFill>
                  <a:schemeClr val="tx2"/>
                </a:solidFill>
                <a:latin typeface="Rockwell Nova Light"/>
              </a:rPr>
              <a:t>şapelin</a:t>
            </a:r>
            <a:r>
              <a:rPr lang="en-US" i="1" dirty="0">
                <a:solidFill>
                  <a:schemeClr val="tx2"/>
                </a:solidFill>
                <a:latin typeface="Rockwell Nova Light"/>
              </a:rPr>
              <a:t> </a:t>
            </a:r>
            <a:r>
              <a:rPr lang="en-US" i="1" dirty="0" err="1">
                <a:solidFill>
                  <a:schemeClr val="tx2"/>
                </a:solidFill>
                <a:latin typeface="Rockwell Nova Light"/>
              </a:rPr>
              <a:t>duvarlarından</a:t>
            </a:r>
            <a:r>
              <a:rPr lang="en-US" i="1" dirty="0">
                <a:solidFill>
                  <a:schemeClr val="tx2"/>
                </a:solidFill>
                <a:latin typeface="Rockwell Nova Light"/>
              </a:rPr>
              <a:t> </a:t>
            </a:r>
            <a:r>
              <a:rPr lang="en-US" i="1" dirty="0" err="1">
                <a:solidFill>
                  <a:schemeClr val="tx2"/>
                </a:solidFill>
                <a:latin typeface="Rockwell Nova Light"/>
              </a:rPr>
              <a:t>birini</a:t>
            </a:r>
            <a:r>
              <a:rPr lang="en-US" i="1" dirty="0">
                <a:solidFill>
                  <a:schemeClr val="tx2"/>
                </a:solidFill>
                <a:latin typeface="Rockwell Nova Light"/>
              </a:rPr>
              <a:t> </a:t>
            </a:r>
            <a:r>
              <a:rPr lang="en-US" i="1" dirty="0" err="1">
                <a:solidFill>
                  <a:schemeClr val="tx2"/>
                </a:solidFill>
                <a:latin typeface="Rockwell Nova Light"/>
              </a:rPr>
              <a:t>boydan</a:t>
            </a:r>
            <a:r>
              <a:rPr lang="en-US" i="1" dirty="0">
                <a:solidFill>
                  <a:schemeClr val="tx2"/>
                </a:solidFill>
                <a:latin typeface="Rockwell Nova Light"/>
              </a:rPr>
              <a:t> </a:t>
            </a:r>
            <a:r>
              <a:rPr lang="en-US" i="1" dirty="0" err="1">
                <a:solidFill>
                  <a:schemeClr val="tx2"/>
                </a:solidFill>
                <a:latin typeface="Rockwell Nova Light"/>
              </a:rPr>
              <a:t>boya</a:t>
            </a:r>
            <a:r>
              <a:rPr lang="en-US" i="1" dirty="0">
                <a:solidFill>
                  <a:schemeClr val="tx2"/>
                </a:solidFill>
                <a:latin typeface="Rockwell Nova Light"/>
              </a:rPr>
              <a:t> </a:t>
            </a:r>
            <a:r>
              <a:rPr lang="en-US" i="1" dirty="0" err="1">
                <a:solidFill>
                  <a:schemeClr val="tx2"/>
                </a:solidFill>
                <a:latin typeface="Rockwell Nova Light"/>
              </a:rPr>
              <a:t>kaplayarak</a:t>
            </a:r>
            <a:r>
              <a:rPr lang="en-US" i="1" dirty="0">
                <a:solidFill>
                  <a:schemeClr val="tx2"/>
                </a:solidFill>
                <a:latin typeface="Rockwell Nova Light"/>
              </a:rPr>
              <a:t> </a:t>
            </a:r>
            <a:r>
              <a:rPr lang="en-US" i="1" dirty="0" err="1">
                <a:solidFill>
                  <a:schemeClr val="tx2"/>
                </a:solidFill>
                <a:latin typeface="Rockwell Nova Light"/>
              </a:rPr>
              <a:t>İsa’nın</a:t>
            </a:r>
            <a:r>
              <a:rPr lang="en-US" i="1" dirty="0">
                <a:solidFill>
                  <a:schemeClr val="tx2"/>
                </a:solidFill>
                <a:latin typeface="Rockwell Nova Light"/>
              </a:rPr>
              <a:t> </a:t>
            </a:r>
            <a:r>
              <a:rPr lang="en-US" i="1" dirty="0" err="1">
                <a:solidFill>
                  <a:schemeClr val="tx2"/>
                </a:solidFill>
                <a:latin typeface="Rockwell Nova Light"/>
              </a:rPr>
              <a:t>yeryüzüne</a:t>
            </a:r>
            <a:r>
              <a:rPr lang="en-US" i="1" dirty="0">
                <a:solidFill>
                  <a:schemeClr val="tx2"/>
                </a:solidFill>
                <a:latin typeface="Rockwell Nova Light"/>
              </a:rPr>
              <a:t> </a:t>
            </a:r>
            <a:r>
              <a:rPr lang="en-US" i="1" dirty="0" err="1">
                <a:solidFill>
                  <a:schemeClr val="tx2"/>
                </a:solidFill>
                <a:latin typeface="Rockwell Nova Light"/>
              </a:rPr>
              <a:t>tekrar</a:t>
            </a:r>
            <a:r>
              <a:rPr lang="en-US" i="1" dirty="0">
                <a:solidFill>
                  <a:schemeClr val="tx2"/>
                </a:solidFill>
                <a:latin typeface="Rockwell Nova Light"/>
              </a:rPr>
              <a:t> </a:t>
            </a:r>
            <a:r>
              <a:rPr lang="en-US" i="1" dirty="0" err="1">
                <a:solidFill>
                  <a:schemeClr val="tx2"/>
                </a:solidFill>
                <a:latin typeface="Rockwell Nova Light"/>
              </a:rPr>
              <a:t>inişi</a:t>
            </a:r>
            <a:r>
              <a:rPr lang="en-US" i="1" dirty="0">
                <a:solidFill>
                  <a:schemeClr val="tx2"/>
                </a:solidFill>
                <a:latin typeface="Rockwell Nova Light"/>
              </a:rPr>
              <a:t> </a:t>
            </a:r>
            <a:r>
              <a:rPr lang="en-US" i="1" dirty="0" err="1">
                <a:solidFill>
                  <a:schemeClr val="tx2"/>
                </a:solidFill>
                <a:latin typeface="Rockwell Nova Light"/>
              </a:rPr>
              <a:t>ve</a:t>
            </a:r>
            <a:r>
              <a:rPr lang="en-US" i="1" dirty="0">
                <a:solidFill>
                  <a:schemeClr val="tx2"/>
                </a:solidFill>
                <a:latin typeface="Rockwell Nova Light"/>
              </a:rPr>
              <a:t> </a:t>
            </a:r>
            <a:r>
              <a:rPr lang="en-US" i="1" dirty="0" err="1">
                <a:solidFill>
                  <a:schemeClr val="tx2"/>
                </a:solidFill>
                <a:latin typeface="Rockwell Nova Light"/>
              </a:rPr>
              <a:t>kıyamet</a:t>
            </a:r>
            <a:r>
              <a:rPr lang="en-US" i="1" dirty="0">
                <a:solidFill>
                  <a:schemeClr val="tx2"/>
                </a:solidFill>
                <a:latin typeface="Rockwell Nova Light"/>
              </a:rPr>
              <a:t> </a:t>
            </a:r>
            <a:r>
              <a:rPr lang="en-US" i="1" dirty="0" err="1">
                <a:solidFill>
                  <a:schemeClr val="tx2"/>
                </a:solidFill>
                <a:latin typeface="Rockwell Nova Light"/>
              </a:rPr>
              <a:t>gününü</a:t>
            </a:r>
            <a:r>
              <a:rPr lang="en-US" i="1" dirty="0">
                <a:solidFill>
                  <a:schemeClr val="tx2"/>
                </a:solidFill>
                <a:latin typeface="Rockwell Nova Light"/>
              </a:rPr>
              <a:t> </a:t>
            </a:r>
            <a:r>
              <a:rPr lang="en-US" i="1" dirty="0" err="1">
                <a:solidFill>
                  <a:schemeClr val="tx2"/>
                </a:solidFill>
                <a:latin typeface="Rockwell Nova Light"/>
              </a:rPr>
              <a:t>tasvir</a:t>
            </a:r>
            <a:r>
              <a:rPr lang="en-US" i="1" dirty="0">
                <a:solidFill>
                  <a:schemeClr val="tx2"/>
                </a:solidFill>
                <a:latin typeface="Rockwell Nova Light"/>
              </a:rPr>
              <a:t> </a:t>
            </a:r>
            <a:r>
              <a:rPr lang="en-US" i="1" dirty="0" err="1">
                <a:solidFill>
                  <a:schemeClr val="tx2"/>
                </a:solidFill>
                <a:latin typeface="Rockwell Nova Light"/>
              </a:rPr>
              <a:t>eder</a:t>
            </a:r>
            <a:r>
              <a:rPr lang="en-US" i="1" dirty="0">
                <a:solidFill>
                  <a:schemeClr val="tx2"/>
                </a:solidFill>
                <a:latin typeface="Rockwell Nova Light"/>
              </a:rPr>
              <a:t>.</a:t>
            </a:r>
          </a:p>
        </p:txBody>
      </p:sp>
      <p:pic>
        <p:nvPicPr>
          <p:cNvPr id="4" name="Resim 4" descr="birkaç, mihrap içeren bir resim&#10;&#10;Açıklama otomatik olarak oluşturuldu">
            <a:extLst>
              <a:ext uri="{FF2B5EF4-FFF2-40B4-BE49-F238E27FC236}">
                <a16:creationId xmlns:a16="http://schemas.microsoft.com/office/drawing/2014/main" id="{9FBE802F-728B-B313-2E30-2DF06CF6F184}"/>
              </a:ext>
            </a:extLst>
          </p:cNvPr>
          <p:cNvPicPr>
            <a:picLocks noGrp="1" noChangeAspect="1"/>
          </p:cNvPicPr>
          <p:nvPr>
            <p:ph idx="1"/>
          </p:nvPr>
        </p:nvPicPr>
        <p:blipFill>
          <a:blip r:embed="rId2"/>
          <a:stretch>
            <a:fillRect/>
          </a:stretch>
        </p:blipFill>
        <p:spPr>
          <a:xfrm>
            <a:off x="896128" y="723900"/>
            <a:ext cx="5027645" cy="5494694"/>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022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8D0C60F-E7BC-47C4-989A-5CF3E68BD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6FDFAEF6-451B-1E9A-8379-1943AC344F0B}"/>
              </a:ext>
            </a:extLst>
          </p:cNvPr>
          <p:cNvSpPr>
            <a:spLocks noGrp="1"/>
          </p:cNvSpPr>
          <p:nvPr>
            <p:ph type="title"/>
          </p:nvPr>
        </p:nvSpPr>
        <p:spPr>
          <a:xfrm>
            <a:off x="1424941" y="1737360"/>
            <a:ext cx="3261360" cy="2524187"/>
          </a:xfrm>
        </p:spPr>
        <p:txBody>
          <a:bodyPr vert="horz" lIns="91440" tIns="45720" rIns="91440" bIns="45720" rtlCol="0" anchor="ctr">
            <a:normAutofit/>
          </a:bodyPr>
          <a:lstStyle/>
          <a:p>
            <a:pPr algn="ctr"/>
            <a:r>
              <a:rPr lang="en-US" i="1"/>
              <a:t>ADEM'İN YARATILIŞI</a:t>
            </a:r>
          </a:p>
        </p:txBody>
      </p:sp>
      <p:sp>
        <p:nvSpPr>
          <p:cNvPr id="5" name="Metin kutusu 4">
            <a:extLst>
              <a:ext uri="{FF2B5EF4-FFF2-40B4-BE49-F238E27FC236}">
                <a16:creationId xmlns:a16="http://schemas.microsoft.com/office/drawing/2014/main" id="{08F0C25A-B8B2-9AC9-EEEB-900050EFF253}"/>
              </a:ext>
            </a:extLst>
          </p:cNvPr>
          <p:cNvSpPr txBox="1"/>
          <p:nvPr/>
        </p:nvSpPr>
        <p:spPr>
          <a:xfrm>
            <a:off x="6972300" y="3429000"/>
            <a:ext cx="4419886" cy="2705100"/>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i="1" dirty="0">
                <a:solidFill>
                  <a:schemeClr val="tx2"/>
                </a:solidFill>
                <a:latin typeface="Rockwell Nova Light"/>
              </a:rPr>
              <a:t>Sistine </a:t>
            </a:r>
            <a:r>
              <a:rPr lang="en-US" i="1" dirty="0" err="1">
                <a:solidFill>
                  <a:schemeClr val="tx2"/>
                </a:solidFill>
                <a:latin typeface="Rockwell Nova Light"/>
              </a:rPr>
              <a:t>Şapeli’nde</a:t>
            </a:r>
            <a:r>
              <a:rPr lang="en-US" i="1" dirty="0">
                <a:solidFill>
                  <a:schemeClr val="tx2"/>
                </a:solidFill>
                <a:latin typeface="Rockwell Nova Light"/>
              </a:rPr>
              <a:t> </a:t>
            </a:r>
            <a:r>
              <a:rPr lang="en-US" i="1" dirty="0" err="1">
                <a:solidFill>
                  <a:schemeClr val="tx2"/>
                </a:solidFill>
                <a:latin typeface="Rockwell Nova Light"/>
              </a:rPr>
              <a:t>görebileceğiniz</a:t>
            </a:r>
            <a:r>
              <a:rPr lang="en-US" i="1" dirty="0">
                <a:solidFill>
                  <a:schemeClr val="tx2"/>
                </a:solidFill>
                <a:latin typeface="Rockwell Nova Light"/>
              </a:rPr>
              <a:t> </a:t>
            </a:r>
            <a:r>
              <a:rPr lang="en-US" i="1" dirty="0" err="1">
                <a:solidFill>
                  <a:schemeClr val="tx2"/>
                </a:solidFill>
                <a:latin typeface="Rockwell Nova Light"/>
              </a:rPr>
              <a:t>bir</a:t>
            </a:r>
            <a:r>
              <a:rPr lang="en-US" i="1" dirty="0">
                <a:solidFill>
                  <a:schemeClr val="tx2"/>
                </a:solidFill>
                <a:latin typeface="Rockwell Nova Light"/>
              </a:rPr>
              <a:t> </a:t>
            </a:r>
            <a:r>
              <a:rPr lang="en-US" i="1" dirty="0" err="1">
                <a:solidFill>
                  <a:schemeClr val="tx2"/>
                </a:solidFill>
                <a:latin typeface="Rockwell Nova Light"/>
              </a:rPr>
              <a:t>diğer</a:t>
            </a:r>
            <a:r>
              <a:rPr lang="en-US" i="1" dirty="0">
                <a:solidFill>
                  <a:schemeClr val="tx2"/>
                </a:solidFill>
                <a:latin typeface="Rockwell Nova Light"/>
              </a:rPr>
              <a:t> </a:t>
            </a:r>
            <a:r>
              <a:rPr lang="en-US" i="1" dirty="0" err="1">
                <a:solidFill>
                  <a:schemeClr val="tx2"/>
                </a:solidFill>
                <a:latin typeface="Rockwell Nova Light"/>
              </a:rPr>
              <a:t>muazzam</a:t>
            </a:r>
            <a:r>
              <a:rPr lang="en-US" i="1" dirty="0">
                <a:solidFill>
                  <a:schemeClr val="tx2"/>
                </a:solidFill>
                <a:latin typeface="Rockwell Nova Light"/>
              </a:rPr>
              <a:t> </a:t>
            </a:r>
            <a:r>
              <a:rPr lang="en-US" i="1" dirty="0" err="1">
                <a:solidFill>
                  <a:schemeClr val="tx2"/>
                </a:solidFill>
                <a:latin typeface="Rockwell Nova Light"/>
              </a:rPr>
              <a:t>eser</a:t>
            </a:r>
            <a:r>
              <a:rPr lang="en-US" i="1" dirty="0">
                <a:solidFill>
                  <a:schemeClr val="tx2"/>
                </a:solidFill>
                <a:latin typeface="Rockwell Nova Light"/>
              </a:rPr>
              <a:t> de </a:t>
            </a:r>
            <a:r>
              <a:rPr lang="en-US" i="1" dirty="0" err="1">
                <a:solidFill>
                  <a:schemeClr val="tx2"/>
                </a:solidFill>
                <a:latin typeface="Rockwell Nova Light"/>
              </a:rPr>
              <a:t>Adem’in</a:t>
            </a:r>
            <a:r>
              <a:rPr lang="en-US" i="1" dirty="0">
                <a:solidFill>
                  <a:schemeClr val="tx2"/>
                </a:solidFill>
                <a:latin typeface="Rockwell Nova Light"/>
              </a:rPr>
              <a:t> </a:t>
            </a:r>
            <a:r>
              <a:rPr lang="en-US" i="1" dirty="0" err="1">
                <a:solidFill>
                  <a:schemeClr val="tx2"/>
                </a:solidFill>
                <a:latin typeface="Rockwell Nova Light"/>
              </a:rPr>
              <a:t>Yaratılış</a:t>
            </a:r>
            <a:r>
              <a:rPr lang="en-US" i="1" dirty="0">
                <a:solidFill>
                  <a:schemeClr val="tx2"/>
                </a:solidFill>
                <a:latin typeface="Rockwell Nova Light"/>
              </a:rPr>
              <a:t> </a:t>
            </a:r>
            <a:r>
              <a:rPr lang="en-US" i="1" dirty="0" err="1">
                <a:solidFill>
                  <a:schemeClr val="tx2"/>
                </a:solidFill>
                <a:latin typeface="Rockwell Nova Light"/>
              </a:rPr>
              <a:t>Tablosu</a:t>
            </a:r>
            <a:r>
              <a:rPr lang="en-US" i="1" dirty="0">
                <a:solidFill>
                  <a:schemeClr val="tx2"/>
                </a:solidFill>
                <a:latin typeface="Rockwell Nova Light"/>
              </a:rPr>
              <a:t>. </a:t>
            </a:r>
            <a:r>
              <a:rPr lang="en-US" i="1" dirty="0" err="1">
                <a:solidFill>
                  <a:schemeClr val="tx2"/>
                </a:solidFill>
                <a:latin typeface="Rockwell Nova Light"/>
              </a:rPr>
              <a:t>Şapel’in</a:t>
            </a:r>
            <a:r>
              <a:rPr lang="en-US" i="1" dirty="0">
                <a:solidFill>
                  <a:schemeClr val="tx2"/>
                </a:solidFill>
                <a:latin typeface="Rockwell Nova Light"/>
              </a:rPr>
              <a:t> </a:t>
            </a:r>
            <a:r>
              <a:rPr lang="en-US" i="1" dirty="0" err="1">
                <a:solidFill>
                  <a:schemeClr val="tx2"/>
                </a:solidFill>
                <a:latin typeface="Rockwell Nova Light"/>
              </a:rPr>
              <a:t>tavan</a:t>
            </a:r>
            <a:r>
              <a:rPr lang="en-US" i="1" dirty="0">
                <a:solidFill>
                  <a:schemeClr val="tx2"/>
                </a:solidFill>
                <a:latin typeface="Rockwell Nova Light"/>
              </a:rPr>
              <a:t> </a:t>
            </a:r>
            <a:r>
              <a:rPr lang="en-US" i="1" dirty="0" err="1">
                <a:solidFill>
                  <a:schemeClr val="tx2"/>
                </a:solidFill>
                <a:latin typeface="Rockwell Nova Light"/>
              </a:rPr>
              <a:t>kısmında</a:t>
            </a:r>
            <a:r>
              <a:rPr lang="en-US" i="1" dirty="0">
                <a:solidFill>
                  <a:schemeClr val="tx2"/>
                </a:solidFill>
                <a:latin typeface="Rockwell Nova Light"/>
              </a:rPr>
              <a:t> </a:t>
            </a:r>
            <a:r>
              <a:rPr lang="en-US" i="1" dirty="0" err="1">
                <a:solidFill>
                  <a:schemeClr val="tx2"/>
                </a:solidFill>
                <a:latin typeface="Rockwell Nova Light"/>
              </a:rPr>
              <a:t>göze</a:t>
            </a:r>
            <a:r>
              <a:rPr lang="en-US" i="1" dirty="0">
                <a:solidFill>
                  <a:schemeClr val="tx2"/>
                </a:solidFill>
                <a:latin typeface="Rockwell Nova Light"/>
              </a:rPr>
              <a:t> </a:t>
            </a:r>
            <a:r>
              <a:rPr lang="en-US" i="1" dirty="0" err="1">
                <a:solidFill>
                  <a:schemeClr val="tx2"/>
                </a:solidFill>
                <a:latin typeface="Rockwell Nova Light"/>
              </a:rPr>
              <a:t>çarpan</a:t>
            </a:r>
            <a:r>
              <a:rPr lang="en-US" i="1" dirty="0">
                <a:solidFill>
                  <a:schemeClr val="tx2"/>
                </a:solidFill>
                <a:latin typeface="Rockwell Nova Light"/>
              </a:rPr>
              <a:t> </a:t>
            </a:r>
            <a:r>
              <a:rPr lang="en-US" i="1" dirty="0" err="1">
                <a:solidFill>
                  <a:schemeClr val="tx2"/>
                </a:solidFill>
                <a:latin typeface="Rockwell Nova Light"/>
              </a:rPr>
              <a:t>mimaride</a:t>
            </a:r>
            <a:r>
              <a:rPr lang="en-US" i="1" dirty="0">
                <a:solidFill>
                  <a:schemeClr val="tx2"/>
                </a:solidFill>
                <a:latin typeface="Rockwell Nova Light"/>
              </a:rPr>
              <a:t> ilk </a:t>
            </a:r>
            <a:r>
              <a:rPr lang="en-US" i="1" dirty="0" err="1">
                <a:solidFill>
                  <a:schemeClr val="tx2"/>
                </a:solidFill>
                <a:latin typeface="Rockwell Nova Light"/>
              </a:rPr>
              <a:t>bakıldığında</a:t>
            </a:r>
            <a:r>
              <a:rPr lang="en-US" i="1" dirty="0">
                <a:solidFill>
                  <a:schemeClr val="tx2"/>
                </a:solidFill>
                <a:latin typeface="Rockwell Nova Light"/>
              </a:rPr>
              <a:t> fark </a:t>
            </a:r>
            <a:r>
              <a:rPr lang="en-US" i="1" dirty="0" err="1">
                <a:solidFill>
                  <a:schemeClr val="tx2"/>
                </a:solidFill>
                <a:latin typeface="Rockwell Nova Light"/>
              </a:rPr>
              <a:t>edilmeyen</a:t>
            </a:r>
            <a:r>
              <a:rPr lang="en-US" i="1" dirty="0">
                <a:solidFill>
                  <a:schemeClr val="tx2"/>
                </a:solidFill>
                <a:latin typeface="Rockwell Nova Light"/>
              </a:rPr>
              <a:t> </a:t>
            </a:r>
            <a:r>
              <a:rPr lang="en-US" i="1" dirty="0" err="1">
                <a:solidFill>
                  <a:schemeClr val="tx2"/>
                </a:solidFill>
                <a:latin typeface="Rockwell Nova Light"/>
              </a:rPr>
              <a:t>bir</a:t>
            </a:r>
            <a:r>
              <a:rPr lang="en-US" i="1" dirty="0">
                <a:solidFill>
                  <a:schemeClr val="tx2"/>
                </a:solidFill>
                <a:latin typeface="Rockwell Nova Light"/>
              </a:rPr>
              <a:t> </a:t>
            </a:r>
            <a:r>
              <a:rPr lang="en-US" i="1" dirty="0" err="1">
                <a:solidFill>
                  <a:schemeClr val="tx2"/>
                </a:solidFill>
                <a:latin typeface="Rockwell Nova Light"/>
              </a:rPr>
              <a:t>beyin</a:t>
            </a:r>
            <a:r>
              <a:rPr lang="en-US" i="1" dirty="0">
                <a:solidFill>
                  <a:schemeClr val="tx2"/>
                </a:solidFill>
                <a:latin typeface="Rockwell Nova Light"/>
              </a:rPr>
              <a:t> </a:t>
            </a:r>
            <a:r>
              <a:rPr lang="en-US" i="1" dirty="0" err="1">
                <a:solidFill>
                  <a:schemeClr val="tx2"/>
                </a:solidFill>
                <a:latin typeface="Rockwell Nova Light"/>
              </a:rPr>
              <a:t>figürü</a:t>
            </a:r>
            <a:r>
              <a:rPr lang="en-US" i="1" dirty="0">
                <a:solidFill>
                  <a:schemeClr val="tx2"/>
                </a:solidFill>
                <a:latin typeface="Rockwell Nova Light"/>
              </a:rPr>
              <a:t> var. </a:t>
            </a:r>
            <a:r>
              <a:rPr lang="en-US" i="1" dirty="0" err="1">
                <a:solidFill>
                  <a:schemeClr val="tx2"/>
                </a:solidFill>
                <a:latin typeface="Rockwell Nova Light"/>
              </a:rPr>
              <a:t>Tanrı’yı</a:t>
            </a:r>
            <a:r>
              <a:rPr lang="en-US" i="1" dirty="0">
                <a:solidFill>
                  <a:schemeClr val="tx2"/>
                </a:solidFill>
                <a:latin typeface="Rockwell Nova Light"/>
              </a:rPr>
              <a:t> </a:t>
            </a:r>
            <a:r>
              <a:rPr lang="en-US" i="1" dirty="0" err="1">
                <a:solidFill>
                  <a:schemeClr val="tx2"/>
                </a:solidFill>
                <a:latin typeface="Rockwell Nova Light"/>
              </a:rPr>
              <a:t>simgeleyen</a:t>
            </a:r>
            <a:r>
              <a:rPr lang="en-US" i="1" dirty="0">
                <a:solidFill>
                  <a:schemeClr val="tx2"/>
                </a:solidFill>
                <a:latin typeface="Rockwell Nova Light"/>
              </a:rPr>
              <a:t> </a:t>
            </a:r>
            <a:r>
              <a:rPr lang="en-US" i="1" dirty="0" err="1">
                <a:solidFill>
                  <a:schemeClr val="tx2"/>
                </a:solidFill>
                <a:latin typeface="Rockwell Nova Light"/>
              </a:rPr>
              <a:t>çizim</a:t>
            </a:r>
            <a:r>
              <a:rPr lang="en-US" i="1" dirty="0">
                <a:solidFill>
                  <a:schemeClr val="tx2"/>
                </a:solidFill>
                <a:latin typeface="Rockwell Nova Light"/>
              </a:rPr>
              <a:t>, </a:t>
            </a:r>
            <a:r>
              <a:rPr lang="en-US" i="1" dirty="0" err="1">
                <a:solidFill>
                  <a:schemeClr val="tx2"/>
                </a:solidFill>
                <a:latin typeface="Rockwell Nova Light"/>
              </a:rPr>
              <a:t>beyin</a:t>
            </a:r>
            <a:r>
              <a:rPr lang="en-US" i="1" dirty="0">
                <a:solidFill>
                  <a:schemeClr val="tx2"/>
                </a:solidFill>
                <a:latin typeface="Rockwell Nova Light"/>
              </a:rPr>
              <a:t> </a:t>
            </a:r>
            <a:r>
              <a:rPr lang="en-US" i="1" dirty="0" err="1">
                <a:solidFill>
                  <a:schemeClr val="tx2"/>
                </a:solidFill>
                <a:latin typeface="Rockwell Nova Light"/>
              </a:rPr>
              <a:t>figürünün</a:t>
            </a:r>
            <a:r>
              <a:rPr lang="en-US" i="1" dirty="0">
                <a:solidFill>
                  <a:schemeClr val="tx2"/>
                </a:solidFill>
                <a:latin typeface="Rockwell Nova Light"/>
              </a:rPr>
              <a:t> </a:t>
            </a:r>
            <a:r>
              <a:rPr lang="en-US" i="1" dirty="0" err="1">
                <a:solidFill>
                  <a:schemeClr val="tx2"/>
                </a:solidFill>
                <a:latin typeface="Rockwell Nova Light"/>
              </a:rPr>
              <a:t>içerisine</a:t>
            </a:r>
            <a:r>
              <a:rPr lang="en-US" i="1" dirty="0">
                <a:solidFill>
                  <a:schemeClr val="tx2"/>
                </a:solidFill>
                <a:latin typeface="Rockwell Nova Light"/>
              </a:rPr>
              <a:t> </a:t>
            </a:r>
            <a:r>
              <a:rPr lang="en-US" i="1" dirty="0" err="1">
                <a:solidFill>
                  <a:schemeClr val="tx2"/>
                </a:solidFill>
                <a:latin typeface="Rockwell Nova Light"/>
              </a:rPr>
              <a:t>oturtulmuş</a:t>
            </a:r>
            <a:r>
              <a:rPr lang="en-US" i="1" dirty="0">
                <a:solidFill>
                  <a:schemeClr val="tx2"/>
                </a:solidFill>
                <a:latin typeface="Rockwell Nova Light"/>
              </a:rPr>
              <a:t>. </a:t>
            </a:r>
            <a:r>
              <a:rPr lang="en-US" i="1" dirty="0" err="1">
                <a:solidFill>
                  <a:schemeClr val="tx2"/>
                </a:solidFill>
                <a:latin typeface="Rockwell Nova Light"/>
              </a:rPr>
              <a:t>Aslında</a:t>
            </a:r>
            <a:r>
              <a:rPr lang="en-US" i="1" dirty="0">
                <a:solidFill>
                  <a:schemeClr val="tx2"/>
                </a:solidFill>
                <a:latin typeface="Rockwell Nova Light"/>
              </a:rPr>
              <a:t> ilk </a:t>
            </a:r>
            <a:r>
              <a:rPr lang="en-US" i="1" dirty="0" err="1">
                <a:solidFill>
                  <a:schemeClr val="tx2"/>
                </a:solidFill>
                <a:latin typeface="Rockwell Nova Light"/>
              </a:rPr>
              <a:t>bakıldığında</a:t>
            </a:r>
            <a:r>
              <a:rPr lang="en-US" i="1" dirty="0">
                <a:solidFill>
                  <a:schemeClr val="tx2"/>
                </a:solidFill>
                <a:latin typeface="Rockwell Nova Light"/>
              </a:rPr>
              <a:t> </a:t>
            </a:r>
            <a:r>
              <a:rPr lang="en-US" i="1" dirty="0" err="1">
                <a:solidFill>
                  <a:schemeClr val="tx2"/>
                </a:solidFill>
                <a:latin typeface="Rockwell Nova Light"/>
              </a:rPr>
              <a:t>düşündüğünüz</a:t>
            </a:r>
            <a:r>
              <a:rPr lang="en-US" i="1" dirty="0">
                <a:solidFill>
                  <a:schemeClr val="tx2"/>
                </a:solidFill>
                <a:latin typeface="Rockwell Nova Light"/>
              </a:rPr>
              <a:t> </a:t>
            </a:r>
            <a:r>
              <a:rPr lang="en-US" i="1" dirty="0" err="1">
                <a:solidFill>
                  <a:schemeClr val="tx2"/>
                </a:solidFill>
                <a:latin typeface="Rockwell Nova Light"/>
              </a:rPr>
              <a:t>gibi</a:t>
            </a:r>
            <a:r>
              <a:rPr lang="en-US" i="1" dirty="0">
                <a:solidFill>
                  <a:schemeClr val="tx2"/>
                </a:solidFill>
                <a:latin typeface="Rockwell Nova Light"/>
              </a:rPr>
              <a:t> </a:t>
            </a:r>
            <a:r>
              <a:rPr lang="en-US" i="1" dirty="0" err="1">
                <a:solidFill>
                  <a:schemeClr val="tx2"/>
                </a:solidFill>
                <a:latin typeface="Rockwell Nova Light"/>
              </a:rPr>
              <a:t>karmaşık</a:t>
            </a:r>
            <a:r>
              <a:rPr lang="en-US" i="1" dirty="0">
                <a:solidFill>
                  <a:schemeClr val="tx2"/>
                </a:solidFill>
                <a:latin typeface="Rockwell Nova Light"/>
              </a:rPr>
              <a:t> </a:t>
            </a:r>
            <a:r>
              <a:rPr lang="en-US" i="1" dirty="0" err="1">
                <a:solidFill>
                  <a:schemeClr val="tx2"/>
                </a:solidFill>
                <a:latin typeface="Rockwell Nova Light"/>
              </a:rPr>
              <a:t>bir</a:t>
            </a:r>
            <a:r>
              <a:rPr lang="en-US" i="1" dirty="0">
                <a:solidFill>
                  <a:schemeClr val="tx2"/>
                </a:solidFill>
                <a:latin typeface="Rockwell Nova Light"/>
              </a:rPr>
              <a:t> durum </a:t>
            </a:r>
            <a:r>
              <a:rPr lang="en-US" i="1" dirty="0" err="1">
                <a:solidFill>
                  <a:schemeClr val="tx2"/>
                </a:solidFill>
                <a:latin typeface="Rockwell Nova Light"/>
              </a:rPr>
              <a:t>söz</a:t>
            </a:r>
            <a:r>
              <a:rPr lang="en-US" i="1" dirty="0">
                <a:solidFill>
                  <a:schemeClr val="tx2"/>
                </a:solidFill>
                <a:latin typeface="Rockwell Nova Light"/>
              </a:rPr>
              <a:t> </a:t>
            </a:r>
            <a:r>
              <a:rPr lang="en-US" i="1" dirty="0" err="1">
                <a:solidFill>
                  <a:schemeClr val="tx2"/>
                </a:solidFill>
                <a:latin typeface="Rockwell Nova Light"/>
              </a:rPr>
              <a:t>konusu</a:t>
            </a:r>
            <a:r>
              <a:rPr lang="en-US" i="1" dirty="0">
                <a:solidFill>
                  <a:schemeClr val="tx2"/>
                </a:solidFill>
                <a:latin typeface="Rockwell Nova Light"/>
              </a:rPr>
              <a:t> </a:t>
            </a:r>
            <a:r>
              <a:rPr lang="en-US" i="1" dirty="0" err="1">
                <a:solidFill>
                  <a:schemeClr val="tx2"/>
                </a:solidFill>
                <a:latin typeface="Rockwell Nova Light"/>
              </a:rPr>
              <a:t>değil</a:t>
            </a:r>
            <a:r>
              <a:rPr lang="en-US" i="1" dirty="0">
                <a:solidFill>
                  <a:schemeClr val="tx2"/>
                </a:solidFill>
                <a:latin typeface="Rockwell Nova Light"/>
              </a:rPr>
              <a:t>. </a:t>
            </a:r>
            <a:r>
              <a:rPr lang="en-US" i="1" dirty="0" err="1">
                <a:solidFill>
                  <a:schemeClr val="tx2"/>
                </a:solidFill>
                <a:latin typeface="Rockwell Nova Light"/>
              </a:rPr>
              <a:t>Beyin</a:t>
            </a:r>
            <a:r>
              <a:rPr lang="en-US" i="1" dirty="0">
                <a:solidFill>
                  <a:schemeClr val="tx2"/>
                </a:solidFill>
                <a:latin typeface="Rockwell Nova Light"/>
              </a:rPr>
              <a:t> </a:t>
            </a:r>
            <a:r>
              <a:rPr lang="en-US" i="1" dirty="0" err="1">
                <a:solidFill>
                  <a:schemeClr val="tx2"/>
                </a:solidFill>
                <a:latin typeface="Rockwell Nova Light"/>
              </a:rPr>
              <a:t>simgesinin</a:t>
            </a:r>
            <a:r>
              <a:rPr lang="en-US" i="1" dirty="0">
                <a:solidFill>
                  <a:schemeClr val="tx2"/>
                </a:solidFill>
                <a:latin typeface="Rockwell Nova Light"/>
              </a:rPr>
              <a:t> </a:t>
            </a:r>
            <a:r>
              <a:rPr lang="en-US" i="1" dirty="0" err="1">
                <a:solidFill>
                  <a:schemeClr val="tx2"/>
                </a:solidFill>
                <a:latin typeface="Rockwell Nova Light"/>
              </a:rPr>
              <a:t>orta</a:t>
            </a:r>
            <a:r>
              <a:rPr lang="en-US" i="1" dirty="0">
                <a:solidFill>
                  <a:schemeClr val="tx2"/>
                </a:solidFill>
                <a:latin typeface="Rockwell Nova Light"/>
              </a:rPr>
              <a:t> </a:t>
            </a:r>
            <a:r>
              <a:rPr lang="en-US" i="1" dirty="0" err="1">
                <a:solidFill>
                  <a:schemeClr val="tx2"/>
                </a:solidFill>
                <a:latin typeface="Rockwell Nova Light"/>
              </a:rPr>
              <a:t>kısmında</a:t>
            </a:r>
            <a:r>
              <a:rPr lang="en-US" i="1" dirty="0">
                <a:solidFill>
                  <a:schemeClr val="tx2"/>
                </a:solidFill>
                <a:latin typeface="Rockwell Nova Light"/>
              </a:rPr>
              <a:t> </a:t>
            </a:r>
            <a:r>
              <a:rPr lang="en-US" i="1" dirty="0" err="1">
                <a:solidFill>
                  <a:schemeClr val="tx2"/>
                </a:solidFill>
                <a:latin typeface="Rockwell Nova Light"/>
              </a:rPr>
              <a:t>tanrı</a:t>
            </a:r>
            <a:r>
              <a:rPr lang="en-US" i="1" dirty="0">
                <a:solidFill>
                  <a:schemeClr val="tx2"/>
                </a:solidFill>
                <a:latin typeface="Rockwell Nova Light"/>
              </a:rPr>
              <a:t> </a:t>
            </a:r>
            <a:r>
              <a:rPr lang="en-US" i="1" dirty="0" err="1">
                <a:solidFill>
                  <a:schemeClr val="tx2"/>
                </a:solidFill>
                <a:latin typeface="Rockwell Nova Light"/>
              </a:rPr>
              <a:t>göze</a:t>
            </a:r>
            <a:r>
              <a:rPr lang="en-US" i="1" dirty="0">
                <a:solidFill>
                  <a:schemeClr val="tx2"/>
                </a:solidFill>
                <a:latin typeface="Rockwell Nova Light"/>
              </a:rPr>
              <a:t> </a:t>
            </a:r>
            <a:r>
              <a:rPr lang="en-US" i="1" dirty="0" err="1">
                <a:solidFill>
                  <a:schemeClr val="tx2"/>
                </a:solidFill>
                <a:latin typeface="Rockwell Nova Light"/>
              </a:rPr>
              <a:t>çarpıyor</a:t>
            </a:r>
            <a:r>
              <a:rPr lang="en-US" i="1" dirty="0">
                <a:solidFill>
                  <a:schemeClr val="tx2"/>
                </a:solidFill>
                <a:latin typeface="Rockwell Nova Light"/>
              </a:rPr>
              <a:t> </a:t>
            </a:r>
            <a:r>
              <a:rPr lang="en-US" i="1" dirty="0" err="1">
                <a:solidFill>
                  <a:schemeClr val="tx2"/>
                </a:solidFill>
                <a:latin typeface="Rockwell Nova Light"/>
              </a:rPr>
              <a:t>ve</a:t>
            </a:r>
            <a:r>
              <a:rPr lang="en-US" i="1" dirty="0">
                <a:solidFill>
                  <a:schemeClr val="tx2"/>
                </a:solidFill>
                <a:latin typeface="Rockwell Nova Light"/>
              </a:rPr>
              <a:t> </a:t>
            </a:r>
            <a:r>
              <a:rPr lang="en-US" i="1" dirty="0" err="1">
                <a:solidFill>
                  <a:schemeClr val="tx2"/>
                </a:solidFill>
                <a:latin typeface="Rockwell Nova Light"/>
              </a:rPr>
              <a:t>tanrı</a:t>
            </a:r>
            <a:r>
              <a:rPr lang="en-US" i="1" dirty="0">
                <a:solidFill>
                  <a:schemeClr val="tx2"/>
                </a:solidFill>
                <a:latin typeface="Rockwell Nova Light"/>
              </a:rPr>
              <a:t> ilk </a:t>
            </a:r>
            <a:r>
              <a:rPr lang="en-US" i="1" dirty="0" err="1">
                <a:solidFill>
                  <a:schemeClr val="tx2"/>
                </a:solidFill>
                <a:latin typeface="Rockwell Nova Light"/>
              </a:rPr>
              <a:t>insan</a:t>
            </a:r>
            <a:r>
              <a:rPr lang="en-US" i="1" dirty="0">
                <a:solidFill>
                  <a:schemeClr val="tx2"/>
                </a:solidFill>
                <a:latin typeface="Rockwell Nova Light"/>
              </a:rPr>
              <a:t> </a:t>
            </a:r>
            <a:r>
              <a:rPr lang="en-US" i="1" dirty="0" err="1">
                <a:solidFill>
                  <a:schemeClr val="tx2"/>
                </a:solidFill>
                <a:latin typeface="Rockwell Nova Light"/>
              </a:rPr>
              <a:t>olan</a:t>
            </a:r>
            <a:r>
              <a:rPr lang="en-US" i="1" dirty="0">
                <a:solidFill>
                  <a:schemeClr val="tx2"/>
                </a:solidFill>
                <a:latin typeface="Rockwell Nova Light"/>
              </a:rPr>
              <a:t> Adem’ </a:t>
            </a:r>
            <a:r>
              <a:rPr lang="en-US" i="1" dirty="0" err="1">
                <a:solidFill>
                  <a:schemeClr val="tx2"/>
                </a:solidFill>
                <a:latin typeface="Rockwell Nova Light"/>
              </a:rPr>
              <a:t>hayat</a:t>
            </a:r>
            <a:r>
              <a:rPr lang="en-US" i="1" dirty="0">
                <a:solidFill>
                  <a:schemeClr val="tx2"/>
                </a:solidFill>
                <a:latin typeface="Rockwell Nova Light"/>
              </a:rPr>
              <a:t> </a:t>
            </a:r>
            <a:r>
              <a:rPr lang="en-US" i="1" dirty="0" err="1">
                <a:solidFill>
                  <a:schemeClr val="tx2"/>
                </a:solidFill>
                <a:latin typeface="Rockwell Nova Light"/>
              </a:rPr>
              <a:t>veriyor</a:t>
            </a:r>
            <a:r>
              <a:rPr lang="en-US" i="1" dirty="0">
                <a:solidFill>
                  <a:schemeClr val="tx2"/>
                </a:solidFill>
                <a:latin typeface="Rockwell Nova Light"/>
              </a:rPr>
              <a:t>.</a:t>
            </a:r>
          </a:p>
        </p:txBody>
      </p:sp>
      <p:pic>
        <p:nvPicPr>
          <p:cNvPr id="4" name="Resim 4" descr="kişi, ayak içeren bir resim&#10;&#10;Açıklama otomatik olarak oluşturuldu">
            <a:extLst>
              <a:ext uri="{FF2B5EF4-FFF2-40B4-BE49-F238E27FC236}">
                <a16:creationId xmlns:a16="http://schemas.microsoft.com/office/drawing/2014/main" id="{9072170F-0CE6-7F60-3C13-C153B09EA270}"/>
              </a:ext>
            </a:extLst>
          </p:cNvPr>
          <p:cNvPicPr>
            <a:picLocks noGrp="1" noChangeAspect="1"/>
          </p:cNvPicPr>
          <p:nvPr>
            <p:ph idx="1"/>
          </p:nvPr>
        </p:nvPicPr>
        <p:blipFill>
          <a:blip r:embed="rId2">
            <a:alphaModFix/>
          </a:blip>
          <a:stretch>
            <a:fillRect/>
          </a:stretch>
        </p:blipFill>
        <p:spPr>
          <a:xfrm>
            <a:off x="6216563" y="854462"/>
            <a:ext cx="5927943" cy="1979573"/>
          </a:xfrm>
          <a:prstGeom prst="rect">
            <a:avLst/>
          </a:prstGeom>
        </p:spPr>
      </p:pic>
      <p:grpSp>
        <p:nvGrpSpPr>
          <p:cNvPr id="16" name="Group 15">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7" name="Rectangle 16">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25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9C265FB-0D4E-C06F-1B2D-9850B92FAC5A}"/>
              </a:ext>
            </a:extLst>
          </p:cNvPr>
          <p:cNvSpPr>
            <a:spLocks noGrp="1"/>
          </p:cNvSpPr>
          <p:nvPr>
            <p:ph type="title"/>
          </p:nvPr>
        </p:nvSpPr>
        <p:spPr>
          <a:xfrm>
            <a:off x="6849264" y="733100"/>
            <a:ext cx="4618836" cy="1275669"/>
          </a:xfrm>
        </p:spPr>
        <p:txBody>
          <a:bodyPr vert="horz" lIns="91440" tIns="45720" rIns="91440" bIns="45720" rtlCol="0" anchor="b">
            <a:normAutofit/>
          </a:bodyPr>
          <a:lstStyle/>
          <a:p>
            <a:pPr algn="ctr"/>
            <a:r>
              <a:rPr lang="en-US" sz="3600" b="1" dirty="0">
                <a:latin typeface="Rockwell Nova Light"/>
              </a:rPr>
              <a:t>Lorenzo Ghiberti</a:t>
            </a:r>
          </a:p>
        </p:txBody>
      </p:sp>
      <p:sp>
        <p:nvSpPr>
          <p:cNvPr id="5" name="Metin kutusu 4">
            <a:extLst>
              <a:ext uri="{FF2B5EF4-FFF2-40B4-BE49-F238E27FC236}">
                <a16:creationId xmlns:a16="http://schemas.microsoft.com/office/drawing/2014/main" id="{CCCDE4F1-9542-2213-2220-09D4BE045CF4}"/>
              </a:ext>
            </a:extLst>
          </p:cNvPr>
          <p:cNvSpPr txBox="1"/>
          <p:nvPr/>
        </p:nvSpPr>
        <p:spPr>
          <a:xfrm>
            <a:off x="7182615" y="2216151"/>
            <a:ext cx="3943575" cy="33909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110000"/>
              </a:lnSpc>
              <a:spcAft>
                <a:spcPts val="600"/>
              </a:spcAft>
            </a:pPr>
            <a:r>
              <a:rPr lang="en-US" sz="2400" dirty="0">
                <a:solidFill>
                  <a:schemeClr val="tx2"/>
                </a:solidFill>
              </a:rPr>
              <a:t>Metin </a:t>
            </a:r>
            <a:r>
              <a:rPr lang="en-US" sz="2400" dirty="0" err="1">
                <a:solidFill>
                  <a:schemeClr val="tx2"/>
                </a:solidFill>
              </a:rPr>
              <a:t>Cennetin</a:t>
            </a:r>
            <a:r>
              <a:rPr lang="en-US" sz="2400" dirty="0">
                <a:solidFill>
                  <a:schemeClr val="tx2"/>
                </a:solidFill>
              </a:rPr>
              <a:t> </a:t>
            </a:r>
            <a:r>
              <a:rPr lang="en-US" sz="2400" dirty="0" err="1">
                <a:solidFill>
                  <a:schemeClr val="tx2"/>
                </a:solidFill>
              </a:rPr>
              <a:t>Kapıları</a:t>
            </a:r>
            <a:r>
              <a:rPr lang="en-US" sz="2400" dirty="0">
                <a:solidFill>
                  <a:schemeClr val="tx2"/>
                </a:solidFill>
              </a:rPr>
              <a:t> </a:t>
            </a:r>
            <a:r>
              <a:rPr lang="en-US" sz="2400" dirty="0" err="1">
                <a:solidFill>
                  <a:schemeClr val="tx2"/>
                </a:solidFill>
              </a:rPr>
              <a:t>ve</a:t>
            </a:r>
            <a:r>
              <a:rPr lang="en-US" sz="2400" dirty="0">
                <a:solidFill>
                  <a:schemeClr val="tx2"/>
                </a:solidFill>
              </a:rPr>
              <a:t> Aziz </a:t>
            </a:r>
            <a:r>
              <a:rPr lang="en-US" sz="2400" dirty="0" err="1">
                <a:solidFill>
                  <a:schemeClr val="tx2"/>
                </a:solidFill>
              </a:rPr>
              <a:t>Stehanus</a:t>
            </a:r>
            <a:r>
              <a:rPr lang="en-US" sz="2400" dirty="0">
                <a:solidFill>
                  <a:schemeClr val="tx2"/>
                </a:solidFill>
              </a:rPr>
              <a:t>; </a:t>
            </a:r>
            <a:r>
              <a:rPr lang="en-US" sz="2400" dirty="0" err="1">
                <a:solidFill>
                  <a:schemeClr val="tx2"/>
                </a:solidFill>
              </a:rPr>
              <a:t>Ghiberti’nin</a:t>
            </a:r>
            <a:r>
              <a:rPr lang="en-US" sz="2400" dirty="0">
                <a:solidFill>
                  <a:schemeClr val="tx2"/>
                </a:solidFill>
              </a:rPr>
              <a:t> </a:t>
            </a:r>
            <a:r>
              <a:rPr lang="en-US" sz="2400" dirty="0" err="1">
                <a:solidFill>
                  <a:schemeClr val="tx2"/>
                </a:solidFill>
              </a:rPr>
              <a:t>en</a:t>
            </a:r>
            <a:r>
              <a:rPr lang="en-US" sz="2400" dirty="0">
                <a:solidFill>
                  <a:schemeClr val="tx2"/>
                </a:solidFill>
              </a:rPr>
              <a:t> </a:t>
            </a:r>
            <a:r>
              <a:rPr lang="en-US" sz="2400" dirty="0" err="1">
                <a:solidFill>
                  <a:schemeClr val="tx2"/>
                </a:solidFill>
              </a:rPr>
              <a:t>önemli</a:t>
            </a:r>
            <a:r>
              <a:rPr lang="en-US" sz="2400" dirty="0">
                <a:solidFill>
                  <a:schemeClr val="tx2"/>
                </a:solidFill>
              </a:rPr>
              <a:t> </a:t>
            </a:r>
            <a:r>
              <a:rPr lang="en-US" sz="2400" dirty="0" err="1">
                <a:solidFill>
                  <a:schemeClr val="tx2"/>
                </a:solidFill>
              </a:rPr>
              <a:t>iki</a:t>
            </a:r>
            <a:r>
              <a:rPr lang="en-US" sz="2400" dirty="0">
                <a:solidFill>
                  <a:schemeClr val="tx2"/>
                </a:solidFill>
              </a:rPr>
              <a:t> </a:t>
            </a:r>
            <a:r>
              <a:rPr lang="en-US" sz="2400" dirty="0" err="1">
                <a:solidFill>
                  <a:schemeClr val="tx2"/>
                </a:solidFill>
              </a:rPr>
              <a:t>eseri</a:t>
            </a:r>
            <a:r>
              <a:rPr lang="en-US" sz="2400" dirty="0">
                <a:solidFill>
                  <a:schemeClr val="tx2"/>
                </a:solidFill>
              </a:rPr>
              <a:t> </a:t>
            </a:r>
            <a:r>
              <a:rPr lang="en-US" sz="2400" dirty="0" err="1">
                <a:solidFill>
                  <a:schemeClr val="tx2"/>
                </a:solidFill>
              </a:rPr>
              <a:t>olarak</a:t>
            </a:r>
            <a:r>
              <a:rPr lang="en-US" sz="2400" dirty="0">
                <a:solidFill>
                  <a:schemeClr val="tx2"/>
                </a:solidFill>
              </a:rPr>
              <a:t> </a:t>
            </a:r>
            <a:r>
              <a:rPr lang="en-US" sz="2400" dirty="0" err="1">
                <a:solidFill>
                  <a:schemeClr val="tx2"/>
                </a:solidFill>
              </a:rPr>
              <a:t>kabul</a:t>
            </a:r>
            <a:r>
              <a:rPr lang="en-US" sz="2400" dirty="0">
                <a:solidFill>
                  <a:schemeClr val="tx2"/>
                </a:solidFill>
              </a:rPr>
              <a:t> </a:t>
            </a:r>
            <a:r>
              <a:rPr lang="en-US" sz="2400" dirty="0" err="1">
                <a:solidFill>
                  <a:schemeClr val="tx2"/>
                </a:solidFill>
              </a:rPr>
              <a:t>edilmektedir</a:t>
            </a:r>
            <a:r>
              <a:rPr lang="en-US" sz="2400" dirty="0">
                <a:solidFill>
                  <a:schemeClr val="tx2"/>
                </a:solidFill>
              </a:rPr>
              <a:t>.</a:t>
            </a:r>
          </a:p>
        </p:txBody>
      </p:sp>
      <p:pic>
        <p:nvPicPr>
          <p:cNvPr id="4" name="Resim 4" descr="metin, memeli içeren bir resim&#10;&#10;Açıklama otomatik olarak oluşturuldu">
            <a:extLst>
              <a:ext uri="{FF2B5EF4-FFF2-40B4-BE49-F238E27FC236}">
                <a16:creationId xmlns:a16="http://schemas.microsoft.com/office/drawing/2014/main" id="{1BD8E28B-4C71-CE64-B771-AFBF9CC754E5}"/>
              </a:ext>
            </a:extLst>
          </p:cNvPr>
          <p:cNvPicPr>
            <a:picLocks noGrp="1" noChangeAspect="1"/>
          </p:cNvPicPr>
          <p:nvPr>
            <p:ph idx="1"/>
          </p:nvPr>
        </p:nvPicPr>
        <p:blipFill rotWithShape="1">
          <a:blip r:embed="rId2">
            <a:alphaModFix/>
          </a:blip>
          <a:srcRect r="11111"/>
          <a:stretch/>
        </p:blipFill>
        <p:spPr>
          <a:xfrm>
            <a:off x="1682" y="10"/>
            <a:ext cx="6096000" cy="6857990"/>
          </a:xfrm>
          <a:prstGeom prst="rect">
            <a:avLst/>
          </a:prstGeom>
        </p:spPr>
      </p:pic>
      <p:grpSp>
        <p:nvGrpSpPr>
          <p:cNvPr id="16" name="Group 15">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7" name="Rectangle 16">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46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bina, resmi elbise içeren bir resim&#10;&#10;Açıklama otomatik olarak oluşturuldu">
            <a:extLst>
              <a:ext uri="{FF2B5EF4-FFF2-40B4-BE49-F238E27FC236}">
                <a16:creationId xmlns:a16="http://schemas.microsoft.com/office/drawing/2014/main" id="{E0DE8A79-3E71-F400-4E1A-FE6EB6FDC17F}"/>
              </a:ext>
            </a:extLst>
          </p:cNvPr>
          <p:cNvPicPr>
            <a:picLocks noGrp="1" noChangeAspect="1"/>
          </p:cNvPicPr>
          <p:nvPr>
            <p:ph idx="1"/>
          </p:nvPr>
        </p:nvPicPr>
        <p:blipFill>
          <a:blip r:embed="rId2"/>
          <a:stretch>
            <a:fillRect/>
          </a:stretch>
        </p:blipFill>
        <p:spPr>
          <a:xfrm>
            <a:off x="6092605" y="258987"/>
            <a:ext cx="3712405" cy="6084115"/>
          </a:xfrm>
        </p:spPr>
      </p:pic>
      <p:pic>
        <p:nvPicPr>
          <p:cNvPr id="5" name="Resim 5" descr="kişi, açık hava, insanlar, birkaç içeren bir resim&#10;&#10;Açıklama otomatik olarak oluşturuldu">
            <a:extLst>
              <a:ext uri="{FF2B5EF4-FFF2-40B4-BE49-F238E27FC236}">
                <a16:creationId xmlns:a16="http://schemas.microsoft.com/office/drawing/2014/main" id="{5D14A0CF-6B10-834A-3597-5B4C36F32B6A}"/>
              </a:ext>
            </a:extLst>
          </p:cNvPr>
          <p:cNvPicPr>
            <a:picLocks noChangeAspect="1"/>
          </p:cNvPicPr>
          <p:nvPr/>
        </p:nvPicPr>
        <p:blipFill>
          <a:blip r:embed="rId3"/>
          <a:stretch>
            <a:fillRect/>
          </a:stretch>
        </p:blipFill>
        <p:spPr>
          <a:xfrm>
            <a:off x="1863937" y="160751"/>
            <a:ext cx="3860810" cy="6171155"/>
          </a:xfrm>
          <a:prstGeom prst="rect">
            <a:avLst/>
          </a:prstGeom>
        </p:spPr>
      </p:pic>
    </p:spTree>
    <p:extLst>
      <p:ext uri="{BB962C8B-B14F-4D97-AF65-F5344CB8AC3E}">
        <p14:creationId xmlns:p14="http://schemas.microsoft.com/office/powerpoint/2010/main" val="362248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CABB190-0735-A26C-9B73-365CCC24C520}"/>
              </a:ext>
            </a:extLst>
          </p:cNvPr>
          <p:cNvSpPr>
            <a:spLocks noGrp="1"/>
          </p:cNvSpPr>
          <p:nvPr>
            <p:ph type="title"/>
          </p:nvPr>
        </p:nvSpPr>
        <p:spPr>
          <a:xfrm>
            <a:off x="6849264" y="733100"/>
            <a:ext cx="4618836" cy="1275669"/>
          </a:xfrm>
        </p:spPr>
        <p:txBody>
          <a:bodyPr anchor="b">
            <a:normAutofit/>
          </a:bodyPr>
          <a:lstStyle/>
          <a:p>
            <a:pPr algn="ctr"/>
            <a:r>
              <a:rPr lang="tr-TR" sz="3600" b="1" dirty="0" err="1">
                <a:latin typeface="Rockwell Nova Light"/>
              </a:rPr>
              <a:t>Donatello</a:t>
            </a:r>
            <a:endParaRPr lang="tr-TR" sz="3600" b="1" dirty="0">
              <a:latin typeface="Rockwell Nova Light"/>
            </a:endParaRPr>
          </a:p>
        </p:txBody>
      </p:sp>
      <p:sp>
        <p:nvSpPr>
          <p:cNvPr id="3" name="İçerik Yer Tutucusu 2">
            <a:extLst>
              <a:ext uri="{FF2B5EF4-FFF2-40B4-BE49-F238E27FC236}">
                <a16:creationId xmlns:a16="http://schemas.microsoft.com/office/drawing/2014/main" id="{9DECE694-3C10-5171-EFF6-B99F8FCDB327}"/>
              </a:ext>
            </a:extLst>
          </p:cNvPr>
          <p:cNvSpPr>
            <a:spLocks noGrp="1"/>
          </p:cNvSpPr>
          <p:nvPr>
            <p:ph idx="1"/>
          </p:nvPr>
        </p:nvSpPr>
        <p:spPr>
          <a:xfrm>
            <a:off x="7182615" y="2216151"/>
            <a:ext cx="3943575" cy="3390900"/>
          </a:xfrm>
        </p:spPr>
        <p:txBody>
          <a:bodyPr vert="horz" lIns="91440" tIns="45720" rIns="91440" bIns="45720" rtlCol="0" anchor="t">
            <a:normAutofit/>
          </a:bodyPr>
          <a:lstStyle/>
          <a:p>
            <a:pPr algn="ctr"/>
            <a:r>
              <a:rPr lang="tr-TR" sz="2400" dirty="0">
                <a:latin typeface="Rockwell Nova Light"/>
              </a:rPr>
              <a:t>Rönesans’ın en büyük heykeltıraşı olarak kabul edilen </a:t>
            </a:r>
            <a:r>
              <a:rPr lang="tr-TR" sz="2400" dirty="0" err="1">
                <a:latin typeface="Rockwell Nova Light"/>
              </a:rPr>
              <a:t>Donatello</a:t>
            </a:r>
            <a:r>
              <a:rPr lang="tr-TR" sz="2400" dirty="0">
                <a:latin typeface="Rockwell Nova Light"/>
              </a:rPr>
              <a:t>; Davud Heykeli ve Şarkıcılar Kürsüsü gibi iki önemli esere imza atmıştır.</a:t>
            </a:r>
          </a:p>
          <a:p>
            <a:pPr algn="ctr"/>
            <a:endParaRPr lang="tr-TR">
              <a:latin typeface="Rockwell Nova Light"/>
            </a:endParaRPr>
          </a:p>
        </p:txBody>
      </p:sp>
      <p:pic>
        <p:nvPicPr>
          <p:cNvPr id="4" name="Resim 4" descr="metin, adam, kişi, karanlık içeren bir resim&#10;&#10;Açıklama otomatik olarak oluşturuldu">
            <a:extLst>
              <a:ext uri="{FF2B5EF4-FFF2-40B4-BE49-F238E27FC236}">
                <a16:creationId xmlns:a16="http://schemas.microsoft.com/office/drawing/2014/main" id="{D82460FA-E7B6-BB18-1362-7C5F6BAC213C}"/>
              </a:ext>
            </a:extLst>
          </p:cNvPr>
          <p:cNvPicPr>
            <a:picLocks noChangeAspect="1"/>
          </p:cNvPicPr>
          <p:nvPr/>
        </p:nvPicPr>
        <p:blipFill rotWithShape="1">
          <a:blip r:embed="rId2">
            <a:alphaModFix/>
          </a:blip>
          <a:srcRect t="63" b="15563"/>
          <a:stretch/>
        </p:blipFill>
        <p:spPr>
          <a:xfrm>
            <a:off x="1682" y="10"/>
            <a:ext cx="6096000" cy="6857990"/>
          </a:xfrm>
          <a:prstGeom prst="rect">
            <a:avLst/>
          </a:prstGeom>
        </p:spPr>
      </p:pic>
      <p:grpSp>
        <p:nvGrpSpPr>
          <p:cNvPr id="10"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728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A855D61-0B59-898F-9A72-33C32E95D3E7}"/>
              </a:ext>
            </a:extLst>
          </p:cNvPr>
          <p:cNvSpPr>
            <a:spLocks noGrp="1"/>
          </p:cNvSpPr>
          <p:nvPr>
            <p:ph type="title"/>
          </p:nvPr>
        </p:nvSpPr>
        <p:spPr>
          <a:xfrm>
            <a:off x="7150882" y="1000366"/>
            <a:ext cx="3995397" cy="1239627"/>
          </a:xfrm>
        </p:spPr>
        <p:txBody>
          <a:bodyPr anchor="b">
            <a:normAutofit/>
          </a:bodyPr>
          <a:lstStyle/>
          <a:p>
            <a:pPr algn="ctr"/>
            <a:r>
              <a:rPr lang="tr-TR" dirty="0"/>
              <a:t>DAVUT HEYKELİ</a:t>
            </a:r>
            <a:endParaRPr lang="tr-TR"/>
          </a:p>
        </p:txBody>
      </p:sp>
      <p:sp>
        <p:nvSpPr>
          <p:cNvPr id="7" name="İçerik Yer Tutucusu 6">
            <a:extLst>
              <a:ext uri="{FF2B5EF4-FFF2-40B4-BE49-F238E27FC236}">
                <a16:creationId xmlns:a16="http://schemas.microsoft.com/office/drawing/2014/main" id="{11B10DED-9D9E-08DE-F184-712E246F6FA2}"/>
              </a:ext>
            </a:extLst>
          </p:cNvPr>
          <p:cNvSpPr>
            <a:spLocks noGrp="1"/>
          </p:cNvSpPr>
          <p:nvPr>
            <p:ph idx="1"/>
          </p:nvPr>
        </p:nvSpPr>
        <p:spPr>
          <a:xfrm>
            <a:off x="7279965" y="2884395"/>
            <a:ext cx="3766670" cy="2469140"/>
          </a:xfrm>
        </p:spPr>
        <p:txBody>
          <a:bodyPr vert="horz" lIns="91440" tIns="45720" rIns="91440" bIns="45720" rtlCol="0">
            <a:normAutofit/>
          </a:bodyPr>
          <a:lstStyle/>
          <a:p>
            <a:pPr algn="ctr">
              <a:lnSpc>
                <a:spcPct val="100000"/>
              </a:lnSpc>
            </a:pPr>
            <a:r>
              <a:rPr lang="tr-TR" sz="1700">
                <a:latin typeface="Rockwell Nova Light"/>
              </a:rPr>
              <a:t>1408 yılında yapımına başlanan heykel mermerden oyulmuş olup oldukça gelenekseldir. Önden bakıldığında genç kahraman giysileri içinde, zafer kazandığının bir göstergesi olarak ayaklarının altında </a:t>
            </a:r>
            <a:r>
              <a:rPr lang="tr-TR" sz="1700" err="1">
                <a:latin typeface="Rockwell Nova Light"/>
              </a:rPr>
              <a:t>Golyat’ın</a:t>
            </a:r>
            <a:r>
              <a:rPr lang="tr-TR" sz="1700">
                <a:latin typeface="Rockwell Nova Light"/>
              </a:rPr>
              <a:t> başıyla durmaktadır.</a:t>
            </a:r>
          </a:p>
        </p:txBody>
      </p:sp>
      <p:pic>
        <p:nvPicPr>
          <p:cNvPr id="5" name="Resim 5" descr="bina, heykel, ten rengi içeren bir resim&#10;&#10;Açıklama otomatik olarak oluşturuldu">
            <a:extLst>
              <a:ext uri="{FF2B5EF4-FFF2-40B4-BE49-F238E27FC236}">
                <a16:creationId xmlns:a16="http://schemas.microsoft.com/office/drawing/2014/main" id="{0BFFE6F8-D519-4EB9-E249-C72B92FE608F}"/>
              </a:ext>
            </a:extLst>
          </p:cNvPr>
          <p:cNvPicPr>
            <a:picLocks noChangeAspect="1"/>
          </p:cNvPicPr>
          <p:nvPr/>
        </p:nvPicPr>
        <p:blipFill>
          <a:blip r:embed="rId2"/>
          <a:stretch>
            <a:fillRect/>
          </a:stretch>
        </p:blipFill>
        <p:spPr>
          <a:xfrm>
            <a:off x="1871476" y="327243"/>
            <a:ext cx="2732484" cy="5891351"/>
          </a:xfrm>
          <a:prstGeom prst="rect">
            <a:avLst/>
          </a:prstGeom>
        </p:spPr>
      </p:pic>
      <p:grpSp>
        <p:nvGrpSpPr>
          <p:cNvPr id="16" name="Group 1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7" name="Rectangle 1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254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F5F39A1-CE86-DA78-1197-22C54D890F71}"/>
              </a:ext>
            </a:extLst>
          </p:cNvPr>
          <p:cNvSpPr>
            <a:spLocks noGrp="1"/>
          </p:cNvSpPr>
          <p:nvPr>
            <p:ph type="title"/>
          </p:nvPr>
        </p:nvSpPr>
        <p:spPr>
          <a:xfrm>
            <a:off x="6849264" y="733100"/>
            <a:ext cx="4618836" cy="1275669"/>
          </a:xfrm>
        </p:spPr>
        <p:txBody>
          <a:bodyPr anchor="b">
            <a:normAutofit/>
          </a:bodyPr>
          <a:lstStyle/>
          <a:p>
            <a:pPr algn="ctr"/>
            <a:r>
              <a:rPr lang="tr-TR" b="1" dirty="0">
                <a:latin typeface="Rockwell Nova Light"/>
              </a:rPr>
              <a:t>Giovanni Bellini</a:t>
            </a:r>
            <a:endParaRPr lang="tr-TR" b="1">
              <a:latin typeface="Rockwell Nova Light"/>
            </a:endParaRPr>
          </a:p>
        </p:txBody>
      </p:sp>
      <p:sp>
        <p:nvSpPr>
          <p:cNvPr id="3" name="İçerik Yer Tutucusu 2">
            <a:extLst>
              <a:ext uri="{FF2B5EF4-FFF2-40B4-BE49-F238E27FC236}">
                <a16:creationId xmlns:a16="http://schemas.microsoft.com/office/drawing/2014/main" id="{4A1BB5F5-A1F7-DC11-C1B8-125AC1381CFE}"/>
              </a:ext>
            </a:extLst>
          </p:cNvPr>
          <p:cNvSpPr>
            <a:spLocks noGrp="1"/>
          </p:cNvSpPr>
          <p:nvPr>
            <p:ph idx="1"/>
          </p:nvPr>
        </p:nvSpPr>
        <p:spPr>
          <a:xfrm>
            <a:off x="7182615" y="2216151"/>
            <a:ext cx="3943575" cy="3390900"/>
          </a:xfrm>
        </p:spPr>
        <p:txBody>
          <a:bodyPr vert="horz" lIns="91440" tIns="45720" rIns="91440" bIns="45720" rtlCol="0" anchor="t">
            <a:noAutofit/>
          </a:bodyPr>
          <a:lstStyle/>
          <a:p>
            <a:pPr algn="ctr">
              <a:lnSpc>
                <a:spcPct val="100000"/>
              </a:lnSpc>
            </a:pPr>
            <a:r>
              <a:rPr lang="tr-TR" i="1" dirty="0">
                <a:latin typeface="Rockwell Nova Light"/>
              </a:rPr>
              <a:t>Dinsel resimler, portreler ve mitolojik sahneleri resmeden Bellini; henüz yağlı boya tekniği yaygın değilken resimlerinde ışık yaratmak için yağlı boya kullanmıştır. 1479 yılında İstanbul’a gelen Bellini; Fatih Sultan Mehmed’in bir portresini yapmış ve yaklaşık 15 ay boyunca İstanbul’da bulunmuştur.</a:t>
            </a:r>
          </a:p>
          <a:p>
            <a:pPr algn="ctr">
              <a:lnSpc>
                <a:spcPct val="100000"/>
              </a:lnSpc>
            </a:pPr>
            <a:endParaRPr lang="tr-TR" sz="1900">
              <a:latin typeface="Rockwell Nova Light"/>
            </a:endParaRPr>
          </a:p>
        </p:txBody>
      </p:sp>
      <p:pic>
        <p:nvPicPr>
          <p:cNvPr id="5" name="Resim 5" descr="metin içeren bir resim&#10;&#10;Açıklama otomatik olarak oluşturuldu">
            <a:extLst>
              <a:ext uri="{FF2B5EF4-FFF2-40B4-BE49-F238E27FC236}">
                <a16:creationId xmlns:a16="http://schemas.microsoft.com/office/drawing/2014/main" id="{0001E56E-825C-ED65-55B9-A59841F68524}"/>
              </a:ext>
            </a:extLst>
          </p:cNvPr>
          <p:cNvPicPr>
            <a:picLocks noChangeAspect="1"/>
          </p:cNvPicPr>
          <p:nvPr/>
        </p:nvPicPr>
        <p:blipFill rotWithShape="1">
          <a:blip r:embed="rId2">
            <a:alphaModFix/>
          </a:blip>
          <a:srcRect r="1" b="14972"/>
          <a:stretch/>
        </p:blipFill>
        <p:spPr>
          <a:xfrm>
            <a:off x="1682" y="10"/>
            <a:ext cx="6096000" cy="6857990"/>
          </a:xfrm>
          <a:prstGeom prst="rect">
            <a:avLst/>
          </a:prstGeom>
        </p:spPr>
      </p:pic>
      <p:grpSp>
        <p:nvGrpSpPr>
          <p:cNvPr id="16" name="Group 15">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7" name="Rectangle 16">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754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52BFD0-5411-04F1-1C9B-C88C50BB5955}"/>
              </a:ext>
            </a:extLst>
          </p:cNvPr>
          <p:cNvSpPr>
            <a:spLocks noGrp="1"/>
          </p:cNvSpPr>
          <p:nvPr>
            <p:ph type="title"/>
          </p:nvPr>
        </p:nvSpPr>
        <p:spPr>
          <a:xfrm>
            <a:off x="1133083" y="723900"/>
            <a:ext cx="10030217" cy="1163229"/>
          </a:xfrm>
        </p:spPr>
        <p:txBody>
          <a:bodyPr/>
          <a:lstStyle/>
          <a:p>
            <a:r>
              <a:rPr lang="tr-TR" b="1" dirty="0"/>
              <a:t>FATİH SULTAN</a:t>
            </a:r>
            <a:br>
              <a:rPr lang="tr-TR" b="1" dirty="0"/>
            </a:br>
            <a:r>
              <a:rPr lang="tr-TR" b="1" dirty="0"/>
              <a:t>  MEHMET</a:t>
            </a:r>
          </a:p>
        </p:txBody>
      </p:sp>
      <p:pic>
        <p:nvPicPr>
          <p:cNvPr id="4" name="Resim 4" descr="metin, eski içeren bir resim&#10;&#10;Açıklama otomatik olarak oluşturuldu">
            <a:extLst>
              <a:ext uri="{FF2B5EF4-FFF2-40B4-BE49-F238E27FC236}">
                <a16:creationId xmlns:a16="http://schemas.microsoft.com/office/drawing/2014/main" id="{435ABC67-6F6F-63AC-8A69-22B2F211CF02}"/>
              </a:ext>
            </a:extLst>
          </p:cNvPr>
          <p:cNvPicPr>
            <a:picLocks noGrp="1" noChangeAspect="1"/>
          </p:cNvPicPr>
          <p:nvPr>
            <p:ph idx="1"/>
          </p:nvPr>
        </p:nvPicPr>
        <p:blipFill>
          <a:blip r:embed="rId2"/>
          <a:stretch>
            <a:fillRect/>
          </a:stretch>
        </p:blipFill>
        <p:spPr>
          <a:xfrm>
            <a:off x="1023952" y="2016038"/>
            <a:ext cx="2941630" cy="3968750"/>
          </a:xfrm>
        </p:spPr>
      </p:pic>
      <p:pic>
        <p:nvPicPr>
          <p:cNvPr id="6" name="Resim 6" descr="ağaç, açık hava, kişi, grup içeren bir resim&#10;&#10;Açıklama otomatik olarak oluşturuldu">
            <a:extLst>
              <a:ext uri="{FF2B5EF4-FFF2-40B4-BE49-F238E27FC236}">
                <a16:creationId xmlns:a16="http://schemas.microsoft.com/office/drawing/2014/main" id="{3396C81A-60CC-D5A6-C7EA-C754EAAAAF2B}"/>
              </a:ext>
            </a:extLst>
          </p:cNvPr>
          <p:cNvPicPr>
            <a:picLocks noChangeAspect="1"/>
          </p:cNvPicPr>
          <p:nvPr/>
        </p:nvPicPr>
        <p:blipFill>
          <a:blip r:embed="rId3"/>
          <a:stretch>
            <a:fillRect/>
          </a:stretch>
        </p:blipFill>
        <p:spPr>
          <a:xfrm>
            <a:off x="6185770" y="1933265"/>
            <a:ext cx="4340267" cy="4003992"/>
          </a:xfrm>
          <a:prstGeom prst="rect">
            <a:avLst/>
          </a:prstGeom>
        </p:spPr>
      </p:pic>
      <p:sp>
        <p:nvSpPr>
          <p:cNvPr id="7" name="Metin kutusu 6">
            <a:extLst>
              <a:ext uri="{FF2B5EF4-FFF2-40B4-BE49-F238E27FC236}">
                <a16:creationId xmlns:a16="http://schemas.microsoft.com/office/drawing/2014/main" id="{FDAE8687-626F-C29A-609B-84183F7953DC}"/>
              </a:ext>
            </a:extLst>
          </p:cNvPr>
          <p:cNvSpPr txBox="1"/>
          <p:nvPr/>
        </p:nvSpPr>
        <p:spPr>
          <a:xfrm>
            <a:off x="6949335" y="769828"/>
            <a:ext cx="412315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200" b="1" dirty="0"/>
              <a:t>TANRILARIN          ZİYAFETİ</a:t>
            </a:r>
          </a:p>
        </p:txBody>
      </p:sp>
    </p:spTree>
    <p:extLst>
      <p:ext uri="{BB962C8B-B14F-4D97-AF65-F5344CB8AC3E}">
        <p14:creationId xmlns:p14="http://schemas.microsoft.com/office/powerpoint/2010/main" val="97761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a:extLst>
              <a:ext uri="{FF2B5EF4-FFF2-40B4-BE49-F238E27FC236}">
                <a16:creationId xmlns:a16="http://schemas.microsoft.com/office/drawing/2014/main" id="{2DE5E90A-DA78-E638-392F-EBD7C19AACBB}"/>
              </a:ext>
            </a:extLst>
          </p:cNvPr>
          <p:cNvPicPr>
            <a:picLocks noChangeAspect="1"/>
          </p:cNvPicPr>
          <p:nvPr/>
        </p:nvPicPr>
        <p:blipFill rotWithShape="1">
          <a:blip r:embed="rId2">
            <a:alphaModFix amt="40000"/>
          </a:blip>
          <a:srcRect l="3275"/>
          <a:stretch/>
        </p:blipFill>
        <p:spPr>
          <a:xfrm>
            <a:off x="20" y="10"/>
            <a:ext cx="12191979" cy="6869638"/>
          </a:xfrm>
          <a:prstGeom prst="rect">
            <a:avLst/>
          </a:prstGeom>
        </p:spPr>
      </p:pic>
      <p:sp>
        <p:nvSpPr>
          <p:cNvPr id="2" name="Başlık 1">
            <a:extLst>
              <a:ext uri="{FF2B5EF4-FFF2-40B4-BE49-F238E27FC236}">
                <a16:creationId xmlns:a16="http://schemas.microsoft.com/office/drawing/2014/main" id="{9CFD6BC1-E44A-FBF5-4655-D1128506EC39}"/>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tr-TR" sz="4800" b="1" i="1" dirty="0">
                <a:solidFill>
                  <a:schemeClr val="tx1"/>
                </a:solidFill>
              </a:rPr>
              <a:t>RÖNESANS</a:t>
            </a:r>
          </a:p>
        </p:txBody>
      </p:sp>
      <p:sp>
        <p:nvSpPr>
          <p:cNvPr id="3" name="İçerik Yer Tutucusu 2">
            <a:extLst>
              <a:ext uri="{FF2B5EF4-FFF2-40B4-BE49-F238E27FC236}">
                <a16:creationId xmlns:a16="http://schemas.microsoft.com/office/drawing/2014/main" id="{EEB26507-9238-72DF-63A8-C2FDF765C384}"/>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vert="horz" lIns="91440" tIns="45720" rIns="91440" bIns="45720" rtlCol="0" anchor="t">
            <a:normAutofit/>
          </a:bodyPr>
          <a:lstStyle/>
          <a:p>
            <a:pPr algn="ctr">
              <a:lnSpc>
                <a:spcPct val="100000"/>
              </a:lnSpc>
            </a:pPr>
            <a:r>
              <a:rPr lang="tr-TR" sz="1800" b="1" i="1" dirty="0">
                <a:solidFill>
                  <a:schemeClr val="tx1"/>
                </a:solidFill>
                <a:latin typeface="Rockwell Nova Light"/>
              </a:rPr>
              <a:t>15. yüzyılda İtalya’da başlayan bu aydınlanma dönemi Dünya’nın bilim, sanat, arkeoloji, tarih, edebiyat, insan sevgisi (hümanizm), kültür ve daha birçok alanda geliştiği bir dönemdir.</a:t>
            </a:r>
          </a:p>
          <a:p>
            <a:pPr algn="ctr">
              <a:lnSpc>
                <a:spcPct val="100000"/>
              </a:lnSpc>
            </a:pPr>
            <a:r>
              <a:rPr lang="tr-TR" sz="1800" b="1" i="1" dirty="0">
                <a:solidFill>
                  <a:schemeClr val="tx1"/>
                </a:solidFill>
                <a:latin typeface="Rockwell Nova Light"/>
                <a:ea typeface="+mn-lt"/>
                <a:cs typeface="+mn-lt"/>
              </a:rPr>
              <a:t>Bu dönemin başlamasına neden olan en büyük avantajlardan birisi de, Avrupa’nın sosyal ve ekonomik açıdan bir anda büyümeye başlamasıdır. Avrupa’nın cehalet ve gericiliğinin son bulduğu dönem olmuştur.</a:t>
            </a:r>
          </a:p>
          <a:p>
            <a:pPr algn="ctr">
              <a:lnSpc>
                <a:spcPct val="100000"/>
              </a:lnSpc>
            </a:pPr>
            <a:r>
              <a:rPr lang="tr-TR" sz="1800" b="1" i="1" dirty="0">
                <a:solidFill>
                  <a:schemeClr val="tx1"/>
                </a:solidFill>
                <a:latin typeface="Rockwell Nova Light"/>
                <a:ea typeface="+mn-lt"/>
                <a:cs typeface="+mn-lt"/>
              </a:rPr>
              <a:t> Rönesans başlangıç olarak Floransa, </a:t>
            </a:r>
            <a:r>
              <a:rPr lang="tr-TR" sz="1800" b="1" i="1" dirty="0" err="1">
                <a:solidFill>
                  <a:schemeClr val="tx1"/>
                </a:solidFill>
                <a:latin typeface="Rockwell Nova Light"/>
                <a:ea typeface="+mn-lt"/>
                <a:cs typeface="+mn-lt"/>
              </a:rPr>
              <a:t>Venedik’de</a:t>
            </a:r>
            <a:r>
              <a:rPr lang="tr-TR" sz="1800" b="1" i="1" dirty="0">
                <a:solidFill>
                  <a:schemeClr val="tx1"/>
                </a:solidFill>
                <a:latin typeface="Rockwell Nova Light"/>
                <a:ea typeface="+mn-lt"/>
                <a:cs typeface="+mn-lt"/>
              </a:rPr>
              <a:t> başlamış sonra İngiltere, Portekiz, Hollanda gibi büyük ülkelere yayılmıştır. </a:t>
            </a:r>
            <a:endParaRPr lang="tr-TR" sz="1800" b="1" i="1" dirty="0">
              <a:solidFill>
                <a:schemeClr val="tx1"/>
              </a:solidFill>
              <a:latin typeface="Rockwell Nova Light"/>
            </a:endParaRPr>
          </a:p>
        </p:txBody>
      </p:sp>
      <p:grpSp>
        <p:nvGrpSpPr>
          <p:cNvPr id="8" name="Group 12">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4" name="Rectangle 13">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0" name="Straight Connector 14">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1532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6B5EAF-1768-9FEC-3CC3-A427BDDCAEF7}"/>
              </a:ext>
            </a:extLst>
          </p:cNvPr>
          <p:cNvSpPr>
            <a:spLocks noGrp="1"/>
          </p:cNvSpPr>
          <p:nvPr>
            <p:ph type="title"/>
          </p:nvPr>
        </p:nvSpPr>
        <p:spPr/>
        <p:txBody>
          <a:bodyPr>
            <a:normAutofit/>
          </a:bodyPr>
          <a:lstStyle/>
          <a:p>
            <a:r>
              <a:rPr lang="tr-TR" sz="4800" b="1" i="1" dirty="0"/>
              <a:t>NEDENLERİ</a:t>
            </a:r>
          </a:p>
        </p:txBody>
      </p:sp>
      <p:sp>
        <p:nvSpPr>
          <p:cNvPr id="3" name="İçerik Yer Tutucusu 2">
            <a:extLst>
              <a:ext uri="{FF2B5EF4-FFF2-40B4-BE49-F238E27FC236}">
                <a16:creationId xmlns:a16="http://schemas.microsoft.com/office/drawing/2014/main" id="{626A4CEE-20C0-3302-4445-FDA3B1B7EFA0}"/>
              </a:ext>
            </a:extLst>
          </p:cNvPr>
          <p:cNvSpPr>
            <a:spLocks noGrp="1"/>
          </p:cNvSpPr>
          <p:nvPr>
            <p:ph idx="1"/>
          </p:nvPr>
        </p:nvSpPr>
        <p:spPr/>
        <p:txBody>
          <a:bodyPr vert="horz" lIns="91440" tIns="45720" rIns="91440" bIns="45720" rtlCol="0" anchor="t">
            <a:normAutofit/>
          </a:bodyPr>
          <a:lstStyle/>
          <a:p>
            <a:r>
              <a:rPr lang="tr-TR" i="1" dirty="0">
                <a:latin typeface="Rockwell Nova Light"/>
                <a:ea typeface="+mn-lt"/>
                <a:cs typeface="+mn-lt"/>
              </a:rPr>
              <a:t>- Kağıt ve matbaanın bulunmasıyla birlikte düşüncelerin kolay bir şekilde yayılması ve bir çok kişi tarafından bilinmesi.</a:t>
            </a:r>
            <a:br>
              <a:rPr lang="tr-TR" i="1" dirty="0">
                <a:latin typeface="Rockwell Nova Light"/>
                <a:ea typeface="+mn-lt"/>
                <a:cs typeface="+mn-lt"/>
              </a:rPr>
            </a:br>
            <a:r>
              <a:rPr lang="tr-TR" i="1" dirty="0">
                <a:latin typeface="Rockwell Nova Light"/>
                <a:ea typeface="+mn-lt"/>
                <a:cs typeface="+mn-lt"/>
              </a:rPr>
              <a:t>- 15. ve 16. yüzyılda Avrupa'da birçok düşünürün ortaya çıkması ve sanattan zevk alan bir kesimin oluşması. Avrupa'da sanatı ve edebiyatı sevip, koruyan "Mesen" adlı bir topluluğun oluşması.</a:t>
            </a:r>
            <a:br>
              <a:rPr lang="tr-TR" i="1" dirty="0">
                <a:latin typeface="Rockwell Nova Light"/>
                <a:ea typeface="+mn-lt"/>
                <a:cs typeface="+mn-lt"/>
              </a:rPr>
            </a:br>
            <a:r>
              <a:rPr lang="tr-TR" i="1" dirty="0">
                <a:latin typeface="Rockwell Nova Light"/>
                <a:ea typeface="+mn-lt"/>
                <a:cs typeface="+mn-lt"/>
              </a:rPr>
              <a:t>- Coğrafi keşifler ile birlikte Avrupa'da insanların birçok konuda zenginleşmesi, yaşam artlarının iyileşmesi ve düşünce biçiminin gelişmesi.</a:t>
            </a:r>
          </a:p>
          <a:p>
            <a:r>
              <a:rPr lang="tr-TR" i="1" dirty="0">
                <a:latin typeface="Rockwell Nova Light"/>
                <a:ea typeface="+mn-lt"/>
                <a:cs typeface="+mn-lt"/>
              </a:rPr>
              <a:t>- İtalya'da çıkmasının sebebi birçok kültürü içinde barındırması, kilit nokta olması. İtalya'nın ticaret yolları üzerinde bulunmasından dolayı refah seviyesinin artması, buna bağlı olarak da sanata ve kültüre olan ilginin yükselmesi.</a:t>
            </a:r>
            <a:br>
              <a:rPr lang="tr-TR" i="1" dirty="0">
                <a:latin typeface="Rockwell Nova Light"/>
                <a:ea typeface="+mn-lt"/>
                <a:cs typeface="+mn-lt"/>
              </a:rPr>
            </a:br>
            <a:endParaRPr lang="tr-TR" i="1" dirty="0">
              <a:latin typeface="Rockwell Nova Light"/>
              <a:ea typeface="+mn-lt"/>
              <a:cs typeface="+mn-lt"/>
            </a:endParaRPr>
          </a:p>
        </p:txBody>
      </p:sp>
    </p:spTree>
    <p:extLst>
      <p:ext uri="{BB962C8B-B14F-4D97-AF65-F5344CB8AC3E}">
        <p14:creationId xmlns:p14="http://schemas.microsoft.com/office/powerpoint/2010/main" val="36546548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metin içeren bir resim&#10;&#10;Açıklama otomatik olarak oluşturuldu">
            <a:extLst>
              <a:ext uri="{FF2B5EF4-FFF2-40B4-BE49-F238E27FC236}">
                <a16:creationId xmlns:a16="http://schemas.microsoft.com/office/drawing/2014/main" id="{82ED59C3-5590-89A0-D673-BDFD3B7E6170}"/>
              </a:ext>
            </a:extLst>
          </p:cNvPr>
          <p:cNvPicPr>
            <a:picLocks noChangeAspect="1"/>
          </p:cNvPicPr>
          <p:nvPr/>
        </p:nvPicPr>
        <p:blipFill rotWithShape="1">
          <a:blip r:embed="rId2">
            <a:alphaModFix amt="40000"/>
          </a:blip>
          <a:srcRect l="19307" r="2603"/>
          <a:stretch/>
        </p:blipFill>
        <p:spPr>
          <a:xfrm>
            <a:off x="21" y="42344"/>
            <a:ext cx="12191979" cy="6869638"/>
          </a:xfrm>
          <a:prstGeom prst="rect">
            <a:avLst/>
          </a:prstGeom>
        </p:spPr>
      </p:pic>
      <p:grpSp>
        <p:nvGrpSpPr>
          <p:cNvPr id="13" name="Group 12">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4" name="Rectangle 13">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İçerik Yer Tutucusu 5">
            <a:extLst>
              <a:ext uri="{FF2B5EF4-FFF2-40B4-BE49-F238E27FC236}">
                <a16:creationId xmlns:a16="http://schemas.microsoft.com/office/drawing/2014/main" id="{EF32B181-46C0-CDE5-ECEC-9E50FE278874}"/>
              </a:ext>
            </a:extLst>
          </p:cNvPr>
          <p:cNvSpPr>
            <a:spLocks noGrp="1"/>
          </p:cNvSpPr>
          <p:nvPr>
            <p:ph idx="1"/>
          </p:nvPr>
        </p:nvSpPr>
        <p:spPr/>
        <p:txBody>
          <a:bodyPr vert="horz" lIns="91440" tIns="45720" rIns="91440" bIns="45720" rtlCol="0" anchor="t">
            <a:normAutofit/>
          </a:bodyPr>
          <a:lstStyle/>
          <a:p>
            <a:r>
              <a:rPr lang="tr-TR" sz="2400" b="1" dirty="0">
                <a:latin typeface="Rockwell Nova Light"/>
                <a:ea typeface="+mn-lt"/>
                <a:cs typeface="+mn-lt"/>
              </a:rPr>
              <a:t>- Avrupa kilise baskısından kurtulup modernleşme çağına geçmiştir.</a:t>
            </a:r>
            <a:br>
              <a:rPr lang="tr-TR" sz="2400" b="1" dirty="0">
                <a:latin typeface="Rockwell Nova Light"/>
                <a:ea typeface="+mn-lt"/>
                <a:cs typeface="+mn-lt"/>
              </a:rPr>
            </a:br>
            <a:r>
              <a:rPr lang="tr-TR" sz="2400" b="1" dirty="0">
                <a:latin typeface="Rockwell Nova Light"/>
                <a:ea typeface="+mn-lt"/>
                <a:cs typeface="+mn-lt"/>
              </a:rPr>
              <a:t>- Kilisenin oluşturduğu skolastik düşünce yapısı yıkılmıştır.</a:t>
            </a:r>
            <a:br>
              <a:rPr lang="tr-TR" sz="2400" b="1" dirty="0">
                <a:latin typeface="Rockwell Nova Light"/>
                <a:ea typeface="+mn-lt"/>
                <a:cs typeface="+mn-lt"/>
              </a:rPr>
            </a:br>
            <a:r>
              <a:rPr lang="tr-TR" sz="2400" b="1" dirty="0">
                <a:latin typeface="Rockwell Nova Light"/>
                <a:ea typeface="+mn-lt"/>
                <a:cs typeface="+mn-lt"/>
              </a:rPr>
              <a:t>- Reform hareketlerine alt yapı oluşmuştur.</a:t>
            </a:r>
            <a:br>
              <a:rPr lang="tr-TR" sz="2400" b="1" dirty="0">
                <a:latin typeface="Rockwell Nova Light"/>
                <a:ea typeface="+mn-lt"/>
                <a:cs typeface="+mn-lt"/>
              </a:rPr>
            </a:br>
            <a:r>
              <a:rPr lang="tr-TR" sz="2400" b="1" dirty="0">
                <a:latin typeface="Rockwell Nova Light"/>
                <a:ea typeface="+mn-lt"/>
                <a:cs typeface="+mn-lt"/>
              </a:rPr>
              <a:t>- Ekonomi ve eğitimde gelişmeler olmuştur.</a:t>
            </a:r>
            <a:br>
              <a:rPr lang="tr-TR" sz="2400" b="1" dirty="0">
                <a:latin typeface="Rockwell Nova Light"/>
                <a:ea typeface="+mn-lt"/>
                <a:cs typeface="+mn-lt"/>
              </a:rPr>
            </a:br>
            <a:r>
              <a:rPr lang="tr-TR" sz="2400" b="1" dirty="0">
                <a:latin typeface="Rockwell Nova Light"/>
                <a:ea typeface="+mn-lt"/>
                <a:cs typeface="+mn-lt"/>
              </a:rPr>
              <a:t>- Deney ve gözleme dayalı bilim gelişmeye başlamıştır.</a:t>
            </a:r>
            <a:br>
              <a:rPr lang="tr-TR" sz="2400" b="1" dirty="0">
                <a:latin typeface="Rockwell Nova Light"/>
                <a:ea typeface="+mn-lt"/>
                <a:cs typeface="+mn-lt"/>
              </a:rPr>
            </a:br>
            <a:r>
              <a:rPr lang="tr-TR" sz="2400" b="1" dirty="0">
                <a:latin typeface="Rockwell Nova Light"/>
                <a:ea typeface="+mn-lt"/>
                <a:cs typeface="+mn-lt"/>
              </a:rPr>
              <a:t>- Özgür düşünce ile yeni sanat akımları ortaya çıktı.</a:t>
            </a:r>
          </a:p>
          <a:p>
            <a:endParaRPr lang="tr-TR" dirty="0"/>
          </a:p>
        </p:txBody>
      </p:sp>
      <p:sp>
        <p:nvSpPr>
          <p:cNvPr id="8" name="Başlık 1">
            <a:extLst>
              <a:ext uri="{FF2B5EF4-FFF2-40B4-BE49-F238E27FC236}">
                <a16:creationId xmlns:a16="http://schemas.microsoft.com/office/drawing/2014/main" id="{F2F96A31-AFC3-5331-D829-E9A203FBFEFB}"/>
              </a:ext>
            </a:extLst>
          </p:cNvPr>
          <p:cNvSpPr>
            <a:spLocks noGrp="1"/>
          </p:cNvSpPr>
          <p:nvPr>
            <p:ph type="title"/>
          </p:nvPr>
        </p:nvSpPr>
        <p:spPr>
          <a:xfrm>
            <a:off x="1166283" y="723900"/>
            <a:ext cx="10134600" cy="1288489"/>
          </a:xfrm>
        </p:spPr>
        <p:txBody>
          <a:bodyPr>
            <a:normAutofit/>
          </a:bodyPr>
          <a:lstStyle/>
          <a:p>
            <a:r>
              <a:rPr lang="tr-TR" sz="5400" b="1" i="1" dirty="0"/>
              <a:t>SONUÇLARI</a:t>
            </a:r>
          </a:p>
        </p:txBody>
      </p:sp>
    </p:spTree>
    <p:extLst>
      <p:ext uri="{BB962C8B-B14F-4D97-AF65-F5344CB8AC3E}">
        <p14:creationId xmlns:p14="http://schemas.microsoft.com/office/powerpoint/2010/main" val="1524128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zemin, açık hava, beton, taş içeren bir resim&#10;&#10;Açıklama otomatik olarak oluşturuldu">
            <a:extLst>
              <a:ext uri="{FF2B5EF4-FFF2-40B4-BE49-F238E27FC236}">
                <a16:creationId xmlns:a16="http://schemas.microsoft.com/office/drawing/2014/main" id="{D2AFBE50-7301-89F6-6513-1A22D35DD236}"/>
              </a:ext>
            </a:extLst>
          </p:cNvPr>
          <p:cNvPicPr>
            <a:picLocks noChangeAspect="1"/>
          </p:cNvPicPr>
          <p:nvPr/>
        </p:nvPicPr>
        <p:blipFill rotWithShape="1">
          <a:blip r:embed="rId2"/>
          <a:srcRect t="25628" b="18122"/>
          <a:stretch/>
        </p:blipFill>
        <p:spPr>
          <a:xfrm>
            <a:off x="20" y="1"/>
            <a:ext cx="12191980" cy="6857999"/>
          </a:xfrm>
          <a:prstGeom prst="rect">
            <a:avLst/>
          </a:prstGeom>
        </p:spPr>
      </p:pic>
      <p:sp>
        <p:nvSpPr>
          <p:cNvPr id="3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A20D819-A529-7742-EA6D-B7011D56FC06}"/>
              </a:ext>
            </a:extLst>
          </p:cNvPr>
          <p:cNvSpPr>
            <a:spLocks noGrp="1"/>
          </p:cNvSpPr>
          <p:nvPr>
            <p:ph type="title"/>
          </p:nvPr>
        </p:nvSpPr>
        <p:spPr>
          <a:xfrm>
            <a:off x="7202441" y="1000366"/>
            <a:ext cx="3995397" cy="1239627"/>
          </a:xfrm>
        </p:spPr>
        <p:txBody>
          <a:bodyPr anchor="b">
            <a:normAutofit/>
          </a:bodyPr>
          <a:lstStyle/>
          <a:p>
            <a:pPr algn="ctr"/>
            <a:r>
              <a:rPr lang="tr-TR" b="1"/>
              <a:t>RÖNESANS VE</a:t>
            </a:r>
            <a:r>
              <a:rPr lang="tr-TR"/>
              <a:t> </a:t>
            </a:r>
            <a:r>
              <a:rPr lang="tr-TR" i="1"/>
              <a:t>SANAT</a:t>
            </a:r>
          </a:p>
        </p:txBody>
      </p:sp>
      <p:sp>
        <p:nvSpPr>
          <p:cNvPr id="3" name="İçerik Yer Tutucusu 2">
            <a:extLst>
              <a:ext uri="{FF2B5EF4-FFF2-40B4-BE49-F238E27FC236}">
                <a16:creationId xmlns:a16="http://schemas.microsoft.com/office/drawing/2014/main" id="{94FF6BF1-750D-08AC-4026-D29D54980D60}"/>
              </a:ext>
            </a:extLst>
          </p:cNvPr>
          <p:cNvSpPr>
            <a:spLocks noGrp="1"/>
          </p:cNvSpPr>
          <p:nvPr>
            <p:ph idx="1"/>
          </p:nvPr>
        </p:nvSpPr>
        <p:spPr>
          <a:xfrm>
            <a:off x="7202441" y="2727820"/>
            <a:ext cx="3950677" cy="2469140"/>
          </a:xfrm>
        </p:spPr>
        <p:txBody>
          <a:bodyPr vert="horz" lIns="91440" tIns="45720" rIns="91440" bIns="45720" rtlCol="0" anchor="t">
            <a:noAutofit/>
          </a:bodyPr>
          <a:lstStyle/>
          <a:p>
            <a:pPr algn="ctr">
              <a:lnSpc>
                <a:spcPct val="100000"/>
              </a:lnSpc>
            </a:pPr>
            <a:r>
              <a:rPr lang="tr-TR" sz="1600" b="1" i="1" dirty="0">
                <a:latin typeface="Rockwell Nova Light"/>
                <a:ea typeface="+mn-lt"/>
                <a:cs typeface="+mn-lt"/>
              </a:rPr>
              <a:t>İnsan faktörünün öne çıktığı  Rönesans, Ortaçağ ile Yeniçağ arasında yaşanmış olup yaşamsal, sanatsal, bilimsel alanda yeniliklerin yaşanması sebebiyle “Yeniden Doğuş” anlamına gelmektedir. Eski anlayış ve bağnazlıklara tepki niteliği taşıyan bu dönemde matbaanın, daha fazla kullanılabilir olması yeni buluş ve düşüncelerin hızla yayılmasına etken olmuştur. </a:t>
            </a:r>
            <a:endParaRPr lang="tr-TR" sz="1600" b="1" i="1">
              <a:latin typeface="Rockwell Nova Light"/>
            </a:endParaRPr>
          </a:p>
        </p:txBody>
      </p:sp>
      <p:grpSp>
        <p:nvGrpSpPr>
          <p:cNvPr id="35" name="Group 39">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41" name="Rectangle 40">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41">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1465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6D823A2-61DE-3B4F-D74F-0794FDDC8890}"/>
              </a:ext>
            </a:extLst>
          </p:cNvPr>
          <p:cNvSpPr>
            <a:spLocks noGrp="1"/>
          </p:cNvSpPr>
          <p:nvPr>
            <p:ph type="title"/>
          </p:nvPr>
        </p:nvSpPr>
        <p:spPr>
          <a:xfrm>
            <a:off x="2384023" y="1324419"/>
            <a:ext cx="7512147" cy="2769596"/>
          </a:xfrm>
        </p:spPr>
        <p:txBody>
          <a:bodyPr vert="horz" lIns="91440" tIns="45720" rIns="91440" bIns="45720" rtlCol="0" anchor="b">
            <a:noAutofit/>
          </a:bodyPr>
          <a:lstStyle/>
          <a:p>
            <a:pPr algn="ctr"/>
            <a:r>
              <a:rPr lang="en-US" sz="4400" b="1" i="1" cap="all" spc="390" dirty="0"/>
              <a:t>RÖNESANS </a:t>
            </a:r>
            <a:r>
              <a:rPr lang="en-US" sz="4400" b="1" i="1" cap="all" spc="390" err="1"/>
              <a:t>DÖNEMİnİnde</a:t>
            </a:r>
            <a:r>
              <a:rPr lang="en-US" sz="4400" b="1" i="1" cap="all" spc="390" dirty="0"/>
              <a:t> ÖNE ÇIKAN SANATÇILAR </a:t>
            </a:r>
            <a:r>
              <a:rPr lang="en-US" sz="4400" b="1" i="1" cap="all" spc="390" err="1"/>
              <a:t>ve</a:t>
            </a:r>
            <a:r>
              <a:rPr lang="en-US" sz="4400" b="1" i="1" cap="all" spc="390" dirty="0"/>
              <a:t> </a:t>
            </a:r>
            <a:r>
              <a:rPr lang="en-US" sz="4400" b="1" i="1" cap="all" spc="390" err="1"/>
              <a:t>eserlerİ</a:t>
            </a:r>
            <a:endParaRPr lang="tr-TR" sz="4400" b="1" i="1"/>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4910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C666DF9D-74D2-F4BD-9AE8-49E48B05654E}"/>
              </a:ext>
            </a:extLst>
          </p:cNvPr>
          <p:cNvSpPr txBox="1"/>
          <p:nvPr/>
        </p:nvSpPr>
        <p:spPr>
          <a:xfrm>
            <a:off x="1077426" y="723901"/>
            <a:ext cx="5465148" cy="12888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110000"/>
              </a:lnSpc>
              <a:spcBef>
                <a:spcPct val="0"/>
              </a:spcBef>
              <a:spcAft>
                <a:spcPts val="600"/>
              </a:spcAft>
            </a:pPr>
            <a:r>
              <a:rPr lang="en-US" sz="3600" b="1" dirty="0">
                <a:solidFill>
                  <a:schemeClr val="tx2"/>
                </a:solidFill>
                <a:latin typeface="Rockwell Nova Light"/>
                <a:ea typeface="+mj-ea"/>
                <a:cs typeface="+mj-cs"/>
              </a:rPr>
              <a:t>Leonardo Da Vinci</a:t>
            </a:r>
          </a:p>
        </p:txBody>
      </p:sp>
      <p:sp>
        <p:nvSpPr>
          <p:cNvPr id="3" name="İçerik Yer Tutucusu 2">
            <a:extLst>
              <a:ext uri="{FF2B5EF4-FFF2-40B4-BE49-F238E27FC236}">
                <a16:creationId xmlns:a16="http://schemas.microsoft.com/office/drawing/2014/main" id="{07C33F49-97C0-C4A7-7AC2-43A1EE993834}"/>
              </a:ext>
            </a:extLst>
          </p:cNvPr>
          <p:cNvSpPr>
            <a:spLocks noGrp="1"/>
          </p:cNvSpPr>
          <p:nvPr>
            <p:ph idx="1"/>
          </p:nvPr>
        </p:nvSpPr>
        <p:spPr>
          <a:xfrm>
            <a:off x="1077426" y="2732545"/>
            <a:ext cx="5465149" cy="3232826"/>
          </a:xfrm>
        </p:spPr>
        <p:txBody>
          <a:bodyPr vert="horz" lIns="91440" tIns="45720" rIns="91440" bIns="45720" rtlCol="0" anchor="t">
            <a:noAutofit/>
          </a:bodyPr>
          <a:lstStyle/>
          <a:p>
            <a:pPr algn="ctr"/>
            <a:r>
              <a:rPr lang="en-US" b="1" i="1" dirty="0" err="1">
                <a:solidFill>
                  <a:schemeClr val="tx2">
                    <a:lumMod val="90000"/>
                    <a:lumOff val="10000"/>
                  </a:schemeClr>
                </a:solidFill>
                <a:latin typeface="Rockwell Nova Light"/>
              </a:rPr>
              <a:t>Rönesans’ın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en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büyük</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ustalarından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biridir</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Ressamlığının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yanı</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sıra</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önemli</a:t>
            </a:r>
            <a:r>
              <a:rPr lang="en-US" b="1" i="1" dirty="0">
                <a:solidFill>
                  <a:schemeClr val="tx2">
                    <a:lumMod val="90000"/>
                    <a:lumOff val="10000"/>
                  </a:schemeClr>
                </a:solidFill>
                <a:latin typeface="Rockwell Nova Light"/>
              </a:rPr>
              <a:t> de </a:t>
            </a:r>
            <a:r>
              <a:rPr lang="en-US" b="1" i="1" dirty="0" err="1">
                <a:solidFill>
                  <a:schemeClr val="tx2">
                    <a:lumMod val="90000"/>
                    <a:lumOff val="10000"/>
                  </a:schemeClr>
                </a:solidFill>
                <a:latin typeface="Rockwell Nova Light"/>
              </a:rPr>
              <a:t>bir</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mühendis</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olan</a:t>
            </a:r>
            <a:r>
              <a:rPr lang="en-US" b="1" i="1" dirty="0">
                <a:solidFill>
                  <a:schemeClr val="tx2">
                    <a:lumMod val="90000"/>
                    <a:lumOff val="10000"/>
                  </a:schemeClr>
                </a:solidFill>
                <a:latin typeface="Rockwell Nova Light"/>
              </a:rPr>
              <a:t> Da Vinci; </a:t>
            </a:r>
            <a:r>
              <a:rPr lang="en-US" b="1" i="1" dirty="0" err="1">
                <a:solidFill>
                  <a:schemeClr val="tx2">
                    <a:lumMod val="90000"/>
                    <a:lumOff val="10000"/>
                  </a:schemeClr>
                </a:solidFill>
                <a:latin typeface="Rockwell Nova Light"/>
              </a:rPr>
              <a:t>dünyanın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gelmiş</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geçmiş</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en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büyük</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dehalarından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biri</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olarak</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kabul</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edilmektedir</a:t>
            </a:r>
            <a:r>
              <a:rPr lang="en-US" b="1" i="1" dirty="0">
                <a:solidFill>
                  <a:schemeClr val="tx2">
                    <a:lumMod val="90000"/>
                    <a:lumOff val="10000"/>
                  </a:schemeClr>
                </a:solidFill>
                <a:latin typeface="Rockwell Nova Light"/>
              </a:rPr>
              <a:t>. Leonardo Da </a:t>
            </a:r>
            <a:r>
              <a:rPr lang="en-US" b="1" i="1" dirty="0" err="1">
                <a:solidFill>
                  <a:schemeClr val="tx2">
                    <a:lumMod val="90000"/>
                    <a:lumOff val="10000"/>
                  </a:schemeClr>
                </a:solidFill>
                <a:latin typeface="Rockwell Nova Light"/>
              </a:rPr>
              <a:t>Vinci’nin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en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bilinen</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eserleri</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ise</a:t>
            </a:r>
            <a:r>
              <a:rPr lang="en-US" b="1" i="1" dirty="0">
                <a:solidFill>
                  <a:schemeClr val="tx2">
                    <a:lumMod val="90000"/>
                    <a:lumOff val="10000"/>
                  </a:schemeClr>
                </a:solidFill>
                <a:latin typeface="Rockwell Nova Light"/>
              </a:rPr>
              <a:t> Mona Lisa, Son </a:t>
            </a:r>
            <a:r>
              <a:rPr lang="en-US" b="1" i="1" dirty="0" err="1">
                <a:solidFill>
                  <a:schemeClr val="tx2">
                    <a:lumMod val="90000"/>
                    <a:lumOff val="10000"/>
                  </a:schemeClr>
                </a:solidFill>
                <a:latin typeface="Rockwell Nova Light"/>
              </a:rPr>
              <a:t>Akşam</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Yemeği</a:t>
            </a:r>
            <a:r>
              <a:rPr lang="en-US" b="1" i="1" dirty="0">
                <a:solidFill>
                  <a:schemeClr val="tx2">
                    <a:lumMod val="90000"/>
                    <a:lumOff val="10000"/>
                  </a:schemeClr>
                </a:solidFill>
                <a:latin typeface="Rockwell Nova Light"/>
              </a:rPr>
              <a:t> </a:t>
            </a:r>
            <a:r>
              <a:rPr lang="en-US" b="1" i="1" dirty="0" err="1">
                <a:solidFill>
                  <a:schemeClr val="tx2">
                    <a:lumMod val="90000"/>
                    <a:lumOff val="10000"/>
                  </a:schemeClr>
                </a:solidFill>
                <a:latin typeface="Rockwell Nova Light"/>
              </a:rPr>
              <a:t>ve</a:t>
            </a:r>
            <a:r>
              <a:rPr lang="en-US" b="1" i="1" dirty="0">
                <a:solidFill>
                  <a:schemeClr val="tx2">
                    <a:lumMod val="90000"/>
                    <a:lumOff val="10000"/>
                  </a:schemeClr>
                </a:solidFill>
                <a:latin typeface="Rockwell Nova Light"/>
              </a:rPr>
              <a:t> Vitruvius </a:t>
            </a:r>
            <a:r>
              <a:rPr lang="en-US" b="1" i="1" dirty="0" err="1">
                <a:solidFill>
                  <a:schemeClr val="tx2">
                    <a:lumMod val="90000"/>
                    <a:lumOff val="10000"/>
                  </a:schemeClr>
                </a:solidFill>
                <a:latin typeface="Rockwell Nova Light"/>
              </a:rPr>
              <a:t>Adamı’dır</a:t>
            </a:r>
            <a:r>
              <a:rPr lang="en-US" b="1" i="1" dirty="0">
                <a:solidFill>
                  <a:schemeClr val="tx2">
                    <a:lumMod val="90000"/>
                    <a:lumOff val="10000"/>
                  </a:schemeClr>
                </a:solidFill>
                <a:latin typeface="Rockwell Nova Light"/>
              </a:rPr>
              <a:t>.</a:t>
            </a:r>
          </a:p>
          <a:p>
            <a:pPr algn="ctr"/>
            <a:endParaRPr lang="en-US" sz="2200" i="1" dirty="0">
              <a:solidFill>
                <a:schemeClr val="tx2">
                  <a:lumMod val="90000"/>
                  <a:lumOff val="10000"/>
                </a:schemeClr>
              </a:solidFill>
              <a:latin typeface="Rockwell Nova Light"/>
            </a:endParaRPr>
          </a:p>
        </p:txBody>
      </p:sp>
      <p:pic>
        <p:nvPicPr>
          <p:cNvPr id="5" name="Resim 5" descr="şapka, kişi, giyme, bakan içeren bir resim&#10;&#10;Açıklama otomatik olarak oluşturuldu">
            <a:extLst>
              <a:ext uri="{FF2B5EF4-FFF2-40B4-BE49-F238E27FC236}">
                <a16:creationId xmlns:a16="http://schemas.microsoft.com/office/drawing/2014/main" id="{072035F0-4697-6692-C867-1AEE110AEDB7}"/>
              </a:ext>
            </a:extLst>
          </p:cNvPr>
          <p:cNvPicPr>
            <a:picLocks noChangeAspect="1"/>
          </p:cNvPicPr>
          <p:nvPr/>
        </p:nvPicPr>
        <p:blipFill rotWithShape="1">
          <a:blip r:embed="rId2">
            <a:alphaModFix/>
          </a:blip>
          <a:srcRect l="27166" r="6167"/>
          <a:stretch/>
        </p:blipFill>
        <p:spPr>
          <a:xfrm>
            <a:off x="7620000" y="10"/>
            <a:ext cx="4572000" cy="6857990"/>
          </a:xfrm>
          <a:prstGeom prst="rect">
            <a:avLst/>
          </a:prstGeom>
        </p:spPr>
      </p:pic>
      <p:grpSp>
        <p:nvGrpSpPr>
          <p:cNvPr id="11" name="Group 15">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7" name="Rectangle 16">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78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5B40EB8F-A47F-095A-7EC6-1EA13367D636}"/>
              </a:ext>
            </a:extLst>
          </p:cNvPr>
          <p:cNvSpPr txBox="1"/>
          <p:nvPr/>
        </p:nvSpPr>
        <p:spPr>
          <a:xfrm>
            <a:off x="1266529" y="2732545"/>
            <a:ext cx="5384169" cy="323282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110000"/>
              </a:lnSpc>
              <a:spcAft>
                <a:spcPts val="600"/>
              </a:spcAft>
            </a:pPr>
            <a:r>
              <a:rPr lang="en-US" i="1" dirty="0">
                <a:solidFill>
                  <a:schemeClr val="tx2"/>
                </a:solidFill>
                <a:latin typeface="Rockwell Nova Light"/>
              </a:rPr>
              <a:t>Mona Lisa, </a:t>
            </a:r>
            <a:r>
              <a:rPr lang="en-US" i="1" err="1">
                <a:solidFill>
                  <a:schemeClr val="tx2"/>
                </a:solidFill>
                <a:latin typeface="Rockwell Nova Light"/>
              </a:rPr>
              <a:t>İtalya'nın</a:t>
            </a:r>
            <a:r>
              <a:rPr lang="en-US" i="1" dirty="0">
                <a:solidFill>
                  <a:schemeClr val="tx2"/>
                </a:solidFill>
                <a:latin typeface="Rockwell Nova Light"/>
              </a:rPr>
              <a:t> </a:t>
            </a:r>
            <a:r>
              <a:rPr lang="en-US" i="1" err="1">
                <a:solidFill>
                  <a:schemeClr val="tx2"/>
                </a:solidFill>
                <a:latin typeface="Rockwell Nova Light"/>
              </a:rPr>
              <a:t>Floransa</a:t>
            </a:r>
            <a:r>
              <a:rPr lang="en-US" i="1" dirty="0">
                <a:solidFill>
                  <a:schemeClr val="tx2"/>
                </a:solidFill>
                <a:latin typeface="Rockwell Nova Light"/>
              </a:rPr>
              <a:t> </a:t>
            </a:r>
            <a:r>
              <a:rPr lang="en-US" i="1" err="1">
                <a:solidFill>
                  <a:schemeClr val="tx2"/>
                </a:solidFill>
                <a:latin typeface="Rockwell Nova Light"/>
              </a:rPr>
              <a:t>şehrindeki</a:t>
            </a:r>
            <a:r>
              <a:rPr lang="en-US" i="1" dirty="0">
                <a:solidFill>
                  <a:schemeClr val="tx2"/>
                </a:solidFill>
                <a:latin typeface="Rockwell Nova Light"/>
              </a:rPr>
              <a:t> </a:t>
            </a:r>
            <a:r>
              <a:rPr lang="en-US" i="1" err="1">
                <a:solidFill>
                  <a:schemeClr val="tx2"/>
                </a:solidFill>
                <a:latin typeface="Rockwell Nova Light"/>
              </a:rPr>
              <a:t>Rönesans</a:t>
            </a:r>
            <a:r>
              <a:rPr lang="en-US" i="1" dirty="0">
                <a:solidFill>
                  <a:schemeClr val="tx2"/>
                </a:solidFill>
                <a:latin typeface="Rockwell Nova Light"/>
              </a:rPr>
              <a:t> </a:t>
            </a:r>
            <a:r>
              <a:rPr lang="en-US" i="1" err="1">
                <a:solidFill>
                  <a:schemeClr val="tx2"/>
                </a:solidFill>
                <a:latin typeface="Rockwell Nova Light"/>
              </a:rPr>
              <a:t>sırasında</a:t>
            </a:r>
            <a:r>
              <a:rPr lang="en-US" i="1" dirty="0">
                <a:solidFill>
                  <a:schemeClr val="tx2"/>
                </a:solidFill>
                <a:latin typeface="Rockwell Nova Light"/>
              </a:rPr>
              <a:t> Leonardo da Vinci </a:t>
            </a:r>
            <a:r>
              <a:rPr lang="en-US" i="1" err="1">
                <a:solidFill>
                  <a:schemeClr val="tx2"/>
                </a:solidFill>
                <a:latin typeface="Rockwell Nova Light"/>
              </a:rPr>
              <a:t>tarafından</a:t>
            </a:r>
            <a:r>
              <a:rPr lang="en-US" i="1" dirty="0">
                <a:solidFill>
                  <a:schemeClr val="tx2"/>
                </a:solidFill>
                <a:latin typeface="Rockwell Nova Light"/>
              </a:rPr>
              <a:t> </a:t>
            </a:r>
            <a:r>
              <a:rPr lang="en-US" i="1" err="1">
                <a:solidFill>
                  <a:schemeClr val="tx2"/>
                </a:solidFill>
                <a:latin typeface="Rockwell Nova Light"/>
              </a:rPr>
              <a:t>kavak</a:t>
            </a:r>
            <a:r>
              <a:rPr lang="en-US" i="1" dirty="0">
                <a:solidFill>
                  <a:schemeClr val="tx2"/>
                </a:solidFill>
                <a:latin typeface="Rockwell Nova Light"/>
              </a:rPr>
              <a:t> </a:t>
            </a:r>
            <a:r>
              <a:rPr lang="en-US" i="1" err="1">
                <a:solidFill>
                  <a:schemeClr val="tx2"/>
                </a:solidFill>
                <a:latin typeface="Rockwell Nova Light"/>
              </a:rPr>
              <a:t>bir</a:t>
            </a:r>
            <a:r>
              <a:rPr lang="en-US" i="1" dirty="0">
                <a:solidFill>
                  <a:schemeClr val="tx2"/>
                </a:solidFill>
                <a:latin typeface="Rockwell Nova Light"/>
              </a:rPr>
              <a:t> </a:t>
            </a:r>
            <a:r>
              <a:rPr lang="en-US" i="1" err="1">
                <a:solidFill>
                  <a:schemeClr val="tx2"/>
                </a:solidFill>
                <a:latin typeface="Rockwell Nova Light"/>
              </a:rPr>
              <a:t>pano</a:t>
            </a:r>
            <a:r>
              <a:rPr lang="en-US" i="1" dirty="0">
                <a:solidFill>
                  <a:schemeClr val="tx2"/>
                </a:solidFill>
                <a:latin typeface="Rockwell Nova Light"/>
              </a:rPr>
              <a:t> </a:t>
            </a:r>
            <a:r>
              <a:rPr lang="en-US" i="1" err="1">
                <a:solidFill>
                  <a:schemeClr val="tx2"/>
                </a:solidFill>
                <a:latin typeface="Rockwell Nova Light"/>
              </a:rPr>
              <a:t>üzerine</a:t>
            </a:r>
            <a:r>
              <a:rPr lang="en-US" i="1" dirty="0">
                <a:solidFill>
                  <a:schemeClr val="tx2"/>
                </a:solidFill>
                <a:latin typeface="Rockwell Nova Light"/>
              </a:rPr>
              <a:t> Sfumato </a:t>
            </a:r>
            <a:r>
              <a:rPr lang="en-US" i="1" err="1">
                <a:solidFill>
                  <a:schemeClr val="tx2"/>
                </a:solidFill>
                <a:latin typeface="Rockwell Nova Light"/>
              </a:rPr>
              <a:t>tekniği</a:t>
            </a:r>
            <a:r>
              <a:rPr lang="en-US" i="1" dirty="0">
                <a:solidFill>
                  <a:schemeClr val="tx2"/>
                </a:solidFill>
                <a:latin typeface="Rockwell Nova Light"/>
              </a:rPr>
              <a:t> </a:t>
            </a:r>
            <a:r>
              <a:rPr lang="en-US" i="1" err="1">
                <a:solidFill>
                  <a:schemeClr val="tx2"/>
                </a:solidFill>
                <a:latin typeface="Rockwell Nova Light"/>
              </a:rPr>
              <a:t>ile</a:t>
            </a:r>
            <a:r>
              <a:rPr lang="en-US" i="1" dirty="0">
                <a:solidFill>
                  <a:schemeClr val="tx2"/>
                </a:solidFill>
                <a:latin typeface="Rockwell Nova Light"/>
              </a:rPr>
              <a:t> </a:t>
            </a:r>
            <a:r>
              <a:rPr lang="en-US" i="1" err="1">
                <a:solidFill>
                  <a:schemeClr val="tx2"/>
                </a:solidFill>
                <a:latin typeface="Rockwell Nova Light"/>
              </a:rPr>
              <a:t>resmedildi</a:t>
            </a:r>
            <a:r>
              <a:rPr lang="en-US" i="1" dirty="0">
                <a:solidFill>
                  <a:schemeClr val="tx2"/>
                </a:solidFill>
                <a:latin typeface="Rockwell Nova Light"/>
              </a:rPr>
              <a:t>. 16. </a:t>
            </a:r>
            <a:r>
              <a:rPr lang="en-US" i="1" err="1">
                <a:solidFill>
                  <a:schemeClr val="tx2"/>
                </a:solidFill>
                <a:latin typeface="Rockwell Nova Light"/>
              </a:rPr>
              <a:t>yüzyıl</a:t>
            </a:r>
            <a:r>
              <a:rPr lang="en-US" i="1" dirty="0">
                <a:solidFill>
                  <a:schemeClr val="tx2"/>
                </a:solidFill>
                <a:latin typeface="Rockwell Nova Light"/>
              </a:rPr>
              <a:t> </a:t>
            </a:r>
            <a:r>
              <a:rPr lang="en-US" i="1" err="1">
                <a:solidFill>
                  <a:schemeClr val="tx2"/>
                </a:solidFill>
                <a:latin typeface="Rockwell Nova Light"/>
              </a:rPr>
              <a:t>yağlı</a:t>
            </a:r>
            <a:r>
              <a:rPr lang="en-US" i="1" dirty="0">
                <a:solidFill>
                  <a:schemeClr val="tx2"/>
                </a:solidFill>
                <a:latin typeface="Rockwell Nova Light"/>
              </a:rPr>
              <a:t> </a:t>
            </a:r>
            <a:r>
              <a:rPr lang="en-US" i="1" err="1">
                <a:solidFill>
                  <a:schemeClr val="tx2"/>
                </a:solidFill>
                <a:latin typeface="Rockwell Nova Light"/>
              </a:rPr>
              <a:t>boya</a:t>
            </a:r>
            <a:r>
              <a:rPr lang="en-US" i="1" dirty="0">
                <a:solidFill>
                  <a:schemeClr val="tx2"/>
                </a:solidFill>
                <a:latin typeface="Rockwell Nova Light"/>
              </a:rPr>
              <a:t> </a:t>
            </a:r>
            <a:r>
              <a:rPr lang="en-US" i="1" err="1">
                <a:solidFill>
                  <a:schemeClr val="tx2"/>
                </a:solidFill>
                <a:latin typeface="Rockwell Nova Light"/>
              </a:rPr>
              <a:t>portresi</a:t>
            </a:r>
            <a:r>
              <a:rPr lang="en-US" i="1" dirty="0">
                <a:solidFill>
                  <a:schemeClr val="tx2"/>
                </a:solidFill>
                <a:latin typeface="Rockwell Nova Light"/>
              </a:rPr>
              <a:t> </a:t>
            </a:r>
            <a:r>
              <a:rPr lang="en-US" i="1" err="1">
                <a:solidFill>
                  <a:schemeClr val="tx2"/>
                </a:solidFill>
                <a:latin typeface="Rockwell Nova Light"/>
              </a:rPr>
              <a:t>olan</a:t>
            </a:r>
            <a:r>
              <a:rPr lang="en-US" i="1" dirty="0">
                <a:solidFill>
                  <a:schemeClr val="tx2"/>
                </a:solidFill>
                <a:latin typeface="Rockwell Nova Light"/>
              </a:rPr>
              <a:t> </a:t>
            </a:r>
            <a:r>
              <a:rPr lang="en-US" i="1" err="1">
                <a:solidFill>
                  <a:schemeClr val="tx2"/>
                </a:solidFill>
                <a:latin typeface="Rockwell Nova Light"/>
              </a:rPr>
              <a:t>resim</a:t>
            </a:r>
            <a:r>
              <a:rPr lang="en-US" i="1" dirty="0">
                <a:solidFill>
                  <a:schemeClr val="tx2"/>
                </a:solidFill>
                <a:latin typeface="Rockwell Nova Light"/>
              </a:rPr>
              <a:t> </a:t>
            </a:r>
            <a:r>
              <a:rPr lang="en-US" i="1" err="1">
                <a:solidFill>
                  <a:schemeClr val="tx2"/>
                </a:solidFill>
                <a:latin typeface="Rockwell Nova Light"/>
              </a:rPr>
              <a:t>hâlen</a:t>
            </a:r>
            <a:r>
              <a:rPr lang="en-US" i="1" dirty="0">
                <a:solidFill>
                  <a:schemeClr val="tx2"/>
                </a:solidFill>
                <a:latin typeface="Rockwell Nova Light"/>
              </a:rPr>
              <a:t> </a:t>
            </a:r>
            <a:r>
              <a:rPr lang="en-US" i="1" err="1">
                <a:solidFill>
                  <a:schemeClr val="tx2"/>
                </a:solidFill>
                <a:latin typeface="Rockwell Nova Light"/>
              </a:rPr>
              <a:t>Paris'teki</a:t>
            </a:r>
            <a:r>
              <a:rPr lang="en-US" i="1" dirty="0">
                <a:solidFill>
                  <a:schemeClr val="tx2"/>
                </a:solidFill>
                <a:latin typeface="Rockwell Nova Light"/>
              </a:rPr>
              <a:t> Louvre </a:t>
            </a:r>
            <a:r>
              <a:rPr lang="en-US" i="1" err="1">
                <a:solidFill>
                  <a:schemeClr val="tx2"/>
                </a:solidFill>
                <a:latin typeface="Rockwell Nova Light"/>
              </a:rPr>
              <a:t>Müzesi'nde</a:t>
            </a:r>
            <a:r>
              <a:rPr lang="en-US" i="1" dirty="0">
                <a:solidFill>
                  <a:schemeClr val="tx2"/>
                </a:solidFill>
                <a:latin typeface="Rockwell Nova Light"/>
              </a:rPr>
              <a:t> Francesco del </a:t>
            </a:r>
            <a:r>
              <a:rPr lang="en-US" i="1" err="1">
                <a:solidFill>
                  <a:schemeClr val="tx2"/>
                </a:solidFill>
                <a:latin typeface="Rockwell Nova Light"/>
              </a:rPr>
              <a:t>Giocondo'nun</a:t>
            </a:r>
            <a:r>
              <a:rPr lang="en-US" i="1" dirty="0">
                <a:solidFill>
                  <a:schemeClr val="tx2"/>
                </a:solidFill>
                <a:latin typeface="Rockwell Nova Light"/>
              </a:rPr>
              <a:t> </a:t>
            </a:r>
            <a:r>
              <a:rPr lang="en-US" i="1" err="1">
                <a:solidFill>
                  <a:schemeClr val="tx2"/>
                </a:solidFill>
                <a:latin typeface="Rockwell Nova Light"/>
              </a:rPr>
              <a:t>karısı</a:t>
            </a:r>
            <a:r>
              <a:rPr lang="en-US" i="1" dirty="0">
                <a:solidFill>
                  <a:schemeClr val="tx2"/>
                </a:solidFill>
                <a:latin typeface="Rockwell Nova Light"/>
              </a:rPr>
              <a:t>, Lisa Gherardini </a:t>
            </a:r>
            <a:r>
              <a:rPr lang="en-US" i="1" err="1">
                <a:solidFill>
                  <a:schemeClr val="tx2"/>
                </a:solidFill>
                <a:latin typeface="Rockwell Nova Light"/>
              </a:rPr>
              <a:t>Portresi</a:t>
            </a:r>
            <a:r>
              <a:rPr lang="en-US" i="1" dirty="0">
                <a:solidFill>
                  <a:schemeClr val="tx2"/>
                </a:solidFill>
                <a:latin typeface="Rockwell Nova Light"/>
              </a:rPr>
              <a:t> </a:t>
            </a:r>
            <a:r>
              <a:rPr lang="en-US" i="1" err="1">
                <a:solidFill>
                  <a:schemeClr val="tx2"/>
                </a:solidFill>
                <a:latin typeface="Rockwell Nova Light"/>
              </a:rPr>
              <a:t>başlığı</a:t>
            </a:r>
            <a:r>
              <a:rPr lang="en-US" i="1" dirty="0">
                <a:solidFill>
                  <a:schemeClr val="tx2"/>
                </a:solidFill>
                <a:latin typeface="Rockwell Nova Light"/>
              </a:rPr>
              <a:t> </a:t>
            </a:r>
            <a:r>
              <a:rPr lang="en-US" i="1" err="1">
                <a:solidFill>
                  <a:schemeClr val="tx2"/>
                </a:solidFill>
                <a:latin typeface="Rockwell Nova Light"/>
              </a:rPr>
              <a:t>altında</a:t>
            </a:r>
            <a:r>
              <a:rPr lang="en-US" i="1" dirty="0">
                <a:solidFill>
                  <a:schemeClr val="tx2"/>
                </a:solidFill>
                <a:latin typeface="Rockwell Nova Light"/>
              </a:rPr>
              <a:t> </a:t>
            </a:r>
            <a:r>
              <a:rPr lang="en-US" i="1" err="1">
                <a:solidFill>
                  <a:schemeClr val="tx2"/>
                </a:solidFill>
                <a:latin typeface="Rockwell Nova Light"/>
              </a:rPr>
              <a:t>sergilenmektedir</a:t>
            </a:r>
            <a:r>
              <a:rPr lang="en-US" i="1" dirty="0">
                <a:solidFill>
                  <a:schemeClr val="tx2"/>
                </a:solidFill>
                <a:latin typeface="Rockwell Nova Light"/>
              </a:rPr>
              <a:t>.</a:t>
            </a:r>
          </a:p>
        </p:txBody>
      </p:sp>
      <p:pic>
        <p:nvPicPr>
          <p:cNvPr id="5" name="Resim 5" descr="metin, kişi, kadın, poz içeren bir resim&#10;&#10;Açıklama otomatik olarak oluşturuldu">
            <a:extLst>
              <a:ext uri="{FF2B5EF4-FFF2-40B4-BE49-F238E27FC236}">
                <a16:creationId xmlns:a16="http://schemas.microsoft.com/office/drawing/2014/main" id="{BE96065A-3583-645E-4660-8E17C6AAA27D}"/>
              </a:ext>
            </a:extLst>
          </p:cNvPr>
          <p:cNvPicPr>
            <a:picLocks noGrp="1" noChangeAspect="1"/>
          </p:cNvPicPr>
          <p:nvPr>
            <p:ph idx="1"/>
          </p:nvPr>
        </p:nvPicPr>
        <p:blipFill>
          <a:blip r:embed="rId2">
            <a:alphaModFix/>
          </a:blip>
          <a:stretch>
            <a:fillRect/>
          </a:stretch>
        </p:blipFill>
        <p:spPr>
          <a:xfrm>
            <a:off x="7794244" y="723901"/>
            <a:ext cx="3560382" cy="5314004"/>
          </a:xfrm>
          <a:prstGeom prst="rect">
            <a:avLst/>
          </a:prstGeom>
        </p:spPr>
      </p:pic>
      <p:grpSp>
        <p:nvGrpSpPr>
          <p:cNvPr id="12" name="Group 16">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18" name="Rectangle 17">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9" name="Straight Connector 18">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 name="Metin kutusu 6">
            <a:extLst>
              <a:ext uri="{FF2B5EF4-FFF2-40B4-BE49-F238E27FC236}">
                <a16:creationId xmlns:a16="http://schemas.microsoft.com/office/drawing/2014/main" id="{5763E40A-BD02-D129-2AA6-D8E5247E6693}"/>
              </a:ext>
            </a:extLst>
          </p:cNvPr>
          <p:cNvSpPr txBox="1"/>
          <p:nvPr/>
        </p:nvSpPr>
        <p:spPr>
          <a:xfrm>
            <a:off x="2205102" y="1192582"/>
            <a:ext cx="480164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800" b="1" i="1" dirty="0">
                <a:latin typeface="Rockwell Nova Light"/>
              </a:rPr>
              <a:t>MONA LİSA</a:t>
            </a:r>
          </a:p>
        </p:txBody>
      </p:sp>
    </p:spTree>
    <p:extLst>
      <p:ext uri="{BB962C8B-B14F-4D97-AF65-F5344CB8AC3E}">
        <p14:creationId xmlns:p14="http://schemas.microsoft.com/office/powerpoint/2010/main" val="366234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6E55469-8967-544E-E821-CE51464F8FD8}"/>
              </a:ext>
            </a:extLst>
          </p:cNvPr>
          <p:cNvSpPr>
            <a:spLocks noGrp="1"/>
          </p:cNvSpPr>
          <p:nvPr>
            <p:ph type="title"/>
          </p:nvPr>
        </p:nvSpPr>
        <p:spPr>
          <a:xfrm>
            <a:off x="1038883" y="1000366"/>
            <a:ext cx="3995397" cy="1239627"/>
          </a:xfrm>
        </p:spPr>
        <p:txBody>
          <a:bodyPr vert="horz" lIns="91440" tIns="45720" rIns="91440" bIns="45720" rtlCol="0" anchor="b">
            <a:normAutofit/>
          </a:bodyPr>
          <a:lstStyle/>
          <a:p>
            <a:pPr algn="ctr"/>
            <a:r>
              <a:rPr lang="en-US" b="1" i="1" dirty="0">
                <a:latin typeface="Rockwell Nova Light"/>
              </a:rPr>
              <a:t>SON AKŞAM YEMEĞİ</a:t>
            </a:r>
          </a:p>
        </p:txBody>
      </p:sp>
      <p:sp>
        <p:nvSpPr>
          <p:cNvPr id="5" name="Metin kutusu 4">
            <a:extLst>
              <a:ext uri="{FF2B5EF4-FFF2-40B4-BE49-F238E27FC236}">
                <a16:creationId xmlns:a16="http://schemas.microsoft.com/office/drawing/2014/main" id="{6B635E4E-3AFC-003C-A15C-C9A673D7A155}"/>
              </a:ext>
            </a:extLst>
          </p:cNvPr>
          <p:cNvSpPr txBox="1"/>
          <p:nvPr/>
        </p:nvSpPr>
        <p:spPr>
          <a:xfrm>
            <a:off x="1096144" y="2884395"/>
            <a:ext cx="3862062" cy="246914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110000"/>
              </a:lnSpc>
              <a:spcAft>
                <a:spcPts val="600"/>
              </a:spcAft>
            </a:pPr>
            <a:r>
              <a:rPr lang="en-US" b="1">
                <a:solidFill>
                  <a:schemeClr val="tx2"/>
                </a:solidFill>
              </a:rPr>
              <a:t>1495 yılında Leonardo da Vinci, tarihin en etkili sanat eserlerinden biri haline gelecek olan </a:t>
            </a:r>
            <a:r>
              <a:rPr lang="en-US" b="1" i="1">
                <a:solidFill>
                  <a:schemeClr val="tx2"/>
                </a:solidFill>
              </a:rPr>
              <a:t>Son Akşam Yemeği</a:t>
            </a:r>
            <a:r>
              <a:rPr lang="en-US" b="1">
                <a:solidFill>
                  <a:schemeClr val="tx2"/>
                </a:solidFill>
              </a:rPr>
              <a:t> tablosuna başladı. </a:t>
            </a:r>
            <a:r>
              <a:rPr lang="en-US" b="1" i="1">
                <a:solidFill>
                  <a:schemeClr val="tx2"/>
                </a:solidFill>
              </a:rPr>
              <a:t>Son Akşam Yemeği</a:t>
            </a:r>
            <a:r>
              <a:rPr lang="en-US" b="1">
                <a:solidFill>
                  <a:schemeClr val="tx2"/>
                </a:solidFill>
              </a:rPr>
              <a:t>, Leonardo’nun dört İncil’in hepsinde (Yeni Ahit’teki kitaplar) bulunan bir olayın görsel yorumudur.</a:t>
            </a:r>
            <a:endParaRPr lang="en-US">
              <a:solidFill>
                <a:schemeClr val="tx2"/>
              </a:solidFill>
            </a:endParaRPr>
          </a:p>
        </p:txBody>
      </p:sp>
      <p:pic>
        <p:nvPicPr>
          <p:cNvPr id="4" name="Resim 4" descr="bina, taş içeren bir resim&#10;&#10;Açıklama otomatik olarak oluşturuldu">
            <a:extLst>
              <a:ext uri="{FF2B5EF4-FFF2-40B4-BE49-F238E27FC236}">
                <a16:creationId xmlns:a16="http://schemas.microsoft.com/office/drawing/2014/main" id="{04C18C9D-1B42-9A72-1E8A-39B7781BAB1F}"/>
              </a:ext>
            </a:extLst>
          </p:cNvPr>
          <p:cNvPicPr>
            <a:picLocks noGrp="1" noChangeAspect="1"/>
          </p:cNvPicPr>
          <p:nvPr>
            <p:ph idx="1"/>
          </p:nvPr>
        </p:nvPicPr>
        <p:blipFill>
          <a:blip r:embed="rId2"/>
          <a:stretch>
            <a:fillRect/>
          </a:stretch>
        </p:blipFill>
        <p:spPr>
          <a:xfrm>
            <a:off x="5613227" y="1578251"/>
            <a:ext cx="6268232" cy="3243197"/>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2252842"/>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AdornVTI</vt:lpstr>
      <vt:lpstr>RÖNESANS</vt:lpstr>
      <vt:lpstr>RÖNESANS</vt:lpstr>
      <vt:lpstr>NEDENLERİ</vt:lpstr>
      <vt:lpstr>SONUÇLARI</vt:lpstr>
      <vt:lpstr>RÖNESANS VE SANAT</vt:lpstr>
      <vt:lpstr>RÖNESANS DÖNEMİnİnde ÖNE ÇIKAN SANATÇILAR ve eserlerİ</vt:lpstr>
      <vt:lpstr>PowerPoint Sunusu</vt:lpstr>
      <vt:lpstr>PowerPoint Sunusu</vt:lpstr>
      <vt:lpstr>SON AKŞAM YEMEĞİ</vt:lpstr>
      <vt:lpstr>Michelangelo Buonarroti</vt:lpstr>
      <vt:lpstr>SON YARGI</vt:lpstr>
      <vt:lpstr>ADEM'İN YARATILIŞI</vt:lpstr>
      <vt:lpstr>Lorenzo Ghiberti</vt:lpstr>
      <vt:lpstr>PowerPoint Sunusu</vt:lpstr>
      <vt:lpstr>Donatello</vt:lpstr>
      <vt:lpstr>DAVUT HEYKELİ</vt:lpstr>
      <vt:lpstr>Giovanni Bellini</vt:lpstr>
      <vt:lpstr>FATİH SULTAN   MEHMET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376</cp:revision>
  <dcterms:created xsi:type="dcterms:W3CDTF">2022-10-03T14:22:23Z</dcterms:created>
  <dcterms:modified xsi:type="dcterms:W3CDTF">2022-10-03T16:24:21Z</dcterms:modified>
</cp:coreProperties>
</file>