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6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10.05.2023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10.05.2023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10.05.2023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10.05.2023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10.05.2023</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fld id="{A23720DD-5B6D-40BF-8493-A6B52D484E6B}" type="datetimeFigureOut">
              <a:rPr lang="tr-TR" smtClean="0"/>
              <a:t>10.05.2023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fld id="{A23720DD-5B6D-40BF-8493-A6B52D484E6B}" type="datetimeFigureOut">
              <a:rPr lang="tr-TR" smtClean="0"/>
              <a:t>10.05.2023</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fld id="{A23720DD-5B6D-40BF-8493-A6B52D484E6B}" type="datetimeFigureOut">
              <a:rPr lang="tr-TR" smtClean="0"/>
              <a:t>10.05.2023</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10.05.2023</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10.05.2023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10.05.2023</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10.05.2023</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jpg" /><Relationship Id="rId1" Type="http://schemas.openxmlformats.org/officeDocument/2006/relationships/slideLayout" Target="../slideLayouts/slideLayout2.xml" /><Relationship Id="rId4" Type="http://schemas.openxmlformats.org/officeDocument/2006/relationships/image" Target="../media/image7.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a:solidFill>
                  <a:schemeClr val="bg1"/>
                </a:solidFill>
              </a:rPr>
              <a:t>VÜCUTTAKİ BESİNLERİN SİNDİRİMİ VE EMİLİMİ</a:t>
            </a:r>
          </a:p>
        </p:txBody>
      </p:sp>
      <p:sp>
        <p:nvSpPr>
          <p:cNvPr id="3" name="Alt Başlık 2"/>
          <p:cNvSpPr>
            <a:spLocks noGrp="1"/>
          </p:cNvSpPr>
          <p:nvPr>
            <p:ph type="subTitle" idx="1"/>
          </p:nvPr>
        </p:nvSpPr>
        <p:spPr/>
        <p:txBody>
          <a:bodyPr/>
          <a:lstStyle/>
          <a:p>
            <a:r>
              <a:rPr lang="tr-TR" dirty="0" err="1"/>
              <a:t>Ahmetcan</a:t>
            </a:r>
            <a:r>
              <a:rPr lang="tr-TR" dirty="0"/>
              <a:t> Dursun 11/D 652</a:t>
            </a:r>
          </a:p>
        </p:txBody>
      </p:sp>
    </p:spTree>
    <p:extLst>
      <p:ext uri="{BB962C8B-B14F-4D97-AF65-F5344CB8AC3E}">
        <p14:creationId xmlns:p14="http://schemas.microsoft.com/office/powerpoint/2010/main" val="163595520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132856" y="116632"/>
            <a:ext cx="72008" cy="360040"/>
          </a:xfrm>
        </p:spPr>
        <p:txBody>
          <a:bodyPr>
            <a:normAutofit fontScale="90000"/>
          </a:bodyPr>
          <a:lstStyle/>
          <a:p>
            <a:endParaRPr lang="tr-TR" dirty="0"/>
          </a:p>
        </p:txBody>
      </p:sp>
      <p:sp>
        <p:nvSpPr>
          <p:cNvPr id="3" name="İçerik Yer Tutucusu 2"/>
          <p:cNvSpPr>
            <a:spLocks noGrp="1"/>
          </p:cNvSpPr>
          <p:nvPr>
            <p:ph idx="1"/>
          </p:nvPr>
        </p:nvSpPr>
        <p:spPr>
          <a:xfrm>
            <a:off x="457200" y="0"/>
            <a:ext cx="8229600" cy="6126163"/>
          </a:xfrm>
        </p:spPr>
        <p:txBody>
          <a:bodyPr/>
          <a:lstStyle/>
          <a:p>
            <a:pPr marL="0" indent="0">
              <a:buNone/>
            </a:pPr>
            <a:r>
              <a:rPr lang="tr-TR" sz="4400" dirty="0">
                <a:solidFill>
                  <a:schemeClr val="bg1"/>
                </a:solidFill>
              </a:rPr>
              <a:t>Kan Kılcalları İle Emilim</a:t>
            </a:r>
          </a:p>
          <a:p>
            <a:pPr marL="0" indent="0">
              <a:buNone/>
            </a:pPr>
            <a:r>
              <a:rPr lang="tr-TR" dirty="0" err="1">
                <a:solidFill>
                  <a:schemeClr val="bg1"/>
                </a:solidFill>
                <a:ea typeface="+mn-lt"/>
                <a:cs typeface="+mn-lt"/>
              </a:rPr>
              <a:t>Glikoz</a:t>
            </a:r>
            <a:r>
              <a:rPr lang="tr-TR" dirty="0" err="1">
                <a:solidFill>
                  <a:schemeClr val="bg1"/>
                </a:solidFill>
                <a:ea typeface="+mn-lt"/>
              </a:rPr>
              <a:t>,</a:t>
            </a:r>
            <a:r>
              <a:rPr lang="tr-TR" dirty="0" err="1">
                <a:solidFill>
                  <a:schemeClr val="bg1"/>
                </a:solidFill>
                <a:ea typeface="+mn-lt"/>
                <a:cs typeface="+mn-lt"/>
              </a:rPr>
              <a:t>Suda</a:t>
            </a:r>
            <a:r>
              <a:rPr lang="tr-TR" dirty="0">
                <a:solidFill>
                  <a:schemeClr val="bg1"/>
                </a:solidFill>
                <a:ea typeface="+mn-lt"/>
                <a:cs typeface="+mn-lt"/>
              </a:rPr>
              <a:t> eriyen Vitaminler (B ve C grubu)Su, Amino </a:t>
            </a:r>
            <a:r>
              <a:rPr lang="tr-TR" dirty="0" err="1">
                <a:solidFill>
                  <a:schemeClr val="bg1"/>
                </a:solidFill>
                <a:ea typeface="+mn-lt"/>
                <a:cs typeface="+mn-lt"/>
              </a:rPr>
              <a:t>asitler,</a:t>
            </a:r>
            <a:r>
              <a:rPr lang="tr-TR" dirty="0" err="1">
                <a:solidFill>
                  <a:schemeClr val="bg1"/>
                </a:solidFill>
                <a:latin typeface="Source Sans Pro"/>
                <a:ea typeface="Source Sans Pro"/>
                <a:cs typeface="Calibri"/>
              </a:rPr>
              <a:t>Mineraller</a:t>
            </a:r>
            <a:r>
              <a:rPr lang="tr-TR" dirty="0">
                <a:solidFill>
                  <a:schemeClr val="bg1"/>
                </a:solidFill>
                <a:latin typeface="Source Sans Pro"/>
                <a:ea typeface="Source Sans Pro"/>
                <a:cs typeface="Calibri"/>
              </a:rPr>
              <a:t>, </a:t>
            </a:r>
            <a:r>
              <a:rPr lang="tr-TR" dirty="0" err="1">
                <a:solidFill>
                  <a:schemeClr val="bg1"/>
                </a:solidFill>
                <a:latin typeface="Source Sans Pro"/>
                <a:ea typeface="Source Sans Pro"/>
                <a:cs typeface="Calibri"/>
              </a:rPr>
              <a:t>villuslardaki</a:t>
            </a:r>
            <a:r>
              <a:rPr lang="tr-TR" dirty="0">
                <a:solidFill>
                  <a:schemeClr val="bg1"/>
                </a:solidFill>
                <a:latin typeface="Source Sans Pro"/>
                <a:ea typeface="Source Sans Pro"/>
                <a:cs typeface="Calibri"/>
              </a:rPr>
              <a:t> kılcal kan damarları tarafından emilir.</a:t>
            </a:r>
            <a:endParaRPr lang="tr-TR" dirty="0">
              <a:solidFill>
                <a:schemeClr val="bg1"/>
              </a:solidFill>
              <a:ea typeface="Source Sans Pro"/>
            </a:endParaRPr>
          </a:p>
          <a:p>
            <a:pPr marL="0" indent="0">
              <a:buNone/>
            </a:pPr>
            <a:r>
              <a:rPr lang="tr-TR" dirty="0">
                <a:solidFill>
                  <a:schemeClr val="bg1"/>
                </a:solidFill>
                <a:ea typeface="+mn-lt"/>
                <a:cs typeface="+mn-lt"/>
              </a:rPr>
              <a:t>Kan kılcalları ile emilen besinler kapı toplardamarı ile karaciğere taşınır. Daha sonra karaciğer üstü toplardamarından alt ana toplardamara geçerek kalbin sağ kulakçığına gelir ve buradan atardamarlar ile vücuda taşınır.</a:t>
            </a:r>
            <a:endParaRPr lang="tr-TR" dirty="0">
              <a:solidFill>
                <a:schemeClr val="bg1"/>
              </a:solidFill>
            </a:endParaRPr>
          </a:p>
          <a:p>
            <a:pPr marL="0" indent="0">
              <a:buNone/>
            </a:pPr>
            <a:endParaRPr lang="tr-TR" dirty="0">
              <a:solidFill>
                <a:schemeClr val="bg1"/>
              </a:solidFill>
            </a:endParaRPr>
          </a:p>
        </p:txBody>
      </p:sp>
      <p:pic>
        <p:nvPicPr>
          <p:cNvPr id="4" name="Resim 3" descr="diyagram içeren bir resim&#10;&#10;Açıklama otomatik olarak oluşturuldu">
            <a:extLst>
              <a:ext uri="{FF2B5EF4-FFF2-40B4-BE49-F238E27FC236}">
                <a16:creationId xmlns:a16="http://schemas.microsoft.com/office/drawing/2014/main" id="{7E46E1FD-BF92-A0A2-E151-F9C7FDA35AD7}"/>
              </a:ext>
            </a:extLst>
          </p:cNvPr>
          <p:cNvPicPr>
            <a:picLocks noChangeAspect="1"/>
          </p:cNvPicPr>
          <p:nvPr/>
        </p:nvPicPr>
        <p:blipFill>
          <a:blip r:embed="rId2"/>
          <a:stretch>
            <a:fillRect/>
          </a:stretch>
        </p:blipFill>
        <p:spPr>
          <a:xfrm>
            <a:off x="1475656" y="4797152"/>
            <a:ext cx="5423482" cy="1823434"/>
          </a:xfrm>
          <a:prstGeom prst="rect">
            <a:avLst/>
          </a:prstGeom>
        </p:spPr>
      </p:pic>
    </p:spTree>
    <p:extLst>
      <p:ext uri="{BB962C8B-B14F-4D97-AF65-F5344CB8AC3E}">
        <p14:creationId xmlns:p14="http://schemas.microsoft.com/office/powerpoint/2010/main" val="60411524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76872" y="188640"/>
            <a:ext cx="298376" cy="130026"/>
          </a:xfrm>
        </p:spPr>
        <p:txBody>
          <a:bodyPr>
            <a:normAutofit fontScale="90000"/>
          </a:bodyPr>
          <a:lstStyle/>
          <a:p>
            <a:endParaRPr lang="tr-TR" dirty="0"/>
          </a:p>
        </p:txBody>
      </p:sp>
      <p:sp>
        <p:nvSpPr>
          <p:cNvPr id="3" name="İçerik Yer Tutucusu 2"/>
          <p:cNvSpPr>
            <a:spLocks noGrp="1"/>
          </p:cNvSpPr>
          <p:nvPr>
            <p:ph idx="1"/>
          </p:nvPr>
        </p:nvSpPr>
        <p:spPr>
          <a:xfrm>
            <a:off x="467544" y="18591"/>
            <a:ext cx="8229600" cy="4130489"/>
          </a:xfrm>
        </p:spPr>
        <p:txBody>
          <a:bodyPr>
            <a:normAutofit fontScale="85000" lnSpcReduction="10000"/>
          </a:bodyPr>
          <a:lstStyle/>
          <a:p>
            <a:pPr marL="0" indent="0">
              <a:buNone/>
            </a:pPr>
            <a:r>
              <a:rPr lang="tr-TR" sz="5200" dirty="0">
                <a:solidFill>
                  <a:schemeClr val="bg1"/>
                </a:solidFill>
              </a:rPr>
              <a:t>Lenf Kılcalları İle Emilim</a:t>
            </a:r>
          </a:p>
          <a:p>
            <a:pPr marL="0" indent="0">
              <a:buNone/>
            </a:pPr>
            <a:r>
              <a:rPr lang="tr-TR" dirty="0">
                <a:solidFill>
                  <a:schemeClr val="bg1"/>
                </a:solidFill>
                <a:ea typeface="+mn-lt"/>
                <a:cs typeface="+mn-lt"/>
              </a:rPr>
              <a:t>Yağ asitleri ve  </a:t>
            </a:r>
            <a:r>
              <a:rPr lang="tr-TR" dirty="0" err="1">
                <a:solidFill>
                  <a:schemeClr val="bg1"/>
                </a:solidFill>
                <a:ea typeface="+mn-lt"/>
                <a:cs typeface="+mn-lt"/>
              </a:rPr>
              <a:t>gliserol</a:t>
            </a:r>
            <a:r>
              <a:rPr lang="tr-TR" dirty="0">
                <a:solidFill>
                  <a:schemeClr val="bg1"/>
                </a:solidFill>
                <a:ea typeface="+mn-lt"/>
                <a:cs typeface="+mn-lt"/>
              </a:rPr>
              <a:t> </a:t>
            </a:r>
            <a:endParaRPr lang="tr-TR" dirty="0">
              <a:solidFill>
                <a:schemeClr val="bg1"/>
              </a:solidFill>
              <a:ea typeface="Source Sans Pro"/>
            </a:endParaRPr>
          </a:p>
          <a:p>
            <a:pPr marL="0" indent="0">
              <a:buNone/>
            </a:pPr>
            <a:r>
              <a:rPr lang="tr-TR" dirty="0">
                <a:solidFill>
                  <a:schemeClr val="bg1"/>
                </a:solidFill>
                <a:latin typeface="Source Sans Pro"/>
                <a:ea typeface="Source Sans Pro"/>
                <a:cs typeface="Calibri"/>
              </a:rPr>
              <a:t>Yağda çözünen vitaminler (A, D,E,K) </a:t>
            </a:r>
          </a:p>
          <a:p>
            <a:pPr marL="0" indent="0">
              <a:buNone/>
            </a:pPr>
            <a:r>
              <a:rPr lang="tr-TR" dirty="0">
                <a:solidFill>
                  <a:schemeClr val="bg1"/>
                </a:solidFill>
                <a:latin typeface="Source Sans Pro"/>
                <a:ea typeface="Source Sans Pro"/>
                <a:cs typeface="Calibri"/>
              </a:rPr>
              <a:t> </a:t>
            </a:r>
            <a:r>
              <a:rPr lang="tr-TR" dirty="0" err="1">
                <a:solidFill>
                  <a:schemeClr val="bg1"/>
                </a:solidFill>
                <a:latin typeface="Source Sans Pro"/>
                <a:ea typeface="Source Sans Pro"/>
                <a:cs typeface="Calibri"/>
              </a:rPr>
              <a:t>villuslardaki</a:t>
            </a:r>
            <a:r>
              <a:rPr lang="tr-TR" dirty="0">
                <a:solidFill>
                  <a:schemeClr val="bg1"/>
                </a:solidFill>
                <a:latin typeface="Source Sans Pro"/>
                <a:ea typeface="Source Sans Pro"/>
                <a:cs typeface="Calibri"/>
              </a:rPr>
              <a:t> lenf kılcalları tarafından emilir</a:t>
            </a:r>
            <a:endParaRPr lang="tr-TR" dirty="0">
              <a:solidFill>
                <a:schemeClr val="bg1"/>
              </a:solidFill>
              <a:ea typeface="Source Sans Pro"/>
            </a:endParaRPr>
          </a:p>
          <a:p>
            <a:pPr marL="0" indent="0">
              <a:buNone/>
            </a:pPr>
            <a:r>
              <a:rPr lang="tr-TR" dirty="0" err="1">
                <a:solidFill>
                  <a:schemeClr val="bg1"/>
                </a:solidFill>
                <a:ea typeface="+mn-lt"/>
                <a:cs typeface="+mn-lt"/>
              </a:rPr>
              <a:t>Villusların</a:t>
            </a:r>
            <a:r>
              <a:rPr lang="tr-TR" dirty="0">
                <a:solidFill>
                  <a:schemeClr val="bg1"/>
                </a:solidFill>
                <a:ea typeface="+mn-lt"/>
                <a:cs typeface="+mn-lt"/>
              </a:rPr>
              <a:t> </a:t>
            </a:r>
            <a:r>
              <a:rPr lang="tr-TR" dirty="0" err="1">
                <a:solidFill>
                  <a:schemeClr val="bg1"/>
                </a:solidFill>
                <a:ea typeface="+mn-lt"/>
                <a:cs typeface="+mn-lt"/>
              </a:rPr>
              <a:t>epitel</a:t>
            </a:r>
            <a:r>
              <a:rPr lang="tr-TR" dirty="0">
                <a:solidFill>
                  <a:schemeClr val="bg1"/>
                </a:solidFill>
                <a:ea typeface="+mn-lt"/>
                <a:cs typeface="+mn-lt"/>
              </a:rPr>
              <a:t> hücrelerine geçen yağ </a:t>
            </a:r>
            <a:r>
              <a:rPr lang="tr-TR" dirty="0" err="1">
                <a:solidFill>
                  <a:schemeClr val="bg1"/>
                </a:solidFill>
                <a:ea typeface="+mn-lt"/>
                <a:cs typeface="+mn-lt"/>
              </a:rPr>
              <a:t>asiti</a:t>
            </a:r>
            <a:r>
              <a:rPr lang="tr-TR" dirty="0">
                <a:solidFill>
                  <a:schemeClr val="bg1"/>
                </a:solidFill>
                <a:ea typeface="+mn-lt"/>
                <a:cs typeface="+mn-lt"/>
              </a:rPr>
              <a:t> ve </a:t>
            </a:r>
            <a:r>
              <a:rPr lang="tr-TR" dirty="0" err="1">
                <a:solidFill>
                  <a:schemeClr val="bg1"/>
                </a:solidFill>
                <a:ea typeface="+mn-lt"/>
                <a:cs typeface="+mn-lt"/>
              </a:rPr>
              <a:t>gliserol</a:t>
            </a:r>
            <a:r>
              <a:rPr lang="tr-TR" dirty="0">
                <a:solidFill>
                  <a:schemeClr val="bg1"/>
                </a:solidFill>
                <a:ea typeface="+mn-lt"/>
                <a:cs typeface="+mn-lt"/>
              </a:rPr>
              <a:t> molekülleri burada yeniden </a:t>
            </a:r>
            <a:r>
              <a:rPr lang="tr-TR" dirty="0" err="1">
                <a:solidFill>
                  <a:schemeClr val="bg1"/>
                </a:solidFill>
                <a:ea typeface="+mn-lt"/>
                <a:cs typeface="+mn-lt"/>
              </a:rPr>
              <a:t>trigliseritlere</a:t>
            </a:r>
            <a:r>
              <a:rPr lang="tr-TR" dirty="0">
                <a:solidFill>
                  <a:schemeClr val="bg1"/>
                </a:solidFill>
                <a:ea typeface="+mn-lt"/>
                <a:cs typeface="+mn-lt"/>
              </a:rPr>
              <a:t> dönüştürülür. Daha sonra </a:t>
            </a:r>
            <a:r>
              <a:rPr lang="tr-TR" dirty="0" err="1">
                <a:solidFill>
                  <a:schemeClr val="bg1"/>
                </a:solidFill>
                <a:ea typeface="+mn-lt"/>
                <a:cs typeface="+mn-lt"/>
              </a:rPr>
              <a:t>trigliseritlerin</a:t>
            </a:r>
            <a:r>
              <a:rPr lang="tr-TR" dirty="0">
                <a:solidFill>
                  <a:schemeClr val="bg1"/>
                </a:solidFill>
                <a:ea typeface="+mn-lt"/>
                <a:cs typeface="+mn-lt"/>
              </a:rPr>
              <a:t> çevresi </a:t>
            </a:r>
            <a:r>
              <a:rPr lang="tr-TR" dirty="0" err="1">
                <a:solidFill>
                  <a:schemeClr val="bg1"/>
                </a:solidFill>
                <a:ea typeface="+mn-lt"/>
                <a:cs typeface="+mn-lt"/>
              </a:rPr>
              <a:t>fosfolipit</a:t>
            </a:r>
            <a:r>
              <a:rPr lang="tr-TR" dirty="0">
                <a:solidFill>
                  <a:schemeClr val="bg1"/>
                </a:solidFill>
                <a:ea typeface="+mn-lt"/>
                <a:cs typeface="+mn-lt"/>
              </a:rPr>
              <a:t>, kolesterol ve protein ile kaplanarak suda çözünebilir özelliğe sahip </a:t>
            </a:r>
            <a:r>
              <a:rPr lang="tr-TR" dirty="0" err="1">
                <a:solidFill>
                  <a:schemeClr val="bg1"/>
                </a:solidFill>
                <a:ea typeface="+mn-lt"/>
                <a:cs typeface="+mn-lt"/>
              </a:rPr>
              <a:t>şilomikron</a:t>
            </a:r>
            <a:r>
              <a:rPr lang="tr-TR" dirty="0">
                <a:solidFill>
                  <a:schemeClr val="bg1"/>
                </a:solidFill>
                <a:ea typeface="+mn-lt"/>
                <a:cs typeface="+mn-lt"/>
              </a:rPr>
              <a:t> denilen küçük taneciklere dönüştürülür</a:t>
            </a:r>
            <a:endParaRPr lang="tr-TR" dirty="0">
              <a:solidFill>
                <a:schemeClr val="bg1"/>
              </a:solidFill>
            </a:endParaRPr>
          </a:p>
        </p:txBody>
      </p:sp>
      <p:pic>
        <p:nvPicPr>
          <p:cNvPr id="4" name="Resim 3">
            <a:extLst>
              <a:ext uri="{FF2B5EF4-FFF2-40B4-BE49-F238E27FC236}">
                <a16:creationId xmlns:a16="http://schemas.microsoft.com/office/drawing/2014/main" id="{01DB5E57-9E6D-03FD-5330-B5AA98B6842C}"/>
              </a:ext>
            </a:extLst>
          </p:cNvPr>
          <p:cNvPicPr>
            <a:picLocks noChangeAspect="1"/>
          </p:cNvPicPr>
          <p:nvPr/>
        </p:nvPicPr>
        <p:blipFill>
          <a:blip r:embed="rId2"/>
          <a:stretch>
            <a:fillRect/>
          </a:stretch>
        </p:blipFill>
        <p:spPr>
          <a:xfrm>
            <a:off x="2151447" y="4327637"/>
            <a:ext cx="4559595" cy="2002225"/>
          </a:xfrm>
          <a:prstGeom prst="rect">
            <a:avLst/>
          </a:prstGeom>
        </p:spPr>
      </p:pic>
    </p:spTree>
    <p:extLst>
      <p:ext uri="{BB962C8B-B14F-4D97-AF65-F5344CB8AC3E}">
        <p14:creationId xmlns:p14="http://schemas.microsoft.com/office/powerpoint/2010/main" val="218953009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chemeClr val="bg1"/>
                </a:solidFill>
              </a:rPr>
              <a:t>Sindirim</a:t>
            </a:r>
          </a:p>
        </p:txBody>
      </p:sp>
      <p:sp>
        <p:nvSpPr>
          <p:cNvPr id="3" name="İçerik Yer Tutucusu 2"/>
          <p:cNvSpPr>
            <a:spLocks noGrp="1"/>
          </p:cNvSpPr>
          <p:nvPr>
            <p:ph idx="1"/>
          </p:nvPr>
        </p:nvSpPr>
        <p:spPr>
          <a:xfrm>
            <a:off x="395536" y="4077072"/>
            <a:ext cx="8229600" cy="2221707"/>
          </a:xfrm>
          <a:solidFill>
            <a:schemeClr val="tx1"/>
          </a:solidFill>
        </p:spPr>
        <p:txBody>
          <a:bodyPr>
            <a:normAutofit fontScale="70000" lnSpcReduction="20000"/>
          </a:bodyPr>
          <a:lstStyle/>
          <a:p>
            <a:pPr marL="0" indent="0">
              <a:buNone/>
            </a:pPr>
            <a:r>
              <a:rPr lang="tr-TR" dirty="0">
                <a:solidFill>
                  <a:schemeClr val="bg1"/>
                </a:solidFill>
              </a:rPr>
              <a:t>Besinlerin enzim kullanılmadan sadece fiziksel olarak küçük parçalara ayrılması olayına</a:t>
            </a:r>
            <a:r>
              <a:rPr lang="tr-TR" b="1" dirty="0">
                <a:solidFill>
                  <a:schemeClr val="bg1"/>
                </a:solidFill>
              </a:rPr>
              <a:t> mekanik (fiziksel) sindirim</a:t>
            </a:r>
            <a:r>
              <a:rPr lang="tr-TR" dirty="0">
                <a:solidFill>
                  <a:schemeClr val="bg1"/>
                </a:solidFill>
              </a:rPr>
              <a:t> denir. Bu sindirim türünde, besinin kimyasal yapısı  değişmezken sadece fiziksel değişim gerçekleşir</a:t>
            </a:r>
          </a:p>
          <a:p>
            <a:pPr marL="0" indent="0">
              <a:buNone/>
            </a:pPr>
            <a:r>
              <a:rPr lang="tr-TR" dirty="0">
                <a:solidFill>
                  <a:schemeClr val="bg1"/>
                </a:solidFill>
              </a:rPr>
              <a:t> Besin maddelerinin su ve enzimler yardımıyla yapı taşlarına (</a:t>
            </a:r>
            <a:r>
              <a:rPr lang="tr-TR" dirty="0" err="1">
                <a:solidFill>
                  <a:schemeClr val="bg1"/>
                </a:solidFill>
              </a:rPr>
              <a:t>monomer</a:t>
            </a:r>
            <a:r>
              <a:rPr lang="tr-TR" dirty="0">
                <a:solidFill>
                  <a:schemeClr val="bg1"/>
                </a:solidFill>
              </a:rPr>
              <a:t>) ayrışmasına ise </a:t>
            </a:r>
            <a:r>
              <a:rPr lang="tr-TR" b="1" dirty="0">
                <a:solidFill>
                  <a:schemeClr val="bg1"/>
                </a:solidFill>
              </a:rPr>
              <a:t>kimyasal sindirim</a:t>
            </a:r>
            <a:r>
              <a:rPr lang="tr-TR" dirty="0">
                <a:solidFill>
                  <a:schemeClr val="bg1"/>
                </a:solidFill>
              </a:rPr>
              <a:t> denir. Kimyasal sindirimde besinin hem fiziksel hem de kimyasal yapısı değişime uğrar.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1340768"/>
            <a:ext cx="5143500" cy="2520280"/>
          </a:xfrm>
          <a:prstGeom prst="rect">
            <a:avLst/>
          </a:prstGeom>
        </p:spPr>
      </p:pic>
    </p:spTree>
    <p:extLst>
      <p:ext uri="{BB962C8B-B14F-4D97-AF65-F5344CB8AC3E}">
        <p14:creationId xmlns:p14="http://schemas.microsoft.com/office/powerpoint/2010/main" val="277533370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chemeClr val="bg1"/>
                </a:solidFill>
              </a:rPr>
              <a:t>Sindirim Sistemi Organları</a:t>
            </a:r>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1110" y="1600200"/>
            <a:ext cx="3641780" cy="4525963"/>
          </a:xfrm>
        </p:spPr>
      </p:pic>
    </p:spTree>
    <p:extLst>
      <p:ext uri="{BB962C8B-B14F-4D97-AF65-F5344CB8AC3E}">
        <p14:creationId xmlns:p14="http://schemas.microsoft.com/office/powerpoint/2010/main" val="38839984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chemeClr val="bg1"/>
                </a:solidFill>
              </a:rPr>
              <a:t>Ağız</a:t>
            </a:r>
          </a:p>
        </p:txBody>
      </p:sp>
      <p:sp>
        <p:nvSpPr>
          <p:cNvPr id="3" name="İçerik Yer Tutucusu 2"/>
          <p:cNvSpPr>
            <a:spLocks noGrp="1"/>
          </p:cNvSpPr>
          <p:nvPr>
            <p:ph idx="1"/>
          </p:nvPr>
        </p:nvSpPr>
        <p:spPr>
          <a:xfrm>
            <a:off x="395536" y="1238383"/>
            <a:ext cx="8229600" cy="3846801"/>
          </a:xfrm>
        </p:spPr>
        <p:txBody>
          <a:bodyPr/>
          <a:lstStyle/>
          <a:p>
            <a:r>
              <a:rPr lang="tr-TR" dirty="0">
                <a:solidFill>
                  <a:schemeClr val="bg1"/>
                </a:solidFill>
              </a:rPr>
              <a:t>Ağız fiziksel ve kimyasal sindirimin başladığı yerdir. Dişler, dil ve tükürük bezleri </a:t>
            </a:r>
            <a:r>
              <a:rPr lang="tr-TR" dirty="0" err="1">
                <a:solidFill>
                  <a:schemeClr val="bg1"/>
                </a:solidFill>
              </a:rPr>
              <a:t>agız</a:t>
            </a:r>
            <a:r>
              <a:rPr lang="tr-TR" dirty="0">
                <a:solidFill>
                  <a:schemeClr val="bg1"/>
                </a:solidFill>
              </a:rPr>
              <a:t> içindeki sindirimle ilgili organlardır. Besinler diş ve dil yardımıyla mekanik sindirime; tükürük sıvısındaki enzimlerle kimyasal sindirime uğratılır</a:t>
            </a:r>
          </a:p>
        </p:txBody>
      </p:sp>
      <p:pic>
        <p:nvPicPr>
          <p:cNvPr id="4" name="Resim 3" descr="metin, mektup, harf içeren bir resim&#10;&#10;Açıklama otomatik olarak oluşturuldu">
            <a:extLst>
              <a:ext uri="{FF2B5EF4-FFF2-40B4-BE49-F238E27FC236}">
                <a16:creationId xmlns:a16="http://schemas.microsoft.com/office/drawing/2014/main" id="{B87D4A43-83C5-010F-AFE1-9468451510E6}"/>
              </a:ext>
            </a:extLst>
          </p:cNvPr>
          <p:cNvPicPr>
            <a:picLocks noChangeAspect="1"/>
          </p:cNvPicPr>
          <p:nvPr/>
        </p:nvPicPr>
        <p:blipFill rotWithShape="1">
          <a:blip r:embed="rId2"/>
          <a:srcRect l="3780" t="32535" r="6529" b="17209"/>
          <a:stretch/>
        </p:blipFill>
        <p:spPr>
          <a:xfrm>
            <a:off x="4211960" y="4221088"/>
            <a:ext cx="3260028" cy="2355631"/>
          </a:xfrm>
          <a:prstGeom prst="rect">
            <a:avLst/>
          </a:prstGeom>
        </p:spPr>
      </p:pic>
    </p:spTree>
    <p:extLst>
      <p:ext uri="{BB962C8B-B14F-4D97-AF65-F5344CB8AC3E}">
        <p14:creationId xmlns:p14="http://schemas.microsoft.com/office/powerpoint/2010/main" val="106194759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370320" y="674792"/>
            <a:ext cx="141120" cy="161920"/>
          </a:xfrm>
        </p:spPr>
        <p:txBody>
          <a:bodyPr>
            <a:normAutofit fontScale="90000"/>
          </a:bodyPr>
          <a:lstStyle/>
          <a:p>
            <a:endParaRPr lang="tr-TR" dirty="0">
              <a:solidFill>
                <a:schemeClr val="bg1"/>
              </a:solidFill>
            </a:endParaRPr>
          </a:p>
        </p:txBody>
      </p:sp>
      <p:sp>
        <p:nvSpPr>
          <p:cNvPr id="3" name="İçerik Yer Tutucusu 2"/>
          <p:cNvSpPr>
            <a:spLocks noGrp="1"/>
          </p:cNvSpPr>
          <p:nvPr>
            <p:ph idx="1"/>
          </p:nvPr>
        </p:nvSpPr>
        <p:spPr>
          <a:xfrm>
            <a:off x="467544" y="13457"/>
            <a:ext cx="8219256" cy="7161659"/>
          </a:xfrm>
        </p:spPr>
        <p:txBody>
          <a:bodyPr>
            <a:normAutofit/>
          </a:bodyPr>
          <a:lstStyle/>
          <a:p>
            <a:pPr marL="0" indent="0">
              <a:buNone/>
            </a:pPr>
            <a:r>
              <a:rPr lang="tr-TR" dirty="0">
                <a:solidFill>
                  <a:schemeClr val="bg1"/>
                </a:solidFill>
              </a:rPr>
              <a:t>   YUTAK</a:t>
            </a:r>
          </a:p>
          <a:p>
            <a:pPr marL="0" indent="0">
              <a:buNone/>
            </a:pPr>
            <a:r>
              <a:rPr lang="tr-TR" dirty="0">
                <a:solidFill>
                  <a:schemeClr val="bg1"/>
                </a:solidFill>
              </a:rPr>
              <a:t>Soluk borusu ve yemek borusunun birleşme noktasıdır. Üst kısmında yumuşak damak, küçük dil ve bademcikler bulunur. Yutkunma sırasında soluk borusunu kapatarak besinin soluk borusuna kaçmasını önleyen gırtlak kapağı yutakta yer alır. </a:t>
            </a:r>
          </a:p>
          <a:p>
            <a:pPr marL="0" indent="0">
              <a:buNone/>
            </a:pPr>
            <a:r>
              <a:rPr lang="tr-TR" dirty="0">
                <a:solidFill>
                  <a:schemeClr val="bg1"/>
                </a:solidFill>
              </a:rPr>
              <a:t>    YEMEK BORUSU </a:t>
            </a:r>
          </a:p>
          <a:p>
            <a:pPr marL="0" indent="0">
              <a:buNone/>
            </a:pPr>
            <a:r>
              <a:rPr lang="tr-TR" dirty="0">
                <a:solidFill>
                  <a:schemeClr val="bg1"/>
                </a:solidFill>
              </a:rPr>
              <a:t>Yutağı mideye bağlayan 25cm uzunluğundaki kaslı bir borudur. Dıştan içe doğru bağ doku, düz kas ve </a:t>
            </a:r>
            <a:r>
              <a:rPr lang="tr-TR" dirty="0" err="1">
                <a:solidFill>
                  <a:schemeClr val="bg1"/>
                </a:solidFill>
              </a:rPr>
              <a:t>epitel</a:t>
            </a:r>
            <a:r>
              <a:rPr lang="tr-TR" dirty="0">
                <a:solidFill>
                  <a:schemeClr val="bg1"/>
                </a:solidFill>
              </a:rPr>
              <a:t> dokudan oluşur.</a:t>
            </a:r>
          </a:p>
          <a:p>
            <a:endParaRPr lang="tr-TR" dirty="0">
              <a:solidFill>
                <a:schemeClr val="bg1"/>
              </a:solidFill>
            </a:endParaRPr>
          </a:p>
        </p:txBody>
      </p:sp>
    </p:spTree>
    <p:extLst>
      <p:ext uri="{BB962C8B-B14F-4D97-AF65-F5344CB8AC3E}">
        <p14:creationId xmlns:p14="http://schemas.microsoft.com/office/powerpoint/2010/main" val="303956922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chemeClr val="bg1"/>
                </a:solidFill>
              </a:rPr>
              <a:t>Yemek Borusu</a:t>
            </a:r>
          </a:p>
        </p:txBody>
      </p:sp>
      <p:sp>
        <p:nvSpPr>
          <p:cNvPr id="3" name="İçerik Yer Tutucusu 2"/>
          <p:cNvSpPr>
            <a:spLocks noGrp="1"/>
          </p:cNvSpPr>
          <p:nvPr>
            <p:ph idx="1"/>
          </p:nvPr>
        </p:nvSpPr>
        <p:spPr/>
        <p:txBody>
          <a:bodyPr/>
          <a:lstStyle/>
          <a:p>
            <a:r>
              <a:rPr lang="tr-TR" dirty="0">
                <a:solidFill>
                  <a:schemeClr val="bg1"/>
                </a:solidFill>
              </a:rPr>
              <a:t>Yutağı mideye bağlayan 25cm uzunluğundaki kaslı bir borudur. Dıştan içe doğru bağ doku, düz kas ve </a:t>
            </a:r>
            <a:r>
              <a:rPr lang="tr-TR" dirty="0" err="1">
                <a:solidFill>
                  <a:schemeClr val="bg1"/>
                </a:solidFill>
              </a:rPr>
              <a:t>epitel</a:t>
            </a:r>
            <a:r>
              <a:rPr lang="tr-TR" dirty="0">
                <a:solidFill>
                  <a:schemeClr val="bg1"/>
                </a:solidFill>
              </a:rPr>
              <a:t> dokudan oluşur.</a:t>
            </a:r>
          </a:p>
        </p:txBody>
      </p:sp>
    </p:spTree>
    <p:extLst>
      <p:ext uri="{BB962C8B-B14F-4D97-AF65-F5344CB8AC3E}">
        <p14:creationId xmlns:p14="http://schemas.microsoft.com/office/powerpoint/2010/main" val="104786389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chemeClr val="bg1"/>
                </a:solidFill>
              </a:rPr>
              <a:t>Mide</a:t>
            </a:r>
          </a:p>
        </p:txBody>
      </p:sp>
      <p:sp>
        <p:nvSpPr>
          <p:cNvPr id="3" name="İçerik Yer Tutucusu 2"/>
          <p:cNvSpPr>
            <a:spLocks noGrp="1"/>
          </p:cNvSpPr>
          <p:nvPr>
            <p:ph idx="1"/>
          </p:nvPr>
        </p:nvSpPr>
        <p:spPr>
          <a:xfrm>
            <a:off x="395536" y="1124744"/>
            <a:ext cx="8229600" cy="3168352"/>
          </a:xfrm>
        </p:spPr>
        <p:txBody>
          <a:bodyPr>
            <a:normAutofit fontScale="85000" lnSpcReduction="10000"/>
          </a:bodyPr>
          <a:lstStyle/>
          <a:p>
            <a:r>
              <a:rPr lang="tr-TR" dirty="0">
                <a:solidFill>
                  <a:schemeClr val="bg1"/>
                </a:solidFill>
              </a:rPr>
              <a:t>Proteinlerin kimyasal sindirimini başlatır. Besinleri bir süre depolar. Mikroorganizmalara karşı vücudu savunur. Yapısındaki kaslar sayesinde besinlerin mekanik sindirimini sağlar ve besinleri bulamaç (</a:t>
            </a:r>
            <a:r>
              <a:rPr lang="tr-TR" dirty="0" err="1">
                <a:solidFill>
                  <a:schemeClr val="bg1"/>
                </a:solidFill>
              </a:rPr>
              <a:t>kimus</a:t>
            </a:r>
            <a:r>
              <a:rPr lang="tr-TR" dirty="0">
                <a:solidFill>
                  <a:schemeClr val="bg1"/>
                </a:solidFill>
              </a:rPr>
              <a:t>) haline getirir. </a:t>
            </a:r>
            <a:r>
              <a:rPr lang="tr-TR" dirty="0">
                <a:solidFill>
                  <a:schemeClr val="bg1"/>
                </a:solidFill>
                <a:latin typeface="Source Sans Pro"/>
                <a:ea typeface="Source Sans Pro"/>
                <a:cs typeface="Calibri"/>
              </a:rPr>
              <a:t>Mide </a:t>
            </a:r>
            <a:r>
              <a:rPr lang="tr-TR" dirty="0" err="1">
                <a:solidFill>
                  <a:schemeClr val="bg1"/>
                </a:solidFill>
                <a:latin typeface="Source Sans Pro"/>
                <a:ea typeface="Source Sans Pro"/>
                <a:cs typeface="Calibri"/>
              </a:rPr>
              <a:t>epitel</a:t>
            </a:r>
            <a:r>
              <a:rPr lang="tr-TR" dirty="0">
                <a:solidFill>
                  <a:schemeClr val="bg1"/>
                </a:solidFill>
                <a:latin typeface="Source Sans Pro"/>
                <a:ea typeface="Source Sans Pro"/>
                <a:cs typeface="Calibri"/>
              </a:rPr>
              <a:t> hücrelerinden pasif olarak salgılanan </a:t>
            </a:r>
            <a:r>
              <a:rPr lang="tr-TR" dirty="0" err="1">
                <a:solidFill>
                  <a:schemeClr val="bg1"/>
                </a:solidFill>
                <a:latin typeface="Source Sans Pro"/>
                <a:ea typeface="Source Sans Pro"/>
                <a:cs typeface="Calibri"/>
              </a:rPr>
              <a:t>pepsinojen</a:t>
            </a:r>
            <a:r>
              <a:rPr lang="tr-TR" dirty="0">
                <a:solidFill>
                  <a:schemeClr val="bg1"/>
                </a:solidFill>
                <a:latin typeface="Source Sans Pro"/>
                <a:ea typeface="Source Sans Pro"/>
                <a:cs typeface="Calibri"/>
              </a:rPr>
              <a:t> enzimi, farklı </a:t>
            </a:r>
            <a:r>
              <a:rPr lang="tr-TR" dirty="0" err="1">
                <a:solidFill>
                  <a:schemeClr val="bg1"/>
                </a:solidFill>
                <a:latin typeface="Source Sans Pro"/>
                <a:ea typeface="Source Sans Pro"/>
                <a:cs typeface="Calibri"/>
              </a:rPr>
              <a:t>epitel</a:t>
            </a:r>
            <a:r>
              <a:rPr lang="tr-TR" dirty="0">
                <a:solidFill>
                  <a:schemeClr val="bg1"/>
                </a:solidFill>
                <a:latin typeface="Source Sans Pro"/>
                <a:ea typeface="Source Sans Pro"/>
                <a:cs typeface="Calibri"/>
              </a:rPr>
              <a:t> hücrelerin salgıladığı hidroklorik asit ile karşılaştığında aktifleşerek  pepsine dönüşür</a:t>
            </a:r>
            <a:endParaRPr lang="tr-TR" dirty="0">
              <a:solidFill>
                <a:schemeClr val="bg1"/>
              </a:solidFill>
            </a:endParaRPr>
          </a:p>
        </p:txBody>
      </p:sp>
      <p:pic>
        <p:nvPicPr>
          <p:cNvPr id="4" name="Resim 3" descr="diyagram içeren bir resim&#10;&#10;Açıklama otomatik olarak oluşturuldu">
            <a:extLst>
              <a:ext uri="{FF2B5EF4-FFF2-40B4-BE49-F238E27FC236}">
                <a16:creationId xmlns:a16="http://schemas.microsoft.com/office/drawing/2014/main" id="{4ADACDC0-CD17-D116-F94A-AA8FAB92AF64}"/>
              </a:ext>
            </a:extLst>
          </p:cNvPr>
          <p:cNvPicPr>
            <a:picLocks noChangeAspect="1"/>
          </p:cNvPicPr>
          <p:nvPr/>
        </p:nvPicPr>
        <p:blipFill rotWithShape="1">
          <a:blip r:embed="rId2"/>
          <a:srcRect l="2036" t="3774" r="4072" b="56604"/>
          <a:stretch/>
        </p:blipFill>
        <p:spPr>
          <a:xfrm>
            <a:off x="899592" y="4653136"/>
            <a:ext cx="3898522" cy="1577782"/>
          </a:xfrm>
          <a:prstGeom prst="rect">
            <a:avLst/>
          </a:prstGeom>
        </p:spPr>
      </p:pic>
    </p:spTree>
    <p:extLst>
      <p:ext uri="{BB962C8B-B14F-4D97-AF65-F5344CB8AC3E}">
        <p14:creationId xmlns:p14="http://schemas.microsoft.com/office/powerpoint/2010/main" val="239020443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chemeClr val="bg1"/>
                </a:solidFill>
              </a:rPr>
              <a:t>İnce Bağırsak</a:t>
            </a:r>
          </a:p>
        </p:txBody>
      </p:sp>
      <p:sp>
        <p:nvSpPr>
          <p:cNvPr id="3" name="İçerik Yer Tutucusu 2"/>
          <p:cNvSpPr>
            <a:spLocks noGrp="1"/>
          </p:cNvSpPr>
          <p:nvPr>
            <p:ph idx="1"/>
          </p:nvPr>
        </p:nvSpPr>
        <p:spPr>
          <a:xfrm>
            <a:off x="457200" y="1600201"/>
            <a:ext cx="8229600" cy="2692896"/>
          </a:xfrm>
        </p:spPr>
        <p:txBody>
          <a:bodyPr>
            <a:normAutofit fontScale="77500" lnSpcReduction="20000"/>
          </a:bodyPr>
          <a:lstStyle/>
          <a:p>
            <a:r>
              <a:rPr lang="tr-TR" dirty="0">
                <a:solidFill>
                  <a:schemeClr val="bg1"/>
                </a:solidFill>
              </a:rPr>
              <a:t>Onikiparmak bağırsağı pankreas ve safra kesesiyle bağlantılıdır. Pankreas sıvısı ve safra öz suyu onikiparmak bağırsağına dökülür. Mideden gelen asidik </a:t>
            </a:r>
            <a:r>
              <a:rPr lang="tr-TR" dirty="0" err="1">
                <a:solidFill>
                  <a:schemeClr val="bg1"/>
                </a:solidFill>
              </a:rPr>
              <a:t>kimus</a:t>
            </a:r>
            <a:r>
              <a:rPr lang="tr-TR" dirty="0">
                <a:solidFill>
                  <a:schemeClr val="bg1"/>
                </a:solidFill>
              </a:rPr>
              <a:t> burada bazik hale getirilir. İnce bağırsağın iç yüzeyinde emilim yüzeyini arttıran </a:t>
            </a:r>
            <a:r>
              <a:rPr lang="tr-TR" dirty="0" err="1">
                <a:solidFill>
                  <a:schemeClr val="bg1"/>
                </a:solidFill>
              </a:rPr>
              <a:t>villus</a:t>
            </a:r>
            <a:r>
              <a:rPr lang="tr-TR" dirty="0">
                <a:solidFill>
                  <a:schemeClr val="bg1"/>
                </a:solidFill>
              </a:rPr>
              <a:t> adı verilen parmak şeklinde kıvrımlar vardır. </a:t>
            </a:r>
            <a:r>
              <a:rPr lang="tr-TR" dirty="0" err="1">
                <a:solidFill>
                  <a:schemeClr val="bg1"/>
                </a:solidFill>
              </a:rPr>
              <a:t>Villusları</a:t>
            </a:r>
            <a:r>
              <a:rPr lang="tr-TR" dirty="0">
                <a:solidFill>
                  <a:schemeClr val="bg1"/>
                </a:solidFill>
              </a:rPr>
              <a:t> oluşturan </a:t>
            </a:r>
            <a:r>
              <a:rPr lang="tr-TR" dirty="0" err="1">
                <a:solidFill>
                  <a:schemeClr val="bg1"/>
                </a:solidFill>
              </a:rPr>
              <a:t>epitel</a:t>
            </a:r>
            <a:r>
              <a:rPr lang="tr-TR" dirty="0">
                <a:solidFill>
                  <a:schemeClr val="bg1"/>
                </a:solidFill>
              </a:rPr>
              <a:t> hücrelerinde </a:t>
            </a:r>
            <a:r>
              <a:rPr lang="tr-TR" dirty="0" err="1">
                <a:solidFill>
                  <a:schemeClr val="bg1"/>
                </a:solidFill>
              </a:rPr>
              <a:t>mikrovillus</a:t>
            </a:r>
            <a:r>
              <a:rPr lang="tr-TR" dirty="0">
                <a:solidFill>
                  <a:schemeClr val="bg1"/>
                </a:solidFill>
              </a:rPr>
              <a:t> adı verilen </a:t>
            </a:r>
            <a:r>
              <a:rPr lang="tr-TR" dirty="0" err="1">
                <a:solidFill>
                  <a:schemeClr val="bg1"/>
                </a:solidFill>
              </a:rPr>
              <a:t>sitoplazmik</a:t>
            </a:r>
            <a:r>
              <a:rPr lang="tr-TR" dirty="0">
                <a:solidFill>
                  <a:schemeClr val="bg1"/>
                </a:solidFill>
              </a:rPr>
              <a:t> uzantılar bulunur.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005064"/>
            <a:ext cx="2699197" cy="2522868"/>
          </a:xfrm>
          <a:prstGeom prst="rect">
            <a:avLst/>
          </a:prstGeom>
        </p:spPr>
      </p:pic>
      <p:pic>
        <p:nvPicPr>
          <p:cNvPr id="5" name="Resim 4" descr="diyagram içeren bir resim&#10;&#10;Açıklama otomatik olarak oluşturuldu">
            <a:extLst>
              <a:ext uri="{FF2B5EF4-FFF2-40B4-BE49-F238E27FC236}">
                <a16:creationId xmlns:a16="http://schemas.microsoft.com/office/drawing/2014/main" id="{6D924598-4784-30A3-20A9-02CE997F6613}"/>
              </a:ext>
            </a:extLst>
          </p:cNvPr>
          <p:cNvPicPr>
            <a:picLocks noChangeAspect="1"/>
          </p:cNvPicPr>
          <p:nvPr/>
        </p:nvPicPr>
        <p:blipFill rotWithShape="1">
          <a:blip r:embed="rId3"/>
          <a:srcRect l="4497" t="7627" r="5556" b="12712"/>
          <a:stretch/>
        </p:blipFill>
        <p:spPr>
          <a:xfrm>
            <a:off x="4355976" y="4005064"/>
            <a:ext cx="3017345" cy="832263"/>
          </a:xfrm>
          <a:prstGeom prst="rect">
            <a:avLst/>
          </a:prstGeom>
        </p:spPr>
      </p:pic>
      <p:pic>
        <p:nvPicPr>
          <p:cNvPr id="6" name="Resim 5" descr="diyagram, masa içeren bir resim&#10;&#10;Açıklama otomatik olarak oluşturuldu">
            <a:extLst>
              <a:ext uri="{FF2B5EF4-FFF2-40B4-BE49-F238E27FC236}">
                <a16:creationId xmlns:a16="http://schemas.microsoft.com/office/drawing/2014/main" id="{26C7C6D8-F937-936E-0346-4BE75411FAB7}"/>
              </a:ext>
            </a:extLst>
          </p:cNvPr>
          <p:cNvPicPr>
            <a:picLocks noChangeAspect="1"/>
          </p:cNvPicPr>
          <p:nvPr/>
        </p:nvPicPr>
        <p:blipFill rotWithShape="1">
          <a:blip r:embed="rId4"/>
          <a:srcRect l="3624" t="5882" r="5046" b="7647"/>
          <a:stretch/>
        </p:blipFill>
        <p:spPr>
          <a:xfrm>
            <a:off x="4098099" y="5198291"/>
            <a:ext cx="3533098" cy="1299161"/>
          </a:xfrm>
          <a:prstGeom prst="rect">
            <a:avLst/>
          </a:prstGeom>
        </p:spPr>
      </p:pic>
    </p:spTree>
    <p:extLst>
      <p:ext uri="{BB962C8B-B14F-4D97-AF65-F5344CB8AC3E}">
        <p14:creationId xmlns:p14="http://schemas.microsoft.com/office/powerpoint/2010/main" val="272693982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solidFill>
                  <a:schemeClr val="bg1"/>
                </a:solidFill>
              </a:rPr>
              <a:t>Besinlerin Emilimi</a:t>
            </a:r>
          </a:p>
        </p:txBody>
      </p:sp>
      <p:sp>
        <p:nvSpPr>
          <p:cNvPr id="3" name="İçerik Yer Tutucusu 2"/>
          <p:cNvSpPr>
            <a:spLocks noGrp="1"/>
          </p:cNvSpPr>
          <p:nvPr>
            <p:ph idx="1"/>
          </p:nvPr>
        </p:nvSpPr>
        <p:spPr/>
        <p:txBody>
          <a:bodyPr>
            <a:normAutofit fontScale="77500" lnSpcReduction="20000"/>
          </a:bodyPr>
          <a:lstStyle/>
          <a:p>
            <a:pPr fontAlgn="base"/>
            <a:r>
              <a:rPr lang="tr-TR" dirty="0">
                <a:solidFill>
                  <a:schemeClr val="bg1"/>
                </a:solidFill>
              </a:rPr>
              <a:t>Vücuda alınan besinlerin bir kısmı sindirilerek emilirken bir kısmı da doğrudan emilir. Emilimin büyük kısmı bağırsaklarda gerçekleşir. Bunun </a:t>
            </a:r>
            <a:r>
              <a:rPr lang="tr-TR" dirty="0" err="1">
                <a:solidFill>
                  <a:schemeClr val="bg1"/>
                </a:solidFill>
              </a:rPr>
              <a:t>yanısıra</a:t>
            </a:r>
            <a:r>
              <a:rPr lang="tr-TR" dirty="0">
                <a:solidFill>
                  <a:schemeClr val="bg1"/>
                </a:solidFill>
              </a:rPr>
              <a:t> ağız ve mide emilimin yapıldığı diğer organlardır.</a:t>
            </a:r>
          </a:p>
          <a:p>
            <a:pPr fontAlgn="base"/>
            <a:r>
              <a:rPr lang="tr-TR" dirty="0">
                <a:solidFill>
                  <a:schemeClr val="bg1"/>
                </a:solidFill>
              </a:rPr>
              <a:t>Su, glikoz, amino asit. mineraller ve suda eriyen vitaminler ince bağırsak </a:t>
            </a:r>
            <a:r>
              <a:rPr lang="tr-TR" dirty="0" err="1">
                <a:solidFill>
                  <a:schemeClr val="bg1"/>
                </a:solidFill>
              </a:rPr>
              <a:t>epitel</a:t>
            </a:r>
            <a:r>
              <a:rPr lang="tr-TR" dirty="0">
                <a:solidFill>
                  <a:schemeClr val="bg1"/>
                </a:solidFill>
              </a:rPr>
              <a:t> hücrelerine emilir ve kılcal kan damarlarına geçerek kan dolaşımı ile kalbe taşınır.</a:t>
            </a:r>
          </a:p>
          <a:p>
            <a:pPr fontAlgn="base"/>
            <a:r>
              <a:rPr lang="tr-TR" dirty="0" err="1">
                <a:solidFill>
                  <a:schemeClr val="bg1"/>
                </a:solidFill>
              </a:rPr>
              <a:t>Gliserol</a:t>
            </a:r>
            <a:r>
              <a:rPr lang="tr-TR" dirty="0">
                <a:solidFill>
                  <a:schemeClr val="bg1"/>
                </a:solidFill>
              </a:rPr>
              <a:t>, yağ asitleri ve yağda eriyen vitaminler ince bağırsak </a:t>
            </a:r>
            <a:r>
              <a:rPr lang="tr-TR" dirty="0" err="1">
                <a:solidFill>
                  <a:schemeClr val="bg1"/>
                </a:solidFill>
              </a:rPr>
              <a:t>epitel</a:t>
            </a:r>
            <a:r>
              <a:rPr lang="tr-TR" dirty="0">
                <a:solidFill>
                  <a:schemeClr val="bg1"/>
                </a:solidFill>
              </a:rPr>
              <a:t> hücrelerine emilir. </a:t>
            </a:r>
            <a:r>
              <a:rPr lang="tr-TR" dirty="0" err="1">
                <a:solidFill>
                  <a:schemeClr val="bg1"/>
                </a:solidFill>
              </a:rPr>
              <a:t>Epitel</a:t>
            </a:r>
            <a:r>
              <a:rPr lang="tr-TR" dirty="0">
                <a:solidFill>
                  <a:schemeClr val="bg1"/>
                </a:solidFill>
              </a:rPr>
              <a:t> hücrelerinde yağ asitleri </a:t>
            </a:r>
            <a:r>
              <a:rPr lang="tr-TR" dirty="0" err="1">
                <a:solidFill>
                  <a:schemeClr val="bg1"/>
                </a:solidFill>
              </a:rPr>
              <a:t>gliserolle</a:t>
            </a:r>
            <a:r>
              <a:rPr lang="tr-TR" dirty="0">
                <a:solidFill>
                  <a:schemeClr val="bg1"/>
                </a:solidFill>
              </a:rPr>
              <a:t> birleşir ve yağ oluşturur. Oluşan yağlar kolesterol ve özel proteinlerle sarılarak </a:t>
            </a:r>
            <a:r>
              <a:rPr lang="tr-TR" dirty="0" err="1">
                <a:solidFill>
                  <a:schemeClr val="bg1"/>
                </a:solidFill>
              </a:rPr>
              <a:t>şilomikrona</a:t>
            </a:r>
            <a:r>
              <a:rPr lang="tr-TR" dirty="0">
                <a:solidFill>
                  <a:schemeClr val="bg1"/>
                </a:solidFill>
              </a:rPr>
              <a:t> dönüşür. </a:t>
            </a:r>
            <a:r>
              <a:rPr lang="tr-TR" dirty="0" err="1">
                <a:solidFill>
                  <a:schemeClr val="bg1"/>
                </a:solidFill>
              </a:rPr>
              <a:t>Şilomikron</a:t>
            </a:r>
            <a:r>
              <a:rPr lang="tr-TR" dirty="0">
                <a:solidFill>
                  <a:schemeClr val="bg1"/>
                </a:solidFill>
              </a:rPr>
              <a:t> lenf kılcalına geçerek taşınır</a:t>
            </a:r>
          </a:p>
          <a:p>
            <a:endParaRPr lang="tr-TR" dirty="0">
              <a:solidFill>
                <a:schemeClr val="bg1"/>
              </a:solidFill>
            </a:endParaRPr>
          </a:p>
        </p:txBody>
      </p:sp>
    </p:spTree>
    <p:extLst>
      <p:ext uri="{BB962C8B-B14F-4D97-AF65-F5344CB8AC3E}">
        <p14:creationId xmlns:p14="http://schemas.microsoft.com/office/powerpoint/2010/main" val="2166275278"/>
      </p:ext>
    </p:extLst>
  </p:cSld>
  <p:clrMapOvr>
    <a:masterClrMapping/>
  </p:clrMapOvr>
  <p:transition spd="slow">
    <p:push dir="u"/>
  </p:transition>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367</Words>
  <Application>Microsoft Office PowerPoint</Application>
  <PresentationFormat>On-screen Show (4:3)</PresentationFormat>
  <Paragraphs>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Ofis Teması</vt:lpstr>
      <vt:lpstr>VÜCUTTAKİ BESİNLERİN SİNDİRİMİ VE EMİLİMİ</vt:lpstr>
      <vt:lpstr>Sindirim</vt:lpstr>
      <vt:lpstr>Sindirim Sistemi Organları</vt:lpstr>
      <vt:lpstr>Ağız</vt:lpstr>
      <vt:lpstr>PowerPoint Presentation</vt:lpstr>
      <vt:lpstr>Yemek Borusu</vt:lpstr>
      <vt:lpstr>Mide</vt:lpstr>
      <vt:lpstr>İnce Bağırsak</vt:lpstr>
      <vt:lpstr>Besinlerin Emilimi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VÜCUTTAKİ BESİNLERİN SİNDİRİMİ VE EMİLİMİ</dc:title>
  <dc:creator>Admin</dc:creator>
  <cp:lastModifiedBy>Yusuf SELEN</cp:lastModifiedBy>
  <cp:revision>9</cp:revision>
  <dcterms:created xsi:type="dcterms:W3CDTF">2023-05-04T10:52:07Z</dcterms:created>
  <dcterms:modified xsi:type="dcterms:W3CDTF">2023-05-10T10:53:41Z</dcterms:modified>
</cp:coreProperties>
</file>