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Merriweather"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font" Target="fonts/font6.fntdata"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font" Target="fonts/font4.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17dc1b5f92_0_17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17dc1b5f92_0_17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17dc1b5f92_0_17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17dc1b5f92_0_17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17dc1b5f92_0_17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17dc1b5f92_0_1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17dc1b5f92_0_17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17dc1b5f92_0_17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7dc1b5f92_0_17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7dc1b5f92_0_17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17dc1b5f92_0_17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17dc1b5f92_0_1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17dc1b5f92_0_17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17dc1b5f92_0_1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17dc1b5f92_0_1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17dc1b5f92_0_1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0"/>
              </a:spcBef>
              <a:spcAft>
                <a:spcPts val="0"/>
              </a:spcAft>
              <a:buClr>
                <a:schemeClr val="accent2"/>
              </a:buClr>
              <a:buSzPts val="1100"/>
              <a:buChar char="○"/>
              <a:defRPr>
                <a:solidFill>
                  <a:schemeClr val="accent2"/>
                </a:solidFill>
              </a:defRPr>
            </a:lvl2pPr>
            <a:lvl3pPr marL="1371600" lvl="2" indent="-298450">
              <a:spcBef>
                <a:spcPts val="0"/>
              </a:spcBef>
              <a:spcAft>
                <a:spcPts val="0"/>
              </a:spcAft>
              <a:buClr>
                <a:schemeClr val="accent2"/>
              </a:buClr>
              <a:buSzPts val="1100"/>
              <a:buChar char="■"/>
              <a:defRPr>
                <a:solidFill>
                  <a:schemeClr val="accent2"/>
                </a:solidFill>
              </a:defRPr>
            </a:lvl3pPr>
            <a:lvl4pPr marL="1828800" lvl="3" indent="-298450">
              <a:spcBef>
                <a:spcPts val="0"/>
              </a:spcBef>
              <a:spcAft>
                <a:spcPts val="0"/>
              </a:spcAft>
              <a:buClr>
                <a:schemeClr val="accent2"/>
              </a:buClr>
              <a:buSzPts val="1100"/>
              <a:buChar char="●"/>
              <a:defRPr>
                <a:solidFill>
                  <a:schemeClr val="accent2"/>
                </a:solidFill>
              </a:defRPr>
            </a:lvl4pPr>
            <a:lvl5pPr marL="2286000" lvl="4" indent="-298450">
              <a:spcBef>
                <a:spcPts val="0"/>
              </a:spcBef>
              <a:spcAft>
                <a:spcPts val="0"/>
              </a:spcAft>
              <a:buClr>
                <a:schemeClr val="accent2"/>
              </a:buClr>
              <a:buSzPts val="1100"/>
              <a:buChar char="○"/>
              <a:defRPr>
                <a:solidFill>
                  <a:schemeClr val="accent2"/>
                </a:solidFill>
              </a:defRPr>
            </a:lvl5pPr>
            <a:lvl6pPr marL="2743200" lvl="5" indent="-298450">
              <a:spcBef>
                <a:spcPts val="0"/>
              </a:spcBef>
              <a:spcAft>
                <a:spcPts val="0"/>
              </a:spcAft>
              <a:buClr>
                <a:schemeClr val="accent2"/>
              </a:buClr>
              <a:buSzPts val="1100"/>
              <a:buChar char="■"/>
              <a:defRPr>
                <a:solidFill>
                  <a:schemeClr val="accent2"/>
                </a:solidFill>
              </a:defRPr>
            </a:lvl6pPr>
            <a:lvl7pPr marL="3200400" lvl="6" indent="-298450">
              <a:spcBef>
                <a:spcPts val="0"/>
              </a:spcBef>
              <a:spcAft>
                <a:spcPts val="0"/>
              </a:spcAft>
              <a:buClr>
                <a:schemeClr val="accent2"/>
              </a:buClr>
              <a:buSzPts val="1100"/>
              <a:buChar char="●"/>
              <a:defRPr>
                <a:solidFill>
                  <a:schemeClr val="accent2"/>
                </a:solidFill>
              </a:defRPr>
            </a:lvl7pPr>
            <a:lvl8pPr marL="3657600" lvl="7" indent="-298450">
              <a:spcBef>
                <a:spcPts val="0"/>
              </a:spcBef>
              <a:spcAft>
                <a:spcPts val="0"/>
              </a:spcAft>
              <a:buClr>
                <a:schemeClr val="accent2"/>
              </a:buClr>
              <a:buSzPts val="1100"/>
              <a:buChar char="○"/>
              <a:defRPr>
                <a:solidFill>
                  <a:schemeClr val="accent2"/>
                </a:solidFill>
              </a:defRPr>
            </a:lvl8pPr>
            <a:lvl9pPr marL="4114800" lvl="8" indent="-298450">
              <a:spcBef>
                <a:spcPts val="0"/>
              </a:spcBef>
              <a:spcAft>
                <a:spcPts val="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t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KADINLARDA KEMİK ERİMESİNİN SIK GÖRÜLME NEDENLERİ</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KEMİK ERİMESİ NEDİR?</a:t>
            </a:r>
            <a:endParaRPr/>
          </a:p>
        </p:txBody>
      </p:sp>
      <p:sp>
        <p:nvSpPr>
          <p:cNvPr id="71" name="Google Shape;71;p14"/>
          <p:cNvSpPr txBox="1"/>
          <p:nvPr/>
        </p:nvSpPr>
        <p:spPr>
          <a:xfrm>
            <a:off x="371825" y="1574025"/>
            <a:ext cx="84030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1800">
                <a:solidFill>
                  <a:srgbClr val="333333"/>
                </a:solidFill>
                <a:highlight>
                  <a:srgbClr val="F8F8F8"/>
                </a:highlight>
              </a:rPr>
              <a:t>Sağlıklı ve genç kemiklerde güçlü kollajen liflerine bağlı mineraller ve çoğunlukla da kalsiyum tuzlarından oluşan bir yapılanma söz konusudur. Yaşlanmayla birlikte bu yapının gücünü kaybederek zayıflaması ve dayanıksızlaşması normaldir. Fakat osteoporoz kemik yoğunluğundaki aşırı düşüş nedeniyle kemiklerin çok daha kırılgan bir yapıya dönüşmesi anlamına gelir. Kemik erimesi olarak bilinen osteoporoz, kelime olarak süngerimsi (gözenekli) kemik anlamına gelir. Kemiklerin içlerinde boşluklar oluşarak yoğunlukları azalır. Bu da kırılmaya ve çatlamaya yatkın hale gelmelerine neden olur. Çoğunlukla bir kırık veya çatlak geliştikten sonra kemiklerin görüntülenmesi sonucunda tespit edilir. Osteoporoza bağlı kırık oluşumunun en yaygın görüldüğü kemikler ise el bilekleri, omurga ve kalçada bulunan kemiklerdir. Kemik erimesinin görülme sıklığı yaşla birlikte artar, aynı zamanda kadınlarda görülme olasılığı erkeklere oranla daha yüksektir.</a:t>
            </a:r>
            <a:endParaRPr sz="18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BELİRTİLERİ NELERDİR?</a:t>
            </a:r>
            <a:endParaRPr/>
          </a:p>
        </p:txBody>
      </p:sp>
      <p:sp>
        <p:nvSpPr>
          <p:cNvPr id="77" name="Google Shape;77;p15"/>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normAutofit/>
          </a:bodyPr>
          <a:lstStyle/>
          <a:p>
            <a:pPr marL="457200" lvl="0" indent="-314325" algn="l" rtl="0">
              <a:lnSpc>
                <a:spcPct val="144444"/>
              </a:lnSpc>
              <a:spcBef>
                <a:spcPts val="0"/>
              </a:spcBef>
              <a:spcAft>
                <a:spcPts val="0"/>
              </a:spcAft>
              <a:buClr>
                <a:srgbClr val="333333"/>
              </a:buClr>
              <a:buSzPts val="1350"/>
              <a:buFont typeface="Arial"/>
              <a:buChar char="●"/>
            </a:pPr>
            <a:r>
              <a:rPr lang="tr" sz="1350">
                <a:solidFill>
                  <a:srgbClr val="333333"/>
                </a:solidFill>
                <a:highlight>
                  <a:srgbClr val="F8F8F8"/>
                </a:highlight>
                <a:latin typeface="Arial"/>
                <a:ea typeface="Arial"/>
                <a:cs typeface="Arial"/>
                <a:sym typeface="Arial"/>
              </a:rPr>
              <a:t>Omurga içerisinde kırık veya çökmüş bir omurun neden olduğu bel ağrıları</a:t>
            </a:r>
            <a:endParaRPr sz="1350">
              <a:solidFill>
                <a:srgbClr val="333333"/>
              </a:solidFill>
              <a:highlight>
                <a:srgbClr val="F8F8F8"/>
              </a:highlight>
              <a:latin typeface="Arial"/>
              <a:ea typeface="Arial"/>
              <a:cs typeface="Arial"/>
              <a:sym typeface="Arial"/>
            </a:endParaRPr>
          </a:p>
          <a:p>
            <a:pPr marL="457200" lvl="0" indent="-314325" algn="l" rtl="0">
              <a:lnSpc>
                <a:spcPct val="144444"/>
              </a:lnSpc>
              <a:spcBef>
                <a:spcPts val="0"/>
              </a:spcBef>
              <a:spcAft>
                <a:spcPts val="0"/>
              </a:spcAft>
              <a:buClr>
                <a:srgbClr val="333333"/>
              </a:buClr>
              <a:buSzPts val="1350"/>
              <a:buFont typeface="Arial"/>
              <a:buChar char="●"/>
            </a:pPr>
            <a:r>
              <a:rPr lang="tr" sz="1350">
                <a:solidFill>
                  <a:srgbClr val="333333"/>
                </a:solidFill>
                <a:highlight>
                  <a:srgbClr val="F8F8F8"/>
                </a:highlight>
                <a:latin typeface="Arial"/>
                <a:ea typeface="Arial"/>
                <a:cs typeface="Arial"/>
                <a:sym typeface="Arial"/>
              </a:rPr>
              <a:t>Zamanla kemiklerin eğrilmesine bağlı olarak boyun kısalması</a:t>
            </a:r>
            <a:endParaRPr sz="1350">
              <a:solidFill>
                <a:srgbClr val="333333"/>
              </a:solidFill>
              <a:highlight>
                <a:srgbClr val="F8F8F8"/>
              </a:highlight>
              <a:latin typeface="Arial"/>
              <a:ea typeface="Arial"/>
              <a:cs typeface="Arial"/>
              <a:sym typeface="Arial"/>
            </a:endParaRPr>
          </a:p>
          <a:p>
            <a:pPr marL="457200" lvl="0" indent="-314325" algn="l" rtl="0">
              <a:lnSpc>
                <a:spcPct val="144444"/>
              </a:lnSpc>
              <a:spcBef>
                <a:spcPts val="0"/>
              </a:spcBef>
              <a:spcAft>
                <a:spcPts val="0"/>
              </a:spcAft>
              <a:buClr>
                <a:srgbClr val="333333"/>
              </a:buClr>
              <a:buSzPts val="1350"/>
              <a:buFont typeface="Arial"/>
              <a:buChar char="●"/>
            </a:pPr>
            <a:r>
              <a:rPr lang="tr" sz="1350">
                <a:solidFill>
                  <a:srgbClr val="333333"/>
                </a:solidFill>
                <a:highlight>
                  <a:srgbClr val="F8F8F8"/>
                </a:highlight>
                <a:latin typeface="Arial"/>
                <a:ea typeface="Arial"/>
                <a:cs typeface="Arial"/>
                <a:sym typeface="Arial"/>
              </a:rPr>
              <a:t>Kamburlaşma ve çarpık duruş</a:t>
            </a:r>
            <a:endParaRPr sz="1350">
              <a:solidFill>
                <a:srgbClr val="333333"/>
              </a:solidFill>
              <a:highlight>
                <a:srgbClr val="F8F8F8"/>
              </a:highlight>
              <a:latin typeface="Arial"/>
              <a:ea typeface="Arial"/>
              <a:cs typeface="Arial"/>
              <a:sym typeface="Arial"/>
            </a:endParaRPr>
          </a:p>
          <a:p>
            <a:pPr marL="457200" lvl="0" indent="-314325" algn="l" rtl="0">
              <a:lnSpc>
                <a:spcPct val="144444"/>
              </a:lnSpc>
              <a:spcBef>
                <a:spcPts val="0"/>
              </a:spcBef>
              <a:spcAft>
                <a:spcPts val="0"/>
              </a:spcAft>
              <a:buClr>
                <a:srgbClr val="333333"/>
              </a:buClr>
              <a:buSzPts val="1350"/>
              <a:buFont typeface="Arial"/>
              <a:buChar char="●"/>
            </a:pPr>
            <a:r>
              <a:rPr lang="tr" sz="1350">
                <a:solidFill>
                  <a:srgbClr val="333333"/>
                </a:solidFill>
                <a:highlight>
                  <a:srgbClr val="F8F8F8"/>
                </a:highlight>
                <a:latin typeface="Arial"/>
                <a:ea typeface="Arial"/>
                <a:cs typeface="Arial"/>
                <a:sym typeface="Arial"/>
              </a:rPr>
              <a:t>Basit hareketlerde bile ortaya çıkabilen kırılma ve çatlamalar</a:t>
            </a:r>
            <a:endParaRPr sz="1350">
              <a:solidFill>
                <a:srgbClr val="333333"/>
              </a:solidFill>
              <a:highlight>
                <a:srgbClr val="F8F8F8"/>
              </a:highlight>
              <a:latin typeface="Arial"/>
              <a:ea typeface="Arial"/>
              <a:cs typeface="Arial"/>
              <a:sym typeface="Arial"/>
            </a:endParaRPr>
          </a:p>
          <a:p>
            <a:pPr marL="0" lvl="0" indent="0" algn="l" rtl="0">
              <a:spcBef>
                <a:spcPts val="6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NEDENLERİ NELERDİR?</a:t>
            </a:r>
            <a:endParaRPr/>
          </a:p>
        </p:txBody>
      </p:sp>
      <p:sp>
        <p:nvSpPr>
          <p:cNvPr id="83" name="Google Shape;83;p16"/>
          <p:cNvSpPr txBox="1">
            <a:spLocks noGrp="1"/>
          </p:cNvSpPr>
          <p:nvPr>
            <p:ph type="body" idx="1"/>
          </p:nvPr>
        </p:nvSpPr>
        <p:spPr>
          <a:xfrm>
            <a:off x="4572000" y="290225"/>
            <a:ext cx="4166400" cy="4382400"/>
          </a:xfrm>
          <a:prstGeom prst="rect">
            <a:avLst/>
          </a:prstGeom>
        </p:spPr>
        <p:txBody>
          <a:bodyPr spcFirstLastPara="1" wrap="square" lIns="91425" tIns="91425" rIns="91425" bIns="91425" anchor="t" anchorCtr="0">
            <a:noAutofit/>
          </a:bodyPr>
          <a:lstStyle/>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Yetersiz kalsiyum, fosfor ve D vitamini alımı</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Kadın cinsiyet ve özellikle de menopoz sonrası dönemde olmak</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İleri yaş</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Genetik yatkınlık</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Cinsiyet hormonlarındaki düşüklükler</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Tiroid hormonlarına ilişkin bozukluklar</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Menopoz öncesi dönemde yumurtalıkların alınması</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Adrenal bez hastalıkları</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Steroid içerikli ilaç kullanımı</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Sigara ve alkol kullanımı</a:t>
            </a:r>
            <a:endParaRPr sz="1450">
              <a:solidFill>
                <a:srgbClr val="333333"/>
              </a:solidFill>
              <a:highlight>
                <a:srgbClr val="F8F8F8"/>
              </a:highlight>
              <a:latin typeface="Arial"/>
              <a:ea typeface="Arial"/>
              <a:cs typeface="Arial"/>
              <a:sym typeface="Arial"/>
            </a:endParaRPr>
          </a:p>
          <a:p>
            <a:pPr marL="457200" lvl="0" indent="-320675" algn="l" rtl="0">
              <a:lnSpc>
                <a:spcPct val="134444"/>
              </a:lnSpc>
              <a:spcBef>
                <a:spcPts val="0"/>
              </a:spcBef>
              <a:spcAft>
                <a:spcPts val="0"/>
              </a:spcAft>
              <a:buClr>
                <a:srgbClr val="333333"/>
              </a:buClr>
              <a:buSzPts val="1450"/>
              <a:buFont typeface="Arial"/>
              <a:buChar char="●"/>
            </a:pPr>
            <a:r>
              <a:rPr lang="tr" sz="1450">
                <a:solidFill>
                  <a:srgbClr val="333333"/>
                </a:solidFill>
                <a:highlight>
                  <a:srgbClr val="F8F8F8"/>
                </a:highlight>
                <a:latin typeface="Arial"/>
                <a:ea typeface="Arial"/>
                <a:cs typeface="Arial"/>
                <a:sym typeface="Arial"/>
              </a:rPr>
              <a:t>Hareketsiz yaşam tarzı</a:t>
            </a:r>
            <a:endParaRPr sz="1450">
              <a:solidFill>
                <a:srgbClr val="333333"/>
              </a:solidFill>
              <a:highlight>
                <a:srgbClr val="F8F8F8"/>
              </a:highlight>
              <a:latin typeface="Arial"/>
              <a:ea typeface="Arial"/>
              <a:cs typeface="Arial"/>
              <a:sym typeface="Arial"/>
            </a:endParaRPr>
          </a:p>
          <a:p>
            <a:pPr marL="0" lvl="0" indent="0" algn="l" rtl="0">
              <a:lnSpc>
                <a:spcPct val="105000"/>
              </a:lnSpc>
              <a:spcBef>
                <a:spcPts val="6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 sz="2000"/>
              <a:t>KEMİK ERİMESİ NEDEN KADINLARDA DAHA FAZLA GÖRÜLÜR?</a:t>
            </a:r>
            <a:endParaRPr sz="2000"/>
          </a:p>
        </p:txBody>
      </p:sp>
      <p:sp>
        <p:nvSpPr>
          <p:cNvPr id="89" name="Google Shape;89;p17"/>
          <p:cNvSpPr txBox="1"/>
          <p:nvPr/>
        </p:nvSpPr>
        <p:spPr>
          <a:xfrm>
            <a:off x="210700" y="1499675"/>
            <a:ext cx="8799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Roboto"/>
              <a:ea typeface="Roboto"/>
              <a:cs typeface="Roboto"/>
              <a:sym typeface="Roboto"/>
            </a:endParaRPr>
          </a:p>
        </p:txBody>
      </p:sp>
      <p:sp>
        <p:nvSpPr>
          <p:cNvPr id="90" name="Google Shape;90;p17"/>
          <p:cNvSpPr txBox="1"/>
          <p:nvPr/>
        </p:nvSpPr>
        <p:spPr>
          <a:xfrm>
            <a:off x="173525" y="1412925"/>
            <a:ext cx="8836800" cy="350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highlight>
                  <a:srgbClr val="FFFFFF"/>
                </a:highlight>
              </a:rPr>
              <a:t>Türkiye Osteoporoz Derneği verilerine göre; 50 yaşın üzerinde (üç kadından birinde  ve 5 erkekten birinde)  görülebilmektedir. Osteoporoz, zayıf, ince ve narin yapılı kadınlarda daha fazla görülüyor. Kadınlarda menopoza girmek, osteoporoz için önemli bir risk faktörü durumundadır . Kadınlarda menopoz öncesi kemik erimesine az rastlanmaktadır. Menopoz sonrası kemik erimesi ve kırıklar sıklıkla görülebilmektedir. Bunun en önemli nedeni menopoz dönemine giren kadınların kadınlık hormonlarında azalma görülmesidir.</a:t>
            </a:r>
            <a:endParaRPr sz="2300">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tr" sz="2100"/>
              <a:t>KEMİK ERİMESİ NEDEN ERKEKLERDE DAHA AZ GÖRÜLÜR?</a:t>
            </a:r>
            <a:endParaRPr sz="2100"/>
          </a:p>
        </p:txBody>
      </p:sp>
      <p:sp>
        <p:nvSpPr>
          <p:cNvPr id="96" name="Google Shape;96;p18"/>
          <p:cNvSpPr txBox="1"/>
          <p:nvPr/>
        </p:nvSpPr>
        <p:spPr>
          <a:xfrm>
            <a:off x="181225" y="1388125"/>
            <a:ext cx="86511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highlight>
                  <a:srgbClr val="FFFFFF"/>
                </a:highlight>
              </a:rPr>
              <a:t>İskelet gelişimi sırasındaki erkeklerdeki yüksek kemik kütlesi oranına sahip olması, erkeklik hormonu olarak da bilinen "testosteron"un kemikler üzerindeki koruyucu etkisinin varlığı, kemik yıkımını hızlandıran menopoz  gibi bir durumun erkeklerde olmaması sayılabilir.</a:t>
            </a:r>
            <a:endParaRPr sz="24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25" y="500925"/>
            <a:ext cx="38649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sz="2300" b="1">
                <a:solidFill>
                  <a:srgbClr val="000000"/>
                </a:solidFill>
                <a:highlight>
                  <a:srgbClr val="FFFFFF"/>
                </a:highlight>
                <a:latin typeface="Arial"/>
                <a:ea typeface="Arial"/>
                <a:cs typeface="Arial"/>
                <a:sym typeface="Arial"/>
              </a:rPr>
              <a:t>TANISI NASIL KONULUR?</a:t>
            </a:r>
            <a:endParaRPr sz="2400"/>
          </a:p>
        </p:txBody>
      </p:sp>
      <p:sp>
        <p:nvSpPr>
          <p:cNvPr id="102" name="Google Shape;102;p19"/>
          <p:cNvSpPr txBox="1">
            <a:spLocks noGrp="1"/>
          </p:cNvSpPr>
          <p:nvPr>
            <p:ph type="body" idx="1"/>
          </p:nvPr>
        </p:nvSpPr>
        <p:spPr>
          <a:xfrm>
            <a:off x="4644675" y="500925"/>
            <a:ext cx="3969300" cy="614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2600"/>
              <a:t>TEDAVİSİ NASILDIR?</a:t>
            </a:r>
            <a:endParaRPr sz="2600"/>
          </a:p>
        </p:txBody>
      </p:sp>
      <p:sp>
        <p:nvSpPr>
          <p:cNvPr id="103" name="Google Shape;103;p19"/>
          <p:cNvSpPr txBox="1"/>
          <p:nvPr/>
        </p:nvSpPr>
        <p:spPr>
          <a:xfrm>
            <a:off x="285050" y="1350950"/>
            <a:ext cx="38649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tr" sz="2400">
                <a:highlight>
                  <a:srgbClr val="FFFFFF"/>
                </a:highlight>
              </a:rPr>
              <a:t>Kemik erimesinin tanısı DEXA adı verilen yöntem sayesinde elde edilen verilere ve kırık var olup olmamasına göre konulmaktadır.</a:t>
            </a:r>
            <a:endParaRPr sz="2400">
              <a:latin typeface="Roboto"/>
              <a:ea typeface="Roboto"/>
              <a:cs typeface="Roboto"/>
              <a:sym typeface="Roboto"/>
            </a:endParaRPr>
          </a:p>
        </p:txBody>
      </p:sp>
      <p:sp>
        <p:nvSpPr>
          <p:cNvPr id="104" name="Google Shape;104;p19"/>
          <p:cNvSpPr txBox="1"/>
          <p:nvPr/>
        </p:nvSpPr>
        <p:spPr>
          <a:xfrm>
            <a:off x="4485225" y="1350950"/>
            <a:ext cx="4288200" cy="1954800"/>
          </a:xfrm>
          <a:prstGeom prst="rect">
            <a:avLst/>
          </a:prstGeom>
          <a:noFill/>
          <a:ln>
            <a:noFill/>
          </a:ln>
        </p:spPr>
        <p:txBody>
          <a:bodyPr spcFirstLastPara="1" wrap="square" lIns="91425" tIns="91425" rIns="91425" bIns="91425" anchor="t" anchorCtr="0">
            <a:spAutoFit/>
          </a:bodyPr>
          <a:lstStyle/>
          <a:p>
            <a:pPr marL="457200" lvl="0" indent="-374650" algn="l" rtl="0">
              <a:spcBef>
                <a:spcPts val="0"/>
              </a:spcBef>
              <a:spcAft>
                <a:spcPts val="0"/>
              </a:spcAft>
              <a:buSzPts val="2300"/>
              <a:buFont typeface="Roboto"/>
              <a:buChar char="●"/>
            </a:pPr>
            <a:r>
              <a:rPr lang="tr" sz="2300">
                <a:latin typeface="Roboto"/>
                <a:ea typeface="Roboto"/>
                <a:cs typeface="Roboto"/>
                <a:sym typeface="Roboto"/>
              </a:rPr>
              <a:t>Çeşitli koruyucu ilaçlar</a:t>
            </a:r>
            <a:endParaRPr sz="2300">
              <a:latin typeface="Roboto"/>
              <a:ea typeface="Roboto"/>
              <a:cs typeface="Roboto"/>
              <a:sym typeface="Roboto"/>
            </a:endParaRPr>
          </a:p>
          <a:p>
            <a:pPr marL="457200" lvl="0" indent="-374650" algn="l" rtl="0">
              <a:spcBef>
                <a:spcPts val="0"/>
              </a:spcBef>
              <a:spcAft>
                <a:spcPts val="0"/>
              </a:spcAft>
              <a:buSzPts val="2300"/>
              <a:buFont typeface="Roboto"/>
              <a:buChar char="●"/>
            </a:pPr>
            <a:r>
              <a:rPr lang="tr" sz="2300">
                <a:latin typeface="Roboto"/>
                <a:ea typeface="Roboto"/>
                <a:cs typeface="Roboto"/>
                <a:sym typeface="Roboto"/>
              </a:rPr>
              <a:t>Düzenli egzersizler</a:t>
            </a:r>
            <a:endParaRPr sz="2300">
              <a:latin typeface="Roboto"/>
              <a:ea typeface="Roboto"/>
              <a:cs typeface="Roboto"/>
              <a:sym typeface="Roboto"/>
            </a:endParaRPr>
          </a:p>
          <a:p>
            <a:pPr marL="457200" lvl="0" indent="-374650" algn="l" rtl="0">
              <a:spcBef>
                <a:spcPts val="0"/>
              </a:spcBef>
              <a:spcAft>
                <a:spcPts val="0"/>
              </a:spcAft>
              <a:buSzPts val="2300"/>
              <a:buFont typeface="Roboto"/>
              <a:buChar char="●"/>
            </a:pPr>
            <a:r>
              <a:rPr lang="tr" sz="2300">
                <a:latin typeface="Roboto"/>
                <a:ea typeface="Roboto"/>
                <a:cs typeface="Roboto"/>
                <a:sym typeface="Roboto"/>
              </a:rPr>
              <a:t>Korseler</a:t>
            </a:r>
            <a:endParaRPr sz="2300">
              <a:latin typeface="Roboto"/>
              <a:ea typeface="Roboto"/>
              <a:cs typeface="Roboto"/>
              <a:sym typeface="Roboto"/>
            </a:endParaRPr>
          </a:p>
          <a:p>
            <a:pPr marL="457200" lvl="0" indent="-374650" algn="l" rtl="0">
              <a:spcBef>
                <a:spcPts val="0"/>
              </a:spcBef>
              <a:spcAft>
                <a:spcPts val="0"/>
              </a:spcAft>
              <a:buSzPts val="2300"/>
              <a:buFont typeface="Roboto"/>
              <a:buChar char="●"/>
            </a:pPr>
            <a:r>
              <a:rPr lang="tr" sz="2300">
                <a:latin typeface="Roboto"/>
                <a:ea typeface="Roboto"/>
                <a:cs typeface="Roboto"/>
                <a:sym typeface="Roboto"/>
              </a:rPr>
              <a:t>Organik malzemelerle kemik içinin doldurulması</a:t>
            </a:r>
            <a:endParaRPr sz="23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KAYNAKÇA</a:t>
            </a:r>
            <a:endParaRPr/>
          </a:p>
        </p:txBody>
      </p:sp>
      <p:sp>
        <p:nvSpPr>
          <p:cNvPr id="110" name="Google Shape;110;p20"/>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tr"/>
              <a:t>medicalpark.com.tr</a:t>
            </a:r>
            <a:endParaRPr/>
          </a:p>
          <a:p>
            <a:pPr marL="457200" lvl="0" indent="-330200" algn="l" rtl="0">
              <a:spcBef>
                <a:spcPts val="0"/>
              </a:spcBef>
              <a:spcAft>
                <a:spcPts val="0"/>
              </a:spcAft>
              <a:buSzPts val="1600"/>
              <a:buChar char="●"/>
            </a:pPr>
            <a:r>
              <a:rPr lang="tr"/>
              <a:t>milliyet.com.tr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tr"/>
              <a:t>BİYOLOJİ PROJE ÖDEVİ SUNUMU</a:t>
            </a:r>
            <a:endParaRPr/>
          </a:p>
        </p:txBody>
      </p:sp>
      <p:sp>
        <p:nvSpPr>
          <p:cNvPr id="116" name="Google Shape;116;p21"/>
          <p:cNvSpPr txBox="1">
            <a:spLocks noGrp="1"/>
          </p:cNvSpPr>
          <p:nvPr>
            <p:ph type="body" idx="1"/>
          </p:nvPr>
        </p:nvSpPr>
        <p:spPr>
          <a:xfrm>
            <a:off x="311700" y="1505700"/>
            <a:ext cx="7583400" cy="3076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tr" sz="3000"/>
              <a:t>RUMEYSA ORUÇ 11-D 631</a:t>
            </a:r>
            <a:endParaRPr sz="3000"/>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9</Slides>
  <Notes>9</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Paradigm</vt:lpstr>
      <vt:lpstr>KADINLARDA KEMİK ERİMESİNİN SIK GÖRÜLME NEDENLERİ</vt:lpstr>
      <vt:lpstr>KEMİK ERİMESİ NEDİR?</vt:lpstr>
      <vt:lpstr>BELİRTİLERİ NELERDİR?</vt:lpstr>
      <vt:lpstr>NEDENLERİ NELERDİR?</vt:lpstr>
      <vt:lpstr>KEMİK ERİMESİ NEDEN KADINLARDA DAHA FAZLA GÖRÜLÜR?</vt:lpstr>
      <vt:lpstr>KEMİK ERİMESİ NEDEN ERKEKLERDE DAHA AZ GÖRÜLÜR?</vt:lpstr>
      <vt:lpstr>TANISI NASIL KONULUR?</vt:lpstr>
      <vt:lpstr>KAYNAKÇA</vt:lpstr>
      <vt:lpstr>BİYOLOJİ PROJE ÖDEVİ SUNUMU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KADINLARDA KEMİK ERİMESİNİN SIK GÖRÜLME NEDENLERİ</dc:title>
  <cp:lastModifiedBy>Yusuf SELEN</cp:lastModifiedBy>
  <cp:revision>1</cp:revision>
  <dcterms:modified xsi:type="dcterms:W3CDTF">2023-03-10T08:12:32Z</dcterms:modified>
</cp:coreProperties>
</file>