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İkizkenar Üçgen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1371600" y="6012656"/>
            <a:ext cx="5791200" cy="365125"/>
          </a:xfrm>
        </p:spPr>
        <p:txBody>
          <a:bodyPr tIns="0" bIns="0" anchor="t"/>
          <a:lstStyle>
            <a:lvl1pPr algn="r">
              <a:defRPr sz="1000"/>
            </a:lvl1pPr>
          </a:lstStyle>
          <a:p>
            <a:fld id="{C2056A06-667D-4820-BDA1-FA31C7F283D8}" type="datetimeFigureOut">
              <a:rPr lang="tr-TR" smtClean="0"/>
              <a:t>3.10.2022</a:t>
            </a:fld>
            <a:endParaRPr lang="tr-TR"/>
          </a:p>
        </p:txBody>
      </p:sp>
      <p:sp>
        <p:nvSpPr>
          <p:cNvPr id="17" name="Altbilgi Yer Tutucusu 16"/>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Slayt Numarası Yer Tutucusu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AB825915-C234-4CE6-9717-12120EBB0A85}"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C2056A06-667D-4820-BDA1-FA31C7F283D8}" type="datetimeFigureOut">
              <a:rPr lang="tr-TR" smtClean="0"/>
              <a:t>3.10.2022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C2056A06-667D-4820-BDA1-FA31C7F283D8}" type="datetimeFigureOut">
              <a:rPr lang="tr-TR" smtClean="0"/>
              <a:t>3.10.2022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İçerik Yer Tutucusu 2"/>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4791456" y="6480048"/>
            <a:ext cx="2133600" cy="301752"/>
          </a:xfrm>
        </p:spPr>
        <p:txBody>
          <a:bodyPr/>
          <a:lstStyle/>
          <a:p>
            <a:fld id="{C2056A06-667D-4820-BDA1-FA31C7F283D8}" type="datetimeFigureOut">
              <a:rPr lang="tr-TR" smtClean="0"/>
              <a:t>3.10.2022</a:t>
            </a:fld>
            <a:endParaRPr lang="tr-TR"/>
          </a:p>
        </p:txBody>
      </p:sp>
      <p:sp>
        <p:nvSpPr>
          <p:cNvPr id="5" name="Altbilgi Yer Tutucusu 4"/>
          <p:cNvSpPr>
            <a:spLocks noGrp="1"/>
          </p:cNvSpPr>
          <p:nvPr>
            <p:ph type="ftr" sz="quarter" idx="11"/>
          </p:nvPr>
        </p:nvSpPr>
        <p:spPr>
          <a:xfrm>
            <a:off x="457200" y="6480969"/>
            <a:ext cx="4260056" cy="300831"/>
          </a:xfrm>
        </p:spPr>
        <p:txBody>
          <a:bodyPr/>
          <a:lstStyle/>
          <a:p>
            <a:endParaRPr lang="tr-TR"/>
          </a:p>
        </p:txBody>
      </p:sp>
      <p:sp>
        <p:nvSpPr>
          <p:cNvPr id="6" name="Slayt Numarası Yer Tutucusu 5"/>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Dik Üçgen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kizkenar Üçgen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Veri Yer Tutucusu 3"/>
          <p:cNvSpPr>
            <a:spLocks noGrp="1"/>
          </p:cNvSpPr>
          <p:nvPr>
            <p:ph type="dt" sz="half" idx="10"/>
          </p:nvPr>
        </p:nvSpPr>
        <p:spPr>
          <a:xfrm>
            <a:off x="6955632" y="6477000"/>
            <a:ext cx="2133600" cy="304800"/>
          </a:xfrm>
        </p:spPr>
        <p:txBody>
          <a:bodyPr/>
          <a:lstStyle/>
          <a:p>
            <a:fld id="{C2056A06-667D-4820-BDA1-FA31C7F283D8}" type="datetimeFigureOut">
              <a:rPr lang="tr-TR" smtClean="0"/>
              <a:t>3.10.2022</a:t>
            </a:fld>
            <a:endParaRPr lang="tr-TR"/>
          </a:p>
        </p:txBody>
      </p:sp>
      <p:sp>
        <p:nvSpPr>
          <p:cNvPr id="5" name="Altbilgi Yer Tutucusu 4"/>
          <p:cNvSpPr>
            <a:spLocks noGrp="1"/>
          </p:cNvSpPr>
          <p:nvPr>
            <p:ph type="ftr" sz="quarter" idx="11"/>
          </p:nvPr>
        </p:nvSpPr>
        <p:spPr>
          <a:xfrm>
            <a:off x="2619376" y="6480969"/>
            <a:ext cx="4260056" cy="300831"/>
          </a:xfrm>
        </p:spPr>
        <p:txBody>
          <a:bodyPr/>
          <a:lstStyle/>
          <a:p>
            <a:endParaRPr lang="tr-TR"/>
          </a:p>
        </p:txBody>
      </p:sp>
      <p:sp>
        <p:nvSpPr>
          <p:cNvPr id="6" name="Slayt Numarası Yer Tutucusu 5"/>
          <p:cNvSpPr>
            <a:spLocks noGrp="1"/>
          </p:cNvSpPr>
          <p:nvPr>
            <p:ph type="sldNum" sz="quarter" idx="12"/>
          </p:nvPr>
        </p:nvSpPr>
        <p:spPr>
          <a:xfrm>
            <a:off x="8451056" y="809624"/>
            <a:ext cx="502920" cy="300831"/>
          </a:xfrm>
        </p:spPr>
        <p:txBody>
          <a:bodyPr/>
          <a:lstStyle/>
          <a:p>
            <a:fld id="{AB825915-C234-4CE6-9717-12120EBB0A85}" type="slidenum">
              <a:rPr lang="tr-TR" smtClean="0"/>
              <a:t>‹#›</a:t>
            </a:fld>
            <a:endParaRPr lang="tr-TR"/>
          </a:p>
        </p:txBody>
      </p:sp>
      <p:cxnSp>
        <p:nvCxnSpPr>
          <p:cNvPr id="11" name="Düz Bağlayıcı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Düz Bağlayıcı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Başlık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İçerik Yer Tutucus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İçerik Yer Tutucus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4791456" y="6480969"/>
            <a:ext cx="2133600" cy="301752"/>
          </a:xfrm>
        </p:spPr>
        <p:txBody>
          <a:bodyPr/>
          <a:lstStyle/>
          <a:p>
            <a:fld id="{C2056A06-667D-4820-BDA1-FA31C7F283D8}" type="datetimeFigureOut">
              <a:rPr lang="tr-TR" smtClean="0"/>
              <a:t>3.10.2022</a:t>
            </a:fld>
            <a:endParaRPr lang="tr-TR"/>
          </a:p>
        </p:txBody>
      </p:sp>
      <p:sp>
        <p:nvSpPr>
          <p:cNvPr id="6" name="Altbilgi Yer Tutucusu 5"/>
          <p:cNvSpPr>
            <a:spLocks noGrp="1"/>
          </p:cNvSpPr>
          <p:nvPr>
            <p:ph type="ftr" sz="quarter" idx="11"/>
          </p:nvPr>
        </p:nvSpPr>
        <p:spPr>
          <a:xfrm>
            <a:off x="457200" y="6480969"/>
            <a:ext cx="4260056" cy="301752"/>
          </a:xfrm>
        </p:spPr>
        <p:txBody>
          <a:bodyPr/>
          <a:lstStyle/>
          <a:p>
            <a:endParaRPr lang="tr-TR"/>
          </a:p>
        </p:txBody>
      </p:sp>
      <p:sp>
        <p:nvSpPr>
          <p:cNvPr id="7" name="Slayt Numarası Yer Tutucusu 6"/>
          <p:cNvSpPr>
            <a:spLocks noGrp="1"/>
          </p:cNvSpPr>
          <p:nvPr>
            <p:ph type="sldNum" sz="quarter" idx="12"/>
          </p:nvPr>
        </p:nvSpPr>
        <p:spPr>
          <a:xfrm>
            <a:off x="7589520" y="6480969"/>
            <a:ext cx="502920" cy="301752"/>
          </a:xfrm>
        </p:spPr>
        <p:txBody>
          <a:bodyPr/>
          <a:lstStyle/>
          <a:p>
            <a:fld id="{AB825915-C234-4CE6-9717-12120EBB0A85}"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Metin Yer Tutucusu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İçerik Yer Tutucus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İçerik Yer Tutucus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0"/>
          </p:nvPr>
        </p:nvSpPr>
        <p:spPr>
          <a:xfrm>
            <a:off x="4791456" y="6480969"/>
            <a:ext cx="2130552" cy="301752"/>
          </a:xfrm>
        </p:spPr>
        <p:txBody>
          <a:bodyPr/>
          <a:lstStyle/>
          <a:p>
            <a:fld id="{C2056A06-667D-4820-BDA1-FA31C7F283D8}" type="datetimeFigureOut">
              <a:rPr lang="tr-TR" smtClean="0"/>
              <a:t>3.10.2022</a:t>
            </a:fld>
            <a:endParaRPr lang="tr-TR"/>
          </a:p>
        </p:txBody>
      </p:sp>
      <p:sp>
        <p:nvSpPr>
          <p:cNvPr id="8" name="Altbilgi Yer Tutucusu 7"/>
          <p:cNvSpPr>
            <a:spLocks noGrp="1"/>
          </p:cNvSpPr>
          <p:nvPr>
            <p:ph type="ftr" sz="quarter" idx="11"/>
          </p:nvPr>
        </p:nvSpPr>
        <p:spPr>
          <a:xfrm>
            <a:off x="457200" y="6480969"/>
            <a:ext cx="4261104" cy="301752"/>
          </a:xfrm>
        </p:spPr>
        <p:txBody>
          <a:bodyPr/>
          <a:lstStyle/>
          <a:p>
            <a:endParaRPr lang="tr-TR"/>
          </a:p>
        </p:txBody>
      </p:sp>
      <p:sp>
        <p:nvSpPr>
          <p:cNvPr id="9" name="Slayt Numarası Yer Tutucusu 8"/>
          <p:cNvSpPr>
            <a:spLocks noGrp="1"/>
          </p:cNvSpPr>
          <p:nvPr>
            <p:ph type="sldNum" sz="quarter" idx="12"/>
          </p:nvPr>
        </p:nvSpPr>
        <p:spPr>
          <a:xfrm>
            <a:off x="7589520" y="6483096"/>
            <a:ext cx="502920" cy="301752"/>
          </a:xfrm>
        </p:spPr>
        <p:txBody>
          <a:bodyPr/>
          <a:lstStyle>
            <a:lvl1pPr algn="ctr">
              <a:defRPr/>
            </a:lvl1pPr>
          </a:lstStyle>
          <a:p>
            <a:fld id="{AB825915-C234-4CE6-9717-12120EBB0A85}"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fld id="{C2056A06-667D-4820-BDA1-FA31C7F283D8}" type="datetimeFigureOut">
              <a:rPr lang="tr-TR" smtClean="0"/>
              <a:t>3.10.2022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B825915-C234-4CE6-9717-12120EBB0A85}"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a:xfrm>
            <a:off x="4791456" y="6480969"/>
            <a:ext cx="2133600" cy="301752"/>
          </a:xfrm>
        </p:spPr>
        <p:txBody>
          <a:bodyPr/>
          <a:lstStyle/>
          <a:p>
            <a:fld id="{C2056A06-667D-4820-BDA1-FA31C7F283D8}" type="datetimeFigureOut">
              <a:rPr lang="tr-TR" smtClean="0"/>
              <a:t>3.10.2022</a:t>
            </a:fld>
            <a:endParaRPr lang="tr-TR"/>
          </a:p>
        </p:txBody>
      </p:sp>
      <p:sp>
        <p:nvSpPr>
          <p:cNvPr id="3" name="Altbilgi Yer Tutucusu 2"/>
          <p:cNvSpPr>
            <a:spLocks noGrp="1"/>
          </p:cNvSpPr>
          <p:nvPr>
            <p:ph type="ftr" sz="quarter" idx="11"/>
          </p:nvPr>
        </p:nvSpPr>
        <p:spPr>
          <a:xfrm>
            <a:off x="457200" y="6481890"/>
            <a:ext cx="4260056" cy="300831"/>
          </a:xfrm>
        </p:spPr>
        <p:txBody>
          <a:bodyPr/>
          <a:lstStyle/>
          <a:p>
            <a:endParaRPr lang="tr-TR"/>
          </a:p>
        </p:txBody>
      </p:sp>
      <p:sp>
        <p:nvSpPr>
          <p:cNvPr id="4" name="Slayt Numarası Yer Tutucusu 3"/>
          <p:cNvSpPr>
            <a:spLocks noGrp="1"/>
          </p:cNvSpPr>
          <p:nvPr>
            <p:ph type="sldNum" sz="quarter" idx="12"/>
          </p:nvPr>
        </p:nvSpPr>
        <p:spPr>
          <a:xfrm>
            <a:off x="7589520" y="6480969"/>
            <a:ext cx="502920" cy="301752"/>
          </a:xfrm>
        </p:spPr>
        <p:txBody>
          <a:bodyPr/>
          <a:lstStyle/>
          <a:p>
            <a:fld id="{AB825915-C234-4CE6-9717-12120EBB0A8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İçerik Yer Tutucus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Veri Yer Tutucusu 4"/>
          <p:cNvSpPr>
            <a:spLocks noGrp="1"/>
          </p:cNvSpPr>
          <p:nvPr>
            <p:ph type="dt" sz="half" idx="10"/>
          </p:nvPr>
        </p:nvSpPr>
        <p:spPr>
          <a:xfrm>
            <a:off x="6278976" y="6556248"/>
            <a:ext cx="2133600" cy="301752"/>
          </a:xfrm>
        </p:spPr>
        <p:txBody>
          <a:bodyPr/>
          <a:lstStyle>
            <a:lvl1pPr>
              <a:defRPr sz="900"/>
            </a:lvl1pPr>
          </a:lstStyle>
          <a:p>
            <a:fld id="{C2056A06-667D-4820-BDA1-FA31C7F283D8}" type="datetimeFigureOut">
              <a:rPr lang="tr-TR" smtClean="0"/>
              <a:t>3.10.2022</a:t>
            </a:fld>
            <a:endParaRPr lang="tr-TR"/>
          </a:p>
        </p:txBody>
      </p:sp>
      <p:sp>
        <p:nvSpPr>
          <p:cNvPr id="6" name="Altbilgi Yer Tutucusu 5"/>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410576" y="6556248"/>
            <a:ext cx="502920" cy="301752"/>
          </a:xfrm>
        </p:spPr>
        <p:txBody>
          <a:bodyPr/>
          <a:lstStyle>
            <a:lvl1pPr>
              <a:defRPr sz="900"/>
            </a:lvl1pPr>
          </a:lstStyle>
          <a:p>
            <a:fld id="{AB825915-C234-4CE6-9717-12120EBB0A85}"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Veri Yer Tutucusu 4"/>
          <p:cNvSpPr>
            <a:spLocks noGrp="1"/>
          </p:cNvSpPr>
          <p:nvPr>
            <p:ph type="dt" sz="half" idx="10"/>
          </p:nvPr>
        </p:nvSpPr>
        <p:spPr>
          <a:xfrm>
            <a:off x="6108192" y="6556248"/>
            <a:ext cx="2103120" cy="301752"/>
          </a:xfrm>
        </p:spPr>
        <p:txBody>
          <a:bodyPr/>
          <a:lstStyle>
            <a:lvl1pPr>
              <a:defRPr sz="900"/>
            </a:lvl1pPr>
          </a:lstStyle>
          <a:p>
            <a:fld id="{C2056A06-667D-4820-BDA1-FA31C7F283D8}" type="datetimeFigureOut">
              <a:rPr lang="tr-TR" smtClean="0"/>
              <a:t>3.10.2022</a:t>
            </a:fld>
            <a:endParaRPr lang="tr-TR"/>
          </a:p>
        </p:txBody>
      </p:sp>
      <p:sp>
        <p:nvSpPr>
          <p:cNvPr id="6" name="Altbilgi Yer Tutucusu 5"/>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Slayt Numarası Yer Tutucusu 6"/>
          <p:cNvSpPr>
            <a:spLocks noGrp="1"/>
          </p:cNvSpPr>
          <p:nvPr>
            <p:ph type="sldNum" sz="quarter" idx="12"/>
          </p:nvPr>
        </p:nvSpPr>
        <p:spPr>
          <a:xfrm>
            <a:off x="8217192" y="6556248"/>
            <a:ext cx="365760" cy="301752"/>
          </a:xfrm>
        </p:spPr>
        <p:txBody>
          <a:bodyPr/>
          <a:lstStyle>
            <a:lvl1pPr algn="ctr">
              <a:defRPr sz="900"/>
            </a:lvl1pPr>
          </a:lstStyle>
          <a:p>
            <a:fld id="{AB825915-C234-4CE6-9717-12120EBB0A85}"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Dik Üçgen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Düz Bağlayıcı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Düz Bağlayıcı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Başlık Yer Tutucusu 21"/>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C2056A06-667D-4820-BDA1-FA31C7F283D8}" type="datetimeFigureOut">
              <a:rPr lang="tr-TR" smtClean="0"/>
              <a:t>3.10.2022</a:t>
            </a:fld>
            <a:endParaRPr lang="tr-TR"/>
          </a:p>
        </p:txBody>
      </p:sp>
      <p:sp>
        <p:nvSpPr>
          <p:cNvPr id="3" name="Altbilgi Yer Tutucusu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Slayt Numarası Yer Tutucusu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AB825915-C234-4CE6-9717-12120EBB0A85}"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nef.com.tr/blog/dadaizm-nedir-kuralsiz-ve-ozgur-bir-sanat-akimi" TargetMode="External"/><Relationship Id="rId2" Type="http://schemas.openxmlformats.org/officeDocument/2006/relationships/hyperlink" Target="https://onedio.com/haber/mantiga-ve-entelektuel-katiliga-isyan-eden-dada-akimi-na-ait-sanat-eserleri-537985" TargetMode="External"/><Relationship Id="rId1" Type="http://schemas.openxmlformats.org/officeDocument/2006/relationships/slideLayout" Target="../slideLayouts/slideLayout2.xml"/><Relationship Id="rId4" Type="http://schemas.openxmlformats.org/officeDocument/2006/relationships/hyperlink" Target="https://tr.wikipedia.org/wiki/Dadaiz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51520" y="764704"/>
            <a:ext cx="5759648" cy="1542033"/>
          </a:xfrm>
        </p:spPr>
        <p:txBody>
          <a:bodyPr>
            <a:noAutofit/>
          </a:bodyPr>
          <a:lstStyle/>
          <a:p>
            <a:r>
              <a:rPr lang="tr-TR" sz="8000" b="1" dirty="0" smtClean="0">
                <a:solidFill>
                  <a:srgbClr val="FF0000"/>
                </a:solidFill>
                <a:effectLst>
                  <a:outerShdw blurRad="38100" dist="38100" dir="2700000" algn="tl">
                    <a:srgbClr val="000000">
                      <a:alpha val="43137"/>
                    </a:srgbClr>
                  </a:outerShdw>
                </a:effectLst>
              </a:rPr>
              <a:t>DADAİZM</a:t>
            </a:r>
            <a:endParaRPr lang="tr-TR" sz="8000" b="1" dirty="0">
              <a:solidFill>
                <a:srgbClr val="FF0000"/>
              </a:solidFill>
              <a:effectLst>
                <a:outerShdw blurRad="38100" dist="38100" dir="2700000" algn="tl">
                  <a:srgbClr val="000000">
                    <a:alpha val="43137"/>
                  </a:srgbClr>
                </a:outerShdw>
              </a:effectLst>
            </a:endParaRPr>
          </a:p>
        </p:txBody>
      </p:sp>
      <p:sp>
        <p:nvSpPr>
          <p:cNvPr id="3" name="Alt Başlık 2"/>
          <p:cNvSpPr>
            <a:spLocks noGrp="1"/>
          </p:cNvSpPr>
          <p:nvPr>
            <p:ph type="subTitle" idx="1"/>
          </p:nvPr>
        </p:nvSpPr>
        <p:spPr>
          <a:xfrm>
            <a:off x="467544" y="2276872"/>
            <a:ext cx="8350944" cy="1752600"/>
          </a:xfrm>
        </p:spPr>
        <p:txBody>
          <a:bodyPr>
            <a:noAutofit/>
          </a:bodyPr>
          <a:lstStyle/>
          <a:p>
            <a:pPr algn="l"/>
            <a:r>
              <a:rPr lang="tr-TR" b="1" dirty="0" smtClean="0">
                <a:solidFill>
                  <a:schemeClr val="bg1"/>
                </a:solidFill>
              </a:rPr>
              <a:t>Ömer Kayhan  633</a:t>
            </a:r>
          </a:p>
          <a:p>
            <a:pPr algn="l"/>
            <a:r>
              <a:rPr lang="tr-TR" b="1" dirty="0" smtClean="0">
                <a:solidFill>
                  <a:schemeClr val="bg1"/>
                </a:solidFill>
              </a:rPr>
              <a:t>Yunus Emre Işık 653</a:t>
            </a:r>
          </a:p>
          <a:p>
            <a:pPr algn="l"/>
            <a:r>
              <a:rPr lang="tr-TR" b="1" dirty="0" smtClean="0">
                <a:solidFill>
                  <a:schemeClr val="bg1"/>
                </a:solidFill>
              </a:rPr>
              <a:t>Emir Beyaztaş 661</a:t>
            </a:r>
          </a:p>
          <a:p>
            <a:pPr algn="l"/>
            <a:r>
              <a:rPr lang="tr-TR" b="1" dirty="0" smtClean="0">
                <a:solidFill>
                  <a:schemeClr val="bg1"/>
                </a:solidFill>
              </a:rPr>
              <a:t>Ahmet Can Dursun 652</a:t>
            </a:r>
          </a:p>
          <a:p>
            <a:pPr algn="l"/>
            <a:r>
              <a:rPr lang="tr-TR" b="1" dirty="0" smtClean="0">
                <a:solidFill>
                  <a:schemeClr val="bg1"/>
                </a:solidFill>
              </a:rPr>
              <a:t>Burhan Eren Karlı 641</a:t>
            </a:r>
            <a:endParaRPr lang="tr-TR" b="1" dirty="0">
              <a:solidFill>
                <a:schemeClr val="bg1"/>
              </a:solidFill>
            </a:endParaRPr>
          </a:p>
        </p:txBody>
      </p:sp>
    </p:spTree>
    <p:extLst>
      <p:ext uri="{BB962C8B-B14F-4D97-AF65-F5344CB8AC3E}">
        <p14:creationId xmlns:p14="http://schemas.microsoft.com/office/powerpoint/2010/main" val="3199783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de-DE" b="1" dirty="0">
                <a:solidFill>
                  <a:srgbClr val="C00000"/>
                </a:solidFill>
                <a:effectLst/>
              </a:rPr>
              <a:t>Kurt </a:t>
            </a:r>
            <a:r>
              <a:rPr lang="de-DE" b="1" dirty="0" err="1">
                <a:solidFill>
                  <a:srgbClr val="C00000"/>
                </a:solidFill>
                <a:effectLst/>
              </a:rPr>
              <a:t>Schwitters</a:t>
            </a:r>
            <a:r>
              <a:rPr lang="de-DE" b="1" dirty="0">
                <a:solidFill>
                  <a:srgbClr val="C00000"/>
                </a:solidFill>
                <a:effectLst/>
              </a:rPr>
              <a:t> - Kuka </a:t>
            </a:r>
            <a:r>
              <a:rPr lang="de-DE" b="1" dirty="0" err="1">
                <a:solidFill>
                  <a:srgbClr val="C00000"/>
                </a:solidFill>
                <a:effectLst/>
              </a:rPr>
              <a:t>Resmi</a:t>
            </a:r>
            <a:r>
              <a:rPr lang="de-DE" b="1" dirty="0">
                <a:solidFill>
                  <a:srgbClr val="C00000"/>
                </a:solidFill>
                <a:effectLst/>
              </a:rPr>
              <a:t> (1921)</a:t>
            </a:r>
            <a:br>
              <a:rPr lang="de-DE"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p:txBody>
          <a:bodyPr/>
          <a:lstStyle/>
          <a:p>
            <a:r>
              <a:rPr lang="tr-TR" b="1" dirty="0"/>
              <a:t>Kuka Resmi, </a:t>
            </a:r>
            <a:r>
              <a:rPr lang="tr-TR" b="1" dirty="0" err="1"/>
              <a:t>Schwitters'in</a:t>
            </a:r>
            <a:r>
              <a:rPr lang="tr-TR" b="1" dirty="0"/>
              <a:t> ilk dönem işlerinden biridir ve sanatçının, insan düşüncesini yansıtmak için aradığı soyut formların bir araya getirilmesi ile oluşturulmuştur.</a:t>
            </a:r>
            <a:endParaRPr lang="tr-TR" b="1"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99992" y="1628800"/>
            <a:ext cx="4392487" cy="4824536"/>
          </a:xfrm>
        </p:spPr>
      </p:pic>
    </p:spTree>
    <p:extLst>
      <p:ext uri="{BB962C8B-B14F-4D97-AF65-F5344CB8AC3E}">
        <p14:creationId xmlns:p14="http://schemas.microsoft.com/office/powerpoint/2010/main" val="2076427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solidFill>
                  <a:srgbClr val="C00000"/>
                </a:solidFill>
                <a:effectLst/>
              </a:rPr>
              <a:t>Man Ray - Hediye (1921)</a:t>
            </a:r>
            <a:br>
              <a:rPr lang="tr-TR"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a:xfrm>
            <a:off x="251520" y="1268760"/>
            <a:ext cx="5832648" cy="5256585"/>
          </a:xfrm>
        </p:spPr>
        <p:txBody>
          <a:bodyPr>
            <a:normAutofit fontScale="92500" lnSpcReduction="10000"/>
          </a:bodyPr>
          <a:lstStyle/>
          <a:p>
            <a:r>
              <a:rPr lang="tr-TR" b="1" dirty="0"/>
              <a:t>Altında çiviler bulunan bir ütü olan Hediye isimli eser, Man </a:t>
            </a:r>
            <a:r>
              <a:rPr lang="tr-TR" b="1" dirty="0" err="1"/>
              <a:t>Ray'in</a:t>
            </a:r>
            <a:r>
              <a:rPr lang="tr-TR" b="1" dirty="0"/>
              <a:t> mevcut sanat formlarına karşı duyduğu tiksintiyi ve baş </a:t>
            </a:r>
            <a:r>
              <a:rPr lang="tr-TR" b="1" dirty="0" err="1"/>
              <a:t>kaldırıyı</a:t>
            </a:r>
            <a:r>
              <a:rPr lang="tr-TR" b="1" dirty="0"/>
              <a:t> göstermektedir. Bu eserde metaforik bir gönderme yatmaktadır; ütü, ütülemek içindir fakat altında çiviler olduğu sürece bu amaç uğruna kullanılamayacaktır. Birinci Dünya Savaşı'nın sanatı da bu ikilem içine düşmüştür; sanat, sanat içindir fakat toplumun içine girdiği koşulları, sanatın sanat olmasının önüne geçmektedir.</a:t>
            </a:r>
            <a:endParaRPr lang="tr-TR" b="1"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40152" y="1556792"/>
            <a:ext cx="3096344" cy="5040560"/>
          </a:xfrm>
        </p:spPr>
      </p:pic>
    </p:spTree>
    <p:extLst>
      <p:ext uri="{BB962C8B-B14F-4D97-AF65-F5344CB8AC3E}">
        <p14:creationId xmlns:p14="http://schemas.microsoft.com/office/powerpoint/2010/main" val="726461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r>
              <a:rPr lang="tr-TR" b="1" dirty="0" smtClean="0">
                <a:solidFill>
                  <a:schemeClr val="accent3">
                    <a:lumMod val="75000"/>
                  </a:schemeClr>
                </a:solidFill>
              </a:rPr>
              <a:t>KAYNAKÇA</a:t>
            </a:r>
            <a:endParaRPr lang="tr-TR" b="1" dirty="0">
              <a:solidFill>
                <a:schemeClr val="accent3">
                  <a:lumMod val="75000"/>
                </a:schemeClr>
              </a:solidFill>
            </a:endParaRPr>
          </a:p>
        </p:txBody>
      </p:sp>
      <p:sp>
        <p:nvSpPr>
          <p:cNvPr id="6" name="İçerik Yer Tutucusu 5"/>
          <p:cNvSpPr>
            <a:spLocks noGrp="1"/>
          </p:cNvSpPr>
          <p:nvPr>
            <p:ph idx="1"/>
          </p:nvPr>
        </p:nvSpPr>
        <p:spPr/>
        <p:txBody>
          <a:bodyPr/>
          <a:lstStyle/>
          <a:p>
            <a:r>
              <a:rPr lang="tr-TR" dirty="0">
                <a:hlinkClick r:id="rId2"/>
              </a:rPr>
              <a:t>https://</a:t>
            </a:r>
            <a:r>
              <a:rPr lang="tr-TR" dirty="0" smtClean="0">
                <a:hlinkClick r:id="rId2"/>
              </a:rPr>
              <a:t>onedio.com/haber/mantiga-ve-entelektuel-katiliga-isyan-eden-dada-akimi-na-ait-sanat-eserleri-537985</a:t>
            </a:r>
            <a:endParaRPr lang="tr-TR" dirty="0" smtClean="0"/>
          </a:p>
          <a:p>
            <a:r>
              <a:rPr lang="tr-TR" dirty="0">
                <a:hlinkClick r:id="rId3"/>
              </a:rPr>
              <a:t>https://</a:t>
            </a:r>
            <a:r>
              <a:rPr lang="tr-TR" dirty="0" smtClean="0">
                <a:hlinkClick r:id="rId3"/>
              </a:rPr>
              <a:t>www.nef.com.tr/blog/dadaizm-nedir-kuralsiz-ve-ozgur-bir-sanat-akimi</a:t>
            </a:r>
            <a:endParaRPr lang="tr-TR" dirty="0" smtClean="0"/>
          </a:p>
          <a:p>
            <a:r>
              <a:rPr lang="tr-TR" dirty="0">
                <a:hlinkClick r:id="rId4"/>
              </a:rPr>
              <a:t>https://</a:t>
            </a:r>
            <a:r>
              <a:rPr lang="tr-TR" dirty="0" smtClean="0">
                <a:hlinkClick r:id="rId4"/>
              </a:rPr>
              <a:t>tr.wikipedia.org/wiki/Dadaizm</a:t>
            </a:r>
            <a:endParaRPr lang="tr-TR" dirty="0" smtClean="0"/>
          </a:p>
          <a:p>
            <a:pPr marL="64008" indent="0">
              <a:buNone/>
            </a:pPr>
            <a:endParaRPr lang="tr-TR" dirty="0"/>
          </a:p>
        </p:txBody>
      </p:sp>
    </p:spTree>
    <p:extLst>
      <p:ext uri="{BB962C8B-B14F-4D97-AF65-F5344CB8AC3E}">
        <p14:creationId xmlns:p14="http://schemas.microsoft.com/office/powerpoint/2010/main" val="13719409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rgbClr val="C00000"/>
                </a:solidFill>
              </a:rPr>
              <a:t>DADAİZM NEDİR?</a:t>
            </a:r>
            <a:endParaRPr lang="tr-TR" b="1" dirty="0">
              <a:solidFill>
                <a:srgbClr val="C00000"/>
              </a:solidFill>
            </a:endParaRPr>
          </a:p>
        </p:txBody>
      </p:sp>
      <p:sp>
        <p:nvSpPr>
          <p:cNvPr id="3" name="İçerik Yer Tutucusu 2"/>
          <p:cNvSpPr>
            <a:spLocks noGrp="1"/>
          </p:cNvSpPr>
          <p:nvPr>
            <p:ph idx="1"/>
          </p:nvPr>
        </p:nvSpPr>
        <p:spPr/>
        <p:txBody>
          <a:bodyPr>
            <a:normAutofit lnSpcReduction="10000"/>
          </a:bodyPr>
          <a:lstStyle/>
          <a:p>
            <a:r>
              <a:rPr lang="tr-TR" sz="3200" b="1" dirty="0"/>
              <a:t>Dadaizm ya da </a:t>
            </a:r>
            <a:r>
              <a:rPr lang="tr-TR" sz="3200" b="1" dirty="0" err="1"/>
              <a:t>Dadacılık</a:t>
            </a:r>
            <a:r>
              <a:rPr lang="tr-TR" sz="3200" b="1" dirty="0"/>
              <a:t>, 20. yüzyılda Avrupa’da ortaya çıkmış ve ardından Amerika’ya uzanarak tüm dünyayı etkisine almış bir sanat hareketi. 1. Dünya Savaşı'nı protesto etmek amacıyla Zürih, Berlin, Köln, Paris gibi şehirlerde yaşayan Avrupalı sanatçılar tarafından ortaya çıkarılan bu sanat akımı, dönemin karamsarlığına karşı bir duruş sergilemeyi başardı.</a:t>
            </a:r>
          </a:p>
        </p:txBody>
      </p:sp>
    </p:spTree>
    <p:extLst>
      <p:ext uri="{BB962C8B-B14F-4D97-AF65-F5344CB8AC3E}">
        <p14:creationId xmlns:p14="http://schemas.microsoft.com/office/powerpoint/2010/main" val="1655862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sz="3200" b="1" dirty="0"/>
              <a:t>Edebiyat, tiyatro ve resim sanatında etkili olan bu hareket, alışılmış estetik ve dil biçimlerinin dışına çıkarak yeni değerler doğurmuştu. Umutsuzluğa düşmüş insanlığı sarsmak ve şaşırtmak isteyen </a:t>
            </a:r>
            <a:r>
              <a:rPr lang="tr-TR" sz="3200" b="1" dirty="0" err="1"/>
              <a:t>Dadacılar</a:t>
            </a:r>
            <a:r>
              <a:rPr lang="tr-TR" sz="3200" b="1" dirty="0"/>
              <a:t>, isteklerine ulaşmış ve sanat alanında çığır açtılar.</a:t>
            </a:r>
            <a:endParaRPr lang="tr-TR" sz="3200" b="1" dirty="0"/>
          </a:p>
          <a:p>
            <a:endParaRPr lang="tr-TR" dirty="0"/>
          </a:p>
        </p:txBody>
      </p:sp>
    </p:spTree>
    <p:extLst>
      <p:ext uri="{BB962C8B-B14F-4D97-AF65-F5344CB8AC3E}">
        <p14:creationId xmlns:p14="http://schemas.microsoft.com/office/powerpoint/2010/main" val="3846779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rgbClr val="C00000"/>
                </a:solidFill>
              </a:rPr>
              <a:t>DADAİZMİN ÖZELLİKLERİ</a:t>
            </a:r>
            <a:endParaRPr lang="tr-TR" b="1" dirty="0">
              <a:solidFill>
                <a:srgbClr val="C00000"/>
              </a:solidFill>
            </a:endParaRPr>
          </a:p>
        </p:txBody>
      </p:sp>
      <p:sp>
        <p:nvSpPr>
          <p:cNvPr id="3" name="İçerik Yer Tutucusu 2"/>
          <p:cNvSpPr>
            <a:spLocks noGrp="1"/>
          </p:cNvSpPr>
          <p:nvPr>
            <p:ph idx="1"/>
          </p:nvPr>
        </p:nvSpPr>
        <p:spPr/>
        <p:txBody>
          <a:bodyPr>
            <a:noAutofit/>
          </a:bodyPr>
          <a:lstStyle/>
          <a:p>
            <a:r>
              <a:rPr lang="tr-TR" b="1" dirty="0" err="1"/>
              <a:t>Dadacılar</a:t>
            </a:r>
            <a:r>
              <a:rPr lang="tr-TR" b="1" dirty="0"/>
              <a:t>, aklın hiçbir değerinin ve öneminin olmadığını savunur. O yüzden bu sanat akımına dair eserlerde hiçlik, absürtlük ve anlamsızlık dikkat çeker. Ayrıca bu hareketin belirleyici özelliklerinden biri de her şeye kuşkuyla yaklaşılmasıdır. Bu akımı takip eden sanatçılar, çevrelerinde vuku bulan her şeyi sorgular.</a:t>
            </a:r>
            <a:endParaRPr lang="tr-TR" b="1" dirty="0"/>
          </a:p>
        </p:txBody>
      </p:sp>
    </p:spTree>
    <p:extLst>
      <p:ext uri="{BB962C8B-B14F-4D97-AF65-F5344CB8AC3E}">
        <p14:creationId xmlns:p14="http://schemas.microsoft.com/office/powerpoint/2010/main" val="1896770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solidFill>
                  <a:srgbClr val="C00000"/>
                </a:solidFill>
              </a:rPr>
              <a:t>DADAİZM SANATÇILARI</a:t>
            </a:r>
            <a:endParaRPr lang="tr-TR" b="1" dirty="0">
              <a:solidFill>
                <a:srgbClr val="C00000"/>
              </a:solidFill>
            </a:endParaRPr>
          </a:p>
        </p:txBody>
      </p:sp>
      <p:sp>
        <p:nvSpPr>
          <p:cNvPr id="3" name="İçerik Yer Tutucusu 2"/>
          <p:cNvSpPr>
            <a:spLocks noGrp="1"/>
          </p:cNvSpPr>
          <p:nvPr>
            <p:ph idx="1"/>
          </p:nvPr>
        </p:nvSpPr>
        <p:spPr/>
        <p:txBody>
          <a:bodyPr/>
          <a:lstStyle/>
          <a:p>
            <a:r>
              <a:rPr lang="tr-TR" b="1" dirty="0">
                <a:solidFill>
                  <a:schemeClr val="bg1"/>
                </a:solidFill>
              </a:rPr>
              <a:t>Hugo </a:t>
            </a:r>
            <a:r>
              <a:rPr lang="tr-TR" b="1" dirty="0" err="1" smtClean="0">
                <a:solidFill>
                  <a:schemeClr val="bg1"/>
                </a:solidFill>
              </a:rPr>
              <a:t>Ball</a:t>
            </a:r>
            <a:endParaRPr lang="tr-TR" b="1" dirty="0" smtClean="0">
              <a:solidFill>
                <a:schemeClr val="bg1"/>
              </a:solidFill>
            </a:endParaRPr>
          </a:p>
          <a:p>
            <a:r>
              <a:rPr lang="tr-TR" b="1" dirty="0" err="1">
                <a:solidFill>
                  <a:schemeClr val="bg1"/>
                </a:solidFill>
              </a:rPr>
              <a:t>Hans</a:t>
            </a:r>
            <a:r>
              <a:rPr lang="tr-TR" b="1" dirty="0">
                <a:solidFill>
                  <a:schemeClr val="bg1"/>
                </a:solidFill>
              </a:rPr>
              <a:t> </a:t>
            </a:r>
            <a:r>
              <a:rPr lang="tr-TR" b="1" dirty="0" smtClean="0">
                <a:solidFill>
                  <a:schemeClr val="bg1"/>
                </a:solidFill>
              </a:rPr>
              <a:t>Arp</a:t>
            </a:r>
          </a:p>
          <a:p>
            <a:r>
              <a:rPr lang="tr-TR" b="1" dirty="0" err="1">
                <a:solidFill>
                  <a:schemeClr val="bg1"/>
                </a:solidFill>
              </a:rPr>
              <a:t>Marcel</a:t>
            </a:r>
            <a:r>
              <a:rPr lang="tr-TR" b="1" dirty="0">
                <a:solidFill>
                  <a:schemeClr val="bg1"/>
                </a:solidFill>
              </a:rPr>
              <a:t> </a:t>
            </a:r>
            <a:r>
              <a:rPr lang="tr-TR" b="1" dirty="0" err="1" smtClean="0">
                <a:solidFill>
                  <a:schemeClr val="bg1"/>
                </a:solidFill>
              </a:rPr>
              <a:t>Duchamp</a:t>
            </a:r>
            <a:endParaRPr lang="tr-TR" b="1" dirty="0" smtClean="0">
              <a:solidFill>
                <a:schemeClr val="bg1"/>
              </a:solidFill>
            </a:endParaRPr>
          </a:p>
          <a:p>
            <a:r>
              <a:rPr lang="en-US" b="1" dirty="0">
                <a:solidFill>
                  <a:schemeClr val="bg1"/>
                </a:solidFill>
              </a:rPr>
              <a:t>George </a:t>
            </a:r>
            <a:r>
              <a:rPr lang="en-US" b="1" dirty="0" smtClean="0">
                <a:solidFill>
                  <a:schemeClr val="bg1"/>
                </a:solidFill>
              </a:rPr>
              <a:t>Grosz</a:t>
            </a:r>
            <a:endParaRPr lang="tr-TR" b="1" dirty="0" smtClean="0">
              <a:solidFill>
                <a:schemeClr val="bg1"/>
              </a:solidFill>
            </a:endParaRPr>
          </a:p>
          <a:p>
            <a:r>
              <a:rPr lang="tr-TR" b="1" dirty="0">
                <a:solidFill>
                  <a:schemeClr val="bg1"/>
                </a:solidFill>
              </a:rPr>
              <a:t>Kurt </a:t>
            </a:r>
            <a:r>
              <a:rPr lang="tr-TR" b="1" dirty="0" err="1">
                <a:solidFill>
                  <a:schemeClr val="bg1"/>
                </a:solidFill>
              </a:rPr>
              <a:t>Schwitters</a:t>
            </a:r>
            <a:r>
              <a:rPr lang="tr-TR" b="1" dirty="0">
                <a:solidFill>
                  <a:schemeClr val="bg1"/>
                </a:solidFill>
              </a:rPr>
              <a:t> </a:t>
            </a:r>
          </a:p>
          <a:p>
            <a:r>
              <a:rPr lang="tr-TR" b="1" dirty="0">
                <a:solidFill>
                  <a:schemeClr val="bg1"/>
                </a:solidFill>
              </a:rPr>
              <a:t>Man </a:t>
            </a:r>
            <a:r>
              <a:rPr lang="tr-TR" b="1" dirty="0" smtClean="0">
                <a:solidFill>
                  <a:schemeClr val="bg1"/>
                </a:solidFill>
              </a:rPr>
              <a:t>Ray</a:t>
            </a:r>
          </a:p>
          <a:p>
            <a:endParaRPr lang="tr-TR" sz="2800" b="1" dirty="0" smtClean="0">
              <a:solidFill>
                <a:srgbClr val="C00000"/>
              </a:solidFill>
            </a:endParaRPr>
          </a:p>
          <a:p>
            <a:endParaRPr lang="tr-TR" sz="2800" b="1" dirty="0" smtClean="0">
              <a:solidFill>
                <a:srgbClr val="C00000"/>
              </a:solidFill>
            </a:endParaRPr>
          </a:p>
          <a:p>
            <a:endParaRPr lang="tr-TR" sz="2800" b="1" dirty="0" smtClean="0">
              <a:solidFill>
                <a:srgbClr val="C00000"/>
              </a:solidFill>
            </a:endParaRPr>
          </a:p>
          <a:p>
            <a:endParaRPr lang="tr-TR" dirty="0"/>
          </a:p>
        </p:txBody>
      </p:sp>
    </p:spTree>
    <p:extLst>
      <p:ext uri="{BB962C8B-B14F-4D97-AF65-F5344CB8AC3E}">
        <p14:creationId xmlns:p14="http://schemas.microsoft.com/office/powerpoint/2010/main" val="3766889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a:solidFill>
                  <a:srgbClr val="C00000"/>
                </a:solidFill>
                <a:effectLst/>
              </a:rPr>
              <a:t>Hugo </a:t>
            </a:r>
            <a:r>
              <a:rPr lang="tr-TR" sz="3200" b="1" dirty="0" err="1">
                <a:solidFill>
                  <a:srgbClr val="C00000"/>
                </a:solidFill>
                <a:effectLst/>
              </a:rPr>
              <a:t>Ball</a:t>
            </a:r>
            <a:r>
              <a:rPr lang="tr-TR" sz="3200" b="1" dirty="0">
                <a:solidFill>
                  <a:srgbClr val="C00000"/>
                </a:solidFill>
                <a:effectLst/>
              </a:rPr>
              <a:t> </a:t>
            </a:r>
            <a:r>
              <a:rPr lang="tr-TR" sz="3200" b="1" dirty="0" smtClean="0">
                <a:solidFill>
                  <a:srgbClr val="C00000"/>
                </a:solidFill>
                <a:effectLst/>
              </a:rPr>
              <a:t>– </a:t>
            </a:r>
            <a:r>
              <a:rPr lang="tr-TR" sz="3200" b="1" dirty="0" err="1" smtClean="0">
                <a:solidFill>
                  <a:srgbClr val="C00000"/>
                </a:solidFill>
                <a:effectLst/>
              </a:rPr>
              <a:t>Voltaire</a:t>
            </a:r>
            <a:r>
              <a:rPr lang="tr-TR" sz="3200" b="1" dirty="0">
                <a:solidFill>
                  <a:srgbClr val="C00000"/>
                </a:solidFill>
                <a:effectLst/>
              </a:rPr>
              <a:t> </a:t>
            </a:r>
            <a:r>
              <a:rPr lang="tr-TR" sz="3200" b="1" dirty="0" err="1" smtClean="0">
                <a:solidFill>
                  <a:srgbClr val="C00000"/>
                </a:solidFill>
                <a:effectLst/>
              </a:rPr>
              <a:t>Kabaresi'nde</a:t>
            </a:r>
            <a:r>
              <a:rPr lang="tr-TR" sz="3200" b="1" dirty="0" smtClean="0">
                <a:solidFill>
                  <a:srgbClr val="C00000"/>
                </a:solidFill>
                <a:effectLst/>
              </a:rPr>
              <a:t> Performans</a:t>
            </a:r>
            <a:r>
              <a:rPr lang="tr-TR" sz="3200" b="1" dirty="0">
                <a:solidFill>
                  <a:srgbClr val="C00000"/>
                </a:solidFill>
                <a:effectLst/>
              </a:rPr>
              <a:t/>
            </a:r>
            <a:br>
              <a:rPr lang="tr-TR" sz="3200" b="1" dirty="0">
                <a:solidFill>
                  <a:srgbClr val="C00000"/>
                </a:solidFill>
                <a:effectLst/>
              </a:rPr>
            </a:br>
            <a:endParaRPr lang="tr-TR" sz="3200" dirty="0">
              <a:solidFill>
                <a:srgbClr val="C00000"/>
              </a:solidFill>
            </a:endParaRPr>
          </a:p>
        </p:txBody>
      </p:sp>
      <p:sp>
        <p:nvSpPr>
          <p:cNvPr id="6" name="İçerik Yer Tutucusu 5"/>
          <p:cNvSpPr>
            <a:spLocks noGrp="1"/>
          </p:cNvSpPr>
          <p:nvPr>
            <p:ph sz="half" idx="1"/>
          </p:nvPr>
        </p:nvSpPr>
        <p:spPr/>
        <p:txBody>
          <a:bodyPr>
            <a:normAutofit fontScale="92500" lnSpcReduction="10000"/>
          </a:bodyPr>
          <a:lstStyle/>
          <a:p>
            <a:r>
              <a:rPr lang="tr-TR" b="1" dirty="0" err="1"/>
              <a:t>Ball'ın</a:t>
            </a:r>
            <a:r>
              <a:rPr lang="tr-TR" b="1" dirty="0"/>
              <a:t> elinden çıkan bu kostüm, hiçbir anlam ifade etmeyen hecelerin tekrarlanmasıyla bir kalıp oluşturan ve böylece </a:t>
            </a:r>
            <a:r>
              <a:rPr lang="tr-TR" b="1" dirty="0" err="1"/>
              <a:t>enrensel</a:t>
            </a:r>
            <a:r>
              <a:rPr lang="tr-TR" b="1" dirty="0"/>
              <a:t> olarak anlaşılabilecek bir duygu yaratması amaçlanan '</a:t>
            </a:r>
            <a:r>
              <a:rPr lang="tr-TR" b="1" dirty="0" err="1"/>
              <a:t>Karawane</a:t>
            </a:r>
            <a:r>
              <a:rPr lang="tr-TR" b="1" dirty="0"/>
              <a:t>' isimli şiirin performansı için tasarlanmıştı.</a:t>
            </a:r>
            <a:endParaRPr lang="tr-TR" b="1" dirty="0"/>
          </a:p>
        </p:txBody>
      </p:sp>
      <p:pic>
        <p:nvPicPr>
          <p:cNvPr id="8" name="İçerik Yer Tutucusu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700808"/>
            <a:ext cx="4038600" cy="4536504"/>
          </a:xfrm>
        </p:spPr>
      </p:pic>
    </p:spTree>
    <p:extLst>
      <p:ext uri="{BB962C8B-B14F-4D97-AF65-F5344CB8AC3E}">
        <p14:creationId xmlns:p14="http://schemas.microsoft.com/office/powerpoint/2010/main" val="1555150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err="1">
                <a:solidFill>
                  <a:srgbClr val="C00000"/>
                </a:solidFill>
                <a:effectLst/>
              </a:rPr>
              <a:t>Hans</a:t>
            </a:r>
            <a:r>
              <a:rPr lang="tr-TR" b="1" dirty="0">
                <a:solidFill>
                  <a:srgbClr val="C00000"/>
                </a:solidFill>
                <a:effectLst/>
              </a:rPr>
              <a:t> Arp - İsimsiz (1917)</a:t>
            </a:r>
            <a:br>
              <a:rPr lang="tr-TR"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p:txBody>
          <a:bodyPr/>
          <a:lstStyle/>
          <a:p>
            <a:r>
              <a:rPr lang="tr-TR" b="1" dirty="0"/>
              <a:t>Şans algoritmalarının ellerine bırakılan ve bu nedenle rastgele ortaya çıkan karelerin oluşturduğu bu kompozisyon, sanatın belli kurallara göre yapılması gerektiği fikrine baş kaldırıyordu.</a:t>
            </a:r>
            <a:endParaRPr lang="tr-TR" b="1" dirty="0"/>
          </a:p>
        </p:txBody>
      </p:sp>
      <p:pic>
        <p:nvPicPr>
          <p:cNvPr id="5" name="İçerik Yer Tutucus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43779" y="1722438"/>
            <a:ext cx="3848701" cy="4658890"/>
          </a:xfrm>
        </p:spPr>
      </p:pic>
    </p:spTree>
    <p:extLst>
      <p:ext uri="{BB962C8B-B14F-4D97-AF65-F5344CB8AC3E}">
        <p14:creationId xmlns:p14="http://schemas.microsoft.com/office/powerpoint/2010/main" val="2575283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dirty="0" err="1" smtClean="0">
                <a:solidFill>
                  <a:srgbClr val="C00000"/>
                </a:solidFill>
                <a:effectLst/>
              </a:rPr>
              <a:t>Marcel</a:t>
            </a:r>
            <a:r>
              <a:rPr lang="tr-TR" b="1" dirty="0" smtClean="0">
                <a:solidFill>
                  <a:srgbClr val="C00000"/>
                </a:solidFill>
                <a:effectLst/>
              </a:rPr>
              <a:t> </a:t>
            </a:r>
            <a:r>
              <a:rPr lang="tr-TR" b="1" dirty="0" err="1" smtClean="0">
                <a:solidFill>
                  <a:srgbClr val="C00000"/>
                </a:solidFill>
                <a:effectLst/>
              </a:rPr>
              <a:t>Duchamp</a:t>
            </a:r>
            <a:r>
              <a:rPr lang="tr-TR" b="1" dirty="0" smtClean="0">
                <a:solidFill>
                  <a:srgbClr val="C00000"/>
                </a:solidFill>
                <a:effectLst/>
              </a:rPr>
              <a:t> - </a:t>
            </a:r>
            <a:r>
              <a:rPr lang="tr-TR" b="1" dirty="0">
                <a:solidFill>
                  <a:srgbClr val="C00000"/>
                </a:solidFill>
                <a:effectLst/>
              </a:rPr>
              <a:t>Pınar (1917)</a:t>
            </a:r>
            <a:br>
              <a:rPr lang="tr-TR"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p:txBody>
          <a:bodyPr/>
          <a:lstStyle/>
          <a:p>
            <a:r>
              <a:rPr lang="tr-TR" b="1" i="1" dirty="0"/>
              <a:t>Pınar </a:t>
            </a:r>
            <a:r>
              <a:rPr lang="tr-TR" b="1" dirty="0"/>
              <a:t>isimli eser, beyaz bir porselen </a:t>
            </a:r>
            <a:r>
              <a:rPr lang="tr-TR" b="1" dirty="0" err="1"/>
              <a:t>pisuvardır</a:t>
            </a:r>
            <a:r>
              <a:rPr lang="tr-TR" b="1" dirty="0"/>
              <a:t> ve yıkık bir fabrikadan alındıktan sonra bir süpürgeliğin üzerine yerleştirilerek sanat eseri olarak sunulmuştur.</a:t>
            </a:r>
            <a:endParaRPr lang="tr-TR" b="1" dirty="0"/>
          </a:p>
        </p:txBody>
      </p:sp>
      <p:pic>
        <p:nvPicPr>
          <p:cNvPr id="6" name="İçerik Yer Tutucusu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880"/>
            <a:ext cx="4038600" cy="2962599"/>
          </a:xfrm>
        </p:spPr>
      </p:pic>
    </p:spTree>
    <p:extLst>
      <p:ext uri="{BB962C8B-B14F-4D97-AF65-F5344CB8AC3E}">
        <p14:creationId xmlns:p14="http://schemas.microsoft.com/office/powerpoint/2010/main" val="987297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n-US" b="1" dirty="0">
                <a:solidFill>
                  <a:srgbClr val="C00000"/>
                </a:solidFill>
                <a:effectLst/>
              </a:rPr>
              <a:t>George Grosz - </a:t>
            </a:r>
            <a:r>
              <a:rPr lang="en-US" b="1" dirty="0" err="1">
                <a:solidFill>
                  <a:srgbClr val="C00000"/>
                </a:solidFill>
                <a:effectLst/>
              </a:rPr>
              <a:t>Toplumun</a:t>
            </a:r>
            <a:r>
              <a:rPr lang="en-US" b="1" dirty="0">
                <a:solidFill>
                  <a:srgbClr val="C00000"/>
                </a:solidFill>
                <a:effectLst/>
              </a:rPr>
              <a:t> </a:t>
            </a:r>
            <a:r>
              <a:rPr lang="en-US" b="1" dirty="0" err="1">
                <a:solidFill>
                  <a:srgbClr val="C00000"/>
                </a:solidFill>
                <a:effectLst/>
              </a:rPr>
              <a:t>Şartları</a:t>
            </a:r>
            <a:r>
              <a:rPr lang="en-US" b="1" dirty="0">
                <a:solidFill>
                  <a:srgbClr val="C00000"/>
                </a:solidFill>
                <a:effectLst/>
              </a:rPr>
              <a:t> (1926)</a:t>
            </a:r>
            <a:br>
              <a:rPr lang="en-US" b="1" dirty="0">
                <a:solidFill>
                  <a:srgbClr val="C00000"/>
                </a:solidFill>
                <a:effectLst/>
              </a:rPr>
            </a:br>
            <a:endParaRPr lang="tr-TR" dirty="0">
              <a:solidFill>
                <a:srgbClr val="C00000"/>
              </a:solidFill>
            </a:endParaRPr>
          </a:p>
        </p:txBody>
      </p:sp>
      <p:sp>
        <p:nvSpPr>
          <p:cNvPr id="3" name="İçerik Yer Tutucusu 2"/>
          <p:cNvSpPr>
            <a:spLocks noGrp="1"/>
          </p:cNvSpPr>
          <p:nvPr>
            <p:ph sz="half" idx="1"/>
          </p:nvPr>
        </p:nvSpPr>
        <p:spPr>
          <a:xfrm>
            <a:off x="467544" y="1700808"/>
            <a:ext cx="5544616" cy="4968552"/>
          </a:xfrm>
        </p:spPr>
        <p:txBody>
          <a:bodyPr>
            <a:normAutofit lnSpcReduction="10000"/>
          </a:bodyPr>
          <a:lstStyle/>
          <a:p>
            <a:r>
              <a:rPr lang="tr-TR" sz="2400" b="1" dirty="0"/>
              <a:t>Kariyeri boyunca, George </a:t>
            </a:r>
            <a:r>
              <a:rPr lang="tr-TR" sz="2400" b="1" dirty="0" err="1"/>
              <a:t>Grosz'un</a:t>
            </a:r>
            <a:r>
              <a:rPr lang="tr-TR" sz="2400" b="1" dirty="0"/>
              <a:t> işleri nihilist bir protestodan, burjuvaya karşı olan nefretini daha açık bir şekilde ortaya koyan odaklı ifadelere doğru bir başkalaşım göstermektedir. </a:t>
            </a:r>
            <a:r>
              <a:rPr lang="tr-TR" sz="2400" b="1" dirty="0"/>
              <a:t>Toplumun Şartları isimli eserinde; politikacıların, medyanın, ordunun, hakim toplumsal sınıfın ve yozlaşmış din adamlarının sürmekte oldukları iki yüzlü hayata sert bir eleştiri getirmektedir.</a:t>
            </a:r>
          </a:p>
          <a:p>
            <a:endParaRPr lang="tr-TR" b="1" dirty="0"/>
          </a:p>
        </p:txBody>
      </p:sp>
      <p:pic>
        <p:nvPicPr>
          <p:cNvPr id="5" name="İçerik Yer Tutucusu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24128" y="1722438"/>
            <a:ext cx="3240360" cy="4946922"/>
          </a:xfrm>
        </p:spPr>
      </p:pic>
    </p:spTree>
    <p:extLst>
      <p:ext uri="{BB962C8B-B14F-4D97-AF65-F5344CB8AC3E}">
        <p14:creationId xmlns:p14="http://schemas.microsoft.com/office/powerpoint/2010/main" val="29599900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41</TotalTime>
  <Words>369</Words>
  <Application>Microsoft Office PowerPoint</Application>
  <PresentationFormat>Ekran Gösterisi (4:3)</PresentationFormat>
  <Paragraphs>36</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Canlı</vt:lpstr>
      <vt:lpstr>DADAİZM</vt:lpstr>
      <vt:lpstr>DADAİZM NEDİR?</vt:lpstr>
      <vt:lpstr>PowerPoint Sunusu</vt:lpstr>
      <vt:lpstr>DADAİZMİN ÖZELLİKLERİ</vt:lpstr>
      <vt:lpstr>DADAİZM SANATÇILARI</vt:lpstr>
      <vt:lpstr>Hugo Ball – Voltaire Kabaresi'nde Performans </vt:lpstr>
      <vt:lpstr>Hans Arp - İsimsiz (1917) </vt:lpstr>
      <vt:lpstr>Marcel Duchamp - Pınar (1917) </vt:lpstr>
      <vt:lpstr>George Grosz - Toplumun Şartları (1926) </vt:lpstr>
      <vt:lpstr>Kurt Schwitters - Kuka Resmi (1921) </vt:lpstr>
      <vt:lpstr>Man Ray - Hediye (1921) </vt:lpstr>
      <vt:lpstr>KAYNAKÇA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DADAİZM</dc:title>
  <dc:creator>MURAT</dc:creator>
  <cp:lastModifiedBy>MURAT</cp:lastModifiedBy>
  <cp:revision>5</cp:revision>
  <dcterms:created xsi:type="dcterms:W3CDTF">2022-10-03T15:14:08Z</dcterms:created>
  <dcterms:modified xsi:type="dcterms:W3CDTF">2022-10-03T15:55:29Z</dcterms:modified>
</cp:coreProperties>
</file>