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71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D528590-6185-45A1-A4F5-BE7C1F3C9D69}" type="datetimeFigureOut">
              <a:rPr lang="tr-TR" smtClean="0"/>
              <a:t>5.10.2022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1A9F4CB-02E0-4BF0-A724-4AFF9B1C4C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826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8590-6185-45A1-A4F5-BE7C1F3C9D69}" type="datetimeFigureOut">
              <a:rPr lang="tr-TR" smtClean="0"/>
              <a:t>5.10.2022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F4CB-02E0-4BF0-A724-4AFF9B1C4C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184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8590-6185-45A1-A4F5-BE7C1F3C9D69}" type="datetimeFigureOut">
              <a:rPr lang="tr-TR" smtClean="0"/>
              <a:t>5.10.2022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F4CB-02E0-4BF0-A724-4AFF9B1C4C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3084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8590-6185-45A1-A4F5-BE7C1F3C9D69}" type="datetimeFigureOut">
              <a:rPr lang="tr-TR" smtClean="0"/>
              <a:t>5.10.2022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F4CB-02E0-4BF0-A724-4AFF9B1C4C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2757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8590-6185-45A1-A4F5-BE7C1F3C9D69}" type="datetimeFigureOut">
              <a:rPr lang="tr-TR" smtClean="0"/>
              <a:t>5.10.2022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F4CB-02E0-4BF0-A724-4AFF9B1C4C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9714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8590-6185-45A1-A4F5-BE7C1F3C9D69}" type="datetimeFigureOut">
              <a:rPr lang="tr-TR" smtClean="0"/>
              <a:t>5.10.2022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F4CB-02E0-4BF0-A724-4AFF9B1C4C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3731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8590-6185-45A1-A4F5-BE7C1F3C9D69}" type="datetimeFigureOut">
              <a:rPr lang="tr-TR" smtClean="0"/>
              <a:t>5.10.2022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F4CB-02E0-4BF0-A724-4AFF9B1C4C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5261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D528590-6185-45A1-A4F5-BE7C1F3C9D69}" type="datetimeFigureOut">
              <a:rPr lang="tr-TR" smtClean="0"/>
              <a:t>5.10.2022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F4CB-02E0-4BF0-A724-4AFF9B1C4C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8364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D528590-6185-45A1-A4F5-BE7C1F3C9D69}" type="datetimeFigureOut">
              <a:rPr lang="tr-TR" smtClean="0"/>
              <a:t>5.10.2022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F4CB-02E0-4BF0-A724-4AFF9B1C4C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916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8590-6185-45A1-A4F5-BE7C1F3C9D69}" type="datetimeFigureOut">
              <a:rPr lang="tr-TR" smtClean="0"/>
              <a:t>5.10.2022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F4CB-02E0-4BF0-A724-4AFF9B1C4C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429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8590-6185-45A1-A4F5-BE7C1F3C9D69}" type="datetimeFigureOut">
              <a:rPr lang="tr-TR" smtClean="0"/>
              <a:t>5.10.2022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F4CB-02E0-4BF0-A724-4AFF9B1C4C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158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8590-6185-45A1-A4F5-BE7C1F3C9D69}" type="datetimeFigureOut">
              <a:rPr lang="tr-TR" smtClean="0"/>
              <a:t>5.10.2022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F4CB-02E0-4BF0-A724-4AFF9B1C4C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626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8590-6185-45A1-A4F5-BE7C1F3C9D69}" type="datetimeFigureOut">
              <a:rPr lang="tr-TR" smtClean="0"/>
              <a:t>5.10.2022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F4CB-02E0-4BF0-A724-4AFF9B1C4C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098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8590-6185-45A1-A4F5-BE7C1F3C9D69}" type="datetimeFigureOut">
              <a:rPr lang="tr-TR" smtClean="0"/>
              <a:t>5.10.2022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F4CB-02E0-4BF0-A724-4AFF9B1C4C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981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8590-6185-45A1-A4F5-BE7C1F3C9D69}" type="datetimeFigureOut">
              <a:rPr lang="tr-TR" smtClean="0"/>
              <a:t>5.10.2022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F4CB-02E0-4BF0-A724-4AFF9B1C4C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058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8590-6185-45A1-A4F5-BE7C1F3C9D69}" type="datetimeFigureOut">
              <a:rPr lang="tr-TR" smtClean="0"/>
              <a:t>5.10.2022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F4CB-02E0-4BF0-A724-4AFF9B1C4C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73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8590-6185-45A1-A4F5-BE7C1F3C9D69}" type="datetimeFigureOut">
              <a:rPr lang="tr-TR" smtClean="0"/>
              <a:t>5.10.2022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F4CB-02E0-4BF0-A724-4AFF9B1C4C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197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D528590-6185-45A1-A4F5-BE7C1F3C9D69}" type="datetimeFigureOut">
              <a:rPr lang="tr-TR" smtClean="0"/>
              <a:t>5.10.2022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1A9F4CB-02E0-4BF0-A724-4AFF9B1C4C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408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966652" y="2155370"/>
            <a:ext cx="9823268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6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MAHŞER İLE İLGİLİ AYETLER </a:t>
            </a:r>
            <a:endParaRPr lang="tr-TR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35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61704" y="2603500"/>
            <a:ext cx="11168742" cy="4006306"/>
          </a:xfrm>
        </p:spPr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                                                                                                                          </a:t>
            </a:r>
            <a:r>
              <a:rPr lang="tr-TR" sz="2400" b="1" dirty="0" smtClean="0"/>
              <a:t>İLAYDA EKİZ</a:t>
            </a:r>
          </a:p>
          <a:p>
            <a:pPr marL="0" indent="0">
              <a:buNone/>
            </a:pPr>
            <a:r>
              <a:rPr lang="tr-TR" sz="2400" b="1" dirty="0"/>
              <a:t> </a:t>
            </a:r>
            <a:r>
              <a:rPr lang="tr-TR" sz="2400" b="1" dirty="0" smtClean="0"/>
              <a:t>                                                                                             11/D 632</a:t>
            </a:r>
            <a:endParaRPr lang="tr-TR" sz="2400" b="1" dirty="0" smtClean="0"/>
          </a:p>
        </p:txBody>
      </p:sp>
      <p:sp>
        <p:nvSpPr>
          <p:cNvPr id="4" name="Dikdörtgen 3"/>
          <p:cNvSpPr/>
          <p:nvPr/>
        </p:nvSpPr>
        <p:spPr>
          <a:xfrm>
            <a:off x="834788" y="2967335"/>
            <a:ext cx="10522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DİNLEDİĞİNİZ İÇİN TEŞEKKÜRLER</a:t>
            </a:r>
            <a:endParaRPr lang="tr-T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902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87384" y="2403565"/>
            <a:ext cx="8587675" cy="428461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000" dirty="0" smtClean="0"/>
              <a:t>‘Onlara </a:t>
            </a:r>
            <a:r>
              <a:rPr lang="tr-TR" sz="2000" dirty="0"/>
              <a:t>şöyle de: "Allah sizi hayata getirecek, sonra öldürecek, sonra gerçekleşeceği kesin bulunan kıyamet sürecinde sizi bir araya </a:t>
            </a:r>
            <a:r>
              <a:rPr lang="tr-TR" sz="2000" dirty="0" smtClean="0"/>
              <a:t>getirecek! Bunda </a:t>
            </a:r>
            <a:r>
              <a:rPr lang="tr-TR" sz="2000" dirty="0"/>
              <a:t>kuşku yok ama insanların çoğu </a:t>
            </a:r>
            <a:r>
              <a:rPr lang="tr-TR" sz="2000" dirty="0" smtClean="0"/>
              <a:t>bilmez.’</a:t>
            </a:r>
          </a:p>
          <a:p>
            <a:pPr marL="0" indent="0" algn="just">
              <a:buNone/>
            </a:pPr>
            <a:r>
              <a:rPr lang="tr-TR" sz="2000" dirty="0"/>
              <a:t>                                                                            </a:t>
            </a:r>
            <a:r>
              <a:rPr lang="tr-TR" sz="2000" b="1" dirty="0" err="1" smtClean="0"/>
              <a:t>Casiye</a:t>
            </a:r>
            <a:r>
              <a:rPr lang="tr-TR" sz="2000" b="1" dirty="0" smtClean="0"/>
              <a:t> </a:t>
            </a:r>
            <a:r>
              <a:rPr lang="tr-TR" sz="2000" b="1" dirty="0"/>
              <a:t>Suresi 26. Ayet</a:t>
            </a:r>
            <a:r>
              <a:rPr lang="tr-TR" sz="2000" dirty="0"/>
              <a:t>                                                                                                                       </a:t>
            </a: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sz="2000" dirty="0" smtClean="0"/>
              <a:t>‘Rabbine </a:t>
            </a:r>
            <a:r>
              <a:rPr lang="tr-TR" sz="2000" dirty="0" err="1"/>
              <a:t>andolsun</a:t>
            </a:r>
            <a:r>
              <a:rPr lang="tr-TR" sz="2000" dirty="0"/>
              <a:t> ki onları muhakkak şeytanlarla birlikte mahşerde toplayacağız; sonra onları cehennemin çevresinde diz üstü çökmüş vaziyette hazır tutacağız</a:t>
            </a:r>
            <a:r>
              <a:rPr lang="tr-TR" sz="2000" dirty="0" smtClean="0"/>
              <a:t>.’</a:t>
            </a:r>
          </a:p>
          <a:p>
            <a:pPr marL="0" indent="0" algn="just">
              <a:buNone/>
            </a:pPr>
            <a:r>
              <a:rPr lang="tr-TR" sz="2000" dirty="0"/>
              <a:t>                                                                 </a:t>
            </a:r>
            <a:r>
              <a:rPr lang="tr-TR" sz="2000" dirty="0" smtClean="0"/>
              <a:t>            </a:t>
            </a:r>
            <a:r>
              <a:rPr lang="tr-TR" sz="2000" b="1" dirty="0"/>
              <a:t>Meryem Suresi 68. Ayet                                                            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377" y="2403565"/>
            <a:ext cx="2717074" cy="390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5494" y="2339787"/>
            <a:ext cx="11685494" cy="43030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000" dirty="0" smtClean="0"/>
              <a:t>‘(</a:t>
            </a:r>
            <a:r>
              <a:rPr lang="tr-TR" sz="2000" dirty="0"/>
              <a:t>Düşün) o günü ki, dağları yerinden götürürüz ve yeryüzünün çırılçıplak olduğunu görürsün. Hiçbirini </a:t>
            </a:r>
            <a:r>
              <a:rPr lang="tr-TR" sz="2000" dirty="0" smtClean="0"/>
              <a:t>bırakmaksızın, </a:t>
            </a:r>
            <a:r>
              <a:rPr lang="tr-TR" sz="2000" dirty="0"/>
              <a:t>onları (tüm ölüleri) mahşerde toplamış olacağız</a:t>
            </a:r>
            <a:r>
              <a:rPr lang="tr-TR" sz="2000" dirty="0" smtClean="0"/>
              <a:t>.’</a:t>
            </a:r>
          </a:p>
          <a:p>
            <a:pPr marL="0" indent="0">
              <a:buNone/>
            </a:pPr>
            <a:r>
              <a:rPr lang="tr-TR" sz="2000" dirty="0"/>
              <a:t>                                                                                                                          </a:t>
            </a:r>
            <a:r>
              <a:rPr lang="tr-TR" sz="2000" b="1" dirty="0" err="1" smtClean="0"/>
              <a:t>Kehf</a:t>
            </a:r>
            <a:r>
              <a:rPr lang="tr-TR" sz="2000" b="1" dirty="0" smtClean="0"/>
              <a:t> Suresi 47. Ayet</a:t>
            </a:r>
          </a:p>
          <a:p>
            <a:pPr marL="0" indent="0">
              <a:buNone/>
            </a:pPr>
            <a:endParaRPr lang="tr-T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sz="2000" dirty="0" smtClean="0"/>
              <a:t>‘O </a:t>
            </a:r>
            <a:r>
              <a:rPr lang="tr-TR" sz="2000" dirty="0"/>
              <a:t>günde </a:t>
            </a:r>
            <a:r>
              <a:rPr lang="tr-TR" sz="2000" dirty="0" err="1"/>
              <a:t>Sûr'a</a:t>
            </a:r>
            <a:r>
              <a:rPr lang="tr-TR" sz="2000" dirty="0"/>
              <a:t> üflenir ve biz o zaman günahkârları, gözleri (korkudan) gömgök bir halde mahşerde toplarız</a:t>
            </a:r>
            <a:r>
              <a:rPr lang="tr-TR" sz="2000" dirty="0" smtClean="0"/>
              <a:t>.’</a:t>
            </a:r>
            <a:endParaRPr lang="tr-TR" sz="2000" dirty="0"/>
          </a:p>
          <a:p>
            <a:pPr marL="0" indent="0">
              <a:buNone/>
            </a:pPr>
            <a:r>
              <a:rPr lang="tr-TR" sz="2000" dirty="0"/>
              <a:t>                                                                                                                      </a:t>
            </a:r>
            <a:r>
              <a:rPr lang="tr-TR" sz="2000" dirty="0" smtClean="0"/>
              <a:t>   </a:t>
            </a:r>
            <a:r>
              <a:rPr lang="tr-TR" sz="2000" b="1" dirty="0" err="1" smtClean="0"/>
              <a:t>Tâhâ</a:t>
            </a:r>
            <a:r>
              <a:rPr lang="tr-TR" sz="2000" b="1" dirty="0" smtClean="0"/>
              <a:t> </a:t>
            </a:r>
            <a:r>
              <a:rPr lang="tr-TR" sz="2000" b="1" dirty="0"/>
              <a:t>S</a:t>
            </a:r>
            <a:r>
              <a:rPr lang="tr-TR" sz="2000" b="1" dirty="0" smtClean="0"/>
              <a:t>uresi 102. Ayet</a:t>
            </a:r>
            <a:endParaRPr lang="tr-TR" sz="2000" b="1" dirty="0"/>
          </a:p>
        </p:txBody>
      </p:sp>
    </p:spTree>
    <p:extLst>
      <p:ext uri="{BB962C8B-B14F-4D97-AF65-F5344CB8AC3E}">
        <p14:creationId xmlns:p14="http://schemas.microsoft.com/office/powerpoint/2010/main" val="350051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28600" y="2420471"/>
            <a:ext cx="7893424" cy="42492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000" dirty="0" smtClean="0"/>
              <a:t>‘ </a:t>
            </a:r>
            <a:r>
              <a:rPr lang="tr-TR" sz="2000" dirty="0"/>
              <a:t>Mahşer vaktinde sizi toplayacağı gün, işte o zarar günüdür. (Ancak) kim Allah'a inanır ve yararlı iş yaparsa, Allah onun kötülüklerini örter, onu (ve benzerlerini), içinde ebedî kalacakları, altlarından ırmaklar akan cennetlere sokar. İşte büyük kurtuluş </a:t>
            </a:r>
            <a:r>
              <a:rPr lang="tr-TR" sz="2000" dirty="0" smtClean="0"/>
              <a:t>budur.’</a:t>
            </a:r>
          </a:p>
          <a:p>
            <a:pPr marL="0" indent="0" algn="just">
              <a:buNone/>
            </a:pPr>
            <a:r>
              <a:rPr lang="tr-TR" sz="2000" dirty="0"/>
              <a:t>                                                                    </a:t>
            </a:r>
            <a:r>
              <a:rPr lang="tr-TR" sz="2000" b="1" dirty="0" err="1" smtClean="0"/>
              <a:t>Teğabun</a:t>
            </a:r>
            <a:r>
              <a:rPr lang="tr-TR" sz="2000" b="1" dirty="0" smtClean="0"/>
              <a:t> Suresi 9. Ayet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sz="2000" b="1" dirty="0" smtClean="0"/>
              <a:t>‘ </a:t>
            </a:r>
            <a:r>
              <a:rPr lang="tr-TR" sz="2000" dirty="0"/>
              <a:t>O gün insanlar, hiçbir tarafa sapmadan kendilerini çağıran </a:t>
            </a:r>
            <a:r>
              <a:rPr lang="tr-TR" sz="2000" dirty="0" err="1"/>
              <a:t>dâvetçinin</a:t>
            </a:r>
            <a:r>
              <a:rPr lang="tr-TR" sz="2000" dirty="0"/>
              <a:t> peşine düşecekler. </a:t>
            </a:r>
            <a:r>
              <a:rPr lang="tr-TR" sz="2000" dirty="0" err="1"/>
              <a:t>Rahmân’ın</a:t>
            </a:r>
            <a:r>
              <a:rPr lang="tr-TR" sz="2000" dirty="0"/>
              <a:t> azamet ve heybetinden bütün sesler kısılacak; sen de artık fısıltıdan başka bir ses </a:t>
            </a:r>
            <a:r>
              <a:rPr lang="tr-TR" sz="2000" dirty="0" smtClean="0"/>
              <a:t>duyamayacaksın!’</a:t>
            </a:r>
          </a:p>
          <a:p>
            <a:pPr marL="0" indent="0" algn="just">
              <a:buNone/>
            </a:pPr>
            <a:r>
              <a:rPr lang="tr-TR" sz="2000" dirty="0" smtClean="0"/>
              <a:t>                                                                     </a:t>
            </a:r>
            <a:r>
              <a:rPr lang="tr-TR" sz="2000" b="1" dirty="0" err="1" smtClean="0"/>
              <a:t>Tâhâ</a:t>
            </a:r>
            <a:r>
              <a:rPr lang="tr-TR" sz="2000" b="1" dirty="0" smtClean="0"/>
              <a:t> Suresi 108. Ayet</a:t>
            </a:r>
            <a:endParaRPr lang="tr-TR" sz="2000" b="1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7" y="2420471"/>
            <a:ext cx="3503567" cy="400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1365" y="2407024"/>
            <a:ext cx="11860305" cy="42492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000" dirty="0" smtClean="0"/>
              <a:t>‘Kim </a:t>
            </a:r>
            <a:r>
              <a:rPr lang="tr-TR" sz="2000" dirty="0"/>
              <a:t>de benim kitabıma sırt döner ve beni anmaktan uzak durursa, şüphesiz dünyada onun için sıkıntılı, dar bir geçim vardır; </a:t>
            </a:r>
            <a:r>
              <a:rPr lang="tr-TR" sz="2000" dirty="0" err="1"/>
              <a:t>kıyâmet</a:t>
            </a:r>
            <a:r>
              <a:rPr lang="tr-TR" sz="2000" dirty="0"/>
              <a:t> günü de onu kör olarak diriltip huzurumuza getireceğiz</a:t>
            </a:r>
            <a:r>
              <a:rPr lang="tr-TR" sz="2000" dirty="0" smtClean="0"/>
              <a:t>.’</a:t>
            </a:r>
            <a:endParaRPr lang="tr-TR" sz="2000" b="1" dirty="0" smtClean="0"/>
          </a:p>
          <a:p>
            <a:pPr marL="0" indent="0">
              <a:buNone/>
            </a:pPr>
            <a:r>
              <a:rPr lang="tr-TR" sz="2000" b="1" dirty="0"/>
              <a:t>                                                                                                                      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Tâ-Hâ</a:t>
            </a:r>
            <a:r>
              <a:rPr lang="tr-TR" sz="2000" b="1" dirty="0" smtClean="0"/>
              <a:t> Suresi 124. Ayet</a:t>
            </a:r>
          </a:p>
          <a:p>
            <a:pPr marL="0" indent="0">
              <a:buNone/>
            </a:pPr>
            <a:endParaRPr lang="tr-TR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sz="2000" dirty="0" smtClean="0"/>
              <a:t>‘Kendilerinden </a:t>
            </a:r>
            <a:r>
              <a:rPr lang="tr-TR" sz="2000" dirty="0"/>
              <a:t>önce gelip geçmiş ve bugün meskenleri arasında dolaşıp durdukları onca </a:t>
            </a:r>
            <a:r>
              <a:rPr lang="tr-TR" sz="2000" dirty="0" err="1"/>
              <a:t>zâlim</a:t>
            </a:r>
            <a:r>
              <a:rPr lang="tr-TR" sz="2000" dirty="0"/>
              <a:t> nesilleri helâk etmiş olmamız, onların akıllarının başlarına gelmesine yetmiyor mu? Şüphesiz bunda, akıl sahipleri için pek çok dersler ve ibretler vardır</a:t>
            </a:r>
            <a:r>
              <a:rPr lang="tr-TR" sz="2000" dirty="0" smtClean="0"/>
              <a:t>.’</a:t>
            </a:r>
          </a:p>
          <a:p>
            <a:pPr marL="0" indent="0" algn="just">
              <a:buNone/>
            </a:pPr>
            <a:r>
              <a:rPr lang="tr-TR" sz="2000" dirty="0" smtClean="0"/>
              <a:t>                                                                                                                          </a:t>
            </a:r>
            <a:r>
              <a:rPr lang="tr-TR" sz="2000" b="1" dirty="0" err="1" smtClean="0"/>
              <a:t>Tâ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Hâ</a:t>
            </a:r>
            <a:r>
              <a:rPr lang="tr-TR" sz="2000" b="1" dirty="0" smtClean="0"/>
              <a:t> Suresi 128. Ayet</a:t>
            </a:r>
            <a:endParaRPr lang="tr-TR" sz="2000" b="1" dirty="0"/>
          </a:p>
        </p:txBody>
      </p:sp>
    </p:spTree>
    <p:extLst>
      <p:ext uri="{BB962C8B-B14F-4D97-AF65-F5344CB8AC3E}">
        <p14:creationId xmlns:p14="http://schemas.microsoft.com/office/powerpoint/2010/main" val="283327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39636" y="2272938"/>
            <a:ext cx="8125096" cy="431074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sz="2000" dirty="0"/>
              <a:t>“Yeryüzünde yürüyen hayvanlar ve (gökyüzünde) iki kanadıyla uçan kuşlardan ne varsa, hepsi ancak sizin gibi topluluklardır. Biz o kitapta hiçbir şeyi eksik bırakmadık. Nihayet (hepsi) toplanıp </a:t>
            </a:r>
            <a:r>
              <a:rPr lang="tr-TR" sz="2000" dirty="0" err="1"/>
              <a:t>Rab’lerinin</a:t>
            </a:r>
            <a:r>
              <a:rPr lang="tr-TR" sz="2000" dirty="0"/>
              <a:t> </a:t>
            </a:r>
            <a:r>
              <a:rPr lang="tr-TR" sz="2000" dirty="0" err="1"/>
              <a:t>huzûruna</a:t>
            </a:r>
            <a:r>
              <a:rPr lang="tr-TR" sz="2000" dirty="0"/>
              <a:t> getirileceklerdir.” </a:t>
            </a:r>
            <a:r>
              <a:rPr lang="tr-TR" sz="2000" dirty="0" smtClean="0"/>
              <a:t> </a:t>
            </a:r>
          </a:p>
          <a:p>
            <a:pPr marL="0" indent="0" algn="just">
              <a:buNone/>
            </a:pPr>
            <a:r>
              <a:rPr lang="tr-TR" sz="2000" dirty="0"/>
              <a:t>                             </a:t>
            </a:r>
            <a:r>
              <a:rPr lang="tr-TR" sz="2000" dirty="0" smtClean="0"/>
              <a:t>                                                    </a:t>
            </a:r>
            <a:r>
              <a:rPr lang="tr-TR" sz="2000" b="1" dirty="0" smtClean="0"/>
              <a:t>el-</a:t>
            </a:r>
            <a:r>
              <a:rPr lang="tr-TR" sz="2000" b="1" dirty="0" err="1" smtClean="0"/>
              <a:t>Enʻâm</a:t>
            </a:r>
            <a:r>
              <a:rPr lang="tr-TR" sz="2000" b="1" dirty="0"/>
              <a:t>, </a:t>
            </a:r>
            <a:r>
              <a:rPr lang="tr-TR" sz="2000" b="1" dirty="0" smtClean="0"/>
              <a:t>38. Ayet</a:t>
            </a:r>
          </a:p>
          <a:p>
            <a:pPr marL="0" indent="0" algn="just">
              <a:buNone/>
            </a:pPr>
            <a:r>
              <a:rPr lang="tr-TR" sz="2000" b="1" dirty="0"/>
              <a:t> </a:t>
            </a:r>
            <a:endParaRPr lang="tr-TR" sz="2000" b="1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sz="2000" dirty="0" smtClean="0"/>
              <a:t>‘Vahşi hayvanlar toplanıp bir araya getirildiğinde’</a:t>
            </a:r>
          </a:p>
          <a:p>
            <a:pPr marL="0" indent="0" algn="just">
              <a:buNone/>
            </a:pPr>
            <a:r>
              <a:rPr lang="tr-TR" sz="2000" dirty="0" smtClean="0"/>
              <a:t>     ‘</a:t>
            </a:r>
            <a:r>
              <a:rPr lang="tr-TR" sz="2000" dirty="0" smtClean="0"/>
              <a:t>Her şey hasredilecek, hesap için Mahşer meydanına toplanacak, hatta sinekler bile!’</a:t>
            </a:r>
          </a:p>
          <a:p>
            <a:pPr marL="0" indent="0" algn="just">
              <a:buNone/>
            </a:pPr>
            <a:r>
              <a:rPr lang="tr-TR" sz="2000" dirty="0" smtClean="0"/>
              <a:t>                                                                                  </a:t>
            </a:r>
            <a:r>
              <a:rPr lang="tr-TR" sz="2000" b="1" dirty="0" smtClean="0"/>
              <a:t>et-</a:t>
            </a:r>
            <a:r>
              <a:rPr lang="tr-TR" sz="2000" b="1" dirty="0" err="1" smtClean="0"/>
              <a:t>Tekvir</a:t>
            </a:r>
            <a:r>
              <a:rPr lang="tr-TR" sz="2000" b="1" dirty="0" smtClean="0"/>
              <a:t>, 5. Ayet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491" y="2468880"/>
            <a:ext cx="3174273" cy="373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0630" y="2442755"/>
            <a:ext cx="11821884" cy="4245428"/>
          </a:xfrm>
        </p:spPr>
        <p:txBody>
          <a:bodyPr>
            <a:normAutofit/>
          </a:bodyPr>
          <a:lstStyle/>
          <a:p>
            <a:pPr algn="just"/>
            <a:r>
              <a:rPr lang="tr-TR" sz="2000" dirty="0"/>
              <a:t>"Kulakları sağır eden o gürültü koparan kıyametin koptuğu gün geldiğinde, O gün kişi, kardeşinden, annesinden, babasından, eşinden ve oğullarından çocuklarından kaçacaktır. O gün, onlardan her bir kişinin kendisine yetecek kadar işi ve derdi vardır. O gün birtakım yüzler parlaktır, güleç ve sevinçlidir. Ve o gün birtakım yüzler de var ki, tozlanmış, onları karanlıklar bürümüştür. İşte bunlar, kâfir ve </a:t>
            </a:r>
            <a:r>
              <a:rPr lang="tr-TR" sz="2000" dirty="0" err="1"/>
              <a:t>fâcir</a:t>
            </a:r>
            <a:r>
              <a:rPr lang="tr-TR" sz="2000" dirty="0"/>
              <a:t> yoldan çıkmış kimselerdir</a:t>
            </a:r>
            <a:r>
              <a:rPr lang="tr-TR" sz="2000" dirty="0" smtClean="0"/>
              <a:t>.                                                                                                                                          </a:t>
            </a:r>
            <a:endParaRPr lang="tr-TR" sz="2000" b="1" dirty="0"/>
          </a:p>
          <a:p>
            <a:pPr marL="0" indent="0" algn="just">
              <a:buNone/>
            </a:pPr>
            <a:r>
              <a:rPr lang="tr-TR" sz="2000" b="1" dirty="0"/>
              <a:t>                                                                                                                          Abese, 80/34-42</a:t>
            </a:r>
          </a:p>
          <a:p>
            <a:pPr marL="0" indent="0" algn="just">
              <a:buNone/>
            </a:pPr>
            <a:endParaRPr lang="tr-TR" sz="2000" b="1" dirty="0"/>
          </a:p>
        </p:txBody>
      </p:sp>
    </p:spTree>
    <p:extLst>
      <p:ext uri="{BB962C8B-B14F-4D97-AF65-F5344CB8AC3E}">
        <p14:creationId xmlns:p14="http://schemas.microsoft.com/office/powerpoint/2010/main" val="321840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 smtClean="0"/>
              <a:t>MAHŞER İLE İLGİLİ HADİSLER</a:t>
            </a:r>
            <a:endParaRPr lang="tr-TR" sz="440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378824" y="2603498"/>
            <a:ext cx="11090365" cy="413693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sz="2000" dirty="0"/>
              <a:t>Bir kimse Hazret-i Ali -</a:t>
            </a:r>
            <a:r>
              <a:rPr lang="tr-TR" sz="2000" dirty="0" err="1"/>
              <a:t>radıyallâhu</a:t>
            </a:r>
            <a:r>
              <a:rPr lang="tr-TR" sz="2000" dirty="0"/>
              <a:t> </a:t>
            </a:r>
            <a:r>
              <a:rPr lang="tr-TR" sz="2000" dirty="0" err="1"/>
              <a:t>anh</a:t>
            </a:r>
            <a:r>
              <a:rPr lang="tr-TR" sz="2000" dirty="0"/>
              <a:t>-’a gelerek</a:t>
            </a:r>
            <a:r>
              <a:rPr lang="tr-TR" sz="2000" dirty="0" smtClean="0"/>
              <a:t>:</a:t>
            </a:r>
            <a:endParaRPr lang="tr-TR" sz="2000" dirty="0"/>
          </a:p>
          <a:p>
            <a:pPr marL="0" indent="0" algn="just">
              <a:buNone/>
            </a:pPr>
            <a:r>
              <a:rPr lang="tr-TR" sz="2000" dirty="0"/>
              <a:t>“‒Mahşer yerinde olanların hepsine aynı anda nasıl hesap sorulur?” diye sormuştu.</a:t>
            </a:r>
          </a:p>
          <a:p>
            <a:pPr marL="0" indent="0" algn="just">
              <a:buNone/>
            </a:pPr>
            <a:r>
              <a:rPr lang="tr-TR" sz="2000" dirty="0" smtClean="0"/>
              <a:t>Hazret-i </a:t>
            </a:r>
            <a:r>
              <a:rPr lang="tr-TR" sz="2000" dirty="0"/>
              <a:t>Ali -</a:t>
            </a:r>
            <a:r>
              <a:rPr lang="tr-TR" sz="2000" dirty="0" err="1"/>
              <a:t>radıyallâhu</a:t>
            </a:r>
            <a:r>
              <a:rPr lang="tr-TR" sz="2000" dirty="0"/>
              <a:t> </a:t>
            </a:r>
            <a:r>
              <a:rPr lang="tr-TR" sz="2000" dirty="0" err="1"/>
              <a:t>anh</a:t>
            </a:r>
            <a:r>
              <a:rPr lang="tr-TR" sz="2000" dirty="0"/>
              <a:t>- bu </a:t>
            </a:r>
            <a:r>
              <a:rPr lang="tr-TR" sz="2000" dirty="0" err="1"/>
              <a:t>suâle</a:t>
            </a:r>
            <a:r>
              <a:rPr lang="tr-TR" sz="2000" dirty="0"/>
              <a:t> şu hikmet dolu cevapla </a:t>
            </a:r>
            <a:r>
              <a:rPr lang="tr-TR" sz="2000" dirty="0" err="1"/>
              <a:t>mukâbelede</a:t>
            </a:r>
            <a:r>
              <a:rPr lang="tr-TR" sz="2000" dirty="0"/>
              <a:t> bulundu:</a:t>
            </a:r>
          </a:p>
          <a:p>
            <a:pPr marL="0" indent="0" algn="just">
              <a:buNone/>
            </a:pPr>
            <a:r>
              <a:rPr lang="tr-TR" sz="2000" dirty="0" smtClean="0"/>
              <a:t>“‒</a:t>
            </a:r>
            <a:r>
              <a:rPr lang="tr-TR" sz="2000" dirty="0"/>
              <a:t>Allah Teâlâ nasıl hepsine aynı anda rızık veriyorsa, </a:t>
            </a:r>
            <a:r>
              <a:rPr lang="tr-TR" sz="2000" dirty="0" err="1"/>
              <a:t>kıyâmet</a:t>
            </a:r>
            <a:r>
              <a:rPr lang="tr-TR" sz="2000" dirty="0"/>
              <a:t> günü de aynı şekilde hepsine birden hesap sorar</a:t>
            </a:r>
            <a:r>
              <a:rPr lang="tr-TR" sz="2000" dirty="0" smtClean="0"/>
              <a:t>!”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44639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/>
          <p:cNvSpPr>
            <a:spLocks noGrp="1"/>
          </p:cNvSpPr>
          <p:nvPr>
            <p:ph sz="half" idx="1"/>
          </p:nvPr>
        </p:nvSpPr>
        <p:spPr>
          <a:xfrm>
            <a:off x="169817" y="2603500"/>
            <a:ext cx="5810295" cy="404549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sz="2000" dirty="0" smtClean="0"/>
              <a:t>Ya saflarınızı düzeltirsiniz, ya da yüzleriniz karar olur. Ya gözlerinize sahip olursunuz ya da gözleriniz dışarı uğrar.( Mahşer korkusu ile veya kör olarak haşir olursunuz)</a:t>
            </a:r>
          </a:p>
          <a:p>
            <a:pPr marL="0" indent="0" algn="just">
              <a:buNone/>
            </a:pPr>
            <a:r>
              <a:rPr lang="tr-TR" sz="2000" dirty="0"/>
              <a:t> </a:t>
            </a:r>
            <a:r>
              <a:rPr lang="tr-TR" sz="2000" dirty="0" smtClean="0"/>
              <a:t>                                 </a:t>
            </a:r>
            <a:r>
              <a:rPr lang="tr-TR" sz="2000" dirty="0" err="1" smtClean="0"/>
              <a:t>Ramuz</a:t>
            </a:r>
            <a:r>
              <a:rPr lang="tr-TR" sz="2000" dirty="0" smtClean="0"/>
              <a:t>-el hadis, 4. hadis</a:t>
            </a:r>
            <a:endParaRPr lang="tr-TR" sz="2000" dirty="0"/>
          </a:p>
        </p:txBody>
      </p:sp>
      <p:sp>
        <p:nvSpPr>
          <p:cNvPr id="6" name="İçerik Yer Tutucusu 5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5782991" cy="4045494"/>
          </a:xfrm>
        </p:spPr>
        <p:txBody>
          <a:bodyPr/>
          <a:lstStyle/>
          <a:p>
            <a:r>
              <a:rPr lang="tr-TR" dirty="0" err="1" smtClean="0"/>
              <a:t>Resulullah</a:t>
            </a:r>
            <a:r>
              <a:rPr lang="tr-TR" dirty="0" smtClean="0"/>
              <a:t> (</a:t>
            </a:r>
            <a:r>
              <a:rPr lang="tr-TR" dirty="0" err="1" smtClean="0"/>
              <a:t>s.a.v</a:t>
            </a:r>
            <a:r>
              <a:rPr lang="tr-TR" dirty="0" smtClean="0"/>
              <a:t>.) şöyle buyurmaktadır:</a:t>
            </a:r>
          </a:p>
          <a:p>
            <a:pPr marL="0" indent="0" algn="just">
              <a:buNone/>
            </a:pPr>
            <a:r>
              <a:rPr lang="tr-TR" dirty="0" smtClean="0"/>
              <a:t>‘İnsanlar çırılçıplak, yalın ayak, sünnetsiz bir halde hasrolunurlar. (Mahşer meydanında) terlemeleri ağızlarına ve hatta kulak memelerine kadar ulaşır.’ Hadisi rivayet eden </a:t>
            </a:r>
            <a:r>
              <a:rPr lang="tr-TR" dirty="0" err="1" smtClean="0"/>
              <a:t>Resulullah’ın</a:t>
            </a:r>
            <a:r>
              <a:rPr lang="tr-TR" dirty="0" smtClean="0"/>
              <a:t> (</a:t>
            </a:r>
            <a:r>
              <a:rPr lang="tr-TR" dirty="0" err="1" smtClean="0"/>
              <a:t>s.a.v</a:t>
            </a:r>
            <a:r>
              <a:rPr lang="tr-TR" dirty="0" smtClean="0"/>
              <a:t>) hanımı </a:t>
            </a:r>
            <a:r>
              <a:rPr lang="tr-TR" dirty="0" err="1" smtClean="0"/>
              <a:t>Sevde</a:t>
            </a:r>
            <a:r>
              <a:rPr lang="tr-TR" dirty="0" smtClean="0"/>
              <a:t> (</a:t>
            </a:r>
            <a:r>
              <a:rPr lang="tr-TR" dirty="0" err="1" smtClean="0"/>
              <a:t>r.anh</a:t>
            </a:r>
            <a:r>
              <a:rPr lang="tr-TR" dirty="0" smtClean="0"/>
              <a:t>) şöyle der: Ben bu hadisi işittiğim zaman </a:t>
            </a:r>
            <a:r>
              <a:rPr lang="tr-TR" dirty="0" err="1" smtClean="0"/>
              <a:t>Resulullah</a:t>
            </a:r>
            <a:r>
              <a:rPr lang="tr-TR" dirty="0" smtClean="0"/>
              <a:t> (</a:t>
            </a:r>
            <a:r>
              <a:rPr lang="tr-TR" dirty="0" err="1" smtClean="0"/>
              <a:t>s.a.v</a:t>
            </a:r>
            <a:r>
              <a:rPr lang="tr-TR" dirty="0" smtClean="0"/>
              <a:t>)’a ‘Ne kötü şey! O zaman insanlar birbirine bakmaz mı?’ diye sordum. </a:t>
            </a:r>
            <a:r>
              <a:rPr lang="tr-TR" dirty="0" err="1" smtClean="0"/>
              <a:t>Resulullah</a:t>
            </a:r>
            <a:r>
              <a:rPr lang="tr-TR" dirty="0"/>
              <a:t> </a:t>
            </a:r>
            <a:r>
              <a:rPr lang="tr-TR" dirty="0" smtClean="0"/>
              <a:t>(</a:t>
            </a:r>
            <a:r>
              <a:rPr lang="tr-TR" dirty="0" err="1" smtClean="0"/>
              <a:t>s.a.v</a:t>
            </a:r>
            <a:r>
              <a:rPr lang="tr-TR" dirty="0" smtClean="0"/>
              <a:t>) ‘ İnsanların bununla uğraşacak durumları yoktur’ dedi ve şu ayeti okudu:</a:t>
            </a:r>
          </a:p>
          <a:p>
            <a:pPr marL="0" indent="0" algn="just">
              <a:buNone/>
            </a:pPr>
            <a:r>
              <a:rPr lang="tr-TR" dirty="0" smtClean="0"/>
              <a:t>‘ O gün herkesin kendine yetip artacak bir derdi vardır’</a:t>
            </a:r>
          </a:p>
        </p:txBody>
      </p:sp>
    </p:spTree>
    <p:extLst>
      <p:ext uri="{BB962C8B-B14F-4D97-AF65-F5344CB8AC3E}">
        <p14:creationId xmlns:p14="http://schemas.microsoft.com/office/powerpoint/2010/main" val="159119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İyon Toplantı Odası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İyon Toplantı Odası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 Toplantı Odası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232</TotalTime>
  <Words>671</Words>
  <Application>Microsoft Office PowerPoint</Application>
  <PresentationFormat>Geniş ekran</PresentationFormat>
  <Paragraphs>45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İyon Toplantı Odası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MAHŞER İLE İLGİLİ HADİSLER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İlayda</dc:creator>
  <cp:lastModifiedBy>İlayda</cp:lastModifiedBy>
  <cp:revision>30</cp:revision>
  <dcterms:created xsi:type="dcterms:W3CDTF">2022-10-03T18:09:25Z</dcterms:created>
  <dcterms:modified xsi:type="dcterms:W3CDTF">2022-10-05T19:56:25Z</dcterms:modified>
</cp:coreProperties>
</file>