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2" r:id="rId6"/>
    <p:sldId id="263" r:id="rId7"/>
    <p:sldId id="264" r:id="rId8"/>
    <p:sldId id="261"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20995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97305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3866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4316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4444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166595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0329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42381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0741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6405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06991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02334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9628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72099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4374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dirty="0"/>
              <a:pPr/>
              <a:t>2/22/23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70717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2/22/23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06242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2/22/23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4851800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237166-B516-01C1-6939-D9353022D9A1}"/>
              </a:ext>
            </a:extLst>
          </p:cNvPr>
          <p:cNvSpPr>
            <a:spLocks noGrp="1"/>
          </p:cNvSpPr>
          <p:nvPr>
            <p:ph type="ctrTitle"/>
          </p:nvPr>
        </p:nvSpPr>
        <p:spPr>
          <a:xfrm>
            <a:off x="1751012" y="-98156"/>
            <a:ext cx="8676222" cy="3200400"/>
          </a:xfrm>
        </p:spPr>
        <p:txBody>
          <a:bodyPr/>
          <a:lstStyle/>
          <a:p>
            <a:r>
              <a:rPr lang="tr-TR" dirty="0"/>
              <a:t>İtalyan yeni gerçekçiliği</a:t>
            </a:r>
          </a:p>
        </p:txBody>
      </p:sp>
      <p:sp>
        <p:nvSpPr>
          <p:cNvPr id="3" name="Alt Başlık 2">
            <a:extLst>
              <a:ext uri="{FF2B5EF4-FFF2-40B4-BE49-F238E27FC236}">
                <a16:creationId xmlns:a16="http://schemas.microsoft.com/office/drawing/2014/main" id="{8121BC65-5FAF-7F63-3C93-B309C2B11909}"/>
              </a:ext>
            </a:extLst>
          </p:cNvPr>
          <p:cNvSpPr>
            <a:spLocks noGrp="1"/>
          </p:cNvSpPr>
          <p:nvPr>
            <p:ph type="subTitle" idx="1"/>
          </p:nvPr>
        </p:nvSpPr>
        <p:spPr>
          <a:xfrm>
            <a:off x="-1929837" y="3200400"/>
            <a:ext cx="15617199" cy="3429000"/>
          </a:xfrm>
        </p:spPr>
        <p:txBody>
          <a:bodyPr>
            <a:noAutofit/>
          </a:bodyPr>
          <a:lstStyle/>
          <a:p>
            <a:r>
              <a:rPr lang="tr-TR" sz="2400" dirty="0"/>
              <a:t>Konular:</a:t>
            </a:r>
          </a:p>
          <a:p>
            <a:r>
              <a:rPr lang="tr-TR" sz="2400" dirty="0"/>
              <a:t>Yeni gerçekçilik nedir¿</a:t>
            </a:r>
          </a:p>
          <a:p>
            <a:r>
              <a:rPr lang="tr-TR" sz="2400" dirty="0"/>
              <a:t>Yeni gerçekçilik akımı nasıl ortaya çıkmıştır¿</a:t>
            </a:r>
          </a:p>
          <a:p>
            <a:r>
              <a:rPr lang="tr-TR" sz="2400" dirty="0"/>
              <a:t>Yeni gerçekçilik filmlerinin ortak özellikleri¿</a:t>
            </a:r>
          </a:p>
          <a:p>
            <a:r>
              <a:rPr lang="tr-TR" sz="2400" dirty="0"/>
              <a:t>Yeni gerçekçilik akımının örnekleri nelerdir¿</a:t>
            </a:r>
          </a:p>
          <a:p>
            <a:r>
              <a:rPr lang="tr-TR" sz="2400" dirty="0"/>
              <a:t>Yeni gerçekçilik akımının etkileri nelerdir¿</a:t>
            </a:r>
          </a:p>
          <a:p>
            <a:r>
              <a:rPr lang="tr-TR" sz="2400" dirty="0"/>
              <a:t>:</a:t>
            </a:r>
          </a:p>
        </p:txBody>
      </p:sp>
    </p:spTree>
    <p:extLst>
      <p:ext uri="{BB962C8B-B14F-4D97-AF65-F5344CB8AC3E}">
        <p14:creationId xmlns:p14="http://schemas.microsoft.com/office/powerpoint/2010/main" val="3103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1CAD18-3117-186B-1701-0FFE16548AED}"/>
              </a:ext>
            </a:extLst>
          </p:cNvPr>
          <p:cNvSpPr>
            <a:spLocks noGrp="1"/>
          </p:cNvSpPr>
          <p:nvPr>
            <p:ph type="title"/>
          </p:nvPr>
        </p:nvSpPr>
        <p:spPr>
          <a:xfrm>
            <a:off x="6420465" y="609600"/>
            <a:ext cx="5122606" cy="1905000"/>
          </a:xfrm>
        </p:spPr>
        <p:txBody>
          <a:bodyPr>
            <a:normAutofit/>
          </a:bodyPr>
          <a:lstStyle/>
          <a:p>
            <a:r>
              <a:rPr lang="tr-TR"/>
              <a:t>Nedir bu yeni gerçekçilik¿</a:t>
            </a:r>
            <a:endParaRPr lang="tr-TR" dirty="0"/>
          </a:p>
        </p:txBody>
      </p:sp>
      <p:sp>
        <p:nvSpPr>
          <p:cNvPr id="3" name="İçerik Yer Tutucusu 2">
            <a:extLst>
              <a:ext uri="{FF2B5EF4-FFF2-40B4-BE49-F238E27FC236}">
                <a16:creationId xmlns:a16="http://schemas.microsoft.com/office/drawing/2014/main" id="{A045A7A7-29C0-6669-196C-F1E099E75C72}"/>
              </a:ext>
            </a:extLst>
          </p:cNvPr>
          <p:cNvSpPr>
            <a:spLocks noGrp="1"/>
          </p:cNvSpPr>
          <p:nvPr>
            <p:ph idx="1"/>
          </p:nvPr>
        </p:nvSpPr>
        <p:spPr>
          <a:xfrm>
            <a:off x="6420465" y="2666999"/>
            <a:ext cx="5122606" cy="3216276"/>
          </a:xfrm>
        </p:spPr>
        <p:txBody>
          <a:bodyPr anchor="t">
            <a:normAutofit/>
          </a:bodyPr>
          <a:lstStyle/>
          <a:p>
            <a:r>
              <a:rPr lang="tr-TR" b="0" i="0">
                <a:effectLst/>
              </a:rPr>
              <a:t>2• dünya savaşı ekonomik sıkıntıda olan İtalyada başlayan bir sinema ekolüdür.yeni gerçekçilik bir grup yönetmenin Mussolini döneminin  halkı uyutmak için üretilen filmlerini hor görerek kameralarına sokaklara toplumsal sorunlara dikkat çekmek için kullandıkları anlatı türüne denirdi </a:t>
            </a:r>
            <a:endParaRPr lang="tr-TR">
              <a:effectLst/>
            </a:endParaRPr>
          </a:p>
          <a:p>
            <a:endParaRPr lang="tr-TR"/>
          </a:p>
        </p:txBody>
      </p:sp>
      <p:pic>
        <p:nvPicPr>
          <p:cNvPr id="6" name="Resim 5">
            <a:extLst>
              <a:ext uri="{FF2B5EF4-FFF2-40B4-BE49-F238E27FC236}">
                <a16:creationId xmlns:a16="http://schemas.microsoft.com/office/drawing/2014/main" id="{17C038E9-E8B3-0EEE-DE2D-21B550BED12B}"/>
              </a:ext>
            </a:extLst>
          </p:cNvPr>
          <p:cNvPicPr>
            <a:picLocks noChangeAspect="1"/>
          </p:cNvPicPr>
          <p:nvPr/>
        </p:nvPicPr>
        <p:blipFill>
          <a:blip r:embed="rId3"/>
          <a:stretch>
            <a:fillRect/>
          </a:stretch>
        </p:blipFill>
        <p:spPr>
          <a:xfrm>
            <a:off x="643192" y="1422241"/>
            <a:ext cx="5451627" cy="3693477"/>
          </a:xfrm>
          <a:prstGeom prst="roundRect">
            <a:avLst>
              <a:gd name="adj" fmla="val 3517"/>
            </a:avLst>
          </a:prstGeom>
          <a:ln w="38100">
            <a:gradFill flip="none" rotWithShape="1">
              <a:gsLst>
                <a:gs pos="0">
                  <a:srgbClr val="363D46"/>
                </a:gs>
                <a:gs pos="100000">
                  <a:srgbClr val="363D46">
                    <a:lumMod val="75000"/>
                  </a:srgb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1179280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28000"/>
                <a:satMod val="94000"/>
                <a:lumMod val="20000"/>
              </a:schemeClr>
              <a:schemeClr val="bg2">
                <a:tint val="94000"/>
                <a:shade val="84000"/>
                <a:satMod val="148000"/>
                <a:lumMod val="114000"/>
              </a:schemeClr>
            </a:duotone>
          </a:blip>
          <a:stretch/>
        </a:blipFill>
        <a:effectLst/>
      </p:bgPr>
    </p:bg>
    <p:spTree>
      <p:nvGrpSpPr>
        <p:cNvPr id="1" name=""/>
        <p:cNvGrpSpPr/>
        <p:nvPr/>
      </p:nvGrpSpPr>
      <p:grpSpPr>
        <a:xfrm>
          <a:off x="0" y="0"/>
          <a:ext cx="0" cy="0"/>
          <a:chOff x="0" y="0"/>
          <a:chExt cx="0" cy="0"/>
        </a:xfrm>
      </p:grpSpPr>
      <p:pic>
        <p:nvPicPr>
          <p:cNvPr id="6" name="Resim 5">
            <a:extLst>
              <a:ext uri="{FF2B5EF4-FFF2-40B4-BE49-F238E27FC236}">
                <a16:creationId xmlns:a16="http://schemas.microsoft.com/office/drawing/2014/main" id="{3DA26B0B-DB12-A03B-4024-6924F9A5166F}"/>
              </a:ext>
            </a:extLst>
          </p:cNvPr>
          <p:cNvPicPr>
            <a:picLocks noChangeAspect="1"/>
          </p:cNvPicPr>
          <p:nvPr/>
        </p:nvPicPr>
        <p:blipFill rotWithShape="1">
          <a:blip r:embed="rId3">
            <a:alphaModFix amt="15000"/>
          </a:blip>
          <a:srcRect b="24749"/>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6C9A66D7-2DBE-0C1F-B81B-2798D2BBD0B9}"/>
              </a:ext>
            </a:extLst>
          </p:cNvPr>
          <p:cNvSpPr>
            <a:spLocks noGrp="1"/>
          </p:cNvSpPr>
          <p:nvPr>
            <p:ph type="title"/>
          </p:nvPr>
        </p:nvSpPr>
        <p:spPr>
          <a:xfrm>
            <a:off x="1141413" y="609600"/>
            <a:ext cx="9905998" cy="1905000"/>
          </a:xfrm>
        </p:spPr>
        <p:txBody>
          <a:bodyPr>
            <a:normAutofit/>
          </a:bodyPr>
          <a:lstStyle/>
          <a:p>
            <a:r>
              <a:rPr lang="tr-TR" dirty="0"/>
              <a:t>Yeni gerçekçilik akımı nasıl ortaya çıkmıştır¿</a:t>
            </a:r>
          </a:p>
        </p:txBody>
      </p:sp>
      <p:sp>
        <p:nvSpPr>
          <p:cNvPr id="3" name="İçerik Yer Tutucusu 2">
            <a:extLst>
              <a:ext uri="{FF2B5EF4-FFF2-40B4-BE49-F238E27FC236}">
                <a16:creationId xmlns:a16="http://schemas.microsoft.com/office/drawing/2014/main" id="{11B888AC-EEE2-9ED7-8E90-F1E14DEBD290}"/>
              </a:ext>
            </a:extLst>
          </p:cNvPr>
          <p:cNvSpPr>
            <a:spLocks noGrp="1"/>
          </p:cNvSpPr>
          <p:nvPr>
            <p:ph idx="1"/>
          </p:nvPr>
        </p:nvSpPr>
        <p:spPr>
          <a:xfrm>
            <a:off x="1141413" y="2666999"/>
            <a:ext cx="9905998" cy="3124201"/>
          </a:xfrm>
        </p:spPr>
        <p:txBody>
          <a:bodyPr>
            <a:normAutofit/>
          </a:bodyPr>
          <a:lstStyle/>
          <a:p>
            <a:r>
              <a:rPr lang="tr-TR" dirty="0">
                <a:latin typeface="Abadi" panose="020B0604020104020204" pitchFamily="34" charset="0"/>
              </a:rPr>
              <a:t>Tıpkı </a:t>
            </a:r>
            <a:r>
              <a:rPr lang="tr-TR" dirty="0" err="1">
                <a:latin typeface="Abadi" panose="020B0604020104020204" pitchFamily="34" charset="0"/>
              </a:rPr>
              <a:t>hitler</a:t>
            </a:r>
            <a:r>
              <a:rPr lang="tr-TR" dirty="0">
                <a:latin typeface="Abadi" panose="020B0604020104020204" pitchFamily="34" charset="0"/>
              </a:rPr>
              <a:t> gibi Mussolini de sinemanın propaganda aracı olarak büyük bir güç teşkil ettiğinin farkındaydı.Mussolini faşist ideolojisini kitlelere duyurmak için sinema sektörüne yatırım yaparak bir çok sinema okul açtırmıştır.faşist rejimin hüküm sürdüğü İtalyada halkın dikkatini dağıtmak ve faşist propaganda yapmak için ihtişamlı yaşam süren komedi ve burjuva yaşamını idealize eden bu filmler devrin aydınları tarafından hor görülürdü </a:t>
            </a:r>
            <a:r>
              <a:rPr lang="tr-TR" b="0" i="0">
                <a:effectLst/>
              </a:rPr>
              <a:t>Halkın savaş sonrası yaşadığı sefalet bitmek bilmeyince sinemadaki bu aldatmacaya dayanamayan bir grup yönetmen sinemayı yalnızca bir seyir olmaktan çıkarıp toplum sorunlarını ele alan filmler çekmeye başlar</a:t>
            </a:r>
            <a:endParaRPr lang="tr-TR">
              <a:effectLst/>
            </a:endParaRPr>
          </a:p>
          <a:p>
            <a:endParaRPr lang="tr-TR" dirty="0">
              <a:latin typeface="Abadi" panose="020B0604020104020204" pitchFamily="34" charset="0"/>
            </a:endParaRPr>
          </a:p>
        </p:txBody>
      </p:sp>
    </p:spTree>
    <p:extLst>
      <p:ext uri="{BB962C8B-B14F-4D97-AF65-F5344CB8AC3E}">
        <p14:creationId xmlns:p14="http://schemas.microsoft.com/office/powerpoint/2010/main" val="35154323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7743F0-0780-8DF0-162C-CD8A8A4B15AE}"/>
              </a:ext>
            </a:extLst>
          </p:cNvPr>
          <p:cNvSpPr>
            <a:spLocks noGrp="1"/>
          </p:cNvSpPr>
          <p:nvPr>
            <p:ph type="title"/>
          </p:nvPr>
        </p:nvSpPr>
        <p:spPr/>
        <p:txBody>
          <a:bodyPr/>
          <a:lstStyle/>
          <a:p>
            <a:r>
              <a:rPr lang="tr-TR" dirty="0"/>
              <a:t>Yeni gerçekçilik filmlerinin ortak özellikleri</a:t>
            </a:r>
          </a:p>
        </p:txBody>
      </p:sp>
      <p:sp>
        <p:nvSpPr>
          <p:cNvPr id="3" name="İçerik Yer Tutucusu 2">
            <a:extLst>
              <a:ext uri="{FF2B5EF4-FFF2-40B4-BE49-F238E27FC236}">
                <a16:creationId xmlns:a16="http://schemas.microsoft.com/office/drawing/2014/main" id="{F1CC8444-48D5-98CE-95AB-4F679BC5EA47}"/>
              </a:ext>
            </a:extLst>
          </p:cNvPr>
          <p:cNvSpPr>
            <a:spLocks noGrp="1"/>
          </p:cNvSpPr>
          <p:nvPr>
            <p:ph idx="1"/>
          </p:nvPr>
        </p:nvSpPr>
        <p:spPr>
          <a:xfrm>
            <a:off x="1040819" y="1562100"/>
            <a:ext cx="9905998" cy="3124201"/>
          </a:xfrm>
        </p:spPr>
        <p:txBody>
          <a:bodyPr/>
          <a:lstStyle/>
          <a:p>
            <a:r>
              <a:rPr lang="tr-TR" b="0" i="0" dirty="0">
                <a:solidFill>
                  <a:schemeClr val="tx1"/>
                </a:solidFill>
                <a:effectLst/>
              </a:rPr>
              <a:t>Klasik </a:t>
            </a:r>
            <a:r>
              <a:rPr lang="tr-TR" b="0" i="0" dirty="0" err="1">
                <a:solidFill>
                  <a:schemeClr val="tx1"/>
                </a:solidFill>
                <a:effectLst/>
              </a:rPr>
              <a:t>hollywood</a:t>
            </a:r>
            <a:r>
              <a:rPr lang="tr-TR" b="0" i="0" dirty="0">
                <a:solidFill>
                  <a:schemeClr val="tx1"/>
                </a:solidFill>
                <a:effectLst/>
              </a:rPr>
              <a:t> anlayışına karşı çıkan akım stüdyoda yapay ışık ve profesyonel oyunculardansa sokakta gün ışığında ve amatör oyuncuları tercih edilmiştir.Gündelik yaşamın sıkıntılarını ortaya koyan yönetmenlerin didaktik bir yaklaşımla yargıdan kaçınarak hümanistliği öne aldığı filmler sade ve yalın hikayeler içerir bu sayede izleyicinin yorulmaması amaçlanır </a:t>
            </a:r>
            <a:endParaRPr lang="tr-TR" dirty="0">
              <a:solidFill>
                <a:schemeClr val="tx1"/>
              </a:solidFill>
              <a:effectLst/>
            </a:endParaRPr>
          </a:p>
          <a:p>
            <a:endParaRPr lang="tr-TR" dirty="0"/>
          </a:p>
        </p:txBody>
      </p:sp>
    </p:spTree>
    <p:extLst>
      <p:ext uri="{BB962C8B-B14F-4D97-AF65-F5344CB8AC3E}">
        <p14:creationId xmlns:p14="http://schemas.microsoft.com/office/powerpoint/2010/main" val="3248333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6B6C918-ECDC-9728-D893-F4053F16D867}"/>
              </a:ext>
            </a:extLst>
          </p:cNvPr>
          <p:cNvSpPr>
            <a:spLocks noGrp="1"/>
          </p:cNvSpPr>
          <p:nvPr>
            <p:ph type="title"/>
          </p:nvPr>
        </p:nvSpPr>
        <p:spPr>
          <a:xfrm>
            <a:off x="3367056" y="94056"/>
            <a:ext cx="9905998" cy="1905000"/>
          </a:xfrm>
        </p:spPr>
        <p:txBody>
          <a:bodyPr/>
          <a:lstStyle/>
          <a:p>
            <a:r>
              <a:rPr lang="tr-TR" dirty="0"/>
              <a:t>Bisiklet hırsızları </a:t>
            </a:r>
          </a:p>
        </p:txBody>
      </p:sp>
      <p:pic>
        <p:nvPicPr>
          <p:cNvPr id="6" name="İçerik Yer Tutucusu 5">
            <a:extLst>
              <a:ext uri="{FF2B5EF4-FFF2-40B4-BE49-F238E27FC236}">
                <a16:creationId xmlns:a16="http://schemas.microsoft.com/office/drawing/2014/main" id="{7CE0C911-070F-C289-B616-F45CE8ACBF78}"/>
              </a:ext>
            </a:extLst>
          </p:cNvPr>
          <p:cNvPicPr>
            <a:picLocks noGrp="1" noChangeAspect="1"/>
          </p:cNvPicPr>
          <p:nvPr>
            <p:ph idx="1"/>
          </p:nvPr>
        </p:nvPicPr>
        <p:blipFill>
          <a:blip r:embed="rId2"/>
          <a:stretch>
            <a:fillRect/>
          </a:stretch>
        </p:blipFill>
        <p:spPr>
          <a:xfrm>
            <a:off x="920036" y="1838005"/>
            <a:ext cx="2941627" cy="3912062"/>
          </a:xfrm>
          <a:prstGeom prst="rect">
            <a:avLst/>
          </a:prstGeom>
        </p:spPr>
      </p:pic>
      <p:pic>
        <p:nvPicPr>
          <p:cNvPr id="9" name="Resim 8">
            <a:extLst>
              <a:ext uri="{FF2B5EF4-FFF2-40B4-BE49-F238E27FC236}">
                <a16:creationId xmlns:a16="http://schemas.microsoft.com/office/drawing/2014/main" id="{26DED3B0-37E1-6BE0-5A9A-9619267FEA7A}"/>
              </a:ext>
            </a:extLst>
          </p:cNvPr>
          <p:cNvPicPr>
            <a:picLocks noChangeAspect="1"/>
          </p:cNvPicPr>
          <p:nvPr/>
        </p:nvPicPr>
        <p:blipFill>
          <a:blip r:embed="rId3"/>
          <a:stretch>
            <a:fillRect/>
          </a:stretch>
        </p:blipFill>
        <p:spPr>
          <a:xfrm>
            <a:off x="4717484" y="1881860"/>
            <a:ext cx="6765566" cy="3912062"/>
          </a:xfrm>
          <a:prstGeom prst="rect">
            <a:avLst/>
          </a:prstGeom>
        </p:spPr>
      </p:pic>
    </p:spTree>
    <p:extLst>
      <p:ext uri="{BB962C8B-B14F-4D97-AF65-F5344CB8AC3E}">
        <p14:creationId xmlns:p14="http://schemas.microsoft.com/office/powerpoint/2010/main" val="357991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FC3C98-7ED1-1AC1-A9AE-EB32CE4366BA}"/>
              </a:ext>
            </a:extLst>
          </p:cNvPr>
          <p:cNvSpPr>
            <a:spLocks noGrp="1"/>
          </p:cNvSpPr>
          <p:nvPr>
            <p:ph type="title"/>
          </p:nvPr>
        </p:nvSpPr>
        <p:spPr>
          <a:xfrm>
            <a:off x="3065274" y="114300"/>
            <a:ext cx="9905998" cy="1905000"/>
          </a:xfrm>
        </p:spPr>
        <p:txBody>
          <a:bodyPr/>
          <a:lstStyle/>
          <a:p>
            <a:r>
              <a:rPr lang="tr-TR" dirty="0"/>
              <a:t>Roma, açık şehir</a:t>
            </a:r>
          </a:p>
        </p:txBody>
      </p:sp>
      <p:pic>
        <p:nvPicPr>
          <p:cNvPr id="6" name="İçerik Yer Tutucusu 5">
            <a:extLst>
              <a:ext uri="{FF2B5EF4-FFF2-40B4-BE49-F238E27FC236}">
                <a16:creationId xmlns:a16="http://schemas.microsoft.com/office/drawing/2014/main" id="{2B86560D-3FFB-5A16-4CDE-477CBC00B10B}"/>
              </a:ext>
            </a:extLst>
          </p:cNvPr>
          <p:cNvPicPr>
            <a:picLocks noGrp="1" noChangeAspect="1"/>
          </p:cNvPicPr>
          <p:nvPr>
            <p:ph idx="1"/>
          </p:nvPr>
        </p:nvPicPr>
        <p:blipFill>
          <a:blip r:embed="rId2"/>
          <a:stretch>
            <a:fillRect/>
          </a:stretch>
        </p:blipFill>
        <p:spPr>
          <a:xfrm>
            <a:off x="1351303" y="1688481"/>
            <a:ext cx="2943279" cy="4164426"/>
          </a:xfrm>
          <a:prstGeom prst="rect">
            <a:avLst/>
          </a:prstGeom>
        </p:spPr>
      </p:pic>
      <p:pic>
        <p:nvPicPr>
          <p:cNvPr id="9" name="Resim 8">
            <a:extLst>
              <a:ext uri="{FF2B5EF4-FFF2-40B4-BE49-F238E27FC236}">
                <a16:creationId xmlns:a16="http://schemas.microsoft.com/office/drawing/2014/main" id="{98432CAE-8E11-B66E-9F52-576EAD6A3BD0}"/>
              </a:ext>
            </a:extLst>
          </p:cNvPr>
          <p:cNvPicPr>
            <a:picLocks noChangeAspect="1"/>
          </p:cNvPicPr>
          <p:nvPr/>
        </p:nvPicPr>
        <p:blipFill>
          <a:blip r:embed="rId3"/>
          <a:stretch>
            <a:fillRect/>
          </a:stretch>
        </p:blipFill>
        <p:spPr>
          <a:xfrm>
            <a:off x="5523891" y="1949438"/>
            <a:ext cx="5625660" cy="3642513"/>
          </a:xfrm>
          <a:prstGeom prst="rect">
            <a:avLst/>
          </a:prstGeom>
        </p:spPr>
      </p:pic>
    </p:spTree>
    <p:extLst>
      <p:ext uri="{BB962C8B-B14F-4D97-AF65-F5344CB8AC3E}">
        <p14:creationId xmlns:p14="http://schemas.microsoft.com/office/powerpoint/2010/main" val="418272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7181EAF-8D34-BA22-C8A2-B72B6190BE1B}"/>
              </a:ext>
            </a:extLst>
          </p:cNvPr>
          <p:cNvSpPr>
            <a:spLocks noGrp="1"/>
          </p:cNvSpPr>
          <p:nvPr>
            <p:ph type="title"/>
          </p:nvPr>
        </p:nvSpPr>
        <p:spPr>
          <a:xfrm>
            <a:off x="3040126" y="119204"/>
            <a:ext cx="9905998" cy="1905000"/>
          </a:xfrm>
        </p:spPr>
        <p:txBody>
          <a:bodyPr/>
          <a:lstStyle/>
          <a:p>
            <a:r>
              <a:rPr lang="tr-TR" dirty="0"/>
              <a:t>Rocco ve kardeşleri</a:t>
            </a:r>
          </a:p>
        </p:txBody>
      </p:sp>
      <p:pic>
        <p:nvPicPr>
          <p:cNvPr id="6" name="İçerik Yer Tutucusu 5">
            <a:extLst>
              <a:ext uri="{FF2B5EF4-FFF2-40B4-BE49-F238E27FC236}">
                <a16:creationId xmlns:a16="http://schemas.microsoft.com/office/drawing/2014/main" id="{892DBE29-4F71-1A38-27EB-51137F451585}"/>
              </a:ext>
            </a:extLst>
          </p:cNvPr>
          <p:cNvPicPr>
            <a:picLocks noGrp="1" noChangeAspect="1"/>
          </p:cNvPicPr>
          <p:nvPr>
            <p:ph idx="1"/>
          </p:nvPr>
        </p:nvPicPr>
        <p:blipFill>
          <a:blip r:embed="rId2"/>
          <a:stretch>
            <a:fillRect/>
          </a:stretch>
        </p:blipFill>
        <p:spPr>
          <a:xfrm>
            <a:off x="1431250" y="1852936"/>
            <a:ext cx="2781127" cy="3864303"/>
          </a:xfrm>
          <a:prstGeom prst="rect">
            <a:avLst/>
          </a:prstGeom>
        </p:spPr>
      </p:pic>
      <p:pic>
        <p:nvPicPr>
          <p:cNvPr id="9" name="Resim 8">
            <a:extLst>
              <a:ext uri="{FF2B5EF4-FFF2-40B4-BE49-F238E27FC236}">
                <a16:creationId xmlns:a16="http://schemas.microsoft.com/office/drawing/2014/main" id="{B5867CC4-0DCA-406F-F407-625F68AABD33}"/>
              </a:ext>
            </a:extLst>
          </p:cNvPr>
          <p:cNvPicPr>
            <a:picLocks noChangeAspect="1"/>
          </p:cNvPicPr>
          <p:nvPr/>
        </p:nvPicPr>
        <p:blipFill>
          <a:blip r:embed="rId3"/>
          <a:stretch>
            <a:fillRect/>
          </a:stretch>
        </p:blipFill>
        <p:spPr>
          <a:xfrm>
            <a:off x="5207251" y="1852936"/>
            <a:ext cx="5553499" cy="3797614"/>
          </a:xfrm>
          <a:prstGeom prst="rect">
            <a:avLst/>
          </a:prstGeom>
        </p:spPr>
      </p:pic>
    </p:spTree>
    <p:extLst>
      <p:ext uri="{BB962C8B-B14F-4D97-AF65-F5344CB8AC3E}">
        <p14:creationId xmlns:p14="http://schemas.microsoft.com/office/powerpoint/2010/main" val="45762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66A698-04F4-E29E-A9A5-24B214C9B881}"/>
              </a:ext>
            </a:extLst>
          </p:cNvPr>
          <p:cNvSpPr>
            <a:spLocks noGrp="1"/>
          </p:cNvSpPr>
          <p:nvPr>
            <p:ph type="title"/>
          </p:nvPr>
        </p:nvSpPr>
        <p:spPr>
          <a:xfrm>
            <a:off x="902502" y="114300"/>
            <a:ext cx="9905998" cy="1905000"/>
          </a:xfrm>
        </p:spPr>
        <p:txBody>
          <a:bodyPr/>
          <a:lstStyle/>
          <a:p>
            <a:r>
              <a:rPr lang="tr-TR" dirty="0"/>
              <a:t>Yeni gerçekçiğin sinema endüstrisine etkileri</a:t>
            </a:r>
          </a:p>
        </p:txBody>
      </p:sp>
      <p:sp>
        <p:nvSpPr>
          <p:cNvPr id="3" name="İçerik Yer Tutucusu 2">
            <a:extLst>
              <a:ext uri="{FF2B5EF4-FFF2-40B4-BE49-F238E27FC236}">
                <a16:creationId xmlns:a16="http://schemas.microsoft.com/office/drawing/2014/main" id="{22A570EC-07B8-AA94-EED0-7C734A07F1F1}"/>
              </a:ext>
            </a:extLst>
          </p:cNvPr>
          <p:cNvSpPr>
            <a:spLocks noGrp="1"/>
          </p:cNvSpPr>
          <p:nvPr>
            <p:ph idx="1"/>
          </p:nvPr>
        </p:nvSpPr>
        <p:spPr>
          <a:xfrm>
            <a:off x="902502" y="1400015"/>
            <a:ext cx="9905998" cy="3124201"/>
          </a:xfrm>
        </p:spPr>
        <p:txBody>
          <a:bodyPr>
            <a:normAutofit/>
          </a:bodyPr>
          <a:lstStyle/>
          <a:p>
            <a:r>
              <a:rPr lang="tr-TR" sz="2400" dirty="0"/>
              <a:t>İtalyan yeni gerçekçiliği Mussolini’nin sinemasından sonra pek rağbet görmez halk zaten sefalet içindeyken para verip bulunduğu sorunları görmek istemez bu sebeple akım yaklaşık 10 yıl kadar sürer sonrasında sıkıntılarında yavaş yavaş açılmasıyla yönetmenler yeni akımlara yönelir </a:t>
            </a:r>
            <a:r>
              <a:rPr lang="tr-TR" sz="2400" dirty="0" err="1"/>
              <a:t>ama</a:t>
            </a:r>
            <a:r>
              <a:rPr lang="tr-TR" sz="2400" dirty="0"/>
              <a:t> yeni gerçekçilik Fransız yeni dalgası başta olmak üzere yönetmenlerin kendi toplumsal meselelerine içerden bakışlı insandan yana hikayeler yaratmasında öncü olmuştur.</a:t>
            </a:r>
          </a:p>
        </p:txBody>
      </p:sp>
    </p:spTree>
    <p:extLst>
      <p:ext uri="{BB962C8B-B14F-4D97-AF65-F5344CB8AC3E}">
        <p14:creationId xmlns:p14="http://schemas.microsoft.com/office/powerpoint/2010/main" val="8588797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ğ Gözü">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Geniş ekran</PresentationFormat>
  <Slides>8</Slides>
  <Notes>0</Notes>
  <HiddenSlides>0</HiddenSlides>
  <ScaleCrop>false</ScaleCrop>
  <HeadingPairs>
    <vt:vector size="4" baseType="variant">
      <vt:variant>
        <vt:lpstr>Tema</vt:lpstr>
      </vt:variant>
      <vt:variant>
        <vt:i4>1</vt:i4>
      </vt:variant>
      <vt:variant>
        <vt:lpstr>Slayt Başlıkları</vt:lpstr>
      </vt:variant>
      <vt:variant>
        <vt:i4>8</vt:i4>
      </vt:variant>
    </vt:vector>
  </HeadingPairs>
  <TitlesOfParts>
    <vt:vector size="9" baseType="lpstr">
      <vt:lpstr>Ağ Gözü</vt:lpstr>
      <vt:lpstr>İtalyan yeni gerçekçiliği</vt:lpstr>
      <vt:lpstr>Nedir bu yeni gerçekçilik¿</vt:lpstr>
      <vt:lpstr>Yeni gerçekçilik akımı nasıl ortaya çıkmıştır¿</vt:lpstr>
      <vt:lpstr>Yeni gerçekçilik filmlerinin ortak özellikleri</vt:lpstr>
      <vt:lpstr>Bisiklet hırsızları </vt:lpstr>
      <vt:lpstr>Roma, açık şehir</vt:lpstr>
      <vt:lpstr>Rocco ve kardeşleri</vt:lpstr>
      <vt:lpstr>Yeni gerçekçiğin sinema endüstrisine etkileri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İtalyan yeni gerçekçiliği</dc:title>
  <dc:creator>Irmak Altınkaya</dc:creator>
  <cp:lastModifiedBy>Irmak Altınkaya</cp:lastModifiedBy>
  <cp:revision>1</cp:revision>
  <dcterms:created xsi:type="dcterms:W3CDTF">2023-02-22T05:47:31Z</dcterms:created>
  <dcterms:modified xsi:type="dcterms:W3CDTF">2023-02-22T07:15:16Z</dcterms:modified>
</cp:coreProperties>
</file>