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62" r:id="rId6"/>
    <p:sldId id="259" r:id="rId7"/>
    <p:sldId id="260"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10/10/2022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edicalpark.com.tr/bas-agrisi/hg-2035" TargetMode="External"/><Relationship Id="rId2" Type="http://schemas.openxmlformats.org/officeDocument/2006/relationships/hyperlink" Target="https://www.medicalpark.com.tr/bogaz-agrisi-nedir-bogaz-agrisina-ne-iyi-gelir/hg-1881" TargetMode="External"/><Relationship Id="rId1" Type="http://schemas.openxmlformats.org/officeDocument/2006/relationships/slideLayout" Target="../slideLayouts/slideLayout2.xml"/><Relationship Id="rId5" Type="http://schemas.openxmlformats.org/officeDocument/2006/relationships/hyperlink" Target="https://www.medicalpark.com.tr/menenjit-nedir-belirtileri-ve-tedavi-yontemleri-nelerdir/hg-1863" TargetMode="External"/><Relationship Id="rId4" Type="http://schemas.openxmlformats.org/officeDocument/2006/relationships/hyperlink" Target="https://www.medicalpark.com.tr/kronik-yorgunluk-sendromu/hg-2112"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www.medicalpark.com.tr/inme-felc-nedir-belirti-ve-tedavi-yontemleri-nelerdir/hg-173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medicalpark.com.tr/idrar-yolu-enfeksiyonu-nedir-belirti-ve-tedavi-yontemleri-nelerdir/hg-193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70AE81-D6D4-D2A9-6ADE-DBC68D715F93}"/>
              </a:ext>
            </a:extLst>
          </p:cNvPr>
          <p:cNvSpPr>
            <a:spLocks noGrp="1"/>
          </p:cNvSpPr>
          <p:nvPr>
            <p:ph type="ctrTitle"/>
          </p:nvPr>
        </p:nvSpPr>
        <p:spPr>
          <a:xfrm>
            <a:off x="5350934" y="2944284"/>
            <a:ext cx="4842935" cy="969432"/>
          </a:xfrm>
        </p:spPr>
        <p:txBody>
          <a:bodyPr>
            <a:noAutofit/>
          </a:bodyPr>
          <a:lstStyle/>
          <a:p>
            <a:r>
              <a:rPr lang="tr-TR" sz="6000" dirty="0">
                <a:latin typeface="Caveat" panose="00000500000000000000" pitchFamily="2" charset="-94"/>
              </a:rPr>
              <a:t>Çocuk felci</a:t>
            </a:r>
          </a:p>
        </p:txBody>
      </p:sp>
    </p:spTree>
    <p:extLst>
      <p:ext uri="{BB962C8B-B14F-4D97-AF65-F5344CB8AC3E}">
        <p14:creationId xmlns:p14="http://schemas.microsoft.com/office/powerpoint/2010/main" val="368635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Çocuk Felci (Poliomyelit) Nedir, Belirti ve Bulguları Nelerdir, Nasıl  Tedavi Edilir ve Önlenir? - Sağlık Asistanı">
            <a:extLst>
              <a:ext uri="{FF2B5EF4-FFF2-40B4-BE49-F238E27FC236}">
                <a16:creationId xmlns:a16="http://schemas.microsoft.com/office/drawing/2014/main" id="{6558F8B1-9EFB-2660-552B-F7914561A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447800"/>
            <a:ext cx="6477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908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4F6B13-7FEC-CB89-C560-9BA3EC932289}"/>
              </a:ext>
            </a:extLst>
          </p:cNvPr>
          <p:cNvSpPr>
            <a:spLocks noGrp="1"/>
          </p:cNvSpPr>
          <p:nvPr>
            <p:ph type="title"/>
          </p:nvPr>
        </p:nvSpPr>
        <p:spPr/>
        <p:txBody>
          <a:bodyPr/>
          <a:lstStyle/>
          <a:p>
            <a:r>
              <a:rPr lang="tr-TR" b="0" i="0" dirty="0">
                <a:effectLst/>
                <a:latin typeface="Source Sans Pro" panose="020B0503030403020204" pitchFamily="34" charset="0"/>
              </a:rPr>
              <a:t>Çocuk felci nasıl önlenir?</a:t>
            </a:r>
            <a:br>
              <a:rPr lang="tr-TR" b="0" i="0" dirty="0">
                <a:effectLst/>
                <a:latin typeface="Source Sans Pro" panose="020B0503030403020204" pitchFamily="34" charset="0"/>
              </a:rPr>
            </a:br>
            <a:endParaRPr lang="tr-TR" dirty="0"/>
          </a:p>
        </p:txBody>
      </p:sp>
      <p:sp>
        <p:nvSpPr>
          <p:cNvPr id="3" name="İçerik Yer Tutucusu 2">
            <a:extLst>
              <a:ext uri="{FF2B5EF4-FFF2-40B4-BE49-F238E27FC236}">
                <a16:creationId xmlns:a16="http://schemas.microsoft.com/office/drawing/2014/main" id="{F5D1207C-A7C1-8D78-701F-0E4FFAAF66A7}"/>
              </a:ext>
            </a:extLst>
          </p:cNvPr>
          <p:cNvSpPr>
            <a:spLocks noGrp="1"/>
          </p:cNvSpPr>
          <p:nvPr>
            <p:ph idx="1"/>
          </p:nvPr>
        </p:nvSpPr>
        <p:spPr>
          <a:xfrm>
            <a:off x="685800" y="1667933"/>
            <a:ext cx="10131425" cy="3649133"/>
          </a:xfrm>
        </p:spPr>
        <p:txBody>
          <a:bodyPr>
            <a:normAutofit fontScale="85000" lnSpcReduction="20000"/>
          </a:bodyPr>
          <a:lstStyle/>
          <a:p>
            <a:pPr algn="l"/>
            <a:r>
              <a:rPr lang="tr-TR" b="0" i="0" dirty="0">
                <a:effectLst/>
                <a:latin typeface="Source Sans Pro" panose="020B0503030403020204" pitchFamily="34" charset="0"/>
              </a:rPr>
              <a:t>Çocuk felci nasıl önlenir?</a:t>
            </a:r>
          </a:p>
          <a:p>
            <a:pPr algn="l"/>
            <a:r>
              <a:rPr lang="tr-TR" b="0" i="0" dirty="0">
                <a:effectLst/>
                <a:latin typeface="Source Sans Pro" panose="020B0503030403020204" pitchFamily="34" charset="0"/>
              </a:rPr>
              <a:t>Çocuk felcini önlemenin en iyi yolu aşı olmaktır. Çocuk felcinin iki farklı aşısı bulunmaktadır. Bunlardan ilki oral iki damla şeklinde yapılan Oral Polio Aşısı (OPA=Canlı Aşı), diğeri koldan kas içerisine yapılan </a:t>
            </a:r>
            <a:r>
              <a:rPr lang="tr-TR" b="0" i="0" dirty="0" err="1">
                <a:effectLst/>
                <a:latin typeface="Source Sans Pro" panose="020B0503030403020204" pitchFamily="34" charset="0"/>
              </a:rPr>
              <a:t>İnaktif</a:t>
            </a:r>
            <a:r>
              <a:rPr lang="tr-TR" b="0" i="0" dirty="0">
                <a:effectLst/>
                <a:latin typeface="Source Sans Pro" panose="020B0503030403020204" pitchFamily="34" charset="0"/>
              </a:rPr>
              <a:t> Polio Aşısı (İPA=Ölü Aşı)’</a:t>
            </a:r>
            <a:r>
              <a:rPr lang="tr-TR" b="0" i="0" dirty="0" err="1">
                <a:effectLst/>
                <a:latin typeface="Source Sans Pro" panose="020B0503030403020204" pitchFamily="34" charset="0"/>
              </a:rPr>
              <a:t>dır</a:t>
            </a:r>
            <a:r>
              <a:rPr lang="tr-TR" b="0" i="0" dirty="0">
                <a:effectLst/>
                <a:latin typeface="Source Sans Pro" panose="020B0503030403020204" pitchFamily="34" charset="0"/>
              </a:rPr>
              <a:t>. Ülkemizde de etkili bir şekilde uygulanan polio aşılarının aşı takvimleri aşağıdaki şekilde özetlenebilir.</a:t>
            </a:r>
          </a:p>
          <a:p>
            <a:pPr algn="l">
              <a:buFont typeface="Arial" panose="020B0604020202020204" pitchFamily="34" charset="0"/>
              <a:buChar char="•"/>
            </a:pPr>
            <a:r>
              <a:rPr lang="tr-TR" b="0" i="0" dirty="0">
                <a:effectLst/>
                <a:latin typeface="Source Sans Pro" panose="020B0503030403020204" pitchFamily="34" charset="0"/>
              </a:rPr>
              <a:t>OPA: 6. ayını ve 18. ayını tamamlayan bebeklere ikişer damla ağızdan verilerek yapılır.</a:t>
            </a:r>
          </a:p>
          <a:p>
            <a:pPr algn="l">
              <a:buFont typeface="Arial" panose="020B0604020202020204" pitchFamily="34" charset="0"/>
              <a:buChar char="•"/>
            </a:pPr>
            <a:r>
              <a:rPr lang="tr-TR" b="0" i="0" dirty="0">
                <a:effectLst/>
                <a:latin typeface="Source Sans Pro" panose="020B0503030403020204" pitchFamily="34" charset="0"/>
              </a:rPr>
              <a:t>İPA: 2., 4., 6. ve 18. ayda 5’li karma aşının içinde uygulanır. Kas içine enjekte edilen bir aşıdır. İlköğretim 1. sınıfta olan çocuklara da 4’lü karma aşı içerisinde bir kere daha yine koldan kas içi yapılmaktadır. Böylece toplamda 5 kere yapılır.</a:t>
            </a:r>
          </a:p>
          <a:p>
            <a:pPr algn="l"/>
            <a:r>
              <a:rPr lang="tr-TR" b="0" i="0" dirty="0">
                <a:effectLst/>
                <a:latin typeface="Source Sans Pro" panose="020B0503030403020204" pitchFamily="34" charset="0"/>
              </a:rPr>
              <a:t>Sağlıklı yetişkinler çocuk felci virüsü kapmak açısından yüksek risk altında değildir. En büyük risk, çocuk felcinin hala yaygın olduğu bir bölgeye seyahat ederken ortaya çıkmaktadır. Bu tür bölgeye seyahat edecek olanların aşı yaptırmaları gerekmektedir.</a:t>
            </a:r>
          </a:p>
          <a:p>
            <a:pPr algn="l"/>
            <a:r>
              <a:rPr lang="tr-TR" b="0" i="0" dirty="0">
                <a:effectLst/>
                <a:latin typeface="Source Sans Pro" panose="020B0503030403020204" pitchFamily="34" charset="0"/>
              </a:rPr>
              <a:t>Aşılamanın önemi, aşılama politikasını aktif ve hızlı bir şekilde hayata geçiren Amerika Birleşik Devletleri'nin yıllar içerisinde gözlenen vaka sayısına bakınca ortaya çıkmaktadır. Amerika Birleşik Devletleri'nde 1952 senesinde 57,623 vaka ile zirve yapan çocuk felci vakası, Polio Aşılama Yardım Yasası'ndan bu yana azalarak devam etmiş ve hastalık 1979 senesinde </a:t>
            </a:r>
            <a:r>
              <a:rPr lang="tr-TR" b="0" i="0" dirty="0" err="1">
                <a:effectLst/>
                <a:latin typeface="Source Sans Pro" panose="020B0503030403020204" pitchFamily="34" charset="0"/>
              </a:rPr>
              <a:t>eredike</a:t>
            </a:r>
            <a:r>
              <a:rPr lang="tr-TR" b="0" i="0" dirty="0">
                <a:effectLst/>
                <a:latin typeface="Source Sans Pro" panose="020B0503030403020204" pitchFamily="34" charset="0"/>
              </a:rPr>
              <a:t> edilmiştir. Diğer bir değişle </a:t>
            </a:r>
            <a:r>
              <a:rPr lang="tr-TR" b="0" i="0" dirty="0" err="1">
                <a:effectLst/>
                <a:latin typeface="Source Sans Pro" panose="020B0503030403020204" pitchFamily="34" charset="0"/>
              </a:rPr>
              <a:t>A.B.D.’de</a:t>
            </a:r>
            <a:r>
              <a:rPr lang="tr-TR" b="0" i="0" dirty="0">
                <a:effectLst/>
                <a:latin typeface="Source Sans Pro" panose="020B0503030403020204" pitchFamily="34" charset="0"/>
              </a:rPr>
              <a:t> 1979'dan beri çocuk felci vakasına rastlanmamıştır.</a:t>
            </a:r>
          </a:p>
          <a:p>
            <a:endParaRPr lang="tr-TR" dirty="0"/>
          </a:p>
        </p:txBody>
      </p:sp>
    </p:spTree>
    <p:extLst>
      <p:ext uri="{BB962C8B-B14F-4D97-AF65-F5344CB8AC3E}">
        <p14:creationId xmlns:p14="http://schemas.microsoft.com/office/powerpoint/2010/main" val="2584760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83D32E-C7D7-1135-D796-04794FCB3D46}"/>
              </a:ext>
            </a:extLst>
          </p:cNvPr>
          <p:cNvSpPr>
            <a:spLocks noGrp="1"/>
          </p:cNvSpPr>
          <p:nvPr>
            <p:ph type="title"/>
          </p:nvPr>
        </p:nvSpPr>
        <p:spPr/>
        <p:txBody>
          <a:bodyPr/>
          <a:lstStyle/>
          <a:p>
            <a:r>
              <a:rPr lang="tr-TR" dirty="0"/>
              <a:t>Çocuk felci nedir?</a:t>
            </a:r>
          </a:p>
        </p:txBody>
      </p:sp>
      <p:sp>
        <p:nvSpPr>
          <p:cNvPr id="3" name="İçerik Yer Tutucusu 2">
            <a:extLst>
              <a:ext uri="{FF2B5EF4-FFF2-40B4-BE49-F238E27FC236}">
                <a16:creationId xmlns:a16="http://schemas.microsoft.com/office/drawing/2014/main" id="{21A77D2F-924C-B8BA-ACAF-87F29FC3FB87}"/>
              </a:ext>
            </a:extLst>
          </p:cNvPr>
          <p:cNvSpPr>
            <a:spLocks noGrp="1"/>
          </p:cNvSpPr>
          <p:nvPr>
            <p:ph idx="1"/>
          </p:nvPr>
        </p:nvSpPr>
        <p:spPr>
          <a:xfrm>
            <a:off x="685801" y="1930400"/>
            <a:ext cx="10131425" cy="3649133"/>
          </a:xfrm>
        </p:spPr>
        <p:txBody>
          <a:bodyPr/>
          <a:lstStyle/>
          <a:p>
            <a:pPr algn="l"/>
            <a:r>
              <a:rPr lang="tr-TR" b="0" i="0" dirty="0">
                <a:effectLst/>
                <a:latin typeface="Source Sans Pro" panose="020B0503030403020204" pitchFamily="34" charset="0"/>
              </a:rPr>
              <a:t>Çocuk felci (</a:t>
            </a:r>
            <a:r>
              <a:rPr lang="tr-TR" b="0" i="0" dirty="0" err="1">
                <a:effectLst/>
                <a:latin typeface="Source Sans Pro" panose="020B0503030403020204" pitchFamily="34" charset="0"/>
              </a:rPr>
              <a:t>poliomyelit</a:t>
            </a:r>
            <a:r>
              <a:rPr lang="tr-TR" b="0" i="0" dirty="0">
                <a:effectLst/>
                <a:latin typeface="Source Sans Pro" panose="020B0503030403020204" pitchFamily="34" charset="0"/>
              </a:rPr>
              <a:t>) </a:t>
            </a:r>
            <a:r>
              <a:rPr lang="tr-TR" b="0" i="0" dirty="0" err="1">
                <a:effectLst/>
                <a:latin typeface="Source Sans Pro" panose="020B0503030403020204" pitchFamily="34" charset="0"/>
              </a:rPr>
              <a:t>poliovirüs</a:t>
            </a:r>
            <a:r>
              <a:rPr lang="tr-TR" b="0" i="0" dirty="0">
                <a:effectLst/>
                <a:latin typeface="Source Sans Pro" panose="020B0503030403020204" pitchFamily="34" charset="0"/>
              </a:rPr>
              <a:t> denen bir virüsün sinir sistemine saldırması sonucu oluşan bir hastalıktır. Çocuk felcini en fazla geçirme tehdidi altında olan yaş grubu 5 yaşından küçük çocuklardır.</a:t>
            </a:r>
          </a:p>
          <a:p>
            <a:pPr algn="l"/>
            <a:r>
              <a:rPr lang="tr-TR" b="0" i="0" dirty="0">
                <a:effectLst/>
                <a:latin typeface="Source Sans Pro" panose="020B0503030403020204" pitchFamily="34" charset="0"/>
              </a:rPr>
              <a:t>Dünya Sağlık Örgütü (WHO) verilerine göre, her 200 çocuk felci enfeksiyonundan 1'i kalıcı felce neden olmaktadır. Bununla birlikte, 1988'deki küresel çocuk felcinin yok edilmesi girişimi sayesinde, Amerika, Avrupa, Batı Pasifik ve Güneydoğu Asya gibi bölgeler bu hastalığı </a:t>
            </a:r>
            <a:r>
              <a:rPr lang="tr-TR" b="0" i="0" dirty="0" err="1">
                <a:effectLst/>
                <a:latin typeface="Source Sans Pro" panose="020B0503030403020204" pitchFamily="34" charset="0"/>
              </a:rPr>
              <a:t>eredike</a:t>
            </a:r>
            <a:r>
              <a:rPr lang="tr-TR" b="0" i="0" dirty="0">
                <a:effectLst/>
                <a:latin typeface="Source Sans Pro" panose="020B0503030403020204" pitchFamily="34" charset="0"/>
              </a:rPr>
              <a:t> etmişlerdir.</a:t>
            </a:r>
          </a:p>
          <a:p>
            <a:pPr algn="l"/>
            <a:r>
              <a:rPr lang="tr-TR" b="0" i="0" dirty="0">
                <a:effectLst/>
                <a:latin typeface="Source Sans Pro" panose="020B0503030403020204" pitchFamily="34" charset="0"/>
              </a:rPr>
              <a:t>Ancak çocuk felci Afganistan, Pakistan ve Nijerya gibi bazı ülkelerde hala gözlenmektedir. Çocuk felcinin ortadan kaldırılması sağlık ve ekonomi açısından bütün dünyaya global olarak fayda sağlayacaktır.</a:t>
            </a:r>
          </a:p>
          <a:p>
            <a:endParaRPr lang="tr-TR" dirty="0"/>
          </a:p>
        </p:txBody>
      </p:sp>
    </p:spTree>
    <p:extLst>
      <p:ext uri="{BB962C8B-B14F-4D97-AF65-F5344CB8AC3E}">
        <p14:creationId xmlns:p14="http://schemas.microsoft.com/office/powerpoint/2010/main" val="207709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2B8435-8B75-08DC-2177-E917AF580DEE}"/>
              </a:ext>
            </a:extLst>
          </p:cNvPr>
          <p:cNvSpPr>
            <a:spLocks noGrp="1"/>
          </p:cNvSpPr>
          <p:nvPr>
            <p:ph type="title"/>
          </p:nvPr>
        </p:nvSpPr>
        <p:spPr/>
        <p:txBody>
          <a:bodyPr/>
          <a:lstStyle/>
          <a:p>
            <a:r>
              <a:rPr lang="tr-TR" b="0" i="0" dirty="0">
                <a:effectLst/>
                <a:latin typeface="Source Sans Pro" panose="020B0503030403020204" pitchFamily="34" charset="0"/>
              </a:rPr>
              <a:t>Çocuk felci nasıl bulaşır?</a:t>
            </a:r>
            <a:br>
              <a:rPr lang="tr-TR" b="0" i="0" dirty="0">
                <a:effectLst/>
                <a:latin typeface="Source Sans Pro" panose="020B0503030403020204" pitchFamily="34" charset="0"/>
              </a:rPr>
            </a:br>
            <a:endParaRPr lang="tr-TR" dirty="0"/>
          </a:p>
        </p:txBody>
      </p:sp>
      <p:sp>
        <p:nvSpPr>
          <p:cNvPr id="3" name="İçerik Yer Tutucusu 2">
            <a:extLst>
              <a:ext uri="{FF2B5EF4-FFF2-40B4-BE49-F238E27FC236}">
                <a16:creationId xmlns:a16="http://schemas.microsoft.com/office/drawing/2014/main" id="{2F298032-BBE3-D4C1-735C-975A51258795}"/>
              </a:ext>
            </a:extLst>
          </p:cNvPr>
          <p:cNvSpPr>
            <a:spLocks noGrp="1"/>
          </p:cNvSpPr>
          <p:nvPr>
            <p:ph idx="1"/>
          </p:nvPr>
        </p:nvSpPr>
        <p:spPr>
          <a:xfrm>
            <a:off x="685801" y="1896534"/>
            <a:ext cx="10131425" cy="3649133"/>
          </a:xfrm>
        </p:spPr>
        <p:txBody>
          <a:bodyPr/>
          <a:lstStyle/>
          <a:p>
            <a:pPr algn="l"/>
            <a:r>
              <a:rPr lang="tr-TR" b="0" i="0" dirty="0">
                <a:effectLst/>
                <a:latin typeface="Source Sans Pro" panose="020B0503030403020204" pitchFamily="34" charset="0"/>
              </a:rPr>
              <a:t>Çok bulaşıcı bir virüs olan polio virüsü, bu hastalığı barındıran (enfekte) dışkı ile temas yoluyla bulaşır. Virüs barındıran dışkılara temas eden ya da yaklaşan oyuncaklar da çocuklar için risk oluşturmaktadır. Çok ender de olsa virüs bazen hapşırık veya öksürük yoluyla da bulaşabilir. Bunun nedeni virüsün bağırsaklar dışında boğazda da varlığını sürdürebilmesidir.</a:t>
            </a:r>
          </a:p>
          <a:p>
            <a:pPr algn="l"/>
            <a:r>
              <a:rPr lang="tr-TR" b="0" i="0" dirty="0">
                <a:effectLst/>
                <a:latin typeface="Source Sans Pro" panose="020B0503030403020204" pitchFamily="34" charset="0"/>
              </a:rPr>
              <a:t>Akan suya veya sifonlu tuvaletlere sınırlı erişimi olan bölgelerde yaşayan insanlar, bulaşıcılık açısından daha yüksek risk altındadır. Bunun nedeni bu tip bölgelerde içme suyuna kontamine (virüslü, hastalıklı) insanın dışkısının karışabilmesidir.</a:t>
            </a:r>
          </a:p>
          <a:p>
            <a:pPr algn="l"/>
            <a:r>
              <a:rPr lang="tr-TR" b="0" i="0" dirty="0">
                <a:effectLst/>
                <a:latin typeface="Source Sans Pro" panose="020B0503030403020204" pitchFamily="34" charset="0"/>
              </a:rPr>
              <a:t>Hamile kadınlar, HIV enfeksiyonu olan kişiler ya da küçük çocuklar gibi bağışıklık sistemi daha hassas olan bireyler, çocuk felci virüsüne en duyarlı kişilerdir.</a:t>
            </a:r>
          </a:p>
          <a:p>
            <a:endParaRPr lang="tr-TR" dirty="0"/>
          </a:p>
        </p:txBody>
      </p:sp>
    </p:spTree>
    <p:extLst>
      <p:ext uri="{BB962C8B-B14F-4D97-AF65-F5344CB8AC3E}">
        <p14:creationId xmlns:p14="http://schemas.microsoft.com/office/powerpoint/2010/main" val="79585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Çocuk felci - Vikipedi">
            <a:extLst>
              <a:ext uri="{FF2B5EF4-FFF2-40B4-BE49-F238E27FC236}">
                <a16:creationId xmlns:a16="http://schemas.microsoft.com/office/drawing/2014/main" id="{27A32658-A478-DF56-0EC1-DD01ED09B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629" y="448733"/>
            <a:ext cx="3800005" cy="584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948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BAD18D-CD78-8B30-47AD-689474EA31C8}"/>
              </a:ext>
            </a:extLst>
          </p:cNvPr>
          <p:cNvSpPr>
            <a:spLocks noGrp="1"/>
          </p:cNvSpPr>
          <p:nvPr>
            <p:ph type="title"/>
          </p:nvPr>
        </p:nvSpPr>
        <p:spPr/>
        <p:txBody>
          <a:bodyPr/>
          <a:lstStyle/>
          <a:p>
            <a:r>
              <a:rPr lang="tr-TR" b="0" i="0" dirty="0">
                <a:effectLst/>
                <a:latin typeface="Source Sans Pro" panose="020B0503030403020204" pitchFamily="34" charset="0"/>
              </a:rPr>
              <a:t>Çocuk felci nasıl teşhis edilir?</a:t>
            </a:r>
            <a:br>
              <a:rPr lang="tr-TR" b="0" i="0" dirty="0">
                <a:effectLst/>
                <a:latin typeface="Source Sans Pro" panose="020B0503030403020204" pitchFamily="34" charset="0"/>
              </a:rPr>
            </a:br>
            <a:endParaRPr lang="tr-TR" dirty="0"/>
          </a:p>
        </p:txBody>
      </p:sp>
      <p:sp>
        <p:nvSpPr>
          <p:cNvPr id="3" name="İçerik Yer Tutucusu 2">
            <a:extLst>
              <a:ext uri="{FF2B5EF4-FFF2-40B4-BE49-F238E27FC236}">
                <a16:creationId xmlns:a16="http://schemas.microsoft.com/office/drawing/2014/main" id="{8CA1DE49-0FE7-68B5-3A9E-FA5B6A02BE8A}"/>
              </a:ext>
            </a:extLst>
          </p:cNvPr>
          <p:cNvSpPr>
            <a:spLocks noGrp="1"/>
          </p:cNvSpPr>
          <p:nvPr>
            <p:ph idx="1"/>
          </p:nvPr>
        </p:nvSpPr>
        <p:spPr>
          <a:xfrm>
            <a:off x="685801" y="1100668"/>
            <a:ext cx="10131425" cy="3649133"/>
          </a:xfrm>
        </p:spPr>
        <p:txBody>
          <a:bodyPr/>
          <a:lstStyle/>
          <a:p>
            <a:r>
              <a:rPr lang="tr-TR" b="0" i="0" dirty="0">
                <a:effectLst/>
                <a:latin typeface="Source Sans Pro" panose="020B0503030403020204" pitchFamily="34" charset="0"/>
              </a:rPr>
              <a:t>Çocuk felci hastalığı genel olarak belirtilere bakarak teşhis edilebilir. Doktorunuz fizik muayene sırasında refleksleri inceleyip, sırt ve boyun sertliği olup olmadığına dikkat eder. Teşhisi doğrulamak için laboratuvar testleri istenebilir. Boğazdan bir sürüntü alınması, dışkı testi ya da omurilik ve beyinin etrafını saran beyin omurilik sıvısından küçük bir parça alıp laboratuvara gönderilmesiyle polio virüsü varlığı doğrulanabilir.</a:t>
            </a:r>
            <a:endParaRPr lang="tr-TR" dirty="0"/>
          </a:p>
        </p:txBody>
      </p:sp>
    </p:spTree>
    <p:extLst>
      <p:ext uri="{BB962C8B-B14F-4D97-AF65-F5344CB8AC3E}">
        <p14:creationId xmlns:p14="http://schemas.microsoft.com/office/powerpoint/2010/main" val="7042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C5FA86-FAAF-B10B-88E9-26836119C3A8}"/>
              </a:ext>
            </a:extLst>
          </p:cNvPr>
          <p:cNvSpPr>
            <a:spLocks noGrp="1"/>
          </p:cNvSpPr>
          <p:nvPr>
            <p:ph type="title"/>
          </p:nvPr>
        </p:nvSpPr>
        <p:spPr/>
        <p:txBody>
          <a:bodyPr/>
          <a:lstStyle/>
          <a:p>
            <a:r>
              <a:rPr lang="tr-TR" b="0" i="0" dirty="0">
                <a:effectLst/>
                <a:latin typeface="Source Sans Pro" panose="020B0503030403020204" pitchFamily="34" charset="0"/>
              </a:rPr>
              <a:t>Çocuk felci belirtileri nelerdir?</a:t>
            </a:r>
            <a:br>
              <a:rPr lang="tr-TR" b="0" i="0" dirty="0">
                <a:effectLst/>
                <a:latin typeface="Source Sans Pro" panose="020B0503030403020204" pitchFamily="34" charset="0"/>
              </a:rPr>
            </a:br>
            <a:endParaRPr lang="tr-TR" dirty="0"/>
          </a:p>
        </p:txBody>
      </p:sp>
      <p:sp>
        <p:nvSpPr>
          <p:cNvPr id="3" name="İçerik Yer Tutucusu 2">
            <a:extLst>
              <a:ext uri="{FF2B5EF4-FFF2-40B4-BE49-F238E27FC236}">
                <a16:creationId xmlns:a16="http://schemas.microsoft.com/office/drawing/2014/main" id="{0433EDB0-D246-3344-8F9C-47B3FF901536}"/>
              </a:ext>
            </a:extLst>
          </p:cNvPr>
          <p:cNvSpPr>
            <a:spLocks noGrp="1"/>
          </p:cNvSpPr>
          <p:nvPr>
            <p:ph idx="1"/>
          </p:nvPr>
        </p:nvSpPr>
        <p:spPr>
          <a:xfrm>
            <a:off x="685801" y="1617133"/>
            <a:ext cx="10131425" cy="4174067"/>
          </a:xfrm>
        </p:spPr>
        <p:txBody>
          <a:bodyPr>
            <a:normAutofit fontScale="92500" lnSpcReduction="20000"/>
          </a:bodyPr>
          <a:lstStyle/>
          <a:p>
            <a:pPr algn="l"/>
            <a:r>
              <a:rPr lang="tr-TR" b="0" i="0" dirty="0" err="1">
                <a:effectLst/>
                <a:latin typeface="Source Sans Pro" panose="020B0503030403020204" pitchFamily="34" charset="0"/>
              </a:rPr>
              <a:t>Poliovirus</a:t>
            </a:r>
            <a:r>
              <a:rPr lang="tr-TR" b="0" i="0" dirty="0">
                <a:effectLst/>
                <a:latin typeface="Source Sans Pro" panose="020B0503030403020204" pitchFamily="34" charset="0"/>
              </a:rPr>
              <a:t> bulaşan kişilerin % 95 ila 99'unda herhangi bir semptom gözlenmediği (asemptomatik) tahmin edilmektedir. Bu durum </a:t>
            </a:r>
            <a:r>
              <a:rPr lang="tr-TR" b="0" i="0" dirty="0" err="1">
                <a:effectLst/>
                <a:latin typeface="Source Sans Pro" panose="020B0503030403020204" pitchFamily="34" charset="0"/>
              </a:rPr>
              <a:t>subklinik</a:t>
            </a:r>
            <a:r>
              <a:rPr lang="tr-TR" b="0" i="0" dirty="0">
                <a:effectLst/>
                <a:latin typeface="Source Sans Pro" panose="020B0503030403020204" pitchFamily="34" charset="0"/>
              </a:rPr>
              <a:t> polio olarak adlandırılır. Semptom gösterilmese bile, </a:t>
            </a:r>
            <a:r>
              <a:rPr lang="tr-TR" b="0" i="0" dirty="0" err="1">
                <a:effectLst/>
                <a:latin typeface="Source Sans Pro" panose="020B0503030403020204" pitchFamily="34" charset="0"/>
              </a:rPr>
              <a:t>poliovirüs</a:t>
            </a:r>
            <a:r>
              <a:rPr lang="tr-TR" b="0" i="0" dirty="0">
                <a:effectLst/>
                <a:latin typeface="Source Sans Pro" panose="020B0503030403020204" pitchFamily="34" charset="0"/>
              </a:rPr>
              <a:t> ile enfekte olan insanlar hala virüsü yayabilir ve fark etmeden başkalarına bulaştırabilir. Çocuk felci, felce neden olmayan (</a:t>
            </a:r>
            <a:r>
              <a:rPr lang="tr-TR" b="0" i="0" dirty="0" err="1">
                <a:effectLst/>
                <a:latin typeface="Source Sans Pro" panose="020B0503030403020204" pitchFamily="34" charset="0"/>
              </a:rPr>
              <a:t>nonparalitik</a:t>
            </a:r>
            <a:r>
              <a:rPr lang="tr-TR" b="0" i="0" dirty="0">
                <a:effectLst/>
                <a:latin typeface="Source Sans Pro" panose="020B0503030403020204" pitchFamily="34" charset="0"/>
              </a:rPr>
              <a:t>) semptomlara sahip olabildiği gibi, sinir sistemine ulaştığı durumlarda felç edici (paralitik) semptomlara da neden olabilir.</a:t>
            </a:r>
          </a:p>
          <a:p>
            <a:pPr algn="l"/>
            <a:r>
              <a:rPr lang="tr-TR" b="1" i="0" dirty="0">
                <a:effectLst/>
                <a:latin typeface="Source Sans Pro" panose="020B0503030403020204" pitchFamily="34" charset="0"/>
              </a:rPr>
              <a:t>Paralitik olmayan çocuk felci semptomları:</a:t>
            </a:r>
            <a:endParaRPr lang="tr-TR" b="0" i="0" dirty="0">
              <a:effectLst/>
              <a:latin typeface="Source Sans Pro" panose="020B0503030403020204" pitchFamily="34" charset="0"/>
            </a:endParaRPr>
          </a:p>
          <a:p>
            <a:pPr algn="l"/>
            <a:r>
              <a:rPr lang="tr-TR" b="0" i="0" dirty="0">
                <a:effectLst/>
                <a:latin typeface="Source Sans Pro" panose="020B0503030403020204" pitchFamily="34" charset="0"/>
              </a:rPr>
              <a:t>Bu tip çocuk felci belirtileri ve semptomları 1 ila 10 gün arasında sürebilir. Gribe benzeyen semptomlarıyla aşağıdaki belirtiler gözlenir.</a:t>
            </a:r>
          </a:p>
          <a:p>
            <a:pPr algn="l">
              <a:buFont typeface="Arial" panose="020B0604020202020204" pitchFamily="34" charset="0"/>
              <a:buChar char="•"/>
            </a:pPr>
            <a:r>
              <a:rPr lang="tr-TR" b="0" i="0" dirty="0">
                <a:effectLst/>
                <a:latin typeface="Source Sans Pro" panose="020B0503030403020204" pitchFamily="34" charset="0"/>
              </a:rPr>
              <a:t>Ateş</a:t>
            </a:r>
          </a:p>
          <a:p>
            <a:pPr algn="l">
              <a:buFont typeface="Arial" panose="020B0604020202020204" pitchFamily="34" charset="0"/>
              <a:buChar char="•"/>
            </a:pPr>
            <a:r>
              <a:rPr lang="tr-TR" b="0" i="0" u="none" strike="noStrike" dirty="0">
                <a:effectLst/>
                <a:latin typeface="Source Sans Pro" panose="020B0503030403020204" pitchFamily="34" charset="0"/>
                <a:hlinkClick r:id="rId2">
                  <a:extLst>
                    <a:ext uri="{A12FA001-AC4F-418D-AE19-62706E023703}">
                      <ahyp:hlinkClr xmlns:ahyp="http://schemas.microsoft.com/office/drawing/2018/hyperlinkcolor" val="tx"/>
                    </a:ext>
                  </a:extLst>
                </a:hlinkClick>
              </a:rPr>
              <a:t>Boğaz ağrısı</a:t>
            </a:r>
            <a:endParaRPr lang="tr-TR" b="0" i="0" dirty="0">
              <a:effectLst/>
              <a:latin typeface="Source Sans Pro" panose="020B0503030403020204" pitchFamily="34" charset="0"/>
            </a:endParaRPr>
          </a:p>
          <a:p>
            <a:pPr algn="l">
              <a:buFont typeface="Arial" panose="020B0604020202020204" pitchFamily="34" charset="0"/>
              <a:buChar char="•"/>
            </a:pPr>
            <a:r>
              <a:rPr lang="tr-TR" b="0" i="0" u="none" strike="noStrike" dirty="0">
                <a:effectLst/>
                <a:latin typeface="Source Sans Pro" panose="020B0503030403020204" pitchFamily="34" charset="0"/>
                <a:hlinkClick r:id="rId3">
                  <a:extLst>
                    <a:ext uri="{A12FA001-AC4F-418D-AE19-62706E023703}">
                      <ahyp:hlinkClr xmlns:ahyp="http://schemas.microsoft.com/office/drawing/2018/hyperlinkcolor" val="tx"/>
                    </a:ext>
                  </a:extLst>
                </a:hlinkClick>
              </a:rPr>
              <a:t>Baş ağrısı</a:t>
            </a:r>
            <a:endParaRPr lang="tr-TR" b="0" i="0" dirty="0">
              <a:effectLst/>
              <a:latin typeface="Source Sans Pro" panose="020B0503030403020204" pitchFamily="34" charset="0"/>
            </a:endParaRPr>
          </a:p>
          <a:p>
            <a:pPr algn="l">
              <a:buFont typeface="Arial" panose="020B0604020202020204" pitchFamily="34" charset="0"/>
              <a:buChar char="•"/>
            </a:pPr>
            <a:r>
              <a:rPr lang="tr-TR" b="0" i="0" dirty="0">
                <a:effectLst/>
                <a:latin typeface="Source Sans Pro" panose="020B0503030403020204" pitchFamily="34" charset="0"/>
              </a:rPr>
              <a:t>Kusma</a:t>
            </a:r>
          </a:p>
          <a:p>
            <a:pPr algn="l">
              <a:buFont typeface="Arial" panose="020B0604020202020204" pitchFamily="34" charset="0"/>
              <a:buChar char="•"/>
            </a:pPr>
            <a:r>
              <a:rPr lang="tr-TR" b="0" i="0" u="none" strike="noStrike" dirty="0">
                <a:effectLst/>
                <a:latin typeface="Source Sans Pro" panose="020B0503030403020204" pitchFamily="34" charset="0"/>
                <a:hlinkClick r:id="rId4">
                  <a:extLst>
                    <a:ext uri="{A12FA001-AC4F-418D-AE19-62706E023703}">
                      <ahyp:hlinkClr xmlns:ahyp="http://schemas.microsoft.com/office/drawing/2018/hyperlinkcolor" val="tx"/>
                    </a:ext>
                  </a:extLst>
                </a:hlinkClick>
              </a:rPr>
              <a:t>Yorgunluk</a:t>
            </a:r>
            <a:endParaRPr lang="tr-TR" b="0" i="0" dirty="0">
              <a:effectLst/>
              <a:latin typeface="Source Sans Pro" panose="020B0503030403020204" pitchFamily="34" charset="0"/>
            </a:endParaRPr>
          </a:p>
          <a:p>
            <a:pPr algn="l">
              <a:buFont typeface="Arial" panose="020B0604020202020204" pitchFamily="34" charset="0"/>
              <a:buChar char="•"/>
            </a:pPr>
            <a:r>
              <a:rPr lang="tr-TR" b="0" i="0" u="none"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Menenjit</a:t>
            </a:r>
            <a:endParaRPr lang="tr-TR" b="0" i="0" dirty="0">
              <a:effectLst/>
              <a:latin typeface="Source Sans Pro" panose="020B0503030403020204" pitchFamily="34" charset="0"/>
            </a:endParaRPr>
          </a:p>
          <a:p>
            <a:endParaRPr lang="tr-TR" dirty="0"/>
          </a:p>
        </p:txBody>
      </p:sp>
    </p:spTree>
    <p:extLst>
      <p:ext uri="{BB962C8B-B14F-4D97-AF65-F5344CB8AC3E}">
        <p14:creationId xmlns:p14="http://schemas.microsoft.com/office/powerpoint/2010/main" val="7505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8D5DAB-47BD-1AE1-274B-45C26A0F449B}"/>
              </a:ext>
            </a:extLst>
          </p:cNvPr>
          <p:cNvSpPr>
            <a:spLocks noGrp="1"/>
          </p:cNvSpPr>
          <p:nvPr>
            <p:ph type="title"/>
          </p:nvPr>
        </p:nvSpPr>
        <p:spPr/>
        <p:txBody>
          <a:bodyPr>
            <a:normAutofit/>
          </a:bodyPr>
          <a:lstStyle/>
          <a:p>
            <a:r>
              <a:rPr lang="tr-TR" b="0" i="0" dirty="0">
                <a:effectLst/>
                <a:latin typeface="Source Sans Pro" panose="020B0503030403020204" pitchFamily="34" charset="0"/>
              </a:rPr>
              <a:t>Çocuk felci belirtileri nelerdir?</a:t>
            </a:r>
            <a:br>
              <a:rPr lang="tr-TR" b="0" i="0" dirty="0">
                <a:effectLst/>
                <a:latin typeface="Source Sans Pro" panose="020B0503030403020204" pitchFamily="34" charset="0"/>
              </a:rPr>
            </a:br>
            <a:endParaRPr lang="tr-TR" dirty="0"/>
          </a:p>
        </p:txBody>
      </p:sp>
      <p:sp>
        <p:nvSpPr>
          <p:cNvPr id="3" name="İçerik Yer Tutucusu 2">
            <a:extLst>
              <a:ext uri="{FF2B5EF4-FFF2-40B4-BE49-F238E27FC236}">
                <a16:creationId xmlns:a16="http://schemas.microsoft.com/office/drawing/2014/main" id="{37D842F6-4D98-C114-6FD5-15A82A560B8C}"/>
              </a:ext>
            </a:extLst>
          </p:cNvPr>
          <p:cNvSpPr>
            <a:spLocks noGrp="1"/>
          </p:cNvSpPr>
          <p:nvPr>
            <p:ph idx="1"/>
          </p:nvPr>
        </p:nvSpPr>
        <p:spPr>
          <a:xfrm>
            <a:off x="685801" y="1871134"/>
            <a:ext cx="10131425" cy="3649133"/>
          </a:xfrm>
        </p:spPr>
        <p:txBody>
          <a:bodyPr>
            <a:normAutofit fontScale="85000" lnSpcReduction="20000"/>
          </a:bodyPr>
          <a:lstStyle/>
          <a:p>
            <a:pPr algn="l"/>
            <a:r>
              <a:rPr lang="tr-TR" b="1" i="0" dirty="0">
                <a:effectLst/>
                <a:latin typeface="Source Sans Pro" panose="020B0503030403020204" pitchFamily="34" charset="0"/>
              </a:rPr>
              <a:t>Paralitik çocuk felci semptomları:</a:t>
            </a:r>
            <a:endParaRPr lang="tr-TR" b="0" i="0" dirty="0">
              <a:effectLst/>
              <a:latin typeface="Source Sans Pro" panose="020B0503030403020204" pitchFamily="34" charset="0"/>
            </a:endParaRPr>
          </a:p>
          <a:p>
            <a:pPr algn="l"/>
            <a:r>
              <a:rPr lang="tr-TR" b="0" i="0" dirty="0">
                <a:effectLst/>
                <a:latin typeface="Source Sans Pro" panose="020B0503030403020204" pitchFamily="34" charset="0"/>
              </a:rPr>
              <a:t>Çocuk felci vakalarının yaklaşık %1'i paralitik çocuk felci olarak gelişebilir. Paralitik çocuk felci, omurilikte (spinal çocuk felci), beyin sapında (</a:t>
            </a:r>
            <a:r>
              <a:rPr lang="tr-TR" b="0" i="0" dirty="0" err="1">
                <a:effectLst/>
                <a:latin typeface="Source Sans Pro" panose="020B0503030403020204" pitchFamily="34" charset="0"/>
              </a:rPr>
              <a:t>bulbar</a:t>
            </a:r>
            <a:r>
              <a:rPr lang="tr-TR" b="0" i="0" dirty="0">
                <a:effectLst/>
                <a:latin typeface="Source Sans Pro" panose="020B0503030403020204" pitchFamily="34" charset="0"/>
              </a:rPr>
              <a:t> çocuk felci) veya her ikisinde (</a:t>
            </a:r>
            <a:r>
              <a:rPr lang="tr-TR" b="0" i="0" dirty="0" err="1">
                <a:effectLst/>
                <a:latin typeface="Source Sans Pro" panose="020B0503030403020204" pitchFamily="34" charset="0"/>
              </a:rPr>
              <a:t>bulbospinal</a:t>
            </a:r>
            <a:r>
              <a:rPr lang="tr-TR" b="0" i="0" dirty="0">
                <a:effectLst/>
                <a:latin typeface="Source Sans Pro" panose="020B0503030403020204" pitchFamily="34" charset="0"/>
              </a:rPr>
              <a:t> çocuk felci) felce yol açar.</a:t>
            </a:r>
          </a:p>
          <a:p>
            <a:pPr algn="l"/>
            <a:r>
              <a:rPr lang="tr-TR" b="0" i="0" dirty="0">
                <a:effectLst/>
                <a:latin typeface="Source Sans Pro" panose="020B0503030403020204" pitchFamily="34" charset="0"/>
              </a:rPr>
              <a:t>İlk semptomlar paralitik olmayan çocuk felcine benzer. Ancak bir hafta sonra, daha ciddi belirtiler görülecektir. Bu semptomlar aşağıdaki gibi sıralanabilir.</a:t>
            </a:r>
          </a:p>
          <a:p>
            <a:pPr algn="l">
              <a:buFont typeface="Arial" panose="020B0604020202020204" pitchFamily="34" charset="0"/>
              <a:buChar char="•"/>
            </a:pPr>
            <a:r>
              <a:rPr lang="tr-TR" b="0" i="0" dirty="0">
                <a:effectLst/>
                <a:latin typeface="Source Sans Pro" panose="020B0503030403020204" pitchFamily="34" charset="0"/>
              </a:rPr>
              <a:t>Refleks kaybı</a:t>
            </a:r>
          </a:p>
          <a:p>
            <a:pPr algn="l">
              <a:buFont typeface="Arial" panose="020B0604020202020204" pitchFamily="34" charset="0"/>
              <a:buChar char="•"/>
            </a:pPr>
            <a:r>
              <a:rPr lang="tr-TR" b="0" i="0" dirty="0">
                <a:effectLst/>
                <a:latin typeface="Source Sans Pro" panose="020B0503030403020204" pitchFamily="34" charset="0"/>
              </a:rPr>
              <a:t>Şiddetli spazmlar ve kas ağrısı</a:t>
            </a:r>
          </a:p>
          <a:p>
            <a:pPr algn="l">
              <a:buFont typeface="Arial" panose="020B0604020202020204" pitchFamily="34" charset="0"/>
              <a:buChar char="•"/>
            </a:pPr>
            <a:r>
              <a:rPr lang="tr-TR" b="0" i="0" dirty="0">
                <a:effectLst/>
                <a:latin typeface="Source Sans Pro" panose="020B0503030403020204" pitchFamily="34" charset="0"/>
              </a:rPr>
              <a:t>Gevşek ve sarkık uzuvlar (bazen vücudun sadece bir tarafında gözlenir)</a:t>
            </a:r>
          </a:p>
          <a:p>
            <a:pPr algn="l">
              <a:buFont typeface="Arial" panose="020B0604020202020204" pitchFamily="34" charset="0"/>
              <a:buChar char="•"/>
            </a:pPr>
            <a:r>
              <a:rPr lang="tr-TR" b="0" i="0" dirty="0">
                <a:effectLst/>
                <a:latin typeface="Source Sans Pro" panose="020B0503030403020204" pitchFamily="34" charset="0"/>
              </a:rPr>
              <a:t>Ani</a:t>
            </a:r>
            <a:r>
              <a:rPr lang="tr-TR" b="0" i="0" u="none" strike="noStrike" dirty="0">
                <a:effectLst/>
                <a:latin typeface="Source Sans Pro" panose="020B0503030403020204" pitchFamily="34" charset="0"/>
                <a:hlinkClick r:id="rId2">
                  <a:extLst>
                    <a:ext uri="{A12FA001-AC4F-418D-AE19-62706E023703}">
                      <ahyp:hlinkClr xmlns:ahyp="http://schemas.microsoft.com/office/drawing/2018/hyperlinkcolor" val="tx"/>
                    </a:ext>
                  </a:extLst>
                </a:hlinkClick>
              </a:rPr>
              <a:t> felç</a:t>
            </a:r>
            <a:r>
              <a:rPr lang="tr-TR" b="0" i="0" dirty="0">
                <a:effectLst/>
                <a:latin typeface="Source Sans Pro" panose="020B0503030403020204" pitchFamily="34" charset="0"/>
              </a:rPr>
              <a:t> (geçici veya kalıcı olabilen)</a:t>
            </a:r>
          </a:p>
          <a:p>
            <a:pPr algn="l">
              <a:buFont typeface="Arial" panose="020B0604020202020204" pitchFamily="34" charset="0"/>
              <a:buChar char="•"/>
            </a:pPr>
            <a:r>
              <a:rPr lang="tr-TR" b="0" i="0" dirty="0">
                <a:effectLst/>
                <a:latin typeface="Source Sans Pro" panose="020B0503030403020204" pitchFamily="34" charset="0"/>
              </a:rPr>
              <a:t>Deforme olmuş uzuvlar (özellikle kalçalar, ayak bilekleri ve ayaklar)</a:t>
            </a:r>
          </a:p>
          <a:p>
            <a:pPr algn="l"/>
            <a:r>
              <a:rPr lang="tr-TR" b="0" i="0" dirty="0">
                <a:effectLst/>
                <a:latin typeface="Source Sans Pro" panose="020B0503030403020204" pitchFamily="34" charset="0"/>
              </a:rPr>
              <a:t>Tam felç oluşması nadirdir. Tüm çocuk felci vakalarının %1’den azı kalıcı felce neden olur. Çocuk felci vakalarının %5 ila 10'unda ise virüs ölüme neden olabilir.</a:t>
            </a:r>
          </a:p>
          <a:p>
            <a:endParaRPr lang="tr-TR" dirty="0"/>
          </a:p>
        </p:txBody>
      </p:sp>
    </p:spTree>
    <p:extLst>
      <p:ext uri="{BB962C8B-B14F-4D97-AF65-F5344CB8AC3E}">
        <p14:creationId xmlns:p14="http://schemas.microsoft.com/office/powerpoint/2010/main" val="393038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Çocuk felci (Poliyomiyelit) nedir? Belirtileri nelerdir? Çocuk felcinin  tedavisi var mı?">
            <a:extLst>
              <a:ext uri="{FF2B5EF4-FFF2-40B4-BE49-F238E27FC236}">
                <a16:creationId xmlns:a16="http://schemas.microsoft.com/office/drawing/2014/main" id="{27870FCF-FBD7-495E-723A-4909A2501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4325" y="1457325"/>
            <a:ext cx="394335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03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11CE2F-3625-6FF4-2145-F4EE3E9021B3}"/>
              </a:ext>
            </a:extLst>
          </p:cNvPr>
          <p:cNvSpPr>
            <a:spLocks noGrp="1"/>
          </p:cNvSpPr>
          <p:nvPr>
            <p:ph type="title"/>
          </p:nvPr>
        </p:nvSpPr>
        <p:spPr/>
        <p:txBody>
          <a:bodyPr/>
          <a:lstStyle/>
          <a:p>
            <a:r>
              <a:rPr lang="it-IT" b="0" i="0" dirty="0">
                <a:effectLst/>
                <a:latin typeface="Source Sans Pro" panose="020B0503030403020204" pitchFamily="34" charset="0"/>
              </a:rPr>
              <a:t>Çocuk felci nasıl tedavi edilir?</a:t>
            </a:r>
            <a:br>
              <a:rPr lang="it-IT" b="0" i="0" dirty="0">
                <a:effectLst/>
                <a:latin typeface="Source Sans Pro" panose="020B0503030403020204" pitchFamily="34" charset="0"/>
              </a:rPr>
            </a:br>
            <a:endParaRPr lang="tr-TR" dirty="0"/>
          </a:p>
        </p:txBody>
      </p:sp>
      <p:sp>
        <p:nvSpPr>
          <p:cNvPr id="3" name="İçerik Yer Tutucusu 2">
            <a:extLst>
              <a:ext uri="{FF2B5EF4-FFF2-40B4-BE49-F238E27FC236}">
                <a16:creationId xmlns:a16="http://schemas.microsoft.com/office/drawing/2014/main" id="{771F7BEC-F8BF-FE53-9163-C656406E0173}"/>
              </a:ext>
            </a:extLst>
          </p:cNvPr>
          <p:cNvSpPr>
            <a:spLocks noGrp="1"/>
          </p:cNvSpPr>
          <p:nvPr>
            <p:ph idx="1"/>
          </p:nvPr>
        </p:nvSpPr>
        <p:spPr>
          <a:xfrm>
            <a:off x="685801" y="1422401"/>
            <a:ext cx="10131425" cy="4368800"/>
          </a:xfrm>
        </p:spPr>
        <p:txBody>
          <a:bodyPr>
            <a:normAutofit fontScale="55000" lnSpcReduction="20000"/>
          </a:bodyPr>
          <a:lstStyle/>
          <a:p>
            <a:pPr algn="l"/>
            <a:r>
              <a:rPr lang="tr-TR" sz="2500" b="0" i="0" dirty="0">
                <a:effectLst/>
                <a:latin typeface="Source Sans Pro" panose="020B0503030403020204" pitchFamily="34" charset="0"/>
              </a:rPr>
              <a:t>Çocuk felcinde virüsü durdurabilecek ya da virüse doğrudan etki edebilecek bir ilaç bulunmamaktadır. Bu nedenle tedavi, yaşam kalitesini arttırmak, ağrılarla başa çıkmak, oluşabilecek komplikasyonları önlemeye çalışmak üzerine odaklanmaktadır. Bu sebeple, hastalığa yakalanmadan aşılanmak ve çocukların aşılanmasını sağlamak son derece önemlidir.</a:t>
            </a:r>
          </a:p>
          <a:p>
            <a:pPr algn="l"/>
            <a:r>
              <a:rPr lang="tr-TR" sz="2500" b="0" i="0" dirty="0">
                <a:effectLst/>
                <a:latin typeface="Source Sans Pro" panose="020B0503030403020204" pitchFamily="34" charset="0"/>
              </a:rPr>
              <a:t>Çocuk felci geçirilirken yapılabilecek en yaygın destekleyici tedaviler aşağıda sıralanmıştır:</a:t>
            </a:r>
          </a:p>
          <a:p>
            <a:pPr algn="l">
              <a:buFont typeface="Arial" panose="020B0604020202020204" pitchFamily="34" charset="0"/>
              <a:buChar char="•"/>
            </a:pPr>
            <a:r>
              <a:rPr lang="tr-TR" sz="2500" b="0" i="0" dirty="0">
                <a:effectLst/>
                <a:latin typeface="Source Sans Pro" panose="020B0503030403020204" pitchFamily="34" charset="0"/>
              </a:rPr>
              <a:t>Yatak istirahati</a:t>
            </a:r>
          </a:p>
          <a:p>
            <a:pPr algn="l">
              <a:buFont typeface="Arial" panose="020B0604020202020204" pitchFamily="34" charset="0"/>
              <a:buChar char="•"/>
            </a:pPr>
            <a:r>
              <a:rPr lang="tr-TR" sz="2500" b="0" i="0" dirty="0">
                <a:effectLst/>
                <a:latin typeface="Source Sans Pro" panose="020B0503030403020204" pitchFamily="34" charset="0"/>
              </a:rPr>
              <a:t>Ağrı kesiciler</a:t>
            </a:r>
          </a:p>
          <a:p>
            <a:pPr algn="l">
              <a:buFont typeface="Arial" panose="020B0604020202020204" pitchFamily="34" charset="0"/>
              <a:buChar char="•"/>
            </a:pPr>
            <a:r>
              <a:rPr lang="tr-TR" sz="2500" b="0" i="0" dirty="0">
                <a:effectLst/>
                <a:latin typeface="Source Sans Pro" panose="020B0503030403020204" pitchFamily="34" charset="0"/>
              </a:rPr>
              <a:t>Kasları gevşetmek için </a:t>
            </a:r>
            <a:r>
              <a:rPr lang="tr-TR" sz="2500" b="0" i="0" dirty="0" err="1">
                <a:effectLst/>
                <a:latin typeface="Source Sans Pro" panose="020B0503030403020204" pitchFamily="34" charset="0"/>
              </a:rPr>
              <a:t>antispazmodik</a:t>
            </a:r>
            <a:r>
              <a:rPr lang="tr-TR" sz="2500" b="0" i="0" dirty="0">
                <a:effectLst/>
                <a:latin typeface="Source Sans Pro" panose="020B0503030403020204" pitchFamily="34" charset="0"/>
              </a:rPr>
              <a:t> ilaçlar</a:t>
            </a:r>
          </a:p>
          <a:p>
            <a:pPr algn="l">
              <a:buFont typeface="Arial" panose="020B0604020202020204" pitchFamily="34" charset="0"/>
              <a:buChar char="•"/>
            </a:pPr>
            <a:r>
              <a:rPr lang="tr-TR" sz="2500" b="0" i="0" u="none" strike="noStrike" dirty="0">
                <a:effectLst/>
                <a:latin typeface="Source Sans Pro" panose="020B0503030403020204" pitchFamily="34" charset="0"/>
                <a:hlinkClick r:id="rId2">
                  <a:extLst>
                    <a:ext uri="{A12FA001-AC4F-418D-AE19-62706E023703}">
                      <ahyp:hlinkClr xmlns:ahyp="http://schemas.microsoft.com/office/drawing/2018/hyperlinkcolor" val="tx"/>
                    </a:ext>
                  </a:extLst>
                </a:hlinkClick>
              </a:rPr>
              <a:t>İdrar yolu enfeksiyonları</a:t>
            </a:r>
            <a:r>
              <a:rPr lang="tr-TR" sz="2500" b="0" i="0" dirty="0">
                <a:effectLst/>
                <a:latin typeface="Source Sans Pro" panose="020B0503030403020204" pitchFamily="34" charset="0"/>
              </a:rPr>
              <a:t> için antibiyotikler</a:t>
            </a:r>
          </a:p>
          <a:p>
            <a:pPr algn="l">
              <a:buFont typeface="Arial" panose="020B0604020202020204" pitchFamily="34" charset="0"/>
              <a:buChar char="•"/>
            </a:pPr>
            <a:r>
              <a:rPr lang="tr-TR" sz="2500" b="0" i="0" dirty="0">
                <a:effectLst/>
                <a:latin typeface="Source Sans Pro" panose="020B0503030403020204" pitchFamily="34" charset="0"/>
              </a:rPr>
              <a:t>Solunum için yardımcı olan taşınabilir solunum cihazları (ventilatörler)</a:t>
            </a:r>
          </a:p>
          <a:p>
            <a:pPr algn="l">
              <a:buFont typeface="Arial" panose="020B0604020202020204" pitchFamily="34" charset="0"/>
              <a:buChar char="•"/>
            </a:pPr>
            <a:r>
              <a:rPr lang="tr-TR" sz="2500" b="0" i="0" dirty="0">
                <a:effectLst/>
                <a:latin typeface="Source Sans Pro" panose="020B0503030403020204" pitchFamily="34" charset="0"/>
              </a:rPr>
              <a:t>Yürümeye yardımcı olmak için fizik tedavi veya ateller</a:t>
            </a:r>
          </a:p>
          <a:p>
            <a:pPr algn="l">
              <a:buFont typeface="Arial" panose="020B0604020202020204" pitchFamily="34" charset="0"/>
              <a:buChar char="•"/>
            </a:pPr>
            <a:r>
              <a:rPr lang="tr-TR" sz="2500" b="0" i="0" dirty="0">
                <a:effectLst/>
                <a:latin typeface="Source Sans Pro" panose="020B0503030403020204" pitchFamily="34" charset="0"/>
              </a:rPr>
              <a:t>Kas ağrıları ve spazmları hafifletmek için sıcak su torbaları veya sıcak havlular</a:t>
            </a:r>
          </a:p>
          <a:p>
            <a:pPr algn="l">
              <a:buFont typeface="Arial" panose="020B0604020202020204" pitchFamily="34" charset="0"/>
              <a:buChar char="•"/>
            </a:pPr>
            <a:r>
              <a:rPr lang="tr-TR" sz="2500" b="0" i="0" dirty="0">
                <a:effectLst/>
                <a:latin typeface="Source Sans Pro" panose="020B0503030403020204" pitchFamily="34" charset="0"/>
              </a:rPr>
              <a:t>Etkilenen kaslarda ağrı kontrolü için fizik tedavi</a:t>
            </a:r>
          </a:p>
          <a:p>
            <a:pPr algn="l">
              <a:buFont typeface="Arial" panose="020B0604020202020204" pitchFamily="34" charset="0"/>
              <a:buChar char="•"/>
            </a:pPr>
            <a:r>
              <a:rPr lang="tr-TR" sz="2500" b="0" i="0" dirty="0">
                <a:effectLst/>
                <a:latin typeface="Source Sans Pro" panose="020B0503030403020204" pitchFamily="34" charset="0"/>
              </a:rPr>
              <a:t>Solunum ve </a:t>
            </a:r>
            <a:r>
              <a:rPr lang="tr-TR" sz="2500" b="0" i="0" dirty="0" err="1">
                <a:effectLst/>
                <a:latin typeface="Source Sans Pro" panose="020B0503030403020204" pitchFamily="34" charset="0"/>
              </a:rPr>
              <a:t>pulmoner</a:t>
            </a:r>
            <a:r>
              <a:rPr lang="tr-TR" sz="2500" b="0" i="0" dirty="0">
                <a:effectLst/>
                <a:latin typeface="Source Sans Pro" panose="020B0503030403020204" pitchFamily="34" charset="0"/>
              </a:rPr>
              <a:t> problemlere yönelik fizik tedavi</a:t>
            </a:r>
          </a:p>
          <a:p>
            <a:pPr algn="l">
              <a:buFont typeface="Arial" panose="020B0604020202020204" pitchFamily="34" charset="0"/>
              <a:buChar char="•"/>
            </a:pPr>
            <a:r>
              <a:rPr lang="tr-TR" sz="2500" b="0" i="0" dirty="0">
                <a:effectLst/>
                <a:latin typeface="Source Sans Pro" panose="020B0503030403020204" pitchFamily="34" charset="0"/>
              </a:rPr>
              <a:t>Akciğer dayanıklılığını arttırmak için </a:t>
            </a:r>
            <a:r>
              <a:rPr lang="tr-TR" sz="2500" b="0" i="0" dirty="0" err="1">
                <a:effectLst/>
                <a:latin typeface="Source Sans Pro" panose="020B0503030403020204" pitchFamily="34" charset="0"/>
              </a:rPr>
              <a:t>pulmoner</a:t>
            </a:r>
            <a:r>
              <a:rPr lang="tr-TR" sz="2500" b="0" i="0" dirty="0">
                <a:effectLst/>
                <a:latin typeface="Source Sans Pro" panose="020B0503030403020204" pitchFamily="34" charset="0"/>
              </a:rPr>
              <a:t> rehabilitasyon</a:t>
            </a:r>
          </a:p>
          <a:p>
            <a:pPr algn="l">
              <a:buFont typeface="Arial" panose="020B0604020202020204" pitchFamily="34" charset="0"/>
              <a:buChar char="•"/>
            </a:pPr>
            <a:r>
              <a:rPr lang="tr-TR" sz="2500" b="0" i="0" dirty="0">
                <a:effectLst/>
                <a:latin typeface="Source Sans Pro" panose="020B0503030403020204" pitchFamily="34" charset="0"/>
              </a:rPr>
              <a:t>Gelişmiş bacak zayıflığı durumlarında tekerlekli sandalyeye veya başka bir mobilite cihazına ihtiyaç olabilir.</a:t>
            </a:r>
          </a:p>
          <a:p>
            <a:endParaRPr lang="tr-TR" dirty="0"/>
          </a:p>
        </p:txBody>
      </p:sp>
    </p:spTree>
    <p:extLst>
      <p:ext uri="{BB962C8B-B14F-4D97-AF65-F5344CB8AC3E}">
        <p14:creationId xmlns:p14="http://schemas.microsoft.com/office/powerpoint/2010/main" val="3271844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{4D584A7F-33AB-4E40-9EFA-49FB371AC8AE}tf03457452</Template>
  <TotalTime>14</TotalTime>
  <Words>958</Words>
  <Application>Microsoft Office PowerPoint</Application>
  <PresentationFormat>Geniş ekran</PresentationFormat>
  <Paragraphs>52</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Calibri</vt:lpstr>
      <vt:lpstr>Calibri Light</vt:lpstr>
      <vt:lpstr>Caveat</vt:lpstr>
      <vt:lpstr>Source Sans Pro</vt:lpstr>
      <vt:lpstr>Gökyüzü</vt:lpstr>
      <vt:lpstr>Çocuk felci</vt:lpstr>
      <vt:lpstr>Çocuk felci nedir?</vt:lpstr>
      <vt:lpstr>Çocuk felci nasıl bulaşır? </vt:lpstr>
      <vt:lpstr>PowerPoint Sunusu</vt:lpstr>
      <vt:lpstr>Çocuk felci nasıl teşhis edilir? </vt:lpstr>
      <vt:lpstr>Çocuk felci belirtileri nelerdir? </vt:lpstr>
      <vt:lpstr>Çocuk felci belirtileri nelerdir? </vt:lpstr>
      <vt:lpstr>PowerPoint Sunusu</vt:lpstr>
      <vt:lpstr>Çocuk felci nasıl tedavi edilir? </vt:lpstr>
      <vt:lpstr>PowerPoint Sunusu</vt:lpstr>
      <vt:lpstr>Çocuk felci nasıl önlenir?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Çocuk felci</dc:title>
  <dc:creator>HACI KARABULUT</dc:creator>
  <cp:lastModifiedBy>HACI KARABULUT</cp:lastModifiedBy>
  <cp:revision>1</cp:revision>
  <dcterms:created xsi:type="dcterms:W3CDTF">2022-10-10T19:33:43Z</dcterms:created>
  <dcterms:modified xsi:type="dcterms:W3CDTF">2022-10-10T19:47:50Z</dcterms:modified>
</cp:coreProperties>
</file>