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2B6066-8AAA-410E-B9B6-59E42A1AB548}" v="148" dt="2022-10-09T14:12:33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937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21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68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77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6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4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0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10/9/2022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7486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10/9/2022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561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7">
            <a:extLst>
              <a:ext uri="{FF2B5EF4-FFF2-40B4-BE49-F238E27FC236}">
                <a16:creationId xmlns:a16="http://schemas.microsoft.com/office/drawing/2014/main" id="{4A3E5678-E0CE-4EE8-9480-5A05F00FD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682CEB5B-E8A2-445F-909E-820A5F427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4269141" y="2710346"/>
            <a:ext cx="6779858" cy="2442225"/>
          </a:xfrm>
        </p:spPr>
        <p:txBody>
          <a:bodyPr anchor="b">
            <a:normAutofit/>
          </a:bodyPr>
          <a:lstStyle/>
          <a:p>
            <a:pPr algn="r"/>
            <a:r>
              <a:rPr lang="tr-TR" dirty="0" err="1">
                <a:cs typeface="Calibri Light"/>
              </a:rPr>
              <a:t>alzheimer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143000" y="1233714"/>
            <a:ext cx="3595914" cy="1090144"/>
          </a:xfrm>
        </p:spPr>
        <p:txBody>
          <a:bodyPr anchor="t">
            <a:normAutofit/>
          </a:bodyPr>
          <a:lstStyle/>
          <a:p>
            <a:endParaRPr lang="tr-TR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AC0B0526-31B2-4051-B51C-5CAC2C578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4728" y="5715000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BEA65FA-FD4E-1B2B-FD18-911E9699A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ALZHEİMER NEDİR?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A88D32F-B49E-7DB0-B571-BD4F33E68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tr-TR" dirty="0">
                <a:ea typeface="+mn-lt"/>
                <a:cs typeface="+mn-lt"/>
              </a:rPr>
              <a:t>günlük yaşamsal etkinliklerde azalma ve bilişsel yeteneklerde bozulmayla karakterize edilmiş, nöropsikiyatrik belirtilerin ve davranış değişikliklerinin eşlik ettiği nörodejeneratif bir hastalıktır.</a:t>
            </a:r>
          </a:p>
          <a:p>
            <a:r>
              <a:rPr lang="tr-TR" dirty="0">
                <a:ea typeface="+mn-lt"/>
                <a:cs typeface="+mn-lt"/>
              </a:rPr>
              <a:t>65 yaş üzerindeki grubun %2-4’ünde, 85 yaş üzerinde ise %20 oranında görülmektedir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4234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D64F724-1EB1-9AF6-9C46-80922F459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800" cap="all" spc="30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Resim 4">
            <a:extLst>
              <a:ext uri="{FF2B5EF4-FFF2-40B4-BE49-F238E27FC236}">
                <a16:creationId xmlns:a16="http://schemas.microsoft.com/office/drawing/2014/main" id="{86BDCDCD-9ADA-C503-8232-9ADB58C89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1488" y="-6232"/>
            <a:ext cx="13195539" cy="694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999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BEA1A24-9CA1-4513-A409-3AD90DB09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614C296-26CB-43B0-9404-D05FF687A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677978">
            <a:off x="-1328609" y="-131647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54FD7BC-DAB1-93D9-AE63-ED1982A58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756" y="906189"/>
            <a:ext cx="8689571" cy="1001886"/>
          </a:xfrm>
        </p:spPr>
        <p:txBody>
          <a:bodyPr anchor="b">
            <a:normAutofit/>
          </a:bodyPr>
          <a:lstStyle/>
          <a:p>
            <a:pPr algn="ctr"/>
            <a:r>
              <a:rPr lang="tr-TR" dirty="0"/>
              <a:t>BELİRTİLERİ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6F4C24C-DC25-49C1-9509-3F5694D0D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873948">
            <a:off x="9801250" y="5155580"/>
            <a:ext cx="3715688" cy="1836942"/>
          </a:xfrm>
          <a:custGeom>
            <a:avLst/>
            <a:gdLst>
              <a:gd name="connsiteX0" fmla="*/ 0 w 5069810"/>
              <a:gd name="connsiteY0" fmla="*/ 2506385 h 2506385"/>
              <a:gd name="connsiteX1" fmla="*/ 2859749 w 5069810"/>
              <a:gd name="connsiteY1" fmla="*/ 1 h 2506385"/>
              <a:gd name="connsiteX2" fmla="*/ 2873126 w 5069810"/>
              <a:gd name="connsiteY2" fmla="*/ 0 h 2506385"/>
              <a:gd name="connsiteX3" fmla="*/ 5069810 w 5069810"/>
              <a:gd name="connsiteY3" fmla="*/ 2506385 h 250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9810" h="2506385">
                <a:moveTo>
                  <a:pt x="0" y="2506385"/>
                </a:moveTo>
                <a:lnTo>
                  <a:pt x="2859749" y="1"/>
                </a:lnTo>
                <a:lnTo>
                  <a:pt x="2873126" y="0"/>
                </a:lnTo>
                <a:lnTo>
                  <a:pt x="5069810" y="250638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74A9E8-784E-C04F-19E6-93AF7013F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7715" y="2177940"/>
            <a:ext cx="7358051" cy="3662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lnSpc>
                <a:spcPct val="110000"/>
              </a:lnSpc>
              <a:buNone/>
            </a:pPr>
            <a:r>
              <a:rPr lang="tr-TR" sz="1700" dirty="0">
                <a:ea typeface="+mn-lt"/>
                <a:cs typeface="+mn-lt"/>
              </a:rPr>
              <a:t>   Bilinç bulanıklığı</a:t>
            </a:r>
            <a:endParaRPr lang="tr-TR" sz="1700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tr-TR" sz="1700" dirty="0">
                <a:ea typeface="+mn-lt"/>
                <a:cs typeface="+mn-lt"/>
              </a:rPr>
              <a:t>Kişinin bulunduğu ortama adapte olmakta zorlanması,</a:t>
            </a:r>
            <a:endParaRPr lang="tr-TR" sz="1700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tr-TR" sz="1700" dirty="0">
                <a:ea typeface="+mn-lt"/>
                <a:cs typeface="+mn-lt"/>
              </a:rPr>
              <a:t>Kişinin iyi bildiği yerlerde kaybolması,</a:t>
            </a:r>
            <a:endParaRPr lang="tr-TR" sz="1700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tr-TR" sz="1700" dirty="0">
                <a:ea typeface="+mn-lt"/>
                <a:cs typeface="+mn-lt"/>
              </a:rPr>
              <a:t>Saldırganlık, aile ve arkadaşlarından olağan dışı taleplerde bulunma, Çevreye karşı şüphe duyma gibi kişilik bozukluklarının gelişimi,</a:t>
            </a:r>
            <a:endParaRPr lang="tr-TR" sz="1700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tr-TR" sz="1700" dirty="0">
                <a:ea typeface="+mn-lt"/>
                <a:cs typeface="+mn-lt"/>
              </a:rPr>
              <a:t>Halüsinasyon ve sanrılar,</a:t>
            </a:r>
            <a:endParaRPr lang="tr-TR" sz="1700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tr-TR" sz="1700" dirty="0">
                <a:ea typeface="+mn-lt"/>
                <a:cs typeface="+mn-lt"/>
              </a:rPr>
              <a:t>Motivasyon ve öz saygı düşüklüğü,</a:t>
            </a:r>
            <a:endParaRPr lang="tr-TR" sz="1700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tr-TR" sz="1700" dirty="0">
                <a:ea typeface="+mn-lt"/>
                <a:cs typeface="+mn-lt"/>
              </a:rPr>
              <a:t>Kişilerin günlük aktivitelerini yardımsız yapmakta zorluk çekmesi,</a:t>
            </a:r>
            <a:endParaRPr lang="tr-TR" sz="1700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tr-TR" sz="1700" dirty="0">
                <a:ea typeface="+mn-lt"/>
                <a:cs typeface="+mn-lt"/>
              </a:rPr>
              <a:t>Kişinin hatırlayamadığı olayları inkar etmesi,</a:t>
            </a:r>
            <a:endParaRPr lang="tr-TR" sz="1700" dirty="0"/>
          </a:p>
          <a:p>
            <a:pPr algn="ctr">
              <a:lnSpc>
                <a:spcPct val="110000"/>
              </a:lnSpc>
            </a:pPr>
            <a:endParaRPr lang="tr-TR" sz="170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0930BD-361E-4C4D-8B08-ED210DFA2D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01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5B79A0-69AD-4CBD-897F-32C7A2BA2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857E6A6-9311-A1DD-C450-8A6F39F96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7929" y="1181101"/>
            <a:ext cx="7236143" cy="26109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spc="300"/>
              <a:t>TEDAVİSİ VAR MI?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4270B3E-3C96-4381-9F21-EC83F1E1A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71DF4C0-7A22-4E59-9E9C-BD2E24536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6708" y="4316888"/>
            <a:ext cx="195858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C2F33EB-E7CB-4EE9-BBBF-D632F5C0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3582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6" baseType="lpstr">
      <vt:lpstr>RegattaVTI</vt:lpstr>
      <vt:lpstr>alzheimer</vt:lpstr>
      <vt:lpstr>ALZHEİMER NEDİR?</vt:lpstr>
      <vt:lpstr>PowerPoint Sunusu</vt:lpstr>
      <vt:lpstr>BELİRTİLERİ</vt:lpstr>
      <vt:lpstr>TEDAVİSİ VAR MI?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</dc:title>
  <dc:creator/>
  <cp:lastModifiedBy/>
  <cp:revision>52</cp:revision>
  <dcterms:created xsi:type="dcterms:W3CDTF">2022-10-09T13:43:39Z</dcterms:created>
  <dcterms:modified xsi:type="dcterms:W3CDTF">2022-10-09T14:40:03Z</dcterms:modified>
</cp:coreProperties>
</file>