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73" r:id="rId8"/>
    <p:sldId id="262" r:id="rId9"/>
    <p:sldId id="259" r:id="rId10"/>
    <p:sldId id="272" r:id="rId11"/>
    <p:sldId id="260" r:id="rId12"/>
    <p:sldId id="263" r:id="rId13"/>
    <p:sldId id="265" r:id="rId14"/>
    <p:sldId id="267" r:id="rId15"/>
    <p:sldId id="268" r:id="rId16"/>
    <p:sldId id="271" r:id="rId17"/>
    <p:sldId id="269" r:id="rId18"/>
    <p:sldId id="274" r:id="rId19"/>
    <p:sldId id="270" r:id="rId20"/>
    <p:sldId id="277" r:id="rId21"/>
    <p:sldId id="278" r:id="rId22"/>
    <p:sldId id="279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D5E29-5F04-45C0-B13F-F566D85B7F0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F4F6-C53E-4B97-AF18-E80991A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F4F6-C53E-4B97-AF18-E80991A800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44E5-6CBC-9DCC-9B95-F0668F97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DDC1-71CD-67DA-1A2B-E95EC799D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E94E-F607-81C0-DF01-E7918935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2DDE-90B3-E16A-8173-86A3627E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CE7B-EA2F-B0E6-B687-AEBE4FE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F0-424A-FE6A-1CE7-4A32B100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0D000-D1DD-A931-E192-F2E1B260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F0AD-EED7-9285-8CB6-23AC647B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055C-9261-9E20-1AA6-37381B72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D766-DA18-9802-8BFA-B3F4EEB0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E6DFF-7AF3-D899-2809-4303DBF69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66AB4-A54D-D382-82F2-767535237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8B65-8B45-201F-6620-945889F8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627D-7FA1-CE67-63E4-73123B63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06C4-0ED6-E300-34D8-AB1F3F09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C442-4DA1-C6B4-20A4-B59F1303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D377-949D-5E70-33A6-4D9C085D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52B3-10D6-AF28-0249-6E3876FB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712A-B064-97C0-B441-8797DD8C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CD16-3FD6-3B11-814F-D7FE0DD9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E2BC-69A0-CCE7-0FF2-BD222C5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88DE-4593-49B4-E7A7-458F99ED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1FF1-D8CD-C328-BAD2-6C11C8BD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0182-7C2E-9333-B560-64F1A5A3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5C11-C8DE-684B-EEF9-3B1FFBC1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587C-79DE-AE0E-A181-D1BC2738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AAEB-25D1-32D0-8D6C-B918E20F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657A-111B-4282-B1D8-EBD2623B0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EB6B3-A4E7-E3FC-BE15-560106A7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BA33B-5B95-FA00-4252-8FABA9BE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985F-7A3B-3CBC-EE6E-BE44ABD5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79C9-123E-9D69-BA5C-6FF95F5C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1A88-9648-E5B1-FA20-50573028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B1D49-54C1-5C2C-0C14-DAF1EE16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DD51-613E-7BD2-700F-C16EA5F56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9F0B7-1944-2AB0-8B1C-798037F1B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53992-DC74-29A5-6087-580C1781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B0ACA-B515-7402-985F-EE3AD29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6E147-9E19-2B07-14B8-FFFCB3C9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044-5900-C934-5926-EE215101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4E1D8-3FE6-B800-05E8-05238F9E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3EC48-8BFC-19DA-E8C3-156B1628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0CD69-1432-ECA9-DF16-3AB04714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94504-04F5-25C9-D2E7-4FB4EF90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B3809-70A1-079A-AF7B-C982D8F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D16F3-24E1-5FD0-6478-2DB6208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F4A2-DAA4-FF20-6EAF-8DAE7B93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6213-7498-9FF7-2319-43D8BBEA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CC5D-B20B-62D2-5289-3DEE721F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3415-A011-2EC5-A652-C8973DD9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B3795-5AF3-39F6-A510-7B231BE7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2036-6648-89F1-80FE-EE361E8D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5E73-8E8A-0491-98C3-42F358A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A55B4-FC41-DF3B-04B8-FB97C9AB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22E2-4ACC-5EF1-6101-5A204BE4A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90A5-61D5-9FA5-488F-1C63CF7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D44C2-E09D-B10E-2B49-64792D1F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04C4D-330C-54AF-AC59-08675C99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5464F-80AC-EBB5-29FF-D7D3D073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DFC-6A7F-CD2E-C939-474AEE02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CF64-D284-A46D-B1E1-A5E11FB60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E4EFE-040D-4A87-B1CD-BC16A8E9CD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20F2-6D8C-A91B-9EEC-FADBE525F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C385-6514-7913-06EF-56382A729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4E86E-F8C4-4C64-8811-7F18A7AAB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.edu/openlearn/science-maths-technology/engineering-te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al_cas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Mold_(manufacturing)" TargetMode="External"/><Relationship Id="rId4" Type="http://schemas.openxmlformats.org/officeDocument/2006/relationships/hyperlink" Target="https://en.wikipedia.org/wiki/San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ers in a steel plant with ladle">
            <a:extLst>
              <a:ext uri="{FF2B5EF4-FFF2-40B4-BE49-F238E27FC236}">
                <a16:creationId xmlns:a16="http://schemas.microsoft.com/office/drawing/2014/main" id="{45C2969B-98DF-1AAF-6F09-8CE541C97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6" r="13818" b="45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FAE82-D4F2-4738-F909-12ED187E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00075" cy="2524555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Introduction to Metal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436F-B719-F773-5D5B-718D1D20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786" y="4546920"/>
            <a:ext cx="4241069" cy="164882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Is defined as something that has been cast in a mold, an object formed by the solidification of a fluid that has been poured or injected into a mold.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7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696B-BC09-BC9C-65B8-8AFFFBEB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19" y="-1575467"/>
            <a:ext cx="6714699" cy="2421927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Types of Sand Mold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E6EE-7E6B-9F0F-901C-06E217BA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440" y="1747520"/>
            <a:ext cx="8356601" cy="222504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FFFF"/>
                </a:solidFill>
              </a:rPr>
              <a:t>1.Green-sand molds- </a:t>
            </a:r>
            <a:r>
              <a:rPr lang="en-US" sz="2800" dirty="0">
                <a:solidFill>
                  <a:srgbClr val="FFFFFF"/>
                </a:solidFill>
              </a:rPr>
              <a:t>mixture of sand, clay, and water; “Green" means mold contains moisture at time of pouring .</a:t>
            </a:r>
          </a:p>
          <a:p>
            <a:pPr algn="l"/>
            <a:r>
              <a:rPr lang="en-US" sz="3200" b="1" dirty="0">
                <a:solidFill>
                  <a:srgbClr val="FFFFFF"/>
                </a:solidFill>
              </a:rPr>
              <a:t>2.Dry-sand mold-</a:t>
            </a:r>
            <a:r>
              <a:rPr lang="en-US" sz="2800" dirty="0">
                <a:solidFill>
                  <a:srgbClr val="FFFFFF"/>
                </a:solidFill>
              </a:rPr>
              <a:t> organic binders rather than clay and mold is baked to improve strength .</a:t>
            </a:r>
          </a:p>
          <a:p>
            <a:pPr algn="l"/>
            <a:r>
              <a:rPr lang="en-US" sz="3200" b="1" dirty="0">
                <a:solidFill>
                  <a:srgbClr val="FFFFFF"/>
                </a:solidFill>
              </a:rPr>
              <a:t>3.Skin-dried mold</a:t>
            </a:r>
            <a:r>
              <a:rPr lang="en-US" sz="2800" dirty="0">
                <a:solidFill>
                  <a:srgbClr val="FFFFFF"/>
                </a:solidFill>
              </a:rPr>
              <a:t>- drying mold cavity surface of a green-sand mold to a depth of 10 to 25 mm, using torches or heating lamps  will be added here</a:t>
            </a:r>
          </a:p>
        </p:txBody>
      </p:sp>
    </p:spTree>
    <p:extLst>
      <p:ext uri="{BB962C8B-B14F-4D97-AF65-F5344CB8AC3E}">
        <p14:creationId xmlns:p14="http://schemas.microsoft.com/office/powerpoint/2010/main" val="99622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ers in a steel plant with ladle">
            <a:extLst>
              <a:ext uri="{FF2B5EF4-FFF2-40B4-BE49-F238E27FC236}">
                <a16:creationId xmlns:a16="http://schemas.microsoft.com/office/drawing/2014/main" id="{8153B00F-1883-0939-9683-477A37A41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" r="8753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03C99-C7E4-65B8-3CF7-768F9FAF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Other Expendable Mold Casting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3E41-541F-8745-3A92-ADAF2CE3B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 Shell Molding    Vacuum Molding  Investment Casting   Die Casting  </a:t>
            </a:r>
          </a:p>
        </p:txBody>
      </p:sp>
    </p:spTree>
    <p:extLst>
      <p:ext uri="{BB962C8B-B14F-4D97-AF65-F5344CB8AC3E}">
        <p14:creationId xmlns:p14="http://schemas.microsoft.com/office/powerpoint/2010/main" val="37369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8204-63E3-2D8C-5EF2-EDFF7AA85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Shell Molding</a:t>
            </a:r>
          </a:p>
        </p:txBody>
      </p:sp>
      <p:sp>
        <p:nvSpPr>
          <p:cNvPr id="4142" name="Rectangle 414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6B81-B482-3E4C-6BCB-68D38D837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Casting process in which the mold is a thin shell of sand held together by thermosetting resin binder </a:t>
            </a:r>
          </a:p>
        </p:txBody>
      </p:sp>
      <p:sp>
        <p:nvSpPr>
          <p:cNvPr id="4143" name="Oval 414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2: Shell Moulding Process [2].">
            <a:extLst>
              <a:ext uri="{FF2B5EF4-FFF2-40B4-BE49-F238E27FC236}">
                <a16:creationId xmlns:a16="http://schemas.microsoft.com/office/drawing/2014/main" id="{2E8F53C4-F7F6-2C8C-E261-881777745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754"/>
          <a:stretch/>
        </p:blipFill>
        <p:spPr bwMode="auto">
          <a:xfrm>
            <a:off x="6920559" y="2385072"/>
            <a:ext cx="3737164" cy="21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7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6A606F7-02B0-1318-6413-23DE2BB1F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0" y="457200"/>
            <a:ext cx="1090168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3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0" name="Freeform: Shape 51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0F5-1518-F6E8-59CA-AE9A23F31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 Investment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E78AB-4202-55AD-7C1A-4FE668F9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"invest" - "to cover completely,"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10FCC6F-4CDB-0290-ED52-F4E6C268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678" y="985520"/>
            <a:ext cx="7381498" cy="48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8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9847B95-7A88-DC52-1A3E-2A527DF6E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10542" b="-2"/>
          <a:stretch/>
        </p:blipFill>
        <p:spPr bwMode="auto">
          <a:xfrm>
            <a:off x="4038599" y="10"/>
            <a:ext cx="8160025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3" name="Freeform: Shape 1025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ECCD1-6110-F946-8483-88569E475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Die 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8DDD0-A566-E73A-B251-DAA412BF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A permanent mold casting process in which molten metal is injected into mold cavity under high pressure </a:t>
            </a:r>
          </a:p>
        </p:txBody>
      </p:sp>
    </p:spTree>
    <p:extLst>
      <p:ext uri="{BB962C8B-B14F-4D97-AF65-F5344CB8AC3E}">
        <p14:creationId xmlns:p14="http://schemas.microsoft.com/office/powerpoint/2010/main" val="1315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4" name="Rectangle 6173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6" name="Rectangle 617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D2E85-52E2-7517-D83B-0989DBB4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39" y="561203"/>
            <a:ext cx="9932691" cy="116599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Die Casting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182" name="Rectangle 618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FB2D-5B0C-C626-C0CA-95A36D70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70" y="5791201"/>
            <a:ext cx="9932690" cy="508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Hot die casting                                                                        cold die casting</a:t>
            </a:r>
          </a:p>
        </p:txBody>
      </p:sp>
      <p:pic>
        <p:nvPicPr>
          <p:cNvPr id="6148" name="Picture 4" descr="Hot Chamber Die Casting Process">
            <a:extLst>
              <a:ext uri="{FF2B5EF4-FFF2-40B4-BE49-F238E27FC236}">
                <a16:creationId xmlns:a16="http://schemas.microsoft.com/office/drawing/2014/main" id="{2B2B83C1-EDF3-9168-49BC-C7FFFFBE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766" y="2265118"/>
            <a:ext cx="5748054" cy="35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old Chamber Die Casting Process">
            <a:extLst>
              <a:ext uri="{FF2B5EF4-FFF2-40B4-BE49-F238E27FC236}">
                <a16:creationId xmlns:a16="http://schemas.microsoft.com/office/drawing/2014/main" id="{68D62EC1-881D-D2C7-96D9-FAEA1ACB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9180" y="2288402"/>
            <a:ext cx="5748054" cy="350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7" name="Rectangle 618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89" name="Rectangle 618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1" name="Rectangle 619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3" name="Rectangle 619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5" name="Rectangle 619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7" name="Freeform: Shape 619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99" name="Rectangle 619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D2E85-52E2-7517-D83B-0989DBB4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Centrifugal Casting process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D9FEC8-4123-521C-0F52-334D89634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A group of casting processes in which the mold is rotated at high speed so centrifugal force distributes molten metal to outer regions of die cavity  </a:t>
            </a:r>
          </a:p>
          <a:p>
            <a:pPr algn="l"/>
            <a:r>
              <a:rPr lang="en-US" sz="2800" dirty="0"/>
              <a:t>    The group includes: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  True centrifugal casting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  Semi-centrifugal casting–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  Centrifuge casting </a:t>
            </a:r>
          </a:p>
        </p:txBody>
      </p:sp>
    </p:spTree>
    <p:extLst>
      <p:ext uri="{BB962C8B-B14F-4D97-AF65-F5344CB8AC3E}">
        <p14:creationId xmlns:p14="http://schemas.microsoft.com/office/powerpoint/2010/main" val="337582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75" name="Group 1127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276" name="Oval 1127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7" name="Oval 1127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8" name="Oval 1127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9" name="Oval 1127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80" name="Oval 1127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1" name="Oval 1128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85" name="Group 1128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86" name="Straight Connector 1128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7" name="Straight Connector 1128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8" name="Straight Connector 1128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9" name="Straight Connector 1128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91" name="Group 1129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92" name="Straight Connector 1129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3" name="Straight Connector 1129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4" name="Straight Connector 1129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5" name="Straight Connector 1129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97" name="Rectangle 1129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99" name="Group 1129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300" name="Straight Connector 1129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1" name="Straight Connector 1130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2" name="Straight Connector 1130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3" name="Straight Connector 1130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D2E85-52E2-7517-D83B-0989DBB4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878575"/>
            <a:ext cx="7124098" cy="124688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True centrifugal 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FB2D-5B0C-C626-C0CA-95A36D70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                                                                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938609C-C91E-0F3E-3964-37E4E2C5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637496"/>
            <a:ext cx="10843065" cy="37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05" name="Group 1130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11306" name="Straight Connector 1130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7" name="Straight Connector 1130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8" name="Straight Connector 1130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9" name="Straight Connector 1130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24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3" name="Rectangle 1230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D2E85-52E2-7517-D83B-0989DBB4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39" y="561203"/>
            <a:ext cx="9932691" cy="116599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Types of centrifugal casting</a:t>
            </a:r>
          </a:p>
        </p:txBody>
      </p:sp>
      <p:sp>
        <p:nvSpPr>
          <p:cNvPr id="12307" name="Rectangle 1230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FB2D-5B0C-C626-C0CA-95A36D70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70" y="5791201"/>
            <a:ext cx="9932690" cy="508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                                             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F1C354D-92EC-8DD1-8572-A641BDB7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253" y="2133758"/>
            <a:ext cx="2831230" cy="32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B7F32BA-2501-FCC8-A5CE-602D194A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3446" y="2133600"/>
            <a:ext cx="3840770" cy="32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4F9C0-84F3-7B5C-144D-7E461069C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Categories of Metal casting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E6C0-E396-5AED-394F-CD72400B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200" b="1"/>
              <a:t>Expendable mold processes- </a:t>
            </a:r>
            <a:r>
              <a:rPr lang="en-US" sz="2200" dirty="0"/>
              <a:t>mold is sacrificed to remove part – Advantage: more complex shapes possible– Disadvantage: production rates often limited by time to make mold rather than casting itself</a:t>
            </a:r>
          </a:p>
          <a:p>
            <a:pPr marL="457200" indent="-457200" algn="l">
              <a:buAutoNum type="arabicPeriod"/>
            </a:pPr>
            <a:r>
              <a:rPr lang="en-US" sz="2200" b="1" dirty="0"/>
              <a:t> </a:t>
            </a:r>
            <a:r>
              <a:rPr lang="en-US" sz="2200" b="1"/>
              <a:t>Permanent mold processes- </a:t>
            </a:r>
            <a:r>
              <a:rPr lang="en-US" sz="2200" dirty="0"/>
              <a:t>mold is made of metal and can be used to make many castings – Advantage: higher production rates – Disadvantage: geometries limited by need to open mold ill be added here</a:t>
            </a:r>
          </a:p>
        </p:txBody>
      </p:sp>
    </p:spTree>
    <p:extLst>
      <p:ext uri="{BB962C8B-B14F-4D97-AF65-F5344CB8AC3E}">
        <p14:creationId xmlns:p14="http://schemas.microsoft.com/office/powerpoint/2010/main" val="4226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696B-BC09-BC9C-65B8-8AFFFBEB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19" y="-1575467"/>
            <a:ext cx="6714699" cy="2421927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E6EE-7E6B-9F0F-901C-06E217BA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440" y="1747520"/>
            <a:ext cx="8356601" cy="222504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Casting is a critical process in any production, setting the foundation for the entire project.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The right cast can bring characters to life, enhance storytelling, and captivate </a:t>
            </a:r>
            <a:r>
              <a:rPr lang="en-US" sz="2800" dirty="0" err="1">
                <a:solidFill>
                  <a:srgbClr val="FFFFFF"/>
                </a:solidFill>
              </a:rPr>
              <a:t>audiences.Effective</a:t>
            </a:r>
            <a:r>
              <a:rPr lang="en-US" sz="2800" dirty="0">
                <a:solidFill>
                  <a:srgbClr val="FFFFFF"/>
                </a:solidFill>
              </a:rPr>
              <a:t> casting requires careful consideration of actors' skills, chemistry, and suitability for their roles.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A successful cast can elevate a project, while poor casting choices may hinder its success.</a:t>
            </a:r>
          </a:p>
        </p:txBody>
      </p:sp>
    </p:spTree>
    <p:extLst>
      <p:ext uri="{BB962C8B-B14F-4D97-AF65-F5344CB8AC3E}">
        <p14:creationId xmlns:p14="http://schemas.microsoft.com/office/powerpoint/2010/main" val="55549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696B-BC09-BC9C-65B8-8AFFFBEB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19" y="-1575467"/>
            <a:ext cx="6714699" cy="2421927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References Used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E6EE-7E6B-9F0F-901C-06E217BA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440" y="1747520"/>
            <a:ext cx="8356601" cy="222504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https://plymouthfoundry.com/a-101-guide-to-sand-casting/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  <a:hlinkClick r:id="rId2"/>
              </a:rPr>
              <a:t>https://www.open.edu/openlearn/science-maths-technology/engineering-tec</a:t>
            </a:r>
            <a:r>
              <a:rPr lang="en-US" sz="2800" dirty="0">
                <a:solidFill>
                  <a:srgbClr val="FFFFFF"/>
                </a:solidFill>
              </a:rPr>
              <a:t>hnology/manupedia/resin-shell-casting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https://cwmdiecast.com/what-we-do/die-casting-process/what-is-high-pressure-die-casting/</a:t>
            </a:r>
          </a:p>
        </p:txBody>
      </p:sp>
    </p:spTree>
    <p:extLst>
      <p:ext uri="{BB962C8B-B14F-4D97-AF65-F5344CB8AC3E}">
        <p14:creationId xmlns:p14="http://schemas.microsoft.com/office/powerpoint/2010/main" val="9292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and Casting Process Overview - Dolin Aluminum Casting">
            <a:extLst>
              <a:ext uri="{FF2B5EF4-FFF2-40B4-BE49-F238E27FC236}">
                <a16:creationId xmlns:a16="http://schemas.microsoft.com/office/drawing/2014/main" id="{1738D240-7A4D-FAF2-435B-796B08D64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1" r="4468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6A39D-CCAC-EB0E-98E9-79EDBF0F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Sand Casting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781A-AD3F-0C29-69DD-A7345E16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Sand casting</a:t>
            </a:r>
            <a:r>
              <a:rPr lang="en-US" dirty="0">
                <a:solidFill>
                  <a:schemeClr val="bg1"/>
                </a:solidFill>
              </a:rPr>
              <a:t>, also known as </a:t>
            </a:r>
            <a:r>
              <a:rPr lang="en-US" b="1" dirty="0">
                <a:solidFill>
                  <a:schemeClr val="bg1"/>
                </a:solidFill>
              </a:rPr>
              <a:t>sand molded casting</a:t>
            </a:r>
            <a:r>
              <a:rPr lang="en-US" dirty="0">
                <a:solidFill>
                  <a:schemeClr val="bg1"/>
                </a:solidFill>
              </a:rPr>
              <a:t>, is a </a:t>
            </a:r>
            <a:r>
              <a:rPr lang="en-US" dirty="0">
                <a:solidFill>
                  <a:schemeClr val="bg1"/>
                </a:solidFill>
                <a:hlinkClick r:id="rId3" tooltip="Metal cas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metal casting</a:t>
            </a:r>
            <a:r>
              <a:rPr lang="en-US" dirty="0">
                <a:solidFill>
                  <a:schemeClr val="bg1"/>
                </a:solidFill>
              </a:rPr>
              <a:t> process characterized by using </a:t>
            </a:r>
            <a:r>
              <a:rPr lang="en-US" dirty="0">
                <a:solidFill>
                  <a:schemeClr val="bg1"/>
                </a:solidFill>
                <a:hlinkClick r:id="rId4" tooltip="S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</a:t>
            </a:r>
            <a:r>
              <a:rPr lang="en-US" dirty="0">
                <a:solidFill>
                  <a:schemeClr val="bg1"/>
                </a:solidFill>
              </a:rPr>
              <a:t> — known as </a:t>
            </a:r>
            <a:r>
              <a:rPr lang="en-US" i="1" dirty="0">
                <a:solidFill>
                  <a:schemeClr val="bg1"/>
                </a:solidFill>
              </a:rPr>
              <a:t>casting sand</a:t>
            </a:r>
            <a:r>
              <a:rPr lang="en-US" dirty="0">
                <a:solidFill>
                  <a:schemeClr val="bg1"/>
                </a:solidFill>
              </a:rPr>
              <a:t> — as the </a:t>
            </a:r>
            <a:r>
              <a:rPr lang="en-US" dirty="0">
                <a:solidFill>
                  <a:schemeClr val="bg1"/>
                </a:solidFill>
                <a:hlinkClick r:id="rId5" tooltip="Mold (manufactur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mold</a:t>
            </a:r>
            <a:r>
              <a:rPr lang="en-US" dirty="0">
                <a:solidFill>
                  <a:schemeClr val="bg1"/>
                </a:solidFill>
              </a:rPr>
              <a:t> material. 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B81BA-224D-F03B-1B15-22ABFFD51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Steps in Sand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6A34F-D8E5-DE28-0107-3C497FD0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BEDEA0-A5C3-B368-9C86-596CA143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6695" y="1966293"/>
            <a:ext cx="967860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89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68D7B-9FB1-F77A-7872-AF5FFA903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Production Sequence Steps in Sand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77B7-1F75-63B5-2272-E91906F21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9EB639-35AF-4949-3C6D-726B29D8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309168"/>
            <a:ext cx="11327549" cy="37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8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1" name="Freeform: Shape 209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B81BA-224D-F03B-1B15-22ABFFD51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Process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6A34F-D8E5-DE28-0107-3C497FD0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F9AC1D-34B6-68FD-481C-DA7F9F0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678" y="640081"/>
            <a:ext cx="7381498" cy="54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8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88A-D8ED-47E5-3874-3F0C2BF9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4F6783-3EB4-C0AB-47BD-085A200584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6839" y="496960"/>
            <a:ext cx="10170020" cy="44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6" name="Straight Connector 8215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F5C2D0-DD35-699C-CE9A-1858AE115EA0}"/>
              </a:ext>
            </a:extLst>
          </p:cNvPr>
          <p:cNvSpPr txBox="1"/>
          <p:nvPr/>
        </p:nvSpPr>
        <p:spPr>
          <a:xfrm>
            <a:off x="2015289" y="4793733"/>
            <a:ext cx="845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solid pattern              split pattern                    match-plate pattern                   cope and drag </a:t>
            </a:r>
          </a:p>
        </p:txBody>
      </p:sp>
    </p:spTree>
    <p:extLst>
      <p:ext uri="{BB962C8B-B14F-4D97-AF65-F5344CB8AC3E}">
        <p14:creationId xmlns:p14="http://schemas.microsoft.com/office/powerpoint/2010/main" val="207082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1" name="Rectangle 719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3" name="Rectangle 71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5" name="Rectangle 719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7" name="Rectangle 719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54274-3DF5-5F66-DD37-0204DF9D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Useful Terms of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F3F5-3326-1E8F-34C5-3904A20A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F78E18B-AF16-CE42-564A-44F34019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1997660"/>
            <a:ext cx="11327549" cy="43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8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B74A8-C19F-29DE-020C-3C824CF16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203200"/>
            <a:ext cx="8147713" cy="30683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Binders Used with Foundry Sands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74151-6402-BB2F-AE48-8DC568CAE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2794000"/>
            <a:ext cx="9078628" cy="3237713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Foundary</a:t>
            </a:r>
            <a:r>
              <a:rPr lang="en-US" b="1" dirty="0">
                <a:solidFill>
                  <a:schemeClr val="bg1"/>
                </a:solidFill>
              </a:rPr>
              <a:t> sand - </a:t>
            </a:r>
            <a:r>
              <a:rPr lang="en-US" dirty="0">
                <a:solidFill>
                  <a:schemeClr val="bg1"/>
                </a:solidFill>
              </a:rPr>
              <a:t>Silica or silica mixed with other minerals </a:t>
            </a:r>
          </a:p>
          <a:p>
            <a:r>
              <a:rPr lang="en-US" dirty="0">
                <a:solidFill>
                  <a:srgbClr val="FFFFFF"/>
                </a:solidFill>
              </a:rPr>
              <a:t>Typical mix: 90% sand, 3% water, and 7% clay </a:t>
            </a:r>
          </a:p>
          <a:p>
            <a:r>
              <a:rPr lang="en-US" dirty="0">
                <a:solidFill>
                  <a:srgbClr val="FFFFFF"/>
                </a:solidFill>
              </a:rPr>
              <a:t> Other bonding agents :  Organic resins (e g , phenolic resins)   Inorganic binders (e g , sodium silicate and phosphate)  Additives (coal dust, corn flour, dextrin, seal coal, pitch, wood flour </a:t>
            </a:r>
            <a:r>
              <a:rPr lang="en-US" dirty="0" err="1">
                <a:solidFill>
                  <a:srgbClr val="FFFFFF"/>
                </a:solidFill>
              </a:rPr>
              <a:t>etc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55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EBE36D3143D4FBDEFB29143C28729" ma:contentTypeVersion="8" ma:contentTypeDescription="Create a new document." ma:contentTypeScope="" ma:versionID="b69b567af68f995b447f43e0e6fa1620">
  <xsd:schema xmlns:xsd="http://www.w3.org/2001/XMLSchema" xmlns:xs="http://www.w3.org/2001/XMLSchema" xmlns:p="http://schemas.microsoft.com/office/2006/metadata/properties" xmlns:ns3="81c2ac12-fbd3-486d-8cb0-84aad4ffada4" xmlns:ns4="4c44cd3e-4323-4d26-8ab9-6eee070ca091" targetNamespace="http://schemas.microsoft.com/office/2006/metadata/properties" ma:root="true" ma:fieldsID="f03edad112e4841431807ca28a9875a4" ns3:_="" ns4:_="">
    <xsd:import namespace="81c2ac12-fbd3-486d-8cb0-84aad4ffada4"/>
    <xsd:import namespace="4c44cd3e-4323-4d26-8ab9-6eee070ca0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2ac12-fbd3-486d-8cb0-84aad4ffad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4cd3e-4323-4d26-8ab9-6eee070ca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44cd3e-4323-4d26-8ab9-6eee070ca091" xsi:nil="true"/>
  </documentManagement>
</p:properties>
</file>

<file path=customXml/itemProps1.xml><?xml version="1.0" encoding="utf-8"?>
<ds:datastoreItem xmlns:ds="http://schemas.openxmlformats.org/officeDocument/2006/customXml" ds:itemID="{88D7CDFE-A1EE-42AA-9108-0560526384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32B5E2-2D18-461B-9028-498A527B3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2ac12-fbd3-486d-8cb0-84aad4ffada4"/>
    <ds:schemaRef ds:uri="4c44cd3e-4323-4d26-8ab9-6eee070ca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006796-0E94-4B0C-A62E-B5B6D2FFEB2A}">
  <ds:schemaRefs>
    <ds:schemaRef ds:uri="http://schemas.microsoft.com/office/2006/documentManagement/types"/>
    <ds:schemaRef ds:uri="4c44cd3e-4323-4d26-8ab9-6eee070ca091"/>
    <ds:schemaRef ds:uri="http://www.w3.org/XML/1998/namespace"/>
    <ds:schemaRef ds:uri="http://purl.org/dc/terms/"/>
    <ds:schemaRef ds:uri="81c2ac12-fbd3-486d-8cb0-84aad4ffada4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556</Words>
  <Application>Microsoft Office PowerPoint</Application>
  <PresentationFormat>Widescreen</PresentationFormat>
  <Paragraphs>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Introduction to Metal Casting</vt:lpstr>
      <vt:lpstr>Categories of Metal casting process</vt:lpstr>
      <vt:lpstr>Sand Casting Overview</vt:lpstr>
      <vt:lpstr>Steps in Sand Casting</vt:lpstr>
      <vt:lpstr>Production Sequence Steps in Sand Casting</vt:lpstr>
      <vt:lpstr>Process details</vt:lpstr>
      <vt:lpstr> </vt:lpstr>
      <vt:lpstr>Useful Terms of Casting</vt:lpstr>
      <vt:lpstr>Binders Used with Foundry Sands</vt:lpstr>
      <vt:lpstr>Types of Sand Mold</vt:lpstr>
      <vt:lpstr>Other Expendable Mold Casting Processes</vt:lpstr>
      <vt:lpstr>Shell Molding</vt:lpstr>
      <vt:lpstr>PowerPoint Presentation</vt:lpstr>
      <vt:lpstr> Investment Casting</vt:lpstr>
      <vt:lpstr>Die casting </vt:lpstr>
      <vt:lpstr>Die Casting</vt:lpstr>
      <vt:lpstr>Centrifugal Casting process</vt:lpstr>
      <vt:lpstr>True centrifugal casting </vt:lpstr>
      <vt:lpstr>Types of centrifugal casting</vt:lpstr>
      <vt:lpstr>CONCLUSION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Metal Casting</dc:title>
  <dc:creator>721MM1008 (SAMARTH DAS)</dc:creator>
  <cp:lastModifiedBy>721MM1008 (SAMARTH DAS)</cp:lastModifiedBy>
  <cp:revision>5</cp:revision>
  <dcterms:created xsi:type="dcterms:W3CDTF">2024-04-11T11:49:45Z</dcterms:created>
  <dcterms:modified xsi:type="dcterms:W3CDTF">2024-04-12T10:57:28Z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0x0101009A0EBE36D3143D4FBDEFB29143C28729</vt:lpwstr>
  </property>
</Properties>
</file>