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54" d="100"/>
          <a:sy n="54" d="100"/>
        </p:scale>
        <p:origin x="48" y="5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hyperlink" Target="https://archive.ics.uci.edu/dataset/445/absenteeism+at+work" TargetMode="External"/><Relationship Id="rId5" Type="http://schemas.openxmlformats.org/officeDocument/2006/relationships/image" Target="../media/image5.svg"/><Relationship Id="rId4" Type="http://schemas.openxmlformats.org/officeDocument/2006/relationships/image" Target="../media/image4.pn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5" Type="http://schemas.openxmlformats.org/officeDocument/2006/relationships/hyperlink" Target="https://archive.ics.uci.edu/dataset/445/absenteeism+at+work" TargetMode="External"/><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C9A4A6-2B52-4504-B5A0-4CC482467293}" type="doc">
      <dgm:prSet loTypeId="urn:microsoft.com/office/officeart/2005/8/layout/process1" loCatId="process" qsTypeId="urn:microsoft.com/office/officeart/2005/8/quickstyle/simple1" qsCatId="simple" csTypeId="urn:microsoft.com/office/officeart/2005/8/colors/colorful5" csCatId="colorful"/>
      <dgm:spPr/>
      <dgm:t>
        <a:bodyPr/>
        <a:lstStyle/>
        <a:p>
          <a:endParaRPr lang="en-US"/>
        </a:p>
      </dgm:t>
    </dgm:pt>
    <dgm:pt modelId="{4EEDEC04-00F0-48CC-A9CD-7A075FDC2DC2}">
      <dgm:prSet/>
      <dgm:spPr/>
      <dgm:t>
        <a:bodyPr/>
        <a:lstStyle/>
        <a:p>
          <a:r>
            <a:rPr lang="en-US"/>
            <a:t>Employment engagement and satisfaction (among other HR indicators) are key for driving positive business outcomes</a:t>
          </a:r>
        </a:p>
      </dgm:t>
    </dgm:pt>
    <dgm:pt modelId="{8431E39B-046C-4D6C-B63D-49B98E9975DC}" type="parTrans" cxnId="{1131863A-960D-4750-BAF9-5C6B2EAD8053}">
      <dgm:prSet/>
      <dgm:spPr/>
      <dgm:t>
        <a:bodyPr/>
        <a:lstStyle/>
        <a:p>
          <a:endParaRPr lang="en-US"/>
        </a:p>
      </dgm:t>
    </dgm:pt>
    <dgm:pt modelId="{C44B5900-D8AC-4E32-922E-F98F0852D429}" type="sibTrans" cxnId="{1131863A-960D-4750-BAF9-5C6B2EAD8053}">
      <dgm:prSet/>
      <dgm:spPr/>
      <dgm:t>
        <a:bodyPr/>
        <a:lstStyle/>
        <a:p>
          <a:endParaRPr lang="en-US"/>
        </a:p>
      </dgm:t>
    </dgm:pt>
    <dgm:pt modelId="{149C5D32-E243-4BE7-9D29-F7347BD34198}">
      <dgm:prSet/>
      <dgm:spPr/>
      <dgm:t>
        <a:bodyPr/>
        <a:lstStyle/>
        <a:p>
          <a:r>
            <a:rPr lang="en-US"/>
            <a:t>Tools capable of reliably analyzing and predicting key HR indicators could help organizations achieve their business objectives and reduce costs by providing actionable information for tailoring HR management policies to improve productivity and enhance employee experience </a:t>
          </a:r>
        </a:p>
      </dgm:t>
    </dgm:pt>
    <dgm:pt modelId="{6BC0FB6D-615F-4848-91AC-068367A5F6DE}" type="parTrans" cxnId="{15D98EA0-B751-4D8A-8109-E67ABAB82AB8}">
      <dgm:prSet/>
      <dgm:spPr/>
      <dgm:t>
        <a:bodyPr/>
        <a:lstStyle/>
        <a:p>
          <a:endParaRPr lang="en-US"/>
        </a:p>
      </dgm:t>
    </dgm:pt>
    <dgm:pt modelId="{1D6B9366-B8D0-4963-B4E4-2D958F14B239}" type="sibTrans" cxnId="{15D98EA0-B751-4D8A-8109-E67ABAB82AB8}">
      <dgm:prSet/>
      <dgm:spPr/>
      <dgm:t>
        <a:bodyPr/>
        <a:lstStyle/>
        <a:p>
          <a:endParaRPr lang="en-US"/>
        </a:p>
      </dgm:t>
    </dgm:pt>
    <dgm:pt modelId="{F0AF130F-5C63-4282-B0C3-63EB4B511ACE}">
      <dgm:prSet/>
      <dgm:spPr/>
      <dgm:t>
        <a:bodyPr/>
        <a:lstStyle/>
        <a:p>
          <a:r>
            <a:rPr lang="en-US"/>
            <a:t>ML and AI have emerged as powerful data analysis and interpretation tools that could be successfully applied in the HR realm</a:t>
          </a:r>
        </a:p>
      </dgm:t>
    </dgm:pt>
    <dgm:pt modelId="{2BA11DB4-D411-4056-9E51-F3C96A2BDD71}" type="parTrans" cxnId="{9E87B0BD-E583-4D89-A29A-83BA18057AF1}">
      <dgm:prSet/>
      <dgm:spPr/>
      <dgm:t>
        <a:bodyPr/>
        <a:lstStyle/>
        <a:p>
          <a:endParaRPr lang="en-US"/>
        </a:p>
      </dgm:t>
    </dgm:pt>
    <dgm:pt modelId="{855B1377-729D-4BBB-91FC-95E267F52086}" type="sibTrans" cxnId="{9E87B0BD-E583-4D89-A29A-83BA18057AF1}">
      <dgm:prSet/>
      <dgm:spPr/>
      <dgm:t>
        <a:bodyPr/>
        <a:lstStyle/>
        <a:p>
          <a:endParaRPr lang="en-US"/>
        </a:p>
      </dgm:t>
    </dgm:pt>
    <dgm:pt modelId="{2EAA0C99-9659-4D4B-A255-E992216760BC}" type="pres">
      <dgm:prSet presAssocID="{31C9A4A6-2B52-4504-B5A0-4CC482467293}" presName="Name0" presStyleCnt="0">
        <dgm:presLayoutVars>
          <dgm:dir/>
          <dgm:resizeHandles val="exact"/>
        </dgm:presLayoutVars>
      </dgm:prSet>
      <dgm:spPr/>
    </dgm:pt>
    <dgm:pt modelId="{BF6F5E2A-F1B1-4C2C-8A18-FAAAFF3DE895}" type="pres">
      <dgm:prSet presAssocID="{4EEDEC04-00F0-48CC-A9CD-7A075FDC2DC2}" presName="node" presStyleLbl="node1" presStyleIdx="0" presStyleCnt="3">
        <dgm:presLayoutVars>
          <dgm:bulletEnabled val="1"/>
        </dgm:presLayoutVars>
      </dgm:prSet>
      <dgm:spPr/>
    </dgm:pt>
    <dgm:pt modelId="{AD948732-5BE2-4DC3-8EAA-820DAC3EA47D}" type="pres">
      <dgm:prSet presAssocID="{C44B5900-D8AC-4E32-922E-F98F0852D429}" presName="sibTrans" presStyleLbl="sibTrans2D1" presStyleIdx="0" presStyleCnt="2"/>
      <dgm:spPr/>
    </dgm:pt>
    <dgm:pt modelId="{76CC30D4-D8B6-4CF7-9F48-57B39D66E2B8}" type="pres">
      <dgm:prSet presAssocID="{C44B5900-D8AC-4E32-922E-F98F0852D429}" presName="connectorText" presStyleLbl="sibTrans2D1" presStyleIdx="0" presStyleCnt="2"/>
      <dgm:spPr/>
    </dgm:pt>
    <dgm:pt modelId="{176C5278-19D9-45BF-9264-C8BA4D58037A}" type="pres">
      <dgm:prSet presAssocID="{149C5D32-E243-4BE7-9D29-F7347BD34198}" presName="node" presStyleLbl="node1" presStyleIdx="1" presStyleCnt="3">
        <dgm:presLayoutVars>
          <dgm:bulletEnabled val="1"/>
        </dgm:presLayoutVars>
      </dgm:prSet>
      <dgm:spPr/>
    </dgm:pt>
    <dgm:pt modelId="{D1490593-B94A-465D-B1EB-7DD8238ABF84}" type="pres">
      <dgm:prSet presAssocID="{1D6B9366-B8D0-4963-B4E4-2D958F14B239}" presName="sibTrans" presStyleLbl="sibTrans2D1" presStyleIdx="1" presStyleCnt="2"/>
      <dgm:spPr/>
    </dgm:pt>
    <dgm:pt modelId="{9AAE32E1-7D97-49EA-9EC0-F23961C7E31A}" type="pres">
      <dgm:prSet presAssocID="{1D6B9366-B8D0-4963-B4E4-2D958F14B239}" presName="connectorText" presStyleLbl="sibTrans2D1" presStyleIdx="1" presStyleCnt="2"/>
      <dgm:spPr/>
    </dgm:pt>
    <dgm:pt modelId="{02C276F7-0151-4A8A-93E2-D81E8CB7B0BC}" type="pres">
      <dgm:prSet presAssocID="{F0AF130F-5C63-4282-B0C3-63EB4B511ACE}" presName="node" presStyleLbl="node1" presStyleIdx="2" presStyleCnt="3">
        <dgm:presLayoutVars>
          <dgm:bulletEnabled val="1"/>
        </dgm:presLayoutVars>
      </dgm:prSet>
      <dgm:spPr/>
    </dgm:pt>
  </dgm:ptLst>
  <dgm:cxnLst>
    <dgm:cxn modelId="{5D761530-9EF1-4750-8D82-9076977554E3}" type="presOf" srcId="{149C5D32-E243-4BE7-9D29-F7347BD34198}" destId="{176C5278-19D9-45BF-9264-C8BA4D58037A}" srcOrd="0" destOrd="0" presId="urn:microsoft.com/office/officeart/2005/8/layout/process1"/>
    <dgm:cxn modelId="{CB8C9632-594B-48BE-81AD-25B36C8751F9}" type="presOf" srcId="{31C9A4A6-2B52-4504-B5A0-4CC482467293}" destId="{2EAA0C99-9659-4D4B-A255-E992216760BC}" srcOrd="0" destOrd="0" presId="urn:microsoft.com/office/officeart/2005/8/layout/process1"/>
    <dgm:cxn modelId="{1131863A-960D-4750-BAF9-5C6B2EAD8053}" srcId="{31C9A4A6-2B52-4504-B5A0-4CC482467293}" destId="{4EEDEC04-00F0-48CC-A9CD-7A075FDC2DC2}" srcOrd="0" destOrd="0" parTransId="{8431E39B-046C-4D6C-B63D-49B98E9975DC}" sibTransId="{C44B5900-D8AC-4E32-922E-F98F0852D429}"/>
    <dgm:cxn modelId="{6F83DE53-699C-4FD2-89EF-E84069ACF732}" type="presOf" srcId="{1D6B9366-B8D0-4963-B4E4-2D958F14B239}" destId="{9AAE32E1-7D97-49EA-9EC0-F23961C7E31A}" srcOrd="1" destOrd="0" presId="urn:microsoft.com/office/officeart/2005/8/layout/process1"/>
    <dgm:cxn modelId="{FE03C48B-A098-4367-99BA-C47A40CF8BD4}" type="presOf" srcId="{4EEDEC04-00F0-48CC-A9CD-7A075FDC2DC2}" destId="{BF6F5E2A-F1B1-4C2C-8A18-FAAAFF3DE895}" srcOrd="0" destOrd="0" presId="urn:microsoft.com/office/officeart/2005/8/layout/process1"/>
    <dgm:cxn modelId="{E7A0E495-B04A-47B9-B910-630112F74AF7}" type="presOf" srcId="{F0AF130F-5C63-4282-B0C3-63EB4B511ACE}" destId="{02C276F7-0151-4A8A-93E2-D81E8CB7B0BC}" srcOrd="0" destOrd="0" presId="urn:microsoft.com/office/officeart/2005/8/layout/process1"/>
    <dgm:cxn modelId="{73D9959A-73E7-4F8E-A11D-CAC26814ABAF}" type="presOf" srcId="{1D6B9366-B8D0-4963-B4E4-2D958F14B239}" destId="{D1490593-B94A-465D-B1EB-7DD8238ABF84}" srcOrd="0" destOrd="0" presId="urn:microsoft.com/office/officeart/2005/8/layout/process1"/>
    <dgm:cxn modelId="{15D98EA0-B751-4D8A-8109-E67ABAB82AB8}" srcId="{31C9A4A6-2B52-4504-B5A0-4CC482467293}" destId="{149C5D32-E243-4BE7-9D29-F7347BD34198}" srcOrd="1" destOrd="0" parTransId="{6BC0FB6D-615F-4848-91AC-068367A5F6DE}" sibTransId="{1D6B9366-B8D0-4963-B4E4-2D958F14B239}"/>
    <dgm:cxn modelId="{9E87B0BD-E583-4D89-A29A-83BA18057AF1}" srcId="{31C9A4A6-2B52-4504-B5A0-4CC482467293}" destId="{F0AF130F-5C63-4282-B0C3-63EB4B511ACE}" srcOrd="2" destOrd="0" parTransId="{2BA11DB4-D411-4056-9E51-F3C96A2BDD71}" sibTransId="{855B1377-729D-4BBB-91FC-95E267F52086}"/>
    <dgm:cxn modelId="{EFAF27D5-B8E3-417D-B26A-6BDA90393E46}" type="presOf" srcId="{C44B5900-D8AC-4E32-922E-F98F0852D429}" destId="{76CC30D4-D8B6-4CF7-9F48-57B39D66E2B8}" srcOrd="1" destOrd="0" presId="urn:microsoft.com/office/officeart/2005/8/layout/process1"/>
    <dgm:cxn modelId="{F4A51AFF-5662-4F42-8CC9-08D0952759AB}" type="presOf" srcId="{C44B5900-D8AC-4E32-922E-F98F0852D429}" destId="{AD948732-5BE2-4DC3-8EAA-820DAC3EA47D}" srcOrd="0" destOrd="0" presId="urn:microsoft.com/office/officeart/2005/8/layout/process1"/>
    <dgm:cxn modelId="{91F103A7-9304-4094-A67B-7CAE6D57F8B1}" type="presParOf" srcId="{2EAA0C99-9659-4D4B-A255-E992216760BC}" destId="{BF6F5E2A-F1B1-4C2C-8A18-FAAAFF3DE895}" srcOrd="0" destOrd="0" presId="urn:microsoft.com/office/officeart/2005/8/layout/process1"/>
    <dgm:cxn modelId="{3DC68366-2E81-4BA0-B621-654946F1DED4}" type="presParOf" srcId="{2EAA0C99-9659-4D4B-A255-E992216760BC}" destId="{AD948732-5BE2-4DC3-8EAA-820DAC3EA47D}" srcOrd="1" destOrd="0" presId="urn:microsoft.com/office/officeart/2005/8/layout/process1"/>
    <dgm:cxn modelId="{ABEB8A4C-A02E-4486-B1BB-92467A9EF838}" type="presParOf" srcId="{AD948732-5BE2-4DC3-8EAA-820DAC3EA47D}" destId="{76CC30D4-D8B6-4CF7-9F48-57B39D66E2B8}" srcOrd="0" destOrd="0" presId="urn:microsoft.com/office/officeart/2005/8/layout/process1"/>
    <dgm:cxn modelId="{75768EA5-1538-4763-99B2-2E8FD9C24CA9}" type="presParOf" srcId="{2EAA0C99-9659-4D4B-A255-E992216760BC}" destId="{176C5278-19D9-45BF-9264-C8BA4D58037A}" srcOrd="2" destOrd="0" presId="urn:microsoft.com/office/officeart/2005/8/layout/process1"/>
    <dgm:cxn modelId="{40FE71EE-1F8D-4636-B66A-FECF3BBC3456}" type="presParOf" srcId="{2EAA0C99-9659-4D4B-A255-E992216760BC}" destId="{D1490593-B94A-465D-B1EB-7DD8238ABF84}" srcOrd="3" destOrd="0" presId="urn:microsoft.com/office/officeart/2005/8/layout/process1"/>
    <dgm:cxn modelId="{F1CC350A-433E-4765-8FF4-D664AB6F9CE8}" type="presParOf" srcId="{D1490593-B94A-465D-B1EB-7DD8238ABF84}" destId="{9AAE32E1-7D97-49EA-9EC0-F23961C7E31A}" srcOrd="0" destOrd="0" presId="urn:microsoft.com/office/officeart/2005/8/layout/process1"/>
    <dgm:cxn modelId="{BAC5290E-7DDF-408F-A7E3-DFB04B7C29CF}" type="presParOf" srcId="{2EAA0C99-9659-4D4B-A255-E992216760BC}" destId="{02C276F7-0151-4A8A-93E2-D81E8CB7B0B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320038-6185-4F9C-A723-23BF6B449A6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126DF90-DD88-4E49-8A46-CD4D1AA060F4}">
      <dgm:prSet custT="1"/>
      <dgm:spPr/>
      <dgm:t>
        <a:bodyPr/>
        <a:lstStyle/>
        <a:p>
          <a:r>
            <a:rPr lang="en-US" sz="1600" dirty="0"/>
            <a:t>Follow the main tenants of the CRISP methodology to explore the application of ML techniques to HR management </a:t>
          </a:r>
        </a:p>
      </dgm:t>
    </dgm:pt>
    <dgm:pt modelId="{339C57F8-1C7D-4883-A276-BE64C2C39024}" type="parTrans" cxnId="{5E022B91-53F5-4BA3-ABE0-2C31DDEEA5D2}">
      <dgm:prSet/>
      <dgm:spPr/>
      <dgm:t>
        <a:bodyPr/>
        <a:lstStyle/>
        <a:p>
          <a:endParaRPr lang="en-US"/>
        </a:p>
      </dgm:t>
    </dgm:pt>
    <dgm:pt modelId="{551A04A2-2CA9-45E5-92D7-8DAA925855DD}" type="sibTrans" cxnId="{5E022B91-53F5-4BA3-ABE0-2C31DDEEA5D2}">
      <dgm:prSet/>
      <dgm:spPr/>
      <dgm:t>
        <a:bodyPr/>
        <a:lstStyle/>
        <a:p>
          <a:endParaRPr lang="en-US"/>
        </a:p>
      </dgm:t>
    </dgm:pt>
    <dgm:pt modelId="{6CDE47C1-DC93-42F6-A4B6-A80273F3AA15}">
      <dgm:prSet custT="1"/>
      <dgm:spPr/>
      <dgm:t>
        <a:bodyPr/>
        <a:lstStyle/>
        <a:p>
          <a:r>
            <a:rPr lang="en-US" sz="1600" dirty="0"/>
            <a:t>Study employee absenteeism using a publicly available information database created with records of absenteeism at work from July 2007 to July 2010 at a courier company in Brazil (</a:t>
          </a:r>
          <a:r>
            <a:rPr lang="en-US" sz="1600" dirty="0">
              <a:hlinkClick xmlns:r="http://schemas.openxmlformats.org/officeDocument/2006/relationships" r:id="rId1"/>
            </a:rPr>
            <a:t>link</a:t>
          </a:r>
          <a:r>
            <a:rPr lang="en-US" sz="1600" dirty="0"/>
            <a:t>)</a:t>
          </a:r>
        </a:p>
      </dgm:t>
    </dgm:pt>
    <dgm:pt modelId="{6BF540C1-1F16-4ACB-AC85-55402E164648}" type="parTrans" cxnId="{17963984-6FD9-4652-931A-F3858DFB8D19}">
      <dgm:prSet/>
      <dgm:spPr/>
      <dgm:t>
        <a:bodyPr/>
        <a:lstStyle/>
        <a:p>
          <a:endParaRPr lang="en-US"/>
        </a:p>
      </dgm:t>
    </dgm:pt>
    <dgm:pt modelId="{9A7C723A-8A24-4724-872F-7B547535C399}" type="sibTrans" cxnId="{17963984-6FD9-4652-931A-F3858DFB8D19}">
      <dgm:prSet/>
      <dgm:spPr/>
      <dgm:t>
        <a:bodyPr/>
        <a:lstStyle/>
        <a:p>
          <a:endParaRPr lang="en-US"/>
        </a:p>
      </dgm:t>
    </dgm:pt>
    <dgm:pt modelId="{632ECAD6-D217-4476-A0D2-F051A9E72B9E}" type="pres">
      <dgm:prSet presAssocID="{0A320038-6185-4F9C-A723-23BF6B449A6C}" presName="root" presStyleCnt="0">
        <dgm:presLayoutVars>
          <dgm:dir/>
          <dgm:resizeHandles val="exact"/>
        </dgm:presLayoutVars>
      </dgm:prSet>
      <dgm:spPr/>
    </dgm:pt>
    <dgm:pt modelId="{3D617CED-29CA-4207-9EC0-622F3F57045E}" type="pres">
      <dgm:prSet presAssocID="{E126DF90-DD88-4E49-8A46-CD4D1AA060F4}" presName="compNode" presStyleCnt="0"/>
      <dgm:spPr/>
    </dgm:pt>
    <dgm:pt modelId="{4A4680CE-3703-4ECA-93D0-2F68510D4646}" type="pres">
      <dgm:prSet presAssocID="{E126DF90-DD88-4E49-8A46-CD4D1AA060F4}"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Magnifying glass"/>
        </a:ext>
      </dgm:extLst>
    </dgm:pt>
    <dgm:pt modelId="{9B992D55-E7D1-4A7A-A82D-7B651B82B5BB}" type="pres">
      <dgm:prSet presAssocID="{E126DF90-DD88-4E49-8A46-CD4D1AA060F4}" presName="spaceRect" presStyleCnt="0"/>
      <dgm:spPr/>
    </dgm:pt>
    <dgm:pt modelId="{F026E1B0-09A9-480B-B152-BB368DC1AC73}" type="pres">
      <dgm:prSet presAssocID="{E126DF90-DD88-4E49-8A46-CD4D1AA060F4}" presName="textRect" presStyleLbl="revTx" presStyleIdx="0" presStyleCnt="2">
        <dgm:presLayoutVars>
          <dgm:chMax val="1"/>
          <dgm:chPref val="1"/>
        </dgm:presLayoutVars>
      </dgm:prSet>
      <dgm:spPr/>
    </dgm:pt>
    <dgm:pt modelId="{66B3996E-3D8C-419D-81D7-5E43EE1BB6DF}" type="pres">
      <dgm:prSet presAssocID="{551A04A2-2CA9-45E5-92D7-8DAA925855DD}" presName="sibTrans" presStyleCnt="0"/>
      <dgm:spPr/>
    </dgm:pt>
    <dgm:pt modelId="{83684020-D15A-4882-B463-8D8CBBE88B82}" type="pres">
      <dgm:prSet presAssocID="{6CDE47C1-DC93-42F6-A4B6-A80273F3AA15}" presName="compNode" presStyleCnt="0"/>
      <dgm:spPr/>
    </dgm:pt>
    <dgm:pt modelId="{99E345BC-6FA2-44DC-B3B6-7512B87D8374}" type="pres">
      <dgm:prSet presAssocID="{6CDE47C1-DC93-42F6-A4B6-A80273F3AA15}"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Office Worker"/>
        </a:ext>
      </dgm:extLst>
    </dgm:pt>
    <dgm:pt modelId="{BD3DBECF-8BD3-4148-848B-8571CB63A6C1}" type="pres">
      <dgm:prSet presAssocID="{6CDE47C1-DC93-42F6-A4B6-A80273F3AA15}" presName="spaceRect" presStyleCnt="0"/>
      <dgm:spPr/>
    </dgm:pt>
    <dgm:pt modelId="{5AD1CD12-B5DC-47DE-B691-8A61B365366D}" type="pres">
      <dgm:prSet presAssocID="{6CDE47C1-DC93-42F6-A4B6-A80273F3AA15}" presName="textRect" presStyleLbl="revTx" presStyleIdx="1" presStyleCnt="2">
        <dgm:presLayoutVars>
          <dgm:chMax val="1"/>
          <dgm:chPref val="1"/>
        </dgm:presLayoutVars>
      </dgm:prSet>
      <dgm:spPr/>
    </dgm:pt>
  </dgm:ptLst>
  <dgm:cxnLst>
    <dgm:cxn modelId="{5957A828-324D-48FF-9482-B1F4E464D2EA}" type="presOf" srcId="{6CDE47C1-DC93-42F6-A4B6-A80273F3AA15}" destId="{5AD1CD12-B5DC-47DE-B691-8A61B365366D}" srcOrd="0" destOrd="0" presId="urn:microsoft.com/office/officeart/2018/2/layout/IconLabelList"/>
    <dgm:cxn modelId="{BA3F1578-1C3F-4B50-B76B-7232ABD0ADD5}" type="presOf" srcId="{0A320038-6185-4F9C-A723-23BF6B449A6C}" destId="{632ECAD6-D217-4476-A0D2-F051A9E72B9E}" srcOrd="0" destOrd="0" presId="urn:microsoft.com/office/officeart/2018/2/layout/IconLabelList"/>
    <dgm:cxn modelId="{17963984-6FD9-4652-931A-F3858DFB8D19}" srcId="{0A320038-6185-4F9C-A723-23BF6B449A6C}" destId="{6CDE47C1-DC93-42F6-A4B6-A80273F3AA15}" srcOrd="1" destOrd="0" parTransId="{6BF540C1-1F16-4ACB-AC85-55402E164648}" sibTransId="{9A7C723A-8A24-4724-872F-7B547535C399}"/>
    <dgm:cxn modelId="{5E022B91-53F5-4BA3-ABE0-2C31DDEEA5D2}" srcId="{0A320038-6185-4F9C-A723-23BF6B449A6C}" destId="{E126DF90-DD88-4E49-8A46-CD4D1AA060F4}" srcOrd="0" destOrd="0" parTransId="{339C57F8-1C7D-4883-A276-BE64C2C39024}" sibTransId="{551A04A2-2CA9-45E5-92D7-8DAA925855DD}"/>
    <dgm:cxn modelId="{445505E4-F0A7-4F48-AC31-ED462C102560}" type="presOf" srcId="{E126DF90-DD88-4E49-8A46-CD4D1AA060F4}" destId="{F026E1B0-09A9-480B-B152-BB368DC1AC73}" srcOrd="0" destOrd="0" presId="urn:microsoft.com/office/officeart/2018/2/layout/IconLabelList"/>
    <dgm:cxn modelId="{FD61574D-07F4-4083-8F8D-AD85022EF38E}" type="presParOf" srcId="{632ECAD6-D217-4476-A0D2-F051A9E72B9E}" destId="{3D617CED-29CA-4207-9EC0-622F3F57045E}" srcOrd="0" destOrd="0" presId="urn:microsoft.com/office/officeart/2018/2/layout/IconLabelList"/>
    <dgm:cxn modelId="{483C8A78-0E69-49B5-A336-CAA8158A09B0}" type="presParOf" srcId="{3D617CED-29CA-4207-9EC0-622F3F57045E}" destId="{4A4680CE-3703-4ECA-93D0-2F68510D4646}" srcOrd="0" destOrd="0" presId="urn:microsoft.com/office/officeart/2018/2/layout/IconLabelList"/>
    <dgm:cxn modelId="{8FE70E6E-272A-47DC-999F-9AC11CB3664B}" type="presParOf" srcId="{3D617CED-29CA-4207-9EC0-622F3F57045E}" destId="{9B992D55-E7D1-4A7A-A82D-7B651B82B5BB}" srcOrd="1" destOrd="0" presId="urn:microsoft.com/office/officeart/2018/2/layout/IconLabelList"/>
    <dgm:cxn modelId="{3DE17815-3A63-4E48-8810-4B467329C3AF}" type="presParOf" srcId="{3D617CED-29CA-4207-9EC0-622F3F57045E}" destId="{F026E1B0-09A9-480B-B152-BB368DC1AC73}" srcOrd="2" destOrd="0" presId="urn:microsoft.com/office/officeart/2018/2/layout/IconLabelList"/>
    <dgm:cxn modelId="{DCAA8E7D-D2B8-44D8-A4A3-D1D3FFA58317}" type="presParOf" srcId="{632ECAD6-D217-4476-A0D2-F051A9E72B9E}" destId="{66B3996E-3D8C-419D-81D7-5E43EE1BB6DF}" srcOrd="1" destOrd="0" presId="urn:microsoft.com/office/officeart/2018/2/layout/IconLabelList"/>
    <dgm:cxn modelId="{09EABD35-81CF-49AD-9B85-669A64AFA154}" type="presParOf" srcId="{632ECAD6-D217-4476-A0D2-F051A9E72B9E}" destId="{83684020-D15A-4882-B463-8D8CBBE88B82}" srcOrd="2" destOrd="0" presId="urn:microsoft.com/office/officeart/2018/2/layout/IconLabelList"/>
    <dgm:cxn modelId="{33F9507F-CE83-46B1-B4E0-1D77293B9EE2}" type="presParOf" srcId="{83684020-D15A-4882-B463-8D8CBBE88B82}" destId="{99E345BC-6FA2-44DC-B3B6-7512B87D8374}" srcOrd="0" destOrd="0" presId="urn:microsoft.com/office/officeart/2018/2/layout/IconLabelList"/>
    <dgm:cxn modelId="{B4732672-F4D3-4094-889D-7D456087391C}" type="presParOf" srcId="{83684020-D15A-4882-B463-8D8CBBE88B82}" destId="{BD3DBECF-8BD3-4148-848B-8571CB63A6C1}" srcOrd="1" destOrd="0" presId="urn:microsoft.com/office/officeart/2018/2/layout/IconLabelList"/>
    <dgm:cxn modelId="{9918548C-5013-4176-A140-8DB964FE87A9}" type="presParOf" srcId="{83684020-D15A-4882-B463-8D8CBBE88B82}" destId="{5AD1CD12-B5DC-47DE-B691-8A61B365366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1F3D25-3BD6-4667-8385-CA17373B979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99D1A4D-0F7C-4FA9-995A-0B5322117A27}">
      <dgm:prSet/>
      <dgm:spPr/>
      <dgm:t>
        <a:bodyPr/>
        <a:lstStyle/>
        <a:p>
          <a:r>
            <a:rPr lang="en-US" dirty="0"/>
            <a:t>Identified categorical and numerical features on the database which influenced employee absenteeism</a:t>
          </a:r>
        </a:p>
      </dgm:t>
    </dgm:pt>
    <dgm:pt modelId="{ED62E743-4EC5-4053-A1E1-31F97A0E4F3A}" type="parTrans" cxnId="{E51347DB-1AA6-44C4-A62D-58B86ED78849}">
      <dgm:prSet/>
      <dgm:spPr/>
      <dgm:t>
        <a:bodyPr/>
        <a:lstStyle/>
        <a:p>
          <a:endParaRPr lang="en-US"/>
        </a:p>
      </dgm:t>
    </dgm:pt>
    <dgm:pt modelId="{8DB26A8C-0E1B-4DC1-B68A-0B8A03CA55ED}" type="sibTrans" cxnId="{E51347DB-1AA6-44C4-A62D-58B86ED78849}">
      <dgm:prSet/>
      <dgm:spPr/>
      <dgm:t>
        <a:bodyPr/>
        <a:lstStyle/>
        <a:p>
          <a:endParaRPr lang="en-US"/>
        </a:p>
      </dgm:t>
    </dgm:pt>
    <dgm:pt modelId="{E43B1985-81F8-4ECD-88B6-38561F69821D}">
      <dgm:prSet/>
      <dgm:spPr/>
      <dgm:t>
        <a:bodyPr/>
        <a:lstStyle/>
        <a:p>
          <a:r>
            <a:rPr lang="en-US"/>
            <a:t>Performed statistical data analyses on the data to gain insights into how these factors affected absenteeism</a:t>
          </a:r>
        </a:p>
      </dgm:t>
    </dgm:pt>
    <dgm:pt modelId="{F8845D1F-1624-4590-82F1-BFEAF207C3F5}" type="parTrans" cxnId="{35C00552-2532-4A31-A9D3-8298124BE793}">
      <dgm:prSet/>
      <dgm:spPr/>
      <dgm:t>
        <a:bodyPr/>
        <a:lstStyle/>
        <a:p>
          <a:endParaRPr lang="en-US"/>
        </a:p>
      </dgm:t>
    </dgm:pt>
    <dgm:pt modelId="{03CB5E48-AF51-48EB-A71F-043C67C51D6F}" type="sibTrans" cxnId="{35C00552-2532-4A31-A9D3-8298124BE793}">
      <dgm:prSet/>
      <dgm:spPr/>
      <dgm:t>
        <a:bodyPr/>
        <a:lstStyle/>
        <a:p>
          <a:endParaRPr lang="en-US"/>
        </a:p>
      </dgm:t>
    </dgm:pt>
    <dgm:pt modelId="{B204C535-104A-4F30-8D62-461069FEA77F}">
      <dgm:prSet/>
      <dgm:spPr/>
      <dgm:t>
        <a:bodyPr/>
        <a:lstStyle/>
        <a:p>
          <a:r>
            <a:rPr lang="en-US"/>
            <a:t>Performed modeling studies with known classification methods (Decision Tree, Logistic Regression, KNN, SVM, Random Forest, CNN) to develop preliminary models for predicting employee absences deemed significant (&gt; 4 hr). Compared model performance across several metrics (accuracy, precision, recall, F1, computation time)</a:t>
          </a:r>
        </a:p>
      </dgm:t>
    </dgm:pt>
    <dgm:pt modelId="{357FD3CB-BAA6-4265-B893-1F24DBDCC691}" type="parTrans" cxnId="{48E458EA-8E11-43E5-A561-1830D96F5403}">
      <dgm:prSet/>
      <dgm:spPr/>
      <dgm:t>
        <a:bodyPr/>
        <a:lstStyle/>
        <a:p>
          <a:endParaRPr lang="en-US"/>
        </a:p>
      </dgm:t>
    </dgm:pt>
    <dgm:pt modelId="{5B71590A-B9AE-4FBE-B334-23A15FBBBA44}" type="sibTrans" cxnId="{48E458EA-8E11-43E5-A561-1830D96F5403}">
      <dgm:prSet/>
      <dgm:spPr/>
      <dgm:t>
        <a:bodyPr/>
        <a:lstStyle/>
        <a:p>
          <a:endParaRPr lang="en-US"/>
        </a:p>
      </dgm:t>
    </dgm:pt>
    <dgm:pt modelId="{7D5693C6-3ECC-4BB8-898F-672B8F6CDE5B}" type="pres">
      <dgm:prSet presAssocID="{A21F3D25-3BD6-4667-8385-CA17373B9793}" presName="root" presStyleCnt="0">
        <dgm:presLayoutVars>
          <dgm:dir/>
          <dgm:resizeHandles val="exact"/>
        </dgm:presLayoutVars>
      </dgm:prSet>
      <dgm:spPr/>
    </dgm:pt>
    <dgm:pt modelId="{C0A909A0-BDA8-46D1-A1ED-83A3CA39DBF6}" type="pres">
      <dgm:prSet presAssocID="{D99D1A4D-0F7C-4FA9-995A-0B5322117A27}" presName="compNode" presStyleCnt="0"/>
      <dgm:spPr/>
    </dgm:pt>
    <dgm:pt modelId="{8E7DB440-BE74-4982-A2A1-3A984F731A98}" type="pres">
      <dgm:prSet presAssocID="{D99D1A4D-0F7C-4FA9-995A-0B5322117A27}" presName="bgRect" presStyleLbl="bgShp" presStyleIdx="0" presStyleCnt="3"/>
      <dgm:spPr/>
    </dgm:pt>
    <dgm:pt modelId="{C758A7B7-010A-49BF-A8E0-7CFBC3051AFF}" type="pres">
      <dgm:prSet presAssocID="{D99D1A4D-0F7C-4FA9-995A-0B5322117A2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E1A3631-CA83-4537-B23E-1DE0E2C483F3}" type="pres">
      <dgm:prSet presAssocID="{D99D1A4D-0F7C-4FA9-995A-0B5322117A27}" presName="spaceRect" presStyleCnt="0"/>
      <dgm:spPr/>
    </dgm:pt>
    <dgm:pt modelId="{00850AD8-BA5D-4B25-8F43-FEA456F6C062}" type="pres">
      <dgm:prSet presAssocID="{D99D1A4D-0F7C-4FA9-995A-0B5322117A27}" presName="parTx" presStyleLbl="revTx" presStyleIdx="0" presStyleCnt="3">
        <dgm:presLayoutVars>
          <dgm:chMax val="0"/>
          <dgm:chPref val="0"/>
        </dgm:presLayoutVars>
      </dgm:prSet>
      <dgm:spPr/>
    </dgm:pt>
    <dgm:pt modelId="{F4AC03FE-FF07-4F0A-8C61-F56269665CCB}" type="pres">
      <dgm:prSet presAssocID="{8DB26A8C-0E1B-4DC1-B68A-0B8A03CA55ED}" presName="sibTrans" presStyleCnt="0"/>
      <dgm:spPr/>
    </dgm:pt>
    <dgm:pt modelId="{D3D213D5-8844-4F11-BA0A-035BDA3C0972}" type="pres">
      <dgm:prSet presAssocID="{E43B1985-81F8-4ECD-88B6-38561F69821D}" presName="compNode" presStyleCnt="0"/>
      <dgm:spPr/>
    </dgm:pt>
    <dgm:pt modelId="{67CC5677-06F6-414A-AFA4-B86769E1E1E6}" type="pres">
      <dgm:prSet presAssocID="{E43B1985-81F8-4ECD-88B6-38561F69821D}" presName="bgRect" presStyleLbl="bgShp" presStyleIdx="1" presStyleCnt="3"/>
      <dgm:spPr/>
    </dgm:pt>
    <dgm:pt modelId="{6C5E67A5-20DE-475E-AE7D-1B233A7FDBBF}" type="pres">
      <dgm:prSet presAssocID="{E43B1985-81F8-4ECD-88B6-38561F6982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F325032B-CED0-4D0D-91D1-B83C38E1DE0E}" type="pres">
      <dgm:prSet presAssocID="{E43B1985-81F8-4ECD-88B6-38561F69821D}" presName="spaceRect" presStyleCnt="0"/>
      <dgm:spPr/>
    </dgm:pt>
    <dgm:pt modelId="{BBE6DFFE-3BAC-43BB-8EB1-40FD7F0B5F96}" type="pres">
      <dgm:prSet presAssocID="{E43B1985-81F8-4ECD-88B6-38561F69821D}" presName="parTx" presStyleLbl="revTx" presStyleIdx="1" presStyleCnt="3">
        <dgm:presLayoutVars>
          <dgm:chMax val="0"/>
          <dgm:chPref val="0"/>
        </dgm:presLayoutVars>
      </dgm:prSet>
      <dgm:spPr/>
    </dgm:pt>
    <dgm:pt modelId="{0B58FA3A-126C-4437-A637-9E6D45C3D36E}" type="pres">
      <dgm:prSet presAssocID="{03CB5E48-AF51-48EB-A71F-043C67C51D6F}" presName="sibTrans" presStyleCnt="0"/>
      <dgm:spPr/>
    </dgm:pt>
    <dgm:pt modelId="{75C8FD21-A438-4A0D-ADF8-1CEEEB5BEAA4}" type="pres">
      <dgm:prSet presAssocID="{B204C535-104A-4F30-8D62-461069FEA77F}" presName="compNode" presStyleCnt="0"/>
      <dgm:spPr/>
    </dgm:pt>
    <dgm:pt modelId="{AFA09B79-7CA0-4F1E-8A3B-0228614F5DE2}" type="pres">
      <dgm:prSet presAssocID="{B204C535-104A-4F30-8D62-461069FEA77F}" presName="bgRect" presStyleLbl="bgShp" presStyleIdx="2" presStyleCnt="3"/>
      <dgm:spPr/>
    </dgm:pt>
    <dgm:pt modelId="{4214AF24-990B-4C20-9DED-D340A06CF8BC}" type="pres">
      <dgm:prSet presAssocID="{B204C535-104A-4F30-8D62-461069FEA7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77D2E1A1-DEBA-4AC5-9C51-7D019D1453EE}" type="pres">
      <dgm:prSet presAssocID="{B204C535-104A-4F30-8D62-461069FEA77F}" presName="spaceRect" presStyleCnt="0"/>
      <dgm:spPr/>
    </dgm:pt>
    <dgm:pt modelId="{9C131400-4AB1-43B4-9B63-008B95DA8465}" type="pres">
      <dgm:prSet presAssocID="{B204C535-104A-4F30-8D62-461069FEA77F}" presName="parTx" presStyleLbl="revTx" presStyleIdx="2" presStyleCnt="3">
        <dgm:presLayoutVars>
          <dgm:chMax val="0"/>
          <dgm:chPref val="0"/>
        </dgm:presLayoutVars>
      </dgm:prSet>
      <dgm:spPr/>
    </dgm:pt>
  </dgm:ptLst>
  <dgm:cxnLst>
    <dgm:cxn modelId="{00FAC842-6B1F-482E-B2F8-179955B860CD}" type="presOf" srcId="{B204C535-104A-4F30-8D62-461069FEA77F}" destId="{9C131400-4AB1-43B4-9B63-008B95DA8465}" srcOrd="0" destOrd="0" presId="urn:microsoft.com/office/officeart/2018/2/layout/IconVerticalSolidList"/>
    <dgm:cxn modelId="{35C00552-2532-4A31-A9D3-8298124BE793}" srcId="{A21F3D25-3BD6-4667-8385-CA17373B9793}" destId="{E43B1985-81F8-4ECD-88B6-38561F69821D}" srcOrd="1" destOrd="0" parTransId="{F8845D1F-1624-4590-82F1-BFEAF207C3F5}" sibTransId="{03CB5E48-AF51-48EB-A71F-043C67C51D6F}"/>
    <dgm:cxn modelId="{B76E2953-46A3-4257-8A46-ED877A433624}" type="presOf" srcId="{A21F3D25-3BD6-4667-8385-CA17373B9793}" destId="{7D5693C6-3ECC-4BB8-898F-672B8F6CDE5B}" srcOrd="0" destOrd="0" presId="urn:microsoft.com/office/officeart/2018/2/layout/IconVerticalSolidList"/>
    <dgm:cxn modelId="{B35103B5-89C7-43F6-A556-D48C2EEBEFF2}" type="presOf" srcId="{D99D1A4D-0F7C-4FA9-995A-0B5322117A27}" destId="{00850AD8-BA5D-4B25-8F43-FEA456F6C062}" srcOrd="0" destOrd="0" presId="urn:microsoft.com/office/officeart/2018/2/layout/IconVerticalSolidList"/>
    <dgm:cxn modelId="{8B031BD5-02F8-4155-95C0-AB85C9478A16}" type="presOf" srcId="{E43B1985-81F8-4ECD-88B6-38561F69821D}" destId="{BBE6DFFE-3BAC-43BB-8EB1-40FD7F0B5F96}" srcOrd="0" destOrd="0" presId="urn:microsoft.com/office/officeart/2018/2/layout/IconVerticalSolidList"/>
    <dgm:cxn modelId="{E51347DB-1AA6-44C4-A62D-58B86ED78849}" srcId="{A21F3D25-3BD6-4667-8385-CA17373B9793}" destId="{D99D1A4D-0F7C-4FA9-995A-0B5322117A27}" srcOrd="0" destOrd="0" parTransId="{ED62E743-4EC5-4053-A1E1-31F97A0E4F3A}" sibTransId="{8DB26A8C-0E1B-4DC1-B68A-0B8A03CA55ED}"/>
    <dgm:cxn modelId="{48E458EA-8E11-43E5-A561-1830D96F5403}" srcId="{A21F3D25-3BD6-4667-8385-CA17373B9793}" destId="{B204C535-104A-4F30-8D62-461069FEA77F}" srcOrd="2" destOrd="0" parTransId="{357FD3CB-BAA6-4265-B893-1F24DBDCC691}" sibTransId="{5B71590A-B9AE-4FBE-B334-23A15FBBBA44}"/>
    <dgm:cxn modelId="{612B395F-5C9B-4FC7-9859-29D538F85554}" type="presParOf" srcId="{7D5693C6-3ECC-4BB8-898F-672B8F6CDE5B}" destId="{C0A909A0-BDA8-46D1-A1ED-83A3CA39DBF6}" srcOrd="0" destOrd="0" presId="urn:microsoft.com/office/officeart/2018/2/layout/IconVerticalSolidList"/>
    <dgm:cxn modelId="{7D5C0AF4-CC91-4BEF-913A-5C3E40EEC13A}" type="presParOf" srcId="{C0A909A0-BDA8-46D1-A1ED-83A3CA39DBF6}" destId="{8E7DB440-BE74-4982-A2A1-3A984F731A98}" srcOrd="0" destOrd="0" presId="urn:microsoft.com/office/officeart/2018/2/layout/IconVerticalSolidList"/>
    <dgm:cxn modelId="{7C32941F-DD46-4D65-A8DF-A3751602E450}" type="presParOf" srcId="{C0A909A0-BDA8-46D1-A1ED-83A3CA39DBF6}" destId="{C758A7B7-010A-49BF-A8E0-7CFBC3051AFF}" srcOrd="1" destOrd="0" presId="urn:microsoft.com/office/officeart/2018/2/layout/IconVerticalSolidList"/>
    <dgm:cxn modelId="{AAB93B26-06BA-4EBF-94A7-DD0E4ACE7F0B}" type="presParOf" srcId="{C0A909A0-BDA8-46D1-A1ED-83A3CA39DBF6}" destId="{4E1A3631-CA83-4537-B23E-1DE0E2C483F3}" srcOrd="2" destOrd="0" presId="urn:microsoft.com/office/officeart/2018/2/layout/IconVerticalSolidList"/>
    <dgm:cxn modelId="{1EDBFC90-804A-40B9-A545-FB0533289BC3}" type="presParOf" srcId="{C0A909A0-BDA8-46D1-A1ED-83A3CA39DBF6}" destId="{00850AD8-BA5D-4B25-8F43-FEA456F6C062}" srcOrd="3" destOrd="0" presId="urn:microsoft.com/office/officeart/2018/2/layout/IconVerticalSolidList"/>
    <dgm:cxn modelId="{9B86C529-773A-4D09-8C23-1AC5B60E38EA}" type="presParOf" srcId="{7D5693C6-3ECC-4BB8-898F-672B8F6CDE5B}" destId="{F4AC03FE-FF07-4F0A-8C61-F56269665CCB}" srcOrd="1" destOrd="0" presId="urn:microsoft.com/office/officeart/2018/2/layout/IconVerticalSolidList"/>
    <dgm:cxn modelId="{5A4F52FE-E7E1-4B76-8E05-89F5B7188A11}" type="presParOf" srcId="{7D5693C6-3ECC-4BB8-898F-672B8F6CDE5B}" destId="{D3D213D5-8844-4F11-BA0A-035BDA3C0972}" srcOrd="2" destOrd="0" presId="urn:microsoft.com/office/officeart/2018/2/layout/IconVerticalSolidList"/>
    <dgm:cxn modelId="{6029CAAE-1135-4897-990E-BAD2DC78E0D0}" type="presParOf" srcId="{D3D213D5-8844-4F11-BA0A-035BDA3C0972}" destId="{67CC5677-06F6-414A-AFA4-B86769E1E1E6}" srcOrd="0" destOrd="0" presId="urn:microsoft.com/office/officeart/2018/2/layout/IconVerticalSolidList"/>
    <dgm:cxn modelId="{68A52796-1DFC-44C3-9D16-7EF010D960CD}" type="presParOf" srcId="{D3D213D5-8844-4F11-BA0A-035BDA3C0972}" destId="{6C5E67A5-20DE-475E-AE7D-1B233A7FDBBF}" srcOrd="1" destOrd="0" presId="urn:microsoft.com/office/officeart/2018/2/layout/IconVerticalSolidList"/>
    <dgm:cxn modelId="{CD5AD787-180C-4232-8FB5-693A3C9326F9}" type="presParOf" srcId="{D3D213D5-8844-4F11-BA0A-035BDA3C0972}" destId="{F325032B-CED0-4D0D-91D1-B83C38E1DE0E}" srcOrd="2" destOrd="0" presId="urn:microsoft.com/office/officeart/2018/2/layout/IconVerticalSolidList"/>
    <dgm:cxn modelId="{7B10F339-2E34-494E-94FB-3172B966A487}" type="presParOf" srcId="{D3D213D5-8844-4F11-BA0A-035BDA3C0972}" destId="{BBE6DFFE-3BAC-43BB-8EB1-40FD7F0B5F96}" srcOrd="3" destOrd="0" presId="urn:microsoft.com/office/officeart/2018/2/layout/IconVerticalSolidList"/>
    <dgm:cxn modelId="{0CD1C6C9-EFFB-4B88-997A-58CCD061FF45}" type="presParOf" srcId="{7D5693C6-3ECC-4BB8-898F-672B8F6CDE5B}" destId="{0B58FA3A-126C-4437-A637-9E6D45C3D36E}" srcOrd="3" destOrd="0" presId="urn:microsoft.com/office/officeart/2018/2/layout/IconVerticalSolidList"/>
    <dgm:cxn modelId="{C2576B7B-45F0-4225-8916-C8DB93D448B4}" type="presParOf" srcId="{7D5693C6-3ECC-4BB8-898F-672B8F6CDE5B}" destId="{75C8FD21-A438-4A0D-ADF8-1CEEEB5BEAA4}" srcOrd="4" destOrd="0" presId="urn:microsoft.com/office/officeart/2018/2/layout/IconVerticalSolidList"/>
    <dgm:cxn modelId="{784BDADF-9FF4-4BDF-83B0-C4BB15883A07}" type="presParOf" srcId="{75C8FD21-A438-4A0D-ADF8-1CEEEB5BEAA4}" destId="{AFA09B79-7CA0-4F1E-8A3B-0228614F5DE2}" srcOrd="0" destOrd="0" presId="urn:microsoft.com/office/officeart/2018/2/layout/IconVerticalSolidList"/>
    <dgm:cxn modelId="{DA311D3D-EEF5-446C-B6BA-952964B43337}" type="presParOf" srcId="{75C8FD21-A438-4A0D-ADF8-1CEEEB5BEAA4}" destId="{4214AF24-990B-4C20-9DED-D340A06CF8BC}" srcOrd="1" destOrd="0" presId="urn:microsoft.com/office/officeart/2018/2/layout/IconVerticalSolidList"/>
    <dgm:cxn modelId="{E6A77065-66CB-49F8-9574-C9677603B0C9}" type="presParOf" srcId="{75C8FD21-A438-4A0D-ADF8-1CEEEB5BEAA4}" destId="{77D2E1A1-DEBA-4AC5-9C51-7D019D1453EE}" srcOrd="2" destOrd="0" presId="urn:microsoft.com/office/officeart/2018/2/layout/IconVerticalSolidList"/>
    <dgm:cxn modelId="{62489C77-092A-4C18-8F79-2A7527B04840}" type="presParOf" srcId="{75C8FD21-A438-4A0D-ADF8-1CEEEB5BEAA4}" destId="{9C131400-4AB1-43B4-9B63-008B95DA846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B70966-242A-4591-8E2B-810582A6E11C}"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994E97D9-9081-47DD-8F04-8C7FBEB6CA57}">
      <dgm:prSet/>
      <dgm:spPr/>
      <dgm:t>
        <a:bodyPr/>
        <a:lstStyle/>
        <a:p>
          <a:r>
            <a:rPr lang="en-US"/>
            <a:t>The total number of absenteeism hours was 5124.</a:t>
          </a:r>
        </a:p>
      </dgm:t>
    </dgm:pt>
    <dgm:pt modelId="{16B7B39B-516A-44DE-B6A5-5C373A753E41}" type="parTrans" cxnId="{481B0B2D-3062-4836-BA71-2C085A6609AA}">
      <dgm:prSet/>
      <dgm:spPr/>
      <dgm:t>
        <a:bodyPr/>
        <a:lstStyle/>
        <a:p>
          <a:endParaRPr lang="en-US"/>
        </a:p>
      </dgm:t>
    </dgm:pt>
    <dgm:pt modelId="{C72F7AE4-191B-466D-B1BE-567ABF6EB921}" type="sibTrans" cxnId="{481B0B2D-3062-4836-BA71-2C085A6609AA}">
      <dgm:prSet/>
      <dgm:spPr/>
      <dgm:t>
        <a:bodyPr/>
        <a:lstStyle/>
        <a:p>
          <a:endParaRPr lang="en-US"/>
        </a:p>
      </dgm:t>
    </dgm:pt>
    <dgm:pt modelId="{96D8C6BA-0101-48DF-BE92-046138E72E3B}">
      <dgm:prSet/>
      <dgm:spPr/>
      <dgm:t>
        <a:bodyPr/>
        <a:lstStyle/>
        <a:p>
          <a:r>
            <a:rPr lang="en-US"/>
            <a:t>The average absence time was 7.4 hr. The STD was 13.6 hr.</a:t>
          </a:r>
        </a:p>
      </dgm:t>
    </dgm:pt>
    <dgm:pt modelId="{1DC8E406-263E-486F-A679-477AA27FCED8}" type="parTrans" cxnId="{B74F88D3-2CFC-4C22-9F72-D55741E04083}">
      <dgm:prSet/>
      <dgm:spPr/>
      <dgm:t>
        <a:bodyPr/>
        <a:lstStyle/>
        <a:p>
          <a:endParaRPr lang="en-US"/>
        </a:p>
      </dgm:t>
    </dgm:pt>
    <dgm:pt modelId="{F2ED3058-5E9D-45A9-ADFA-F817D13B2151}" type="sibTrans" cxnId="{B74F88D3-2CFC-4C22-9F72-D55741E04083}">
      <dgm:prSet/>
      <dgm:spPr/>
      <dgm:t>
        <a:bodyPr/>
        <a:lstStyle/>
        <a:p>
          <a:endParaRPr lang="en-US"/>
        </a:p>
      </dgm:t>
    </dgm:pt>
    <dgm:pt modelId="{C4087819-114D-4FCA-A055-5ED834B8F49A}">
      <dgm:prSet/>
      <dgm:spPr/>
      <dgm:t>
        <a:bodyPr/>
        <a:lstStyle/>
        <a:p>
          <a:r>
            <a:rPr lang="en-US"/>
            <a:t>Half of the absent workers were away for 3 hr or less</a:t>
          </a:r>
        </a:p>
      </dgm:t>
    </dgm:pt>
    <dgm:pt modelId="{5501EBE5-F802-4AF8-AB81-F7449B22E2ED}" type="parTrans" cxnId="{CC3FBA52-A997-4A53-BE1B-BDEA20009073}">
      <dgm:prSet/>
      <dgm:spPr/>
      <dgm:t>
        <a:bodyPr/>
        <a:lstStyle/>
        <a:p>
          <a:endParaRPr lang="en-US"/>
        </a:p>
      </dgm:t>
    </dgm:pt>
    <dgm:pt modelId="{3F1C7BE5-CACA-451B-A028-1E1728EF7B51}" type="sibTrans" cxnId="{CC3FBA52-A997-4A53-BE1B-BDEA20009073}">
      <dgm:prSet/>
      <dgm:spPr/>
      <dgm:t>
        <a:bodyPr/>
        <a:lstStyle/>
        <a:p>
          <a:endParaRPr lang="en-US"/>
        </a:p>
      </dgm:t>
    </dgm:pt>
    <dgm:pt modelId="{9A104C02-867B-45DA-AF98-3049D7A8820D}">
      <dgm:prSet/>
      <dgm:spPr/>
      <dgm:t>
        <a:bodyPr/>
        <a:lstStyle/>
        <a:p>
          <a:r>
            <a:rPr lang="en-US"/>
            <a:t>The maximum absence time was 120 hr (15 days)</a:t>
          </a:r>
        </a:p>
      </dgm:t>
    </dgm:pt>
    <dgm:pt modelId="{BE4E080C-A409-4A95-975B-EC7AAE1766C2}" type="parTrans" cxnId="{4460F5CF-B89C-4CAB-9F93-8B90DA722A85}">
      <dgm:prSet/>
      <dgm:spPr/>
      <dgm:t>
        <a:bodyPr/>
        <a:lstStyle/>
        <a:p>
          <a:endParaRPr lang="en-US"/>
        </a:p>
      </dgm:t>
    </dgm:pt>
    <dgm:pt modelId="{4D2B066D-9660-4379-AE21-FD3282613236}" type="sibTrans" cxnId="{4460F5CF-B89C-4CAB-9F93-8B90DA722A85}">
      <dgm:prSet/>
      <dgm:spPr/>
      <dgm:t>
        <a:bodyPr/>
        <a:lstStyle/>
        <a:p>
          <a:endParaRPr lang="en-US"/>
        </a:p>
      </dgm:t>
    </dgm:pt>
    <dgm:pt modelId="{8A3EAC15-9457-48A1-B72A-6EECB67AFA89}">
      <dgm:prSet/>
      <dgm:spPr/>
      <dgm:t>
        <a:bodyPr/>
        <a:lstStyle/>
        <a:p>
          <a:r>
            <a:rPr lang="en-US"/>
            <a:t>The average Service time of absentees was 12.6 years with minimum of 1 and a maximum of 29 years. 75% of absentees had less than 16 years of service.</a:t>
          </a:r>
        </a:p>
      </dgm:t>
    </dgm:pt>
    <dgm:pt modelId="{C9FFB0EA-6887-4096-9574-0AAB00A8E176}" type="parTrans" cxnId="{F0119D89-02B4-4966-9F0F-977AAF406983}">
      <dgm:prSet/>
      <dgm:spPr/>
      <dgm:t>
        <a:bodyPr/>
        <a:lstStyle/>
        <a:p>
          <a:endParaRPr lang="en-US"/>
        </a:p>
      </dgm:t>
    </dgm:pt>
    <dgm:pt modelId="{D5389F90-8EC2-485B-9D5F-18CFDF0F6FED}" type="sibTrans" cxnId="{F0119D89-02B4-4966-9F0F-977AAF406983}">
      <dgm:prSet/>
      <dgm:spPr/>
      <dgm:t>
        <a:bodyPr/>
        <a:lstStyle/>
        <a:p>
          <a:endParaRPr lang="en-US"/>
        </a:p>
      </dgm:t>
    </dgm:pt>
    <dgm:pt modelId="{98DAE0E9-230A-4F1E-A742-0494041156A0}">
      <dgm:prSet/>
      <dgm:spPr/>
      <dgm:t>
        <a:bodyPr/>
        <a:lstStyle/>
        <a:p>
          <a:r>
            <a:rPr lang="en-US"/>
            <a:t>The mean Age of absentees was 36.3 years with a minimum of 27 years and a maximum of 58 years. 75% of absentees were younger than 40 yo</a:t>
          </a:r>
        </a:p>
      </dgm:t>
    </dgm:pt>
    <dgm:pt modelId="{464C774A-D4B8-4A9C-B829-971E423B203A}" type="parTrans" cxnId="{B3327FCA-61C9-4B45-B04E-A0D8C2D9F48E}">
      <dgm:prSet/>
      <dgm:spPr/>
      <dgm:t>
        <a:bodyPr/>
        <a:lstStyle/>
        <a:p>
          <a:endParaRPr lang="en-US"/>
        </a:p>
      </dgm:t>
    </dgm:pt>
    <dgm:pt modelId="{11AE5BDC-EB59-44A5-839F-86FE13C2CA97}" type="sibTrans" cxnId="{B3327FCA-61C9-4B45-B04E-A0D8C2D9F48E}">
      <dgm:prSet/>
      <dgm:spPr/>
      <dgm:t>
        <a:bodyPr/>
        <a:lstStyle/>
        <a:p>
          <a:endParaRPr lang="en-US"/>
        </a:p>
      </dgm:t>
    </dgm:pt>
    <dgm:pt modelId="{C953C5F0-8ED4-4685-8F4D-0906D74AFDCB}">
      <dgm:prSet/>
      <dgm:spPr/>
      <dgm:t>
        <a:bodyPr/>
        <a:lstStyle/>
        <a:p>
          <a:r>
            <a:rPr lang="en-US"/>
            <a:t>The average distance from their residence location to work for absentees was 29.9 Km</a:t>
          </a:r>
        </a:p>
      </dgm:t>
    </dgm:pt>
    <dgm:pt modelId="{14B15450-7F32-440F-83EA-6263D7C9C879}" type="parTrans" cxnId="{C70A059B-14B6-4AF6-BC7A-45E616162A77}">
      <dgm:prSet/>
      <dgm:spPr/>
      <dgm:t>
        <a:bodyPr/>
        <a:lstStyle/>
        <a:p>
          <a:endParaRPr lang="en-US"/>
        </a:p>
      </dgm:t>
    </dgm:pt>
    <dgm:pt modelId="{D5C521A4-905E-4160-AC42-40D8EBED7F38}" type="sibTrans" cxnId="{C70A059B-14B6-4AF6-BC7A-45E616162A77}">
      <dgm:prSet/>
      <dgm:spPr/>
      <dgm:t>
        <a:bodyPr/>
        <a:lstStyle/>
        <a:p>
          <a:endParaRPr lang="en-US"/>
        </a:p>
      </dgm:t>
    </dgm:pt>
    <dgm:pt modelId="{D71400F8-A0C6-46DA-AAA2-4E9B107CC994}">
      <dgm:prSet/>
      <dgm:spPr/>
      <dgm:t>
        <a:bodyPr/>
        <a:lstStyle/>
        <a:p>
          <a:r>
            <a:rPr lang="en-US"/>
            <a:t>There were 44 individuals with perfect attendance record (6% of total)</a:t>
          </a:r>
        </a:p>
      </dgm:t>
    </dgm:pt>
    <dgm:pt modelId="{1BD8355B-F74D-4D0E-BDE4-ED43681759C4}" type="parTrans" cxnId="{0B6429D6-50EA-4F5B-B87D-BD669589269E}">
      <dgm:prSet/>
      <dgm:spPr/>
      <dgm:t>
        <a:bodyPr/>
        <a:lstStyle/>
        <a:p>
          <a:endParaRPr lang="en-US"/>
        </a:p>
      </dgm:t>
    </dgm:pt>
    <dgm:pt modelId="{7B2D0600-7EB3-4527-9FF6-376B9D27B8A3}" type="sibTrans" cxnId="{0B6429D6-50EA-4F5B-B87D-BD669589269E}">
      <dgm:prSet/>
      <dgm:spPr/>
      <dgm:t>
        <a:bodyPr/>
        <a:lstStyle/>
        <a:p>
          <a:endParaRPr lang="en-US"/>
        </a:p>
      </dgm:t>
    </dgm:pt>
    <dgm:pt modelId="{1CFA8422-226E-497E-817C-7AC67C8CDD7E}">
      <dgm:prSet/>
      <dgm:spPr/>
      <dgm:t>
        <a:bodyPr/>
        <a:lstStyle/>
        <a:p>
          <a:r>
            <a:rPr lang="en-US"/>
            <a:t>By extension, 94% of individuals reported absences during the year</a:t>
          </a:r>
        </a:p>
      </dgm:t>
    </dgm:pt>
    <dgm:pt modelId="{9957792F-CB02-4827-B8A0-688E720AF8C9}" type="parTrans" cxnId="{9392A83A-F096-47AC-BDCA-D4D81F723371}">
      <dgm:prSet/>
      <dgm:spPr/>
      <dgm:t>
        <a:bodyPr/>
        <a:lstStyle/>
        <a:p>
          <a:endParaRPr lang="en-US"/>
        </a:p>
      </dgm:t>
    </dgm:pt>
    <dgm:pt modelId="{64B5695D-B657-4DC9-A5AF-5D1C4FAD6C1E}" type="sibTrans" cxnId="{9392A83A-F096-47AC-BDCA-D4D81F723371}">
      <dgm:prSet/>
      <dgm:spPr/>
      <dgm:t>
        <a:bodyPr/>
        <a:lstStyle/>
        <a:p>
          <a:endParaRPr lang="en-US"/>
        </a:p>
      </dgm:t>
    </dgm:pt>
    <dgm:pt modelId="{F87898EF-DFB4-46FE-B161-CCC90CB30328}" type="pres">
      <dgm:prSet presAssocID="{39B70966-242A-4591-8E2B-810582A6E11C}" presName="diagram" presStyleCnt="0">
        <dgm:presLayoutVars>
          <dgm:dir/>
          <dgm:resizeHandles val="exact"/>
        </dgm:presLayoutVars>
      </dgm:prSet>
      <dgm:spPr/>
    </dgm:pt>
    <dgm:pt modelId="{6B0AA736-CF2B-4A95-BF09-8BA840EE6F08}" type="pres">
      <dgm:prSet presAssocID="{994E97D9-9081-47DD-8F04-8C7FBEB6CA57}" presName="node" presStyleLbl="node1" presStyleIdx="0" presStyleCnt="9">
        <dgm:presLayoutVars>
          <dgm:bulletEnabled val="1"/>
        </dgm:presLayoutVars>
      </dgm:prSet>
      <dgm:spPr/>
    </dgm:pt>
    <dgm:pt modelId="{92199446-50E9-43C9-9F1B-6340BC387BC5}" type="pres">
      <dgm:prSet presAssocID="{C72F7AE4-191B-466D-B1BE-567ABF6EB921}" presName="sibTrans" presStyleCnt="0"/>
      <dgm:spPr/>
    </dgm:pt>
    <dgm:pt modelId="{182965A4-FAB5-4074-868F-EC7A6226D5A9}" type="pres">
      <dgm:prSet presAssocID="{96D8C6BA-0101-48DF-BE92-046138E72E3B}" presName="node" presStyleLbl="node1" presStyleIdx="1" presStyleCnt="9">
        <dgm:presLayoutVars>
          <dgm:bulletEnabled val="1"/>
        </dgm:presLayoutVars>
      </dgm:prSet>
      <dgm:spPr/>
    </dgm:pt>
    <dgm:pt modelId="{0AD2F5FC-D57C-4C4B-A880-C12FC9552E41}" type="pres">
      <dgm:prSet presAssocID="{F2ED3058-5E9D-45A9-ADFA-F817D13B2151}" presName="sibTrans" presStyleCnt="0"/>
      <dgm:spPr/>
    </dgm:pt>
    <dgm:pt modelId="{39EE3633-4832-42E1-BCF9-0B19C30FC9A9}" type="pres">
      <dgm:prSet presAssocID="{C4087819-114D-4FCA-A055-5ED834B8F49A}" presName="node" presStyleLbl="node1" presStyleIdx="2" presStyleCnt="9">
        <dgm:presLayoutVars>
          <dgm:bulletEnabled val="1"/>
        </dgm:presLayoutVars>
      </dgm:prSet>
      <dgm:spPr/>
    </dgm:pt>
    <dgm:pt modelId="{030F0BDC-375E-4FFF-BFE6-F7DEF6B29595}" type="pres">
      <dgm:prSet presAssocID="{3F1C7BE5-CACA-451B-A028-1E1728EF7B51}" presName="sibTrans" presStyleCnt="0"/>
      <dgm:spPr/>
    </dgm:pt>
    <dgm:pt modelId="{5D859BA1-2980-4CEE-A2A6-35199841A99D}" type="pres">
      <dgm:prSet presAssocID="{9A104C02-867B-45DA-AF98-3049D7A8820D}" presName="node" presStyleLbl="node1" presStyleIdx="3" presStyleCnt="9">
        <dgm:presLayoutVars>
          <dgm:bulletEnabled val="1"/>
        </dgm:presLayoutVars>
      </dgm:prSet>
      <dgm:spPr/>
    </dgm:pt>
    <dgm:pt modelId="{FC535F0B-BB07-46A7-B516-D3517678D144}" type="pres">
      <dgm:prSet presAssocID="{4D2B066D-9660-4379-AE21-FD3282613236}" presName="sibTrans" presStyleCnt="0"/>
      <dgm:spPr/>
    </dgm:pt>
    <dgm:pt modelId="{868EAF24-784D-4FE3-9FEE-8FCD8551C866}" type="pres">
      <dgm:prSet presAssocID="{8A3EAC15-9457-48A1-B72A-6EECB67AFA89}" presName="node" presStyleLbl="node1" presStyleIdx="4" presStyleCnt="9">
        <dgm:presLayoutVars>
          <dgm:bulletEnabled val="1"/>
        </dgm:presLayoutVars>
      </dgm:prSet>
      <dgm:spPr/>
    </dgm:pt>
    <dgm:pt modelId="{30A31BEA-D7AD-4A88-9801-F27D4E4343AA}" type="pres">
      <dgm:prSet presAssocID="{D5389F90-8EC2-485B-9D5F-18CFDF0F6FED}" presName="sibTrans" presStyleCnt="0"/>
      <dgm:spPr/>
    </dgm:pt>
    <dgm:pt modelId="{94D55DF7-1665-44B5-9AED-817386DECFB2}" type="pres">
      <dgm:prSet presAssocID="{98DAE0E9-230A-4F1E-A742-0494041156A0}" presName="node" presStyleLbl="node1" presStyleIdx="5" presStyleCnt="9">
        <dgm:presLayoutVars>
          <dgm:bulletEnabled val="1"/>
        </dgm:presLayoutVars>
      </dgm:prSet>
      <dgm:spPr/>
    </dgm:pt>
    <dgm:pt modelId="{F0449B04-F201-4CF5-BDB4-491276800578}" type="pres">
      <dgm:prSet presAssocID="{11AE5BDC-EB59-44A5-839F-86FE13C2CA97}" presName="sibTrans" presStyleCnt="0"/>
      <dgm:spPr/>
    </dgm:pt>
    <dgm:pt modelId="{D4EBF655-4181-4B6C-9365-BE4D32B537A0}" type="pres">
      <dgm:prSet presAssocID="{C953C5F0-8ED4-4685-8F4D-0906D74AFDCB}" presName="node" presStyleLbl="node1" presStyleIdx="6" presStyleCnt="9">
        <dgm:presLayoutVars>
          <dgm:bulletEnabled val="1"/>
        </dgm:presLayoutVars>
      </dgm:prSet>
      <dgm:spPr/>
    </dgm:pt>
    <dgm:pt modelId="{FCE17416-546E-443A-B0DB-605C3B26253C}" type="pres">
      <dgm:prSet presAssocID="{D5C521A4-905E-4160-AC42-40D8EBED7F38}" presName="sibTrans" presStyleCnt="0"/>
      <dgm:spPr/>
    </dgm:pt>
    <dgm:pt modelId="{37A5EEBC-2679-4953-92DC-923CF6661C5C}" type="pres">
      <dgm:prSet presAssocID="{D71400F8-A0C6-46DA-AAA2-4E9B107CC994}" presName="node" presStyleLbl="node1" presStyleIdx="7" presStyleCnt="9">
        <dgm:presLayoutVars>
          <dgm:bulletEnabled val="1"/>
        </dgm:presLayoutVars>
      </dgm:prSet>
      <dgm:spPr/>
    </dgm:pt>
    <dgm:pt modelId="{166BD450-86A4-4ACE-8AF7-9DCEC2F03047}" type="pres">
      <dgm:prSet presAssocID="{7B2D0600-7EB3-4527-9FF6-376B9D27B8A3}" presName="sibTrans" presStyleCnt="0"/>
      <dgm:spPr/>
    </dgm:pt>
    <dgm:pt modelId="{2F4E9B91-77D9-482F-9FD8-5FD1F865ADB0}" type="pres">
      <dgm:prSet presAssocID="{1CFA8422-226E-497E-817C-7AC67C8CDD7E}" presName="node" presStyleLbl="node1" presStyleIdx="8" presStyleCnt="9">
        <dgm:presLayoutVars>
          <dgm:bulletEnabled val="1"/>
        </dgm:presLayoutVars>
      </dgm:prSet>
      <dgm:spPr/>
    </dgm:pt>
  </dgm:ptLst>
  <dgm:cxnLst>
    <dgm:cxn modelId="{23307409-1F58-42DB-B911-AEB6F6D01EE5}" type="presOf" srcId="{39B70966-242A-4591-8E2B-810582A6E11C}" destId="{F87898EF-DFB4-46FE-B161-CCC90CB30328}" srcOrd="0" destOrd="0" presId="urn:microsoft.com/office/officeart/2005/8/layout/default"/>
    <dgm:cxn modelId="{3122CA10-76DC-41B0-8CDD-7191626E6D61}" type="presOf" srcId="{C953C5F0-8ED4-4685-8F4D-0906D74AFDCB}" destId="{D4EBF655-4181-4B6C-9365-BE4D32B537A0}" srcOrd="0" destOrd="0" presId="urn:microsoft.com/office/officeart/2005/8/layout/default"/>
    <dgm:cxn modelId="{70D96F16-6427-4158-A9A2-CC15B0983924}" type="presOf" srcId="{96D8C6BA-0101-48DF-BE92-046138E72E3B}" destId="{182965A4-FAB5-4074-868F-EC7A6226D5A9}" srcOrd="0" destOrd="0" presId="urn:microsoft.com/office/officeart/2005/8/layout/default"/>
    <dgm:cxn modelId="{84802C27-A21E-49A0-974E-7DE8198D90A4}" type="presOf" srcId="{D71400F8-A0C6-46DA-AAA2-4E9B107CC994}" destId="{37A5EEBC-2679-4953-92DC-923CF6661C5C}" srcOrd="0" destOrd="0" presId="urn:microsoft.com/office/officeart/2005/8/layout/default"/>
    <dgm:cxn modelId="{481B0B2D-3062-4836-BA71-2C085A6609AA}" srcId="{39B70966-242A-4591-8E2B-810582A6E11C}" destId="{994E97D9-9081-47DD-8F04-8C7FBEB6CA57}" srcOrd="0" destOrd="0" parTransId="{16B7B39B-516A-44DE-B6A5-5C373A753E41}" sibTransId="{C72F7AE4-191B-466D-B1BE-567ABF6EB921}"/>
    <dgm:cxn modelId="{9392A83A-F096-47AC-BDCA-D4D81F723371}" srcId="{39B70966-242A-4591-8E2B-810582A6E11C}" destId="{1CFA8422-226E-497E-817C-7AC67C8CDD7E}" srcOrd="8" destOrd="0" parTransId="{9957792F-CB02-4827-B8A0-688E720AF8C9}" sibTransId="{64B5695D-B657-4DC9-A5AF-5D1C4FAD6C1E}"/>
    <dgm:cxn modelId="{CC3FBA52-A997-4A53-BE1B-BDEA20009073}" srcId="{39B70966-242A-4591-8E2B-810582A6E11C}" destId="{C4087819-114D-4FCA-A055-5ED834B8F49A}" srcOrd="2" destOrd="0" parTransId="{5501EBE5-F802-4AF8-AB81-F7449B22E2ED}" sibTransId="{3F1C7BE5-CACA-451B-A028-1E1728EF7B51}"/>
    <dgm:cxn modelId="{E4CC357A-55E8-4010-B34F-E46D46D31686}" type="presOf" srcId="{8A3EAC15-9457-48A1-B72A-6EECB67AFA89}" destId="{868EAF24-784D-4FE3-9FEE-8FCD8551C866}" srcOrd="0" destOrd="0" presId="urn:microsoft.com/office/officeart/2005/8/layout/default"/>
    <dgm:cxn modelId="{F0119D89-02B4-4966-9F0F-977AAF406983}" srcId="{39B70966-242A-4591-8E2B-810582A6E11C}" destId="{8A3EAC15-9457-48A1-B72A-6EECB67AFA89}" srcOrd="4" destOrd="0" parTransId="{C9FFB0EA-6887-4096-9574-0AAB00A8E176}" sibTransId="{D5389F90-8EC2-485B-9D5F-18CFDF0F6FED}"/>
    <dgm:cxn modelId="{C70A059B-14B6-4AF6-BC7A-45E616162A77}" srcId="{39B70966-242A-4591-8E2B-810582A6E11C}" destId="{C953C5F0-8ED4-4685-8F4D-0906D74AFDCB}" srcOrd="6" destOrd="0" parTransId="{14B15450-7F32-440F-83EA-6263D7C9C879}" sibTransId="{D5C521A4-905E-4160-AC42-40D8EBED7F38}"/>
    <dgm:cxn modelId="{31410EBE-0739-4E86-8B30-560BB522C335}" type="presOf" srcId="{9A104C02-867B-45DA-AF98-3049D7A8820D}" destId="{5D859BA1-2980-4CEE-A2A6-35199841A99D}" srcOrd="0" destOrd="0" presId="urn:microsoft.com/office/officeart/2005/8/layout/default"/>
    <dgm:cxn modelId="{B3327FCA-61C9-4B45-B04E-A0D8C2D9F48E}" srcId="{39B70966-242A-4591-8E2B-810582A6E11C}" destId="{98DAE0E9-230A-4F1E-A742-0494041156A0}" srcOrd="5" destOrd="0" parTransId="{464C774A-D4B8-4A9C-B829-971E423B203A}" sibTransId="{11AE5BDC-EB59-44A5-839F-86FE13C2CA97}"/>
    <dgm:cxn modelId="{4460F5CF-B89C-4CAB-9F93-8B90DA722A85}" srcId="{39B70966-242A-4591-8E2B-810582A6E11C}" destId="{9A104C02-867B-45DA-AF98-3049D7A8820D}" srcOrd="3" destOrd="0" parTransId="{BE4E080C-A409-4A95-975B-EC7AAE1766C2}" sibTransId="{4D2B066D-9660-4379-AE21-FD3282613236}"/>
    <dgm:cxn modelId="{244EC4D0-0556-4EE2-83C4-990297BE6C1B}" type="presOf" srcId="{994E97D9-9081-47DD-8F04-8C7FBEB6CA57}" destId="{6B0AA736-CF2B-4A95-BF09-8BA840EE6F08}" srcOrd="0" destOrd="0" presId="urn:microsoft.com/office/officeart/2005/8/layout/default"/>
    <dgm:cxn modelId="{B74F88D3-2CFC-4C22-9F72-D55741E04083}" srcId="{39B70966-242A-4591-8E2B-810582A6E11C}" destId="{96D8C6BA-0101-48DF-BE92-046138E72E3B}" srcOrd="1" destOrd="0" parTransId="{1DC8E406-263E-486F-A679-477AA27FCED8}" sibTransId="{F2ED3058-5E9D-45A9-ADFA-F817D13B2151}"/>
    <dgm:cxn modelId="{0B6429D6-50EA-4F5B-B87D-BD669589269E}" srcId="{39B70966-242A-4591-8E2B-810582A6E11C}" destId="{D71400F8-A0C6-46DA-AAA2-4E9B107CC994}" srcOrd="7" destOrd="0" parTransId="{1BD8355B-F74D-4D0E-BDE4-ED43681759C4}" sibTransId="{7B2D0600-7EB3-4527-9FF6-376B9D27B8A3}"/>
    <dgm:cxn modelId="{5226CADE-DA7B-4AF8-8FDF-E58172AB0F7F}" type="presOf" srcId="{98DAE0E9-230A-4F1E-A742-0494041156A0}" destId="{94D55DF7-1665-44B5-9AED-817386DECFB2}" srcOrd="0" destOrd="0" presId="urn:microsoft.com/office/officeart/2005/8/layout/default"/>
    <dgm:cxn modelId="{126D84E0-C029-4E33-B3DA-BFCB7EAC38B4}" type="presOf" srcId="{1CFA8422-226E-497E-817C-7AC67C8CDD7E}" destId="{2F4E9B91-77D9-482F-9FD8-5FD1F865ADB0}" srcOrd="0" destOrd="0" presId="urn:microsoft.com/office/officeart/2005/8/layout/default"/>
    <dgm:cxn modelId="{CDE2D5E0-6D8F-4819-9BD5-63919C88C2CA}" type="presOf" srcId="{C4087819-114D-4FCA-A055-5ED834B8F49A}" destId="{39EE3633-4832-42E1-BCF9-0B19C30FC9A9}" srcOrd="0" destOrd="0" presId="urn:microsoft.com/office/officeart/2005/8/layout/default"/>
    <dgm:cxn modelId="{91797850-7A90-448E-8053-7278A71CF8A4}" type="presParOf" srcId="{F87898EF-DFB4-46FE-B161-CCC90CB30328}" destId="{6B0AA736-CF2B-4A95-BF09-8BA840EE6F08}" srcOrd="0" destOrd="0" presId="urn:microsoft.com/office/officeart/2005/8/layout/default"/>
    <dgm:cxn modelId="{AE6895ED-C7F3-4DE6-90E7-DF619DBAEDB8}" type="presParOf" srcId="{F87898EF-DFB4-46FE-B161-CCC90CB30328}" destId="{92199446-50E9-43C9-9F1B-6340BC387BC5}" srcOrd="1" destOrd="0" presId="urn:microsoft.com/office/officeart/2005/8/layout/default"/>
    <dgm:cxn modelId="{676DCBCA-C9B4-495A-8DBD-0C31ACE7DEBB}" type="presParOf" srcId="{F87898EF-DFB4-46FE-B161-CCC90CB30328}" destId="{182965A4-FAB5-4074-868F-EC7A6226D5A9}" srcOrd="2" destOrd="0" presId="urn:microsoft.com/office/officeart/2005/8/layout/default"/>
    <dgm:cxn modelId="{F5CF2FC8-9D6C-4707-AA37-18F69E86B81C}" type="presParOf" srcId="{F87898EF-DFB4-46FE-B161-CCC90CB30328}" destId="{0AD2F5FC-D57C-4C4B-A880-C12FC9552E41}" srcOrd="3" destOrd="0" presId="urn:microsoft.com/office/officeart/2005/8/layout/default"/>
    <dgm:cxn modelId="{8B7B3B21-EB38-4412-98D3-B4CC3562D712}" type="presParOf" srcId="{F87898EF-DFB4-46FE-B161-CCC90CB30328}" destId="{39EE3633-4832-42E1-BCF9-0B19C30FC9A9}" srcOrd="4" destOrd="0" presId="urn:microsoft.com/office/officeart/2005/8/layout/default"/>
    <dgm:cxn modelId="{3F8FF7B2-EC1D-4659-AB2E-9F83BF896CE4}" type="presParOf" srcId="{F87898EF-DFB4-46FE-B161-CCC90CB30328}" destId="{030F0BDC-375E-4FFF-BFE6-F7DEF6B29595}" srcOrd="5" destOrd="0" presId="urn:microsoft.com/office/officeart/2005/8/layout/default"/>
    <dgm:cxn modelId="{6884627C-87B8-4851-9607-16D1492ED605}" type="presParOf" srcId="{F87898EF-DFB4-46FE-B161-CCC90CB30328}" destId="{5D859BA1-2980-4CEE-A2A6-35199841A99D}" srcOrd="6" destOrd="0" presId="urn:microsoft.com/office/officeart/2005/8/layout/default"/>
    <dgm:cxn modelId="{10A92A65-1B8D-4107-BC90-D8DD0BB75847}" type="presParOf" srcId="{F87898EF-DFB4-46FE-B161-CCC90CB30328}" destId="{FC535F0B-BB07-46A7-B516-D3517678D144}" srcOrd="7" destOrd="0" presId="urn:microsoft.com/office/officeart/2005/8/layout/default"/>
    <dgm:cxn modelId="{17F6300A-C409-40D6-B9D5-BA81691C4FAB}" type="presParOf" srcId="{F87898EF-DFB4-46FE-B161-CCC90CB30328}" destId="{868EAF24-784D-4FE3-9FEE-8FCD8551C866}" srcOrd="8" destOrd="0" presId="urn:microsoft.com/office/officeart/2005/8/layout/default"/>
    <dgm:cxn modelId="{26C832F1-5D3C-4EB2-B24A-C253A7D52CFE}" type="presParOf" srcId="{F87898EF-DFB4-46FE-B161-CCC90CB30328}" destId="{30A31BEA-D7AD-4A88-9801-F27D4E4343AA}" srcOrd="9" destOrd="0" presId="urn:microsoft.com/office/officeart/2005/8/layout/default"/>
    <dgm:cxn modelId="{DD891C31-DD73-4559-B2AD-451AD9EC9821}" type="presParOf" srcId="{F87898EF-DFB4-46FE-B161-CCC90CB30328}" destId="{94D55DF7-1665-44B5-9AED-817386DECFB2}" srcOrd="10" destOrd="0" presId="urn:microsoft.com/office/officeart/2005/8/layout/default"/>
    <dgm:cxn modelId="{F6C810EF-5187-49B1-9D4F-3D34C24A76A4}" type="presParOf" srcId="{F87898EF-DFB4-46FE-B161-CCC90CB30328}" destId="{F0449B04-F201-4CF5-BDB4-491276800578}" srcOrd="11" destOrd="0" presId="urn:microsoft.com/office/officeart/2005/8/layout/default"/>
    <dgm:cxn modelId="{5ABD1656-213B-406D-AAC6-4FC338588B25}" type="presParOf" srcId="{F87898EF-DFB4-46FE-B161-CCC90CB30328}" destId="{D4EBF655-4181-4B6C-9365-BE4D32B537A0}" srcOrd="12" destOrd="0" presId="urn:microsoft.com/office/officeart/2005/8/layout/default"/>
    <dgm:cxn modelId="{3A6CABF5-2802-411E-B73D-0AAF5F71D286}" type="presParOf" srcId="{F87898EF-DFB4-46FE-B161-CCC90CB30328}" destId="{FCE17416-546E-443A-B0DB-605C3B26253C}" srcOrd="13" destOrd="0" presId="urn:microsoft.com/office/officeart/2005/8/layout/default"/>
    <dgm:cxn modelId="{F6441A83-CC27-4849-A09D-DE19A46647E4}" type="presParOf" srcId="{F87898EF-DFB4-46FE-B161-CCC90CB30328}" destId="{37A5EEBC-2679-4953-92DC-923CF6661C5C}" srcOrd="14" destOrd="0" presId="urn:microsoft.com/office/officeart/2005/8/layout/default"/>
    <dgm:cxn modelId="{7A6687F3-5E30-4EDE-8189-3A440277B082}" type="presParOf" srcId="{F87898EF-DFB4-46FE-B161-CCC90CB30328}" destId="{166BD450-86A4-4ACE-8AF7-9DCEC2F03047}" srcOrd="15" destOrd="0" presId="urn:microsoft.com/office/officeart/2005/8/layout/default"/>
    <dgm:cxn modelId="{1F3994E8-3644-4444-BAC1-9C8F654E28C2}" type="presParOf" srcId="{F87898EF-DFB4-46FE-B161-CCC90CB30328}" destId="{2F4E9B91-77D9-482F-9FD8-5FD1F865ADB0}"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57725F-8276-4C53-B042-8AAEA96EB35B}" type="doc">
      <dgm:prSet loTypeId="urn:microsoft.com/office/officeart/2005/8/layout/bProcess4" loCatId="process" qsTypeId="urn:microsoft.com/office/officeart/2005/8/quickstyle/simple4" qsCatId="simple" csTypeId="urn:microsoft.com/office/officeart/2005/8/colors/colorful2" csCatId="colorful"/>
      <dgm:spPr/>
      <dgm:t>
        <a:bodyPr/>
        <a:lstStyle/>
        <a:p>
          <a:endParaRPr lang="en-US"/>
        </a:p>
      </dgm:t>
    </dgm:pt>
    <dgm:pt modelId="{3E53B327-7FC1-47F1-A3BC-96C15C3D289D}">
      <dgm:prSet/>
      <dgm:spPr/>
      <dgm:t>
        <a:bodyPr/>
        <a:lstStyle/>
        <a:p>
          <a:r>
            <a:rPr lang="en-US"/>
            <a:t>The main reasons for absences were medical consultation (21.4%), dental consultation (16.1%), physiotherapy(9.8%), diseases of the musculoskeletal system and connective tissue (7.9%), injuries (5.7%) and patient follow-up(5.5%)</a:t>
          </a:r>
        </a:p>
      </dgm:t>
    </dgm:pt>
    <dgm:pt modelId="{2AE6B7C7-50CC-48D9-95D9-383792B21A3A}" type="parTrans" cxnId="{1F7EE0F1-111A-4733-A88B-4291B7C33D9D}">
      <dgm:prSet/>
      <dgm:spPr/>
      <dgm:t>
        <a:bodyPr/>
        <a:lstStyle/>
        <a:p>
          <a:endParaRPr lang="en-US"/>
        </a:p>
      </dgm:t>
    </dgm:pt>
    <dgm:pt modelId="{FCCE01E3-0E13-4ED2-BAA0-E3F445897039}" type="sibTrans" cxnId="{1F7EE0F1-111A-4733-A88B-4291B7C33D9D}">
      <dgm:prSet/>
      <dgm:spPr/>
      <dgm:t>
        <a:bodyPr/>
        <a:lstStyle/>
        <a:p>
          <a:endParaRPr lang="en-US"/>
        </a:p>
      </dgm:t>
    </dgm:pt>
    <dgm:pt modelId="{7ED62E0A-7BCF-4B62-9902-250534E0D960}">
      <dgm:prSet/>
      <dgm:spPr/>
      <dgm:t>
        <a:bodyPr/>
        <a:lstStyle/>
        <a:p>
          <a:r>
            <a:rPr lang="en-US"/>
            <a:t>The majority of absent hours were caused by diseases of the musculoskeletal system and connective tissue (842 hr); injury, poisoning and certain other consequences of external causes (729 hr); as well as medical(424 hr) and dental(335 hr) consultations. There were significant absences due to diseases of the respiratory(276 hr) and digestive(297 hr) systems.</a:t>
          </a:r>
        </a:p>
      </dgm:t>
    </dgm:pt>
    <dgm:pt modelId="{77649EEF-E9FF-440E-8A58-E1164D326444}" type="parTrans" cxnId="{08CF69E9-701E-4513-A8C7-18DABD4CA399}">
      <dgm:prSet/>
      <dgm:spPr/>
      <dgm:t>
        <a:bodyPr/>
        <a:lstStyle/>
        <a:p>
          <a:endParaRPr lang="en-US"/>
        </a:p>
      </dgm:t>
    </dgm:pt>
    <dgm:pt modelId="{39C3D6DB-6AE7-4E15-836F-56C67005A6C8}" type="sibTrans" cxnId="{08CF69E9-701E-4513-A8C7-18DABD4CA399}">
      <dgm:prSet/>
      <dgm:spPr/>
      <dgm:t>
        <a:bodyPr/>
        <a:lstStyle/>
        <a:p>
          <a:endParaRPr lang="en-US"/>
        </a:p>
      </dgm:t>
    </dgm:pt>
    <dgm:pt modelId="{6CB41F21-D0A8-4398-9ADA-CDB86342E3C6}">
      <dgm:prSet/>
      <dgm:spPr/>
      <dgm:t>
        <a:bodyPr/>
        <a:lstStyle/>
        <a:p>
          <a:r>
            <a:rPr lang="en-US"/>
            <a:t>The months with the most absenteeism cases were March (12%), February (10.3%) and July (9.3%)</a:t>
          </a:r>
        </a:p>
      </dgm:t>
    </dgm:pt>
    <dgm:pt modelId="{63B079B3-1ABF-48AF-A858-E11E8DA82C44}" type="parTrans" cxnId="{186AA0C8-9AC6-4187-8172-AE696E48BFC8}">
      <dgm:prSet/>
      <dgm:spPr/>
      <dgm:t>
        <a:bodyPr/>
        <a:lstStyle/>
        <a:p>
          <a:endParaRPr lang="en-US"/>
        </a:p>
      </dgm:t>
    </dgm:pt>
    <dgm:pt modelId="{4AB81BC5-1D12-4EDA-B94F-A175B405024C}" type="sibTrans" cxnId="{186AA0C8-9AC6-4187-8172-AE696E48BFC8}">
      <dgm:prSet/>
      <dgm:spPr/>
      <dgm:t>
        <a:bodyPr/>
        <a:lstStyle/>
        <a:p>
          <a:endParaRPr lang="en-US"/>
        </a:p>
      </dgm:t>
    </dgm:pt>
    <dgm:pt modelId="{94FE567C-7E78-4477-A727-A380A995D846}">
      <dgm:prSet/>
      <dgm:spPr/>
      <dgm:t>
        <a:bodyPr/>
        <a:lstStyle/>
        <a:p>
          <a:r>
            <a:rPr lang="en-US"/>
            <a:t>The months with the most absenteeism time were March (765 hr), July (734 hr), April (482 hr) and November (473 hr)</a:t>
          </a:r>
        </a:p>
      </dgm:t>
    </dgm:pt>
    <dgm:pt modelId="{9E9C183A-E616-4DE8-B2DB-AF562189DFE1}" type="parTrans" cxnId="{0F6B25F8-95FB-4C7B-AC40-9BD6B9784B93}">
      <dgm:prSet/>
      <dgm:spPr/>
      <dgm:t>
        <a:bodyPr/>
        <a:lstStyle/>
        <a:p>
          <a:endParaRPr lang="en-US"/>
        </a:p>
      </dgm:t>
    </dgm:pt>
    <dgm:pt modelId="{E6FBB1F1-C298-425F-8D7B-8FCB0A313922}" type="sibTrans" cxnId="{0F6B25F8-95FB-4C7B-AC40-9BD6B9784B93}">
      <dgm:prSet/>
      <dgm:spPr/>
      <dgm:t>
        <a:bodyPr/>
        <a:lstStyle/>
        <a:p>
          <a:endParaRPr lang="en-US"/>
        </a:p>
      </dgm:t>
    </dgm:pt>
    <dgm:pt modelId="{3541E4EA-CDFF-410B-BA83-CB05AD73A0FC}">
      <dgm:prSet/>
      <dgm:spPr/>
      <dgm:t>
        <a:bodyPr/>
        <a:lstStyle/>
        <a:p>
          <a:r>
            <a:rPr lang="en-US"/>
            <a:t>The days with the most absence cases were Monday (22.1%), Wednesday (20.8%), Tuesday (20.3%) and Friday (19.8%)</a:t>
          </a:r>
        </a:p>
      </dgm:t>
    </dgm:pt>
    <dgm:pt modelId="{F27CAD75-D709-4DFB-BBD3-608FAED18BAC}" type="parTrans" cxnId="{88ED5C8D-B133-438E-98B5-AB09A3B7F1E9}">
      <dgm:prSet/>
      <dgm:spPr/>
      <dgm:t>
        <a:bodyPr/>
        <a:lstStyle/>
        <a:p>
          <a:endParaRPr lang="en-US"/>
        </a:p>
      </dgm:t>
    </dgm:pt>
    <dgm:pt modelId="{7B52A35E-1A5B-4440-AC8C-55060DAC5551}" type="sibTrans" cxnId="{88ED5C8D-B133-438E-98B5-AB09A3B7F1E9}">
      <dgm:prSet/>
      <dgm:spPr/>
      <dgm:t>
        <a:bodyPr/>
        <a:lstStyle/>
        <a:p>
          <a:endParaRPr lang="en-US"/>
        </a:p>
      </dgm:t>
    </dgm:pt>
    <dgm:pt modelId="{2D92AC2A-7904-4FF1-BA5E-BE3F678A9F55}">
      <dgm:prSet/>
      <dgm:spPr/>
      <dgm:t>
        <a:bodyPr/>
        <a:lstStyle/>
        <a:p>
          <a:r>
            <a:rPr lang="en-US"/>
            <a:t>The days with the most absenteeism hours were Monday (1489 hr), Tuesday (1229 hr), Wednesday (1115 hr) and Friday (738 hr)</a:t>
          </a:r>
        </a:p>
      </dgm:t>
    </dgm:pt>
    <dgm:pt modelId="{AE9B370A-66EF-4742-B0A5-CDC62FDD63B3}" type="parTrans" cxnId="{A73F782F-974A-4943-A13A-86E5AE65982D}">
      <dgm:prSet/>
      <dgm:spPr/>
      <dgm:t>
        <a:bodyPr/>
        <a:lstStyle/>
        <a:p>
          <a:endParaRPr lang="en-US"/>
        </a:p>
      </dgm:t>
    </dgm:pt>
    <dgm:pt modelId="{BD4F273C-2A4B-4279-B898-0AD8881B06E4}" type="sibTrans" cxnId="{A73F782F-974A-4943-A13A-86E5AE65982D}">
      <dgm:prSet/>
      <dgm:spPr/>
      <dgm:t>
        <a:bodyPr/>
        <a:lstStyle/>
        <a:p>
          <a:endParaRPr lang="en-US"/>
        </a:p>
      </dgm:t>
    </dgm:pt>
    <dgm:pt modelId="{EB33D9C9-5CC2-4BD1-8FD4-45B8A4B28960}">
      <dgm:prSet/>
      <dgm:spPr/>
      <dgm:t>
        <a:bodyPr/>
        <a:lstStyle/>
        <a:p>
          <a:r>
            <a:rPr lang="en-US"/>
            <a:t>Absence cases were almost equally distributed across seasons with Autumn having a slight uptick (27.2%)</a:t>
          </a:r>
        </a:p>
      </dgm:t>
    </dgm:pt>
    <dgm:pt modelId="{B920B7A4-09DA-4FCB-AD35-6BF9BCFD77E0}" type="parTrans" cxnId="{162AF6BF-738F-4437-81A8-109895E07DDF}">
      <dgm:prSet/>
      <dgm:spPr/>
      <dgm:t>
        <a:bodyPr/>
        <a:lstStyle/>
        <a:p>
          <a:endParaRPr lang="en-US"/>
        </a:p>
      </dgm:t>
    </dgm:pt>
    <dgm:pt modelId="{F2C01E73-1D60-4EEC-BECE-18EC5C9AC76B}" type="sibTrans" cxnId="{162AF6BF-738F-4437-81A8-109895E07DDF}">
      <dgm:prSet/>
      <dgm:spPr/>
      <dgm:t>
        <a:bodyPr/>
        <a:lstStyle/>
        <a:p>
          <a:endParaRPr lang="en-US"/>
        </a:p>
      </dgm:t>
    </dgm:pt>
    <dgm:pt modelId="{E092D491-B366-406D-97E6-A43F050A8662}">
      <dgm:prSet/>
      <dgm:spPr/>
      <dgm:t>
        <a:bodyPr/>
        <a:lstStyle/>
        <a:p>
          <a:r>
            <a:rPr lang="en-US"/>
            <a:t>The season with the most absenteeism hours was Autumn (1492 hr), followed by Spring (1241) and Winter (1239) which differed very little.</a:t>
          </a:r>
        </a:p>
      </dgm:t>
    </dgm:pt>
    <dgm:pt modelId="{CA4FE315-6C95-4780-9948-5AB87D6713F7}" type="parTrans" cxnId="{7D5F7B58-9035-44FF-99AC-1CDA593B1591}">
      <dgm:prSet/>
      <dgm:spPr/>
      <dgm:t>
        <a:bodyPr/>
        <a:lstStyle/>
        <a:p>
          <a:endParaRPr lang="en-US"/>
        </a:p>
      </dgm:t>
    </dgm:pt>
    <dgm:pt modelId="{FB40FF55-0224-404C-B024-B2A1D4E02167}" type="sibTrans" cxnId="{7D5F7B58-9035-44FF-99AC-1CDA593B1591}">
      <dgm:prSet/>
      <dgm:spPr/>
      <dgm:t>
        <a:bodyPr/>
        <a:lstStyle/>
        <a:p>
          <a:endParaRPr lang="en-US"/>
        </a:p>
      </dgm:t>
    </dgm:pt>
    <dgm:pt modelId="{28A591BA-65CD-4171-8F11-2B4BE677B4B2}">
      <dgm:prSet/>
      <dgm:spPr/>
      <dgm:t>
        <a:bodyPr/>
        <a:lstStyle/>
        <a:p>
          <a:r>
            <a:rPr lang="en-US"/>
            <a:t>None of the absentees were subject to disciplinary action prior to being absent</a:t>
          </a:r>
        </a:p>
      </dgm:t>
    </dgm:pt>
    <dgm:pt modelId="{F7D51BB1-05D8-47F4-B4C7-52A9D401113D}" type="parTrans" cxnId="{4E4F9892-775E-46BE-A330-A8F5E43C7962}">
      <dgm:prSet/>
      <dgm:spPr/>
      <dgm:t>
        <a:bodyPr/>
        <a:lstStyle/>
        <a:p>
          <a:endParaRPr lang="en-US"/>
        </a:p>
      </dgm:t>
    </dgm:pt>
    <dgm:pt modelId="{D14E70B6-7F6F-44D4-AB35-D808DFEB9CB8}" type="sibTrans" cxnId="{4E4F9892-775E-46BE-A330-A8F5E43C7962}">
      <dgm:prSet/>
      <dgm:spPr/>
      <dgm:t>
        <a:bodyPr/>
        <a:lstStyle/>
        <a:p>
          <a:endParaRPr lang="en-US"/>
        </a:p>
      </dgm:t>
    </dgm:pt>
    <dgm:pt modelId="{21A33122-5B0E-4B56-8B20-E6401DE32F29}" type="pres">
      <dgm:prSet presAssocID="{0C57725F-8276-4C53-B042-8AAEA96EB35B}" presName="Name0" presStyleCnt="0">
        <dgm:presLayoutVars>
          <dgm:dir/>
          <dgm:resizeHandles/>
        </dgm:presLayoutVars>
      </dgm:prSet>
      <dgm:spPr/>
    </dgm:pt>
    <dgm:pt modelId="{5104272A-E2A2-4E8D-A759-55E61830D3E0}" type="pres">
      <dgm:prSet presAssocID="{3E53B327-7FC1-47F1-A3BC-96C15C3D289D}" presName="compNode" presStyleCnt="0"/>
      <dgm:spPr/>
    </dgm:pt>
    <dgm:pt modelId="{220ED9E3-3C91-42AA-83D6-1586E9F68875}" type="pres">
      <dgm:prSet presAssocID="{3E53B327-7FC1-47F1-A3BC-96C15C3D289D}" presName="dummyConnPt" presStyleCnt="0"/>
      <dgm:spPr/>
    </dgm:pt>
    <dgm:pt modelId="{41A141FE-8C6A-4CCD-984D-5A047E129091}" type="pres">
      <dgm:prSet presAssocID="{3E53B327-7FC1-47F1-A3BC-96C15C3D289D}" presName="node" presStyleLbl="node1" presStyleIdx="0" presStyleCnt="9">
        <dgm:presLayoutVars>
          <dgm:bulletEnabled val="1"/>
        </dgm:presLayoutVars>
      </dgm:prSet>
      <dgm:spPr/>
    </dgm:pt>
    <dgm:pt modelId="{ACA512AA-359B-49BB-A3EC-018D50B05E87}" type="pres">
      <dgm:prSet presAssocID="{FCCE01E3-0E13-4ED2-BAA0-E3F445897039}" presName="sibTrans" presStyleLbl="bgSibTrans2D1" presStyleIdx="0" presStyleCnt="8"/>
      <dgm:spPr/>
    </dgm:pt>
    <dgm:pt modelId="{623493D0-2F84-4D87-A869-9A159ED9304E}" type="pres">
      <dgm:prSet presAssocID="{7ED62E0A-7BCF-4B62-9902-250534E0D960}" presName="compNode" presStyleCnt="0"/>
      <dgm:spPr/>
    </dgm:pt>
    <dgm:pt modelId="{C3B5DAB0-006E-4786-8F9C-5A64DC2A7DC6}" type="pres">
      <dgm:prSet presAssocID="{7ED62E0A-7BCF-4B62-9902-250534E0D960}" presName="dummyConnPt" presStyleCnt="0"/>
      <dgm:spPr/>
    </dgm:pt>
    <dgm:pt modelId="{818C2EAD-64DA-4E96-9386-B69069916674}" type="pres">
      <dgm:prSet presAssocID="{7ED62E0A-7BCF-4B62-9902-250534E0D960}" presName="node" presStyleLbl="node1" presStyleIdx="1" presStyleCnt="9">
        <dgm:presLayoutVars>
          <dgm:bulletEnabled val="1"/>
        </dgm:presLayoutVars>
      </dgm:prSet>
      <dgm:spPr/>
    </dgm:pt>
    <dgm:pt modelId="{7B4DFF0E-2F16-4182-9C14-17A8C97838FF}" type="pres">
      <dgm:prSet presAssocID="{39C3D6DB-6AE7-4E15-836F-56C67005A6C8}" presName="sibTrans" presStyleLbl="bgSibTrans2D1" presStyleIdx="1" presStyleCnt="8"/>
      <dgm:spPr/>
    </dgm:pt>
    <dgm:pt modelId="{9547F674-F076-4BFC-941E-52B4A02343A8}" type="pres">
      <dgm:prSet presAssocID="{6CB41F21-D0A8-4398-9ADA-CDB86342E3C6}" presName="compNode" presStyleCnt="0"/>
      <dgm:spPr/>
    </dgm:pt>
    <dgm:pt modelId="{633FD8B6-B2F0-4A22-A10C-07D269AB7EDA}" type="pres">
      <dgm:prSet presAssocID="{6CB41F21-D0A8-4398-9ADA-CDB86342E3C6}" presName="dummyConnPt" presStyleCnt="0"/>
      <dgm:spPr/>
    </dgm:pt>
    <dgm:pt modelId="{DA8F9BD0-946B-4BB0-B824-625298C826E9}" type="pres">
      <dgm:prSet presAssocID="{6CB41F21-D0A8-4398-9ADA-CDB86342E3C6}" presName="node" presStyleLbl="node1" presStyleIdx="2" presStyleCnt="9">
        <dgm:presLayoutVars>
          <dgm:bulletEnabled val="1"/>
        </dgm:presLayoutVars>
      </dgm:prSet>
      <dgm:spPr/>
    </dgm:pt>
    <dgm:pt modelId="{F8337154-22B7-4767-82A4-D9F26EA1CA00}" type="pres">
      <dgm:prSet presAssocID="{4AB81BC5-1D12-4EDA-B94F-A175B405024C}" presName="sibTrans" presStyleLbl="bgSibTrans2D1" presStyleIdx="2" presStyleCnt="8"/>
      <dgm:spPr/>
    </dgm:pt>
    <dgm:pt modelId="{50D30CCB-4AEA-4B5B-AA7F-67F1EFCAFE5F}" type="pres">
      <dgm:prSet presAssocID="{94FE567C-7E78-4477-A727-A380A995D846}" presName="compNode" presStyleCnt="0"/>
      <dgm:spPr/>
    </dgm:pt>
    <dgm:pt modelId="{69ED848D-0F59-4C58-A618-88CFA169D880}" type="pres">
      <dgm:prSet presAssocID="{94FE567C-7E78-4477-A727-A380A995D846}" presName="dummyConnPt" presStyleCnt="0"/>
      <dgm:spPr/>
    </dgm:pt>
    <dgm:pt modelId="{16B31D71-D965-45AD-89E4-B4DC64A2D4D7}" type="pres">
      <dgm:prSet presAssocID="{94FE567C-7E78-4477-A727-A380A995D846}" presName="node" presStyleLbl="node1" presStyleIdx="3" presStyleCnt="9">
        <dgm:presLayoutVars>
          <dgm:bulletEnabled val="1"/>
        </dgm:presLayoutVars>
      </dgm:prSet>
      <dgm:spPr/>
    </dgm:pt>
    <dgm:pt modelId="{310CD329-9C81-4DA6-8877-137AB9E2B0FB}" type="pres">
      <dgm:prSet presAssocID="{E6FBB1F1-C298-425F-8D7B-8FCB0A313922}" presName="sibTrans" presStyleLbl="bgSibTrans2D1" presStyleIdx="3" presStyleCnt="8"/>
      <dgm:spPr/>
    </dgm:pt>
    <dgm:pt modelId="{A5DF0F37-4497-45AD-A88E-66083AACC83D}" type="pres">
      <dgm:prSet presAssocID="{3541E4EA-CDFF-410B-BA83-CB05AD73A0FC}" presName="compNode" presStyleCnt="0"/>
      <dgm:spPr/>
    </dgm:pt>
    <dgm:pt modelId="{B531C76C-06AA-40CC-80CE-97603BF650E8}" type="pres">
      <dgm:prSet presAssocID="{3541E4EA-CDFF-410B-BA83-CB05AD73A0FC}" presName="dummyConnPt" presStyleCnt="0"/>
      <dgm:spPr/>
    </dgm:pt>
    <dgm:pt modelId="{BF3A7D7D-E71A-4BB1-9137-345D7C4715A6}" type="pres">
      <dgm:prSet presAssocID="{3541E4EA-CDFF-410B-BA83-CB05AD73A0FC}" presName="node" presStyleLbl="node1" presStyleIdx="4" presStyleCnt="9">
        <dgm:presLayoutVars>
          <dgm:bulletEnabled val="1"/>
        </dgm:presLayoutVars>
      </dgm:prSet>
      <dgm:spPr/>
    </dgm:pt>
    <dgm:pt modelId="{F9778C6A-9EF4-4791-B6EF-FB12E3B0521E}" type="pres">
      <dgm:prSet presAssocID="{7B52A35E-1A5B-4440-AC8C-55060DAC5551}" presName="sibTrans" presStyleLbl="bgSibTrans2D1" presStyleIdx="4" presStyleCnt="8"/>
      <dgm:spPr/>
    </dgm:pt>
    <dgm:pt modelId="{204C5D0A-422D-44C3-8225-969CC114F1C9}" type="pres">
      <dgm:prSet presAssocID="{2D92AC2A-7904-4FF1-BA5E-BE3F678A9F55}" presName="compNode" presStyleCnt="0"/>
      <dgm:spPr/>
    </dgm:pt>
    <dgm:pt modelId="{334ADD68-3639-4339-A1CB-997FBE42A704}" type="pres">
      <dgm:prSet presAssocID="{2D92AC2A-7904-4FF1-BA5E-BE3F678A9F55}" presName="dummyConnPt" presStyleCnt="0"/>
      <dgm:spPr/>
    </dgm:pt>
    <dgm:pt modelId="{EDA51FE0-8209-41BB-B143-5B1C091A111C}" type="pres">
      <dgm:prSet presAssocID="{2D92AC2A-7904-4FF1-BA5E-BE3F678A9F55}" presName="node" presStyleLbl="node1" presStyleIdx="5" presStyleCnt="9">
        <dgm:presLayoutVars>
          <dgm:bulletEnabled val="1"/>
        </dgm:presLayoutVars>
      </dgm:prSet>
      <dgm:spPr/>
    </dgm:pt>
    <dgm:pt modelId="{5C8FEC76-3BE9-43C4-9DB2-0AEF948A2538}" type="pres">
      <dgm:prSet presAssocID="{BD4F273C-2A4B-4279-B898-0AD8881B06E4}" presName="sibTrans" presStyleLbl="bgSibTrans2D1" presStyleIdx="5" presStyleCnt="8"/>
      <dgm:spPr/>
    </dgm:pt>
    <dgm:pt modelId="{D984A445-27B3-4F29-81EF-7317A9CE8DC7}" type="pres">
      <dgm:prSet presAssocID="{EB33D9C9-5CC2-4BD1-8FD4-45B8A4B28960}" presName="compNode" presStyleCnt="0"/>
      <dgm:spPr/>
    </dgm:pt>
    <dgm:pt modelId="{123603CD-B618-4B52-AFFC-1869A677FBE2}" type="pres">
      <dgm:prSet presAssocID="{EB33D9C9-5CC2-4BD1-8FD4-45B8A4B28960}" presName="dummyConnPt" presStyleCnt="0"/>
      <dgm:spPr/>
    </dgm:pt>
    <dgm:pt modelId="{D68201BB-BAA6-4EE7-A9CD-CDCEB29A0B89}" type="pres">
      <dgm:prSet presAssocID="{EB33D9C9-5CC2-4BD1-8FD4-45B8A4B28960}" presName="node" presStyleLbl="node1" presStyleIdx="6" presStyleCnt="9">
        <dgm:presLayoutVars>
          <dgm:bulletEnabled val="1"/>
        </dgm:presLayoutVars>
      </dgm:prSet>
      <dgm:spPr/>
    </dgm:pt>
    <dgm:pt modelId="{40689389-1913-4250-AB13-62F7A65A001B}" type="pres">
      <dgm:prSet presAssocID="{F2C01E73-1D60-4EEC-BECE-18EC5C9AC76B}" presName="sibTrans" presStyleLbl="bgSibTrans2D1" presStyleIdx="6" presStyleCnt="8"/>
      <dgm:spPr/>
    </dgm:pt>
    <dgm:pt modelId="{EC094E4A-96AF-44B2-A2EE-4E6777301055}" type="pres">
      <dgm:prSet presAssocID="{E092D491-B366-406D-97E6-A43F050A8662}" presName="compNode" presStyleCnt="0"/>
      <dgm:spPr/>
    </dgm:pt>
    <dgm:pt modelId="{271BBA35-2E03-4E2F-AC73-3F3CE8CECD8B}" type="pres">
      <dgm:prSet presAssocID="{E092D491-B366-406D-97E6-A43F050A8662}" presName="dummyConnPt" presStyleCnt="0"/>
      <dgm:spPr/>
    </dgm:pt>
    <dgm:pt modelId="{845E8114-5CBD-4A22-A080-DBB60CBBA76B}" type="pres">
      <dgm:prSet presAssocID="{E092D491-B366-406D-97E6-A43F050A8662}" presName="node" presStyleLbl="node1" presStyleIdx="7" presStyleCnt="9">
        <dgm:presLayoutVars>
          <dgm:bulletEnabled val="1"/>
        </dgm:presLayoutVars>
      </dgm:prSet>
      <dgm:spPr/>
    </dgm:pt>
    <dgm:pt modelId="{C43DFB84-EFF4-4C69-AE23-138E58D98F17}" type="pres">
      <dgm:prSet presAssocID="{FB40FF55-0224-404C-B024-B2A1D4E02167}" presName="sibTrans" presStyleLbl="bgSibTrans2D1" presStyleIdx="7" presStyleCnt="8"/>
      <dgm:spPr/>
    </dgm:pt>
    <dgm:pt modelId="{AF1B2A68-DE7A-4D59-B323-0C47CDD336FE}" type="pres">
      <dgm:prSet presAssocID="{28A591BA-65CD-4171-8F11-2B4BE677B4B2}" presName="compNode" presStyleCnt="0"/>
      <dgm:spPr/>
    </dgm:pt>
    <dgm:pt modelId="{ACA6DEB8-5381-43A8-BFFC-7548884813E9}" type="pres">
      <dgm:prSet presAssocID="{28A591BA-65CD-4171-8F11-2B4BE677B4B2}" presName="dummyConnPt" presStyleCnt="0"/>
      <dgm:spPr/>
    </dgm:pt>
    <dgm:pt modelId="{84D04E0F-BEA2-49C1-A028-3F3C5CE08046}" type="pres">
      <dgm:prSet presAssocID="{28A591BA-65CD-4171-8F11-2B4BE677B4B2}" presName="node" presStyleLbl="node1" presStyleIdx="8" presStyleCnt="9">
        <dgm:presLayoutVars>
          <dgm:bulletEnabled val="1"/>
        </dgm:presLayoutVars>
      </dgm:prSet>
      <dgm:spPr/>
    </dgm:pt>
  </dgm:ptLst>
  <dgm:cxnLst>
    <dgm:cxn modelId="{3F52900B-D4D0-4FEC-89DA-1E50B8404423}" type="presOf" srcId="{28A591BA-65CD-4171-8F11-2B4BE677B4B2}" destId="{84D04E0F-BEA2-49C1-A028-3F3C5CE08046}" srcOrd="0" destOrd="0" presId="urn:microsoft.com/office/officeart/2005/8/layout/bProcess4"/>
    <dgm:cxn modelId="{FBBF400C-1F62-4FC3-A652-370E42948808}" type="presOf" srcId="{E092D491-B366-406D-97E6-A43F050A8662}" destId="{845E8114-5CBD-4A22-A080-DBB60CBBA76B}" srcOrd="0" destOrd="0" presId="urn:microsoft.com/office/officeart/2005/8/layout/bProcess4"/>
    <dgm:cxn modelId="{9CBE3916-1146-4FBF-95F5-6E82900D5AF6}" type="presOf" srcId="{EB33D9C9-5CC2-4BD1-8FD4-45B8A4B28960}" destId="{D68201BB-BAA6-4EE7-A9CD-CDCEB29A0B89}" srcOrd="0" destOrd="0" presId="urn:microsoft.com/office/officeart/2005/8/layout/bProcess4"/>
    <dgm:cxn modelId="{C89A4E20-AFA0-45C8-9F7B-321160946097}" type="presOf" srcId="{3E53B327-7FC1-47F1-A3BC-96C15C3D289D}" destId="{41A141FE-8C6A-4CCD-984D-5A047E129091}" srcOrd="0" destOrd="0" presId="urn:microsoft.com/office/officeart/2005/8/layout/bProcess4"/>
    <dgm:cxn modelId="{E0612023-94DC-44D9-810C-CA68067D0538}" type="presOf" srcId="{4AB81BC5-1D12-4EDA-B94F-A175B405024C}" destId="{F8337154-22B7-4767-82A4-D9F26EA1CA00}" srcOrd="0" destOrd="0" presId="urn:microsoft.com/office/officeart/2005/8/layout/bProcess4"/>
    <dgm:cxn modelId="{70383726-8E38-432C-9071-26C8E9172FD4}" type="presOf" srcId="{7ED62E0A-7BCF-4B62-9902-250534E0D960}" destId="{818C2EAD-64DA-4E96-9386-B69069916674}" srcOrd="0" destOrd="0" presId="urn:microsoft.com/office/officeart/2005/8/layout/bProcess4"/>
    <dgm:cxn modelId="{A73F782F-974A-4943-A13A-86E5AE65982D}" srcId="{0C57725F-8276-4C53-B042-8AAEA96EB35B}" destId="{2D92AC2A-7904-4FF1-BA5E-BE3F678A9F55}" srcOrd="5" destOrd="0" parTransId="{AE9B370A-66EF-4742-B0A5-CDC62FDD63B3}" sibTransId="{BD4F273C-2A4B-4279-B898-0AD8881B06E4}"/>
    <dgm:cxn modelId="{DF088F37-D278-4CEA-9ACB-64A85DC2B49F}" type="presOf" srcId="{0C57725F-8276-4C53-B042-8AAEA96EB35B}" destId="{21A33122-5B0E-4B56-8B20-E6401DE32F29}" srcOrd="0" destOrd="0" presId="urn:microsoft.com/office/officeart/2005/8/layout/bProcess4"/>
    <dgm:cxn modelId="{51BF475B-D7DF-4B96-926B-0F4286BCE46E}" type="presOf" srcId="{3541E4EA-CDFF-410B-BA83-CB05AD73A0FC}" destId="{BF3A7D7D-E71A-4BB1-9137-345D7C4715A6}" srcOrd="0" destOrd="0" presId="urn:microsoft.com/office/officeart/2005/8/layout/bProcess4"/>
    <dgm:cxn modelId="{A9C5AE6B-E155-4E3C-81C3-FBF4679A3F78}" type="presOf" srcId="{E6FBB1F1-C298-425F-8D7B-8FCB0A313922}" destId="{310CD329-9C81-4DA6-8877-137AB9E2B0FB}" srcOrd="0" destOrd="0" presId="urn:microsoft.com/office/officeart/2005/8/layout/bProcess4"/>
    <dgm:cxn modelId="{4193BE4B-E15C-4A67-8E42-3371D8C3ACFE}" type="presOf" srcId="{FCCE01E3-0E13-4ED2-BAA0-E3F445897039}" destId="{ACA512AA-359B-49BB-A3EC-018D50B05E87}" srcOrd="0" destOrd="0" presId="urn:microsoft.com/office/officeart/2005/8/layout/bProcess4"/>
    <dgm:cxn modelId="{2F62734E-AD35-438F-8C97-C83920A5B6BF}" type="presOf" srcId="{2D92AC2A-7904-4FF1-BA5E-BE3F678A9F55}" destId="{EDA51FE0-8209-41BB-B143-5B1C091A111C}" srcOrd="0" destOrd="0" presId="urn:microsoft.com/office/officeart/2005/8/layout/bProcess4"/>
    <dgm:cxn modelId="{087F3571-24DE-4056-9FBD-54836EB07591}" type="presOf" srcId="{39C3D6DB-6AE7-4E15-836F-56C67005A6C8}" destId="{7B4DFF0E-2F16-4182-9C14-17A8C97838FF}" srcOrd="0" destOrd="0" presId="urn:microsoft.com/office/officeart/2005/8/layout/bProcess4"/>
    <dgm:cxn modelId="{AD6D6173-B19C-4994-8391-D2D1B61E6C78}" type="presOf" srcId="{FB40FF55-0224-404C-B024-B2A1D4E02167}" destId="{C43DFB84-EFF4-4C69-AE23-138E58D98F17}" srcOrd="0" destOrd="0" presId="urn:microsoft.com/office/officeart/2005/8/layout/bProcess4"/>
    <dgm:cxn modelId="{7D5F7B58-9035-44FF-99AC-1CDA593B1591}" srcId="{0C57725F-8276-4C53-B042-8AAEA96EB35B}" destId="{E092D491-B366-406D-97E6-A43F050A8662}" srcOrd="7" destOrd="0" parTransId="{CA4FE315-6C95-4780-9948-5AB87D6713F7}" sibTransId="{FB40FF55-0224-404C-B024-B2A1D4E02167}"/>
    <dgm:cxn modelId="{88ED5C8D-B133-438E-98B5-AB09A3B7F1E9}" srcId="{0C57725F-8276-4C53-B042-8AAEA96EB35B}" destId="{3541E4EA-CDFF-410B-BA83-CB05AD73A0FC}" srcOrd="4" destOrd="0" parTransId="{F27CAD75-D709-4DFB-BBD3-608FAED18BAC}" sibTransId="{7B52A35E-1A5B-4440-AC8C-55060DAC5551}"/>
    <dgm:cxn modelId="{4E4F9892-775E-46BE-A330-A8F5E43C7962}" srcId="{0C57725F-8276-4C53-B042-8AAEA96EB35B}" destId="{28A591BA-65CD-4171-8F11-2B4BE677B4B2}" srcOrd="8" destOrd="0" parTransId="{F7D51BB1-05D8-47F4-B4C7-52A9D401113D}" sibTransId="{D14E70B6-7F6F-44D4-AB35-D808DFEB9CB8}"/>
    <dgm:cxn modelId="{64DBB7A2-270F-4D1E-A52A-87D6DCFDA0EF}" type="presOf" srcId="{BD4F273C-2A4B-4279-B898-0AD8881B06E4}" destId="{5C8FEC76-3BE9-43C4-9DB2-0AEF948A2538}" srcOrd="0" destOrd="0" presId="urn:microsoft.com/office/officeart/2005/8/layout/bProcess4"/>
    <dgm:cxn modelId="{BA1AD7A4-E190-4255-B9EC-1685F3AE01DE}" type="presOf" srcId="{F2C01E73-1D60-4EEC-BECE-18EC5C9AC76B}" destId="{40689389-1913-4250-AB13-62F7A65A001B}" srcOrd="0" destOrd="0" presId="urn:microsoft.com/office/officeart/2005/8/layout/bProcess4"/>
    <dgm:cxn modelId="{162AF6BF-738F-4437-81A8-109895E07DDF}" srcId="{0C57725F-8276-4C53-B042-8AAEA96EB35B}" destId="{EB33D9C9-5CC2-4BD1-8FD4-45B8A4B28960}" srcOrd="6" destOrd="0" parTransId="{B920B7A4-09DA-4FCB-AD35-6BF9BCFD77E0}" sibTransId="{F2C01E73-1D60-4EEC-BECE-18EC5C9AC76B}"/>
    <dgm:cxn modelId="{EB1616C7-955D-4CDD-A281-11ED7935E1DD}" type="presOf" srcId="{7B52A35E-1A5B-4440-AC8C-55060DAC5551}" destId="{F9778C6A-9EF4-4791-B6EF-FB12E3B0521E}" srcOrd="0" destOrd="0" presId="urn:microsoft.com/office/officeart/2005/8/layout/bProcess4"/>
    <dgm:cxn modelId="{186AA0C8-9AC6-4187-8172-AE696E48BFC8}" srcId="{0C57725F-8276-4C53-B042-8AAEA96EB35B}" destId="{6CB41F21-D0A8-4398-9ADA-CDB86342E3C6}" srcOrd="2" destOrd="0" parTransId="{63B079B3-1ABF-48AF-A858-E11E8DA82C44}" sibTransId="{4AB81BC5-1D12-4EDA-B94F-A175B405024C}"/>
    <dgm:cxn modelId="{6CB8F0D7-8FA5-47CF-9A2C-D29A96C8D64A}" type="presOf" srcId="{6CB41F21-D0A8-4398-9ADA-CDB86342E3C6}" destId="{DA8F9BD0-946B-4BB0-B824-625298C826E9}" srcOrd="0" destOrd="0" presId="urn:microsoft.com/office/officeart/2005/8/layout/bProcess4"/>
    <dgm:cxn modelId="{08CF69E9-701E-4513-A8C7-18DABD4CA399}" srcId="{0C57725F-8276-4C53-B042-8AAEA96EB35B}" destId="{7ED62E0A-7BCF-4B62-9902-250534E0D960}" srcOrd="1" destOrd="0" parTransId="{77649EEF-E9FF-440E-8A58-E1164D326444}" sibTransId="{39C3D6DB-6AE7-4E15-836F-56C67005A6C8}"/>
    <dgm:cxn modelId="{0C18C0E9-07E3-4298-9AB4-5D1FC5EE5B3F}" type="presOf" srcId="{94FE567C-7E78-4477-A727-A380A995D846}" destId="{16B31D71-D965-45AD-89E4-B4DC64A2D4D7}" srcOrd="0" destOrd="0" presId="urn:microsoft.com/office/officeart/2005/8/layout/bProcess4"/>
    <dgm:cxn modelId="{1F7EE0F1-111A-4733-A88B-4291B7C33D9D}" srcId="{0C57725F-8276-4C53-B042-8AAEA96EB35B}" destId="{3E53B327-7FC1-47F1-A3BC-96C15C3D289D}" srcOrd="0" destOrd="0" parTransId="{2AE6B7C7-50CC-48D9-95D9-383792B21A3A}" sibTransId="{FCCE01E3-0E13-4ED2-BAA0-E3F445897039}"/>
    <dgm:cxn modelId="{0F6B25F8-95FB-4C7B-AC40-9BD6B9784B93}" srcId="{0C57725F-8276-4C53-B042-8AAEA96EB35B}" destId="{94FE567C-7E78-4477-A727-A380A995D846}" srcOrd="3" destOrd="0" parTransId="{9E9C183A-E616-4DE8-B2DB-AF562189DFE1}" sibTransId="{E6FBB1F1-C298-425F-8D7B-8FCB0A313922}"/>
    <dgm:cxn modelId="{6FF75BB9-83ED-4110-A236-3CE7247100A8}" type="presParOf" srcId="{21A33122-5B0E-4B56-8B20-E6401DE32F29}" destId="{5104272A-E2A2-4E8D-A759-55E61830D3E0}" srcOrd="0" destOrd="0" presId="urn:microsoft.com/office/officeart/2005/8/layout/bProcess4"/>
    <dgm:cxn modelId="{3D57310A-52A2-4186-924F-ADEDAD280C6A}" type="presParOf" srcId="{5104272A-E2A2-4E8D-A759-55E61830D3E0}" destId="{220ED9E3-3C91-42AA-83D6-1586E9F68875}" srcOrd="0" destOrd="0" presId="urn:microsoft.com/office/officeart/2005/8/layout/bProcess4"/>
    <dgm:cxn modelId="{86A9A121-ADD6-47C7-AA26-873624FD42F1}" type="presParOf" srcId="{5104272A-E2A2-4E8D-A759-55E61830D3E0}" destId="{41A141FE-8C6A-4CCD-984D-5A047E129091}" srcOrd="1" destOrd="0" presId="urn:microsoft.com/office/officeart/2005/8/layout/bProcess4"/>
    <dgm:cxn modelId="{204BDBB6-A82C-40AF-8F15-FC43865557DC}" type="presParOf" srcId="{21A33122-5B0E-4B56-8B20-E6401DE32F29}" destId="{ACA512AA-359B-49BB-A3EC-018D50B05E87}" srcOrd="1" destOrd="0" presId="urn:microsoft.com/office/officeart/2005/8/layout/bProcess4"/>
    <dgm:cxn modelId="{DE22B215-79EB-490F-9E4C-F2AFE2659A59}" type="presParOf" srcId="{21A33122-5B0E-4B56-8B20-E6401DE32F29}" destId="{623493D0-2F84-4D87-A869-9A159ED9304E}" srcOrd="2" destOrd="0" presId="urn:microsoft.com/office/officeart/2005/8/layout/bProcess4"/>
    <dgm:cxn modelId="{53799D97-A82A-4E47-8EFB-3B2F41129F4C}" type="presParOf" srcId="{623493D0-2F84-4D87-A869-9A159ED9304E}" destId="{C3B5DAB0-006E-4786-8F9C-5A64DC2A7DC6}" srcOrd="0" destOrd="0" presId="urn:microsoft.com/office/officeart/2005/8/layout/bProcess4"/>
    <dgm:cxn modelId="{5C74B323-1258-486B-BECE-1670E02ECF29}" type="presParOf" srcId="{623493D0-2F84-4D87-A869-9A159ED9304E}" destId="{818C2EAD-64DA-4E96-9386-B69069916674}" srcOrd="1" destOrd="0" presId="urn:microsoft.com/office/officeart/2005/8/layout/bProcess4"/>
    <dgm:cxn modelId="{3F62048F-672A-495D-8B19-ECDF071A2981}" type="presParOf" srcId="{21A33122-5B0E-4B56-8B20-E6401DE32F29}" destId="{7B4DFF0E-2F16-4182-9C14-17A8C97838FF}" srcOrd="3" destOrd="0" presId="urn:microsoft.com/office/officeart/2005/8/layout/bProcess4"/>
    <dgm:cxn modelId="{8B07FE83-2FE8-4874-9AB4-A6434BF64EDB}" type="presParOf" srcId="{21A33122-5B0E-4B56-8B20-E6401DE32F29}" destId="{9547F674-F076-4BFC-941E-52B4A02343A8}" srcOrd="4" destOrd="0" presId="urn:microsoft.com/office/officeart/2005/8/layout/bProcess4"/>
    <dgm:cxn modelId="{ADAD1872-E6BA-4C8F-9ED8-A4283AFACD36}" type="presParOf" srcId="{9547F674-F076-4BFC-941E-52B4A02343A8}" destId="{633FD8B6-B2F0-4A22-A10C-07D269AB7EDA}" srcOrd="0" destOrd="0" presId="urn:microsoft.com/office/officeart/2005/8/layout/bProcess4"/>
    <dgm:cxn modelId="{CD9F5A67-A44D-461D-9FE3-34A073270E60}" type="presParOf" srcId="{9547F674-F076-4BFC-941E-52B4A02343A8}" destId="{DA8F9BD0-946B-4BB0-B824-625298C826E9}" srcOrd="1" destOrd="0" presId="urn:microsoft.com/office/officeart/2005/8/layout/bProcess4"/>
    <dgm:cxn modelId="{423DBF37-E839-40D2-ACC8-A1E55B71C7D9}" type="presParOf" srcId="{21A33122-5B0E-4B56-8B20-E6401DE32F29}" destId="{F8337154-22B7-4767-82A4-D9F26EA1CA00}" srcOrd="5" destOrd="0" presId="urn:microsoft.com/office/officeart/2005/8/layout/bProcess4"/>
    <dgm:cxn modelId="{51A341BE-B2DB-4D73-9303-230AD8A658C7}" type="presParOf" srcId="{21A33122-5B0E-4B56-8B20-E6401DE32F29}" destId="{50D30CCB-4AEA-4B5B-AA7F-67F1EFCAFE5F}" srcOrd="6" destOrd="0" presId="urn:microsoft.com/office/officeart/2005/8/layout/bProcess4"/>
    <dgm:cxn modelId="{1CB6F37B-D070-48C4-9FB4-1977E433D073}" type="presParOf" srcId="{50D30CCB-4AEA-4B5B-AA7F-67F1EFCAFE5F}" destId="{69ED848D-0F59-4C58-A618-88CFA169D880}" srcOrd="0" destOrd="0" presId="urn:microsoft.com/office/officeart/2005/8/layout/bProcess4"/>
    <dgm:cxn modelId="{53A6EA8F-AF68-4F95-926B-C5B9BAC6100B}" type="presParOf" srcId="{50D30CCB-4AEA-4B5B-AA7F-67F1EFCAFE5F}" destId="{16B31D71-D965-45AD-89E4-B4DC64A2D4D7}" srcOrd="1" destOrd="0" presId="urn:microsoft.com/office/officeart/2005/8/layout/bProcess4"/>
    <dgm:cxn modelId="{1800CD25-3D67-4B5B-BA99-C6DF683A4F61}" type="presParOf" srcId="{21A33122-5B0E-4B56-8B20-E6401DE32F29}" destId="{310CD329-9C81-4DA6-8877-137AB9E2B0FB}" srcOrd="7" destOrd="0" presId="urn:microsoft.com/office/officeart/2005/8/layout/bProcess4"/>
    <dgm:cxn modelId="{D2DBD8FC-FB59-4716-BA5B-CB6BC7EEA58B}" type="presParOf" srcId="{21A33122-5B0E-4B56-8B20-E6401DE32F29}" destId="{A5DF0F37-4497-45AD-A88E-66083AACC83D}" srcOrd="8" destOrd="0" presId="urn:microsoft.com/office/officeart/2005/8/layout/bProcess4"/>
    <dgm:cxn modelId="{F38F7D47-96AF-4C41-A711-CFB67892A891}" type="presParOf" srcId="{A5DF0F37-4497-45AD-A88E-66083AACC83D}" destId="{B531C76C-06AA-40CC-80CE-97603BF650E8}" srcOrd="0" destOrd="0" presId="urn:microsoft.com/office/officeart/2005/8/layout/bProcess4"/>
    <dgm:cxn modelId="{F102FF04-39FD-426D-8527-25BAA28D8E81}" type="presParOf" srcId="{A5DF0F37-4497-45AD-A88E-66083AACC83D}" destId="{BF3A7D7D-E71A-4BB1-9137-345D7C4715A6}" srcOrd="1" destOrd="0" presId="urn:microsoft.com/office/officeart/2005/8/layout/bProcess4"/>
    <dgm:cxn modelId="{6711A659-318E-4E8A-92DF-3F5D9E245802}" type="presParOf" srcId="{21A33122-5B0E-4B56-8B20-E6401DE32F29}" destId="{F9778C6A-9EF4-4791-B6EF-FB12E3B0521E}" srcOrd="9" destOrd="0" presId="urn:microsoft.com/office/officeart/2005/8/layout/bProcess4"/>
    <dgm:cxn modelId="{DFF9421E-4ED8-402D-998C-8FBB91A8BCC1}" type="presParOf" srcId="{21A33122-5B0E-4B56-8B20-E6401DE32F29}" destId="{204C5D0A-422D-44C3-8225-969CC114F1C9}" srcOrd="10" destOrd="0" presId="urn:microsoft.com/office/officeart/2005/8/layout/bProcess4"/>
    <dgm:cxn modelId="{9E42BC76-1209-495B-AF3D-04EBAC96912F}" type="presParOf" srcId="{204C5D0A-422D-44C3-8225-969CC114F1C9}" destId="{334ADD68-3639-4339-A1CB-997FBE42A704}" srcOrd="0" destOrd="0" presId="urn:microsoft.com/office/officeart/2005/8/layout/bProcess4"/>
    <dgm:cxn modelId="{4D5F62ED-7493-4572-AC17-7690D785B9AE}" type="presParOf" srcId="{204C5D0A-422D-44C3-8225-969CC114F1C9}" destId="{EDA51FE0-8209-41BB-B143-5B1C091A111C}" srcOrd="1" destOrd="0" presId="urn:microsoft.com/office/officeart/2005/8/layout/bProcess4"/>
    <dgm:cxn modelId="{0C5240D0-E4DC-4411-B79E-9A1965ECF6BC}" type="presParOf" srcId="{21A33122-5B0E-4B56-8B20-E6401DE32F29}" destId="{5C8FEC76-3BE9-43C4-9DB2-0AEF948A2538}" srcOrd="11" destOrd="0" presId="urn:microsoft.com/office/officeart/2005/8/layout/bProcess4"/>
    <dgm:cxn modelId="{E67D0B48-2B6F-48B0-8117-48D46DC9E5C2}" type="presParOf" srcId="{21A33122-5B0E-4B56-8B20-E6401DE32F29}" destId="{D984A445-27B3-4F29-81EF-7317A9CE8DC7}" srcOrd="12" destOrd="0" presId="urn:microsoft.com/office/officeart/2005/8/layout/bProcess4"/>
    <dgm:cxn modelId="{A760851A-0A72-414C-B445-D6E24DC65CD7}" type="presParOf" srcId="{D984A445-27B3-4F29-81EF-7317A9CE8DC7}" destId="{123603CD-B618-4B52-AFFC-1869A677FBE2}" srcOrd="0" destOrd="0" presId="urn:microsoft.com/office/officeart/2005/8/layout/bProcess4"/>
    <dgm:cxn modelId="{D74B7B4A-D2D3-4736-8EE8-9F017F3809D0}" type="presParOf" srcId="{D984A445-27B3-4F29-81EF-7317A9CE8DC7}" destId="{D68201BB-BAA6-4EE7-A9CD-CDCEB29A0B89}" srcOrd="1" destOrd="0" presId="urn:microsoft.com/office/officeart/2005/8/layout/bProcess4"/>
    <dgm:cxn modelId="{DB60AD2F-C50F-4D65-9B6A-D8CEAEE3C72D}" type="presParOf" srcId="{21A33122-5B0E-4B56-8B20-E6401DE32F29}" destId="{40689389-1913-4250-AB13-62F7A65A001B}" srcOrd="13" destOrd="0" presId="urn:microsoft.com/office/officeart/2005/8/layout/bProcess4"/>
    <dgm:cxn modelId="{1F34DA58-65E0-4D3A-88F8-58ED96484864}" type="presParOf" srcId="{21A33122-5B0E-4B56-8B20-E6401DE32F29}" destId="{EC094E4A-96AF-44B2-A2EE-4E6777301055}" srcOrd="14" destOrd="0" presId="urn:microsoft.com/office/officeart/2005/8/layout/bProcess4"/>
    <dgm:cxn modelId="{FACAA837-9584-458A-B4BD-958D7FCDA2D4}" type="presParOf" srcId="{EC094E4A-96AF-44B2-A2EE-4E6777301055}" destId="{271BBA35-2E03-4E2F-AC73-3F3CE8CECD8B}" srcOrd="0" destOrd="0" presId="urn:microsoft.com/office/officeart/2005/8/layout/bProcess4"/>
    <dgm:cxn modelId="{A42744F2-6007-41E8-893D-534BCB9AA2AC}" type="presParOf" srcId="{EC094E4A-96AF-44B2-A2EE-4E6777301055}" destId="{845E8114-5CBD-4A22-A080-DBB60CBBA76B}" srcOrd="1" destOrd="0" presId="urn:microsoft.com/office/officeart/2005/8/layout/bProcess4"/>
    <dgm:cxn modelId="{4A7528C6-B0B6-4868-A5D5-259ACBC34098}" type="presParOf" srcId="{21A33122-5B0E-4B56-8B20-E6401DE32F29}" destId="{C43DFB84-EFF4-4C69-AE23-138E58D98F17}" srcOrd="15" destOrd="0" presId="urn:microsoft.com/office/officeart/2005/8/layout/bProcess4"/>
    <dgm:cxn modelId="{6E9FCEA3-C5CD-4474-8478-F0649CF25C05}" type="presParOf" srcId="{21A33122-5B0E-4B56-8B20-E6401DE32F29}" destId="{AF1B2A68-DE7A-4D59-B323-0C47CDD336FE}" srcOrd="16" destOrd="0" presId="urn:microsoft.com/office/officeart/2005/8/layout/bProcess4"/>
    <dgm:cxn modelId="{3C758FB1-BA72-4165-954E-0C27FCBB8416}" type="presParOf" srcId="{AF1B2A68-DE7A-4D59-B323-0C47CDD336FE}" destId="{ACA6DEB8-5381-43A8-BFFC-7548884813E9}" srcOrd="0" destOrd="0" presId="urn:microsoft.com/office/officeart/2005/8/layout/bProcess4"/>
    <dgm:cxn modelId="{AA309AC6-3523-40F2-8C4C-8B7DC52BC102}" type="presParOf" srcId="{AF1B2A68-DE7A-4D59-B323-0C47CDD336FE}" destId="{84D04E0F-BEA2-49C1-A028-3F3C5CE08046}"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D478BB-C0AC-42A9-A4E5-76EB0393B591}"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520C4740-724C-43C1-B560-B674544EE6E9}">
      <dgm:prSet/>
      <dgm:spPr/>
      <dgm:t>
        <a:bodyPr/>
        <a:lstStyle/>
        <a:p>
          <a:r>
            <a:rPr lang="en-US"/>
            <a:t>The majority of the absentees (82%) had high school education. Employees with this level of education had the most absenteeism hours (4393 hr)</a:t>
          </a:r>
        </a:p>
      </dgm:t>
    </dgm:pt>
    <dgm:pt modelId="{82032769-9510-4B86-B2DE-3A787A360CAA}" type="parTrans" cxnId="{5318002D-A3ED-43E3-9BBF-0B0D6842A380}">
      <dgm:prSet/>
      <dgm:spPr/>
      <dgm:t>
        <a:bodyPr/>
        <a:lstStyle/>
        <a:p>
          <a:endParaRPr lang="en-US"/>
        </a:p>
      </dgm:t>
    </dgm:pt>
    <dgm:pt modelId="{67D80B54-9818-4B85-90F5-BAC49745A585}" type="sibTrans" cxnId="{5318002D-A3ED-43E3-9BBF-0B0D6842A380}">
      <dgm:prSet/>
      <dgm:spPr/>
      <dgm:t>
        <a:bodyPr/>
        <a:lstStyle/>
        <a:p>
          <a:endParaRPr lang="en-US"/>
        </a:p>
      </dgm:t>
    </dgm:pt>
    <dgm:pt modelId="{DA49501B-805B-4CB6-B7D3-E2FA20DC9345}">
      <dgm:prSet/>
      <dgm:spPr/>
      <dgm:t>
        <a:bodyPr/>
        <a:lstStyle/>
        <a:p>
          <a:r>
            <a:rPr lang="en-US"/>
            <a:t>A large majority of absentees (58.5%) had children</a:t>
          </a:r>
        </a:p>
      </dgm:t>
    </dgm:pt>
    <dgm:pt modelId="{62B23A8E-62A9-4B40-B814-247AF413C95C}" type="parTrans" cxnId="{C8E3AB0F-4640-48AB-AC77-C2B9FE2D4E41}">
      <dgm:prSet/>
      <dgm:spPr/>
      <dgm:t>
        <a:bodyPr/>
        <a:lstStyle/>
        <a:p>
          <a:endParaRPr lang="en-US"/>
        </a:p>
      </dgm:t>
    </dgm:pt>
    <dgm:pt modelId="{DD88E76E-4269-4E0E-857E-D3FA6FACBFB2}" type="sibTrans" cxnId="{C8E3AB0F-4640-48AB-AC77-C2B9FE2D4E41}">
      <dgm:prSet/>
      <dgm:spPr/>
      <dgm:t>
        <a:bodyPr/>
        <a:lstStyle/>
        <a:p>
          <a:endParaRPr lang="en-US"/>
        </a:p>
      </dgm:t>
    </dgm:pt>
    <dgm:pt modelId="{8A66FB9E-FFA1-42E7-8E05-E5D0C61D9BC2}">
      <dgm:prSet/>
      <dgm:spPr/>
      <dgm:t>
        <a:bodyPr/>
        <a:lstStyle/>
        <a:p>
          <a:r>
            <a:rPr lang="en-US"/>
            <a:t>The largest number of absenteeism hours were seen in employees with 2 children (1649 hr)</a:t>
          </a:r>
        </a:p>
      </dgm:t>
    </dgm:pt>
    <dgm:pt modelId="{EA954680-68DF-48E7-AAD1-473274515575}" type="parTrans" cxnId="{09E5EBF2-7F36-48A3-9303-3D78C7182939}">
      <dgm:prSet/>
      <dgm:spPr/>
      <dgm:t>
        <a:bodyPr/>
        <a:lstStyle/>
        <a:p>
          <a:endParaRPr lang="en-US"/>
        </a:p>
      </dgm:t>
    </dgm:pt>
    <dgm:pt modelId="{3AA620D6-F20C-463D-AED4-BDBAA3CCD4EA}" type="sibTrans" cxnId="{09E5EBF2-7F36-48A3-9303-3D78C7182939}">
      <dgm:prSet/>
      <dgm:spPr/>
      <dgm:t>
        <a:bodyPr/>
        <a:lstStyle/>
        <a:p>
          <a:endParaRPr lang="en-US"/>
        </a:p>
      </dgm:t>
    </dgm:pt>
    <dgm:pt modelId="{B174EE9A-8E10-4A61-B9F0-C66C4E534846}">
      <dgm:prSet/>
      <dgm:spPr/>
      <dgm:t>
        <a:bodyPr/>
        <a:lstStyle/>
        <a:p>
          <a:r>
            <a:rPr lang="en-US"/>
            <a:t>56.2 percent of absentees were social drinkers. The largest number of absenteeism hours were in the social drinker group (3226 hr)</a:t>
          </a:r>
        </a:p>
      </dgm:t>
    </dgm:pt>
    <dgm:pt modelId="{ADFFAEE9-E3E3-40CE-8F87-0E27C909EB3D}" type="parTrans" cxnId="{403BE455-5090-4869-8462-0652B820CA41}">
      <dgm:prSet/>
      <dgm:spPr/>
      <dgm:t>
        <a:bodyPr/>
        <a:lstStyle/>
        <a:p>
          <a:endParaRPr lang="en-US"/>
        </a:p>
      </dgm:t>
    </dgm:pt>
    <dgm:pt modelId="{FA778B7B-681F-4799-896E-2458330E21B0}" type="sibTrans" cxnId="{403BE455-5090-4869-8462-0652B820CA41}">
      <dgm:prSet/>
      <dgm:spPr/>
      <dgm:t>
        <a:bodyPr/>
        <a:lstStyle/>
        <a:p>
          <a:endParaRPr lang="en-US"/>
        </a:p>
      </dgm:t>
    </dgm:pt>
    <dgm:pt modelId="{1B8FAA0D-003B-43E3-BC2B-6BCAA19CCD7A}">
      <dgm:prSet/>
      <dgm:spPr/>
      <dgm:t>
        <a:bodyPr/>
        <a:lstStyle/>
        <a:p>
          <a:r>
            <a:rPr lang="en-US"/>
            <a:t>6.6 percent of absentees were social smokers. The largest number of absenteeism hours were in the non-smoker group (4773 hr)</a:t>
          </a:r>
        </a:p>
      </dgm:t>
    </dgm:pt>
    <dgm:pt modelId="{52AE0B64-7738-434A-9DB1-AEB245DDAEE8}" type="parTrans" cxnId="{A5A36C1E-C300-422F-8D60-A42B404A2A04}">
      <dgm:prSet/>
      <dgm:spPr/>
      <dgm:t>
        <a:bodyPr/>
        <a:lstStyle/>
        <a:p>
          <a:endParaRPr lang="en-US"/>
        </a:p>
      </dgm:t>
    </dgm:pt>
    <dgm:pt modelId="{A01347D4-495A-44BC-AFF6-4262D9F35A6F}" type="sibTrans" cxnId="{A5A36C1E-C300-422F-8D60-A42B404A2A04}">
      <dgm:prSet/>
      <dgm:spPr/>
      <dgm:t>
        <a:bodyPr/>
        <a:lstStyle/>
        <a:p>
          <a:endParaRPr lang="en-US"/>
        </a:p>
      </dgm:t>
    </dgm:pt>
    <dgm:pt modelId="{786919C6-F1BE-452D-A82A-BFF4A8802A2A}">
      <dgm:prSet/>
      <dgm:spPr/>
      <dgm:t>
        <a:bodyPr/>
        <a:lstStyle/>
        <a:p>
          <a:r>
            <a:rPr lang="en-US"/>
            <a:t>37.8% of absenteeism cases were found in employees who owned pets. The total number of absenteeism hours for pet owners was 1983 hr. The largest number of hours belonged to the no-pet ownership group (3141 hr)</a:t>
          </a:r>
        </a:p>
      </dgm:t>
    </dgm:pt>
    <dgm:pt modelId="{A1BB40AF-FE67-4ABF-880E-AB995C5EE7BC}" type="parTrans" cxnId="{5A298390-EA40-4947-AAF7-CAD5FD47969E}">
      <dgm:prSet/>
      <dgm:spPr/>
      <dgm:t>
        <a:bodyPr/>
        <a:lstStyle/>
        <a:p>
          <a:endParaRPr lang="en-US"/>
        </a:p>
      </dgm:t>
    </dgm:pt>
    <dgm:pt modelId="{A3E3808D-27F5-4542-90A1-91E7031AB8F5}" type="sibTrans" cxnId="{5A298390-EA40-4947-AAF7-CAD5FD47969E}">
      <dgm:prSet/>
      <dgm:spPr/>
      <dgm:t>
        <a:bodyPr/>
        <a:lstStyle/>
        <a:p>
          <a:endParaRPr lang="en-US"/>
        </a:p>
      </dgm:t>
    </dgm:pt>
    <dgm:pt modelId="{19FF6CA0-2057-485A-8BB2-EA7EC901EB52}">
      <dgm:prSet/>
      <dgm:spPr/>
      <dgm:t>
        <a:bodyPr/>
        <a:lstStyle/>
        <a:p>
          <a:r>
            <a:rPr lang="en-US"/>
            <a:t>37.8% of absenteeism cases were found in employees who owned pets. The total number of absenteeism hours for pet owners was 1983 hr. The largest number of hours belonged to the no-pet ownership group (3141 hr)</a:t>
          </a:r>
        </a:p>
      </dgm:t>
    </dgm:pt>
    <dgm:pt modelId="{DE8310AA-2CEA-427D-8447-A1010213E790}" type="parTrans" cxnId="{1ECF30B6-4763-45BC-8E67-3C19FAF33558}">
      <dgm:prSet/>
      <dgm:spPr/>
      <dgm:t>
        <a:bodyPr/>
        <a:lstStyle/>
        <a:p>
          <a:endParaRPr lang="en-US"/>
        </a:p>
      </dgm:t>
    </dgm:pt>
    <dgm:pt modelId="{98536497-074C-4398-8EB8-5FC7724B9800}" type="sibTrans" cxnId="{1ECF30B6-4763-45BC-8E67-3C19FAF33558}">
      <dgm:prSet/>
      <dgm:spPr/>
      <dgm:t>
        <a:bodyPr/>
        <a:lstStyle/>
        <a:p>
          <a:endParaRPr lang="en-US"/>
        </a:p>
      </dgm:t>
    </dgm:pt>
    <dgm:pt modelId="{E1EB34A4-CE02-431C-BF5B-3030DAED9C86}">
      <dgm:prSet/>
      <dgm:spPr/>
      <dgm:t>
        <a:bodyPr/>
        <a:lstStyle/>
        <a:p>
          <a:r>
            <a:rPr lang="en-US"/>
            <a:t>32.2% of absenteeism cases were found in employees with obesity. The total number of absenteeism hours for these employees was 1461 hr</a:t>
          </a:r>
        </a:p>
      </dgm:t>
    </dgm:pt>
    <dgm:pt modelId="{5E930DE4-EEA2-4C1A-B132-CA16EA3C991C}" type="parTrans" cxnId="{1A43AF92-D28D-4890-A141-5BE3A77169C1}">
      <dgm:prSet/>
      <dgm:spPr/>
      <dgm:t>
        <a:bodyPr/>
        <a:lstStyle/>
        <a:p>
          <a:endParaRPr lang="en-US"/>
        </a:p>
      </dgm:t>
    </dgm:pt>
    <dgm:pt modelId="{D5E75EE9-7417-4D39-BECF-17F3B0FCE784}" type="sibTrans" cxnId="{1A43AF92-D28D-4890-A141-5BE3A77169C1}">
      <dgm:prSet/>
      <dgm:spPr/>
      <dgm:t>
        <a:bodyPr/>
        <a:lstStyle/>
        <a:p>
          <a:endParaRPr lang="en-US"/>
        </a:p>
      </dgm:t>
    </dgm:pt>
    <dgm:pt modelId="{FDD8FEEF-CCD1-48CC-B35C-6A5F649BF915}">
      <dgm:prSet/>
      <dgm:spPr/>
      <dgm:t>
        <a:bodyPr/>
        <a:lstStyle/>
        <a:p>
          <a:r>
            <a:rPr lang="en-US"/>
            <a:t>31.9% of absenteeism cases were found in employees who were overweight. The total number of absenteeism hours for these employees was 1931 hr.</a:t>
          </a:r>
        </a:p>
      </dgm:t>
    </dgm:pt>
    <dgm:pt modelId="{D71B135D-68D3-43EE-9AEF-081ED504D3B0}" type="parTrans" cxnId="{B741F25C-FE53-4CDD-A3C6-43A93ED8C19F}">
      <dgm:prSet/>
      <dgm:spPr/>
      <dgm:t>
        <a:bodyPr/>
        <a:lstStyle/>
        <a:p>
          <a:endParaRPr lang="en-US"/>
        </a:p>
      </dgm:t>
    </dgm:pt>
    <dgm:pt modelId="{DA1281C5-5993-4A82-90DD-5DB115B9DC30}" type="sibTrans" cxnId="{B741F25C-FE53-4CDD-A3C6-43A93ED8C19F}">
      <dgm:prSet/>
      <dgm:spPr/>
      <dgm:t>
        <a:bodyPr/>
        <a:lstStyle/>
        <a:p>
          <a:endParaRPr lang="en-US"/>
        </a:p>
      </dgm:t>
    </dgm:pt>
    <dgm:pt modelId="{29C0D4E0-292E-4B33-996E-C4B5E78AA041}" type="pres">
      <dgm:prSet presAssocID="{3CD478BB-C0AC-42A9-A4E5-76EB0393B591}" presName="diagram" presStyleCnt="0">
        <dgm:presLayoutVars>
          <dgm:dir/>
          <dgm:resizeHandles val="exact"/>
        </dgm:presLayoutVars>
      </dgm:prSet>
      <dgm:spPr/>
    </dgm:pt>
    <dgm:pt modelId="{77EE3DD0-FE6D-4323-A2A5-CB06DD1C53C0}" type="pres">
      <dgm:prSet presAssocID="{520C4740-724C-43C1-B560-B674544EE6E9}" presName="node" presStyleLbl="node1" presStyleIdx="0" presStyleCnt="9">
        <dgm:presLayoutVars>
          <dgm:bulletEnabled val="1"/>
        </dgm:presLayoutVars>
      </dgm:prSet>
      <dgm:spPr/>
    </dgm:pt>
    <dgm:pt modelId="{34B6C60A-4B3F-4BC0-B002-E3CD31FA13E8}" type="pres">
      <dgm:prSet presAssocID="{67D80B54-9818-4B85-90F5-BAC49745A585}" presName="sibTrans" presStyleCnt="0"/>
      <dgm:spPr/>
    </dgm:pt>
    <dgm:pt modelId="{E68ED70B-4E3A-4ECD-BD24-71DFB5818119}" type="pres">
      <dgm:prSet presAssocID="{DA49501B-805B-4CB6-B7D3-E2FA20DC9345}" presName="node" presStyleLbl="node1" presStyleIdx="1" presStyleCnt="9">
        <dgm:presLayoutVars>
          <dgm:bulletEnabled val="1"/>
        </dgm:presLayoutVars>
      </dgm:prSet>
      <dgm:spPr/>
    </dgm:pt>
    <dgm:pt modelId="{C974CF23-2AB7-457F-A131-2F7BF7E96FDD}" type="pres">
      <dgm:prSet presAssocID="{DD88E76E-4269-4E0E-857E-D3FA6FACBFB2}" presName="sibTrans" presStyleCnt="0"/>
      <dgm:spPr/>
    </dgm:pt>
    <dgm:pt modelId="{D052D44E-908D-4154-868A-E4F7F13B53A2}" type="pres">
      <dgm:prSet presAssocID="{8A66FB9E-FFA1-42E7-8E05-E5D0C61D9BC2}" presName="node" presStyleLbl="node1" presStyleIdx="2" presStyleCnt="9">
        <dgm:presLayoutVars>
          <dgm:bulletEnabled val="1"/>
        </dgm:presLayoutVars>
      </dgm:prSet>
      <dgm:spPr/>
    </dgm:pt>
    <dgm:pt modelId="{FB923E1E-8268-4624-B14B-9BD377E6BD7D}" type="pres">
      <dgm:prSet presAssocID="{3AA620D6-F20C-463D-AED4-BDBAA3CCD4EA}" presName="sibTrans" presStyleCnt="0"/>
      <dgm:spPr/>
    </dgm:pt>
    <dgm:pt modelId="{ECDE0859-7D2D-425E-9084-3B0C12910392}" type="pres">
      <dgm:prSet presAssocID="{B174EE9A-8E10-4A61-B9F0-C66C4E534846}" presName="node" presStyleLbl="node1" presStyleIdx="3" presStyleCnt="9">
        <dgm:presLayoutVars>
          <dgm:bulletEnabled val="1"/>
        </dgm:presLayoutVars>
      </dgm:prSet>
      <dgm:spPr/>
    </dgm:pt>
    <dgm:pt modelId="{01720AD9-1782-48BA-803F-901BB62EEA77}" type="pres">
      <dgm:prSet presAssocID="{FA778B7B-681F-4799-896E-2458330E21B0}" presName="sibTrans" presStyleCnt="0"/>
      <dgm:spPr/>
    </dgm:pt>
    <dgm:pt modelId="{4CEDE202-4D47-4328-9B50-3B30A335754E}" type="pres">
      <dgm:prSet presAssocID="{1B8FAA0D-003B-43E3-BC2B-6BCAA19CCD7A}" presName="node" presStyleLbl="node1" presStyleIdx="4" presStyleCnt="9">
        <dgm:presLayoutVars>
          <dgm:bulletEnabled val="1"/>
        </dgm:presLayoutVars>
      </dgm:prSet>
      <dgm:spPr/>
    </dgm:pt>
    <dgm:pt modelId="{FAC02595-16B2-4ED1-B65C-6787E0BDA977}" type="pres">
      <dgm:prSet presAssocID="{A01347D4-495A-44BC-AFF6-4262D9F35A6F}" presName="sibTrans" presStyleCnt="0"/>
      <dgm:spPr/>
    </dgm:pt>
    <dgm:pt modelId="{C080E07F-872E-43A2-8882-8755FA8E339A}" type="pres">
      <dgm:prSet presAssocID="{786919C6-F1BE-452D-A82A-BFF4A8802A2A}" presName="node" presStyleLbl="node1" presStyleIdx="5" presStyleCnt="9">
        <dgm:presLayoutVars>
          <dgm:bulletEnabled val="1"/>
        </dgm:presLayoutVars>
      </dgm:prSet>
      <dgm:spPr/>
    </dgm:pt>
    <dgm:pt modelId="{40B921B6-5D7C-4B82-9AE2-EB2EB5311CF2}" type="pres">
      <dgm:prSet presAssocID="{A3E3808D-27F5-4542-90A1-91E7031AB8F5}" presName="sibTrans" presStyleCnt="0"/>
      <dgm:spPr/>
    </dgm:pt>
    <dgm:pt modelId="{92E9E49D-661D-4358-83E5-AA0336708473}" type="pres">
      <dgm:prSet presAssocID="{19FF6CA0-2057-485A-8BB2-EA7EC901EB52}" presName="node" presStyleLbl="node1" presStyleIdx="6" presStyleCnt="9">
        <dgm:presLayoutVars>
          <dgm:bulletEnabled val="1"/>
        </dgm:presLayoutVars>
      </dgm:prSet>
      <dgm:spPr/>
    </dgm:pt>
    <dgm:pt modelId="{4A1468EE-7983-41EE-9DC1-FA87081BAE1C}" type="pres">
      <dgm:prSet presAssocID="{98536497-074C-4398-8EB8-5FC7724B9800}" presName="sibTrans" presStyleCnt="0"/>
      <dgm:spPr/>
    </dgm:pt>
    <dgm:pt modelId="{31484906-A4CF-40FD-A737-542EE82B787D}" type="pres">
      <dgm:prSet presAssocID="{E1EB34A4-CE02-431C-BF5B-3030DAED9C86}" presName="node" presStyleLbl="node1" presStyleIdx="7" presStyleCnt="9">
        <dgm:presLayoutVars>
          <dgm:bulletEnabled val="1"/>
        </dgm:presLayoutVars>
      </dgm:prSet>
      <dgm:spPr/>
    </dgm:pt>
    <dgm:pt modelId="{F22AF24C-FD6F-4699-8A24-B2BC9A0BB326}" type="pres">
      <dgm:prSet presAssocID="{D5E75EE9-7417-4D39-BECF-17F3B0FCE784}" presName="sibTrans" presStyleCnt="0"/>
      <dgm:spPr/>
    </dgm:pt>
    <dgm:pt modelId="{C9436A6D-325C-4E80-AED0-07C7E3997F1A}" type="pres">
      <dgm:prSet presAssocID="{FDD8FEEF-CCD1-48CC-B35C-6A5F649BF915}" presName="node" presStyleLbl="node1" presStyleIdx="8" presStyleCnt="9">
        <dgm:presLayoutVars>
          <dgm:bulletEnabled val="1"/>
        </dgm:presLayoutVars>
      </dgm:prSet>
      <dgm:spPr/>
    </dgm:pt>
  </dgm:ptLst>
  <dgm:cxnLst>
    <dgm:cxn modelId="{0A3F570E-F60A-4C17-A546-0B068A63E7F2}" type="presOf" srcId="{8A66FB9E-FFA1-42E7-8E05-E5D0C61D9BC2}" destId="{D052D44E-908D-4154-868A-E4F7F13B53A2}" srcOrd="0" destOrd="0" presId="urn:microsoft.com/office/officeart/2005/8/layout/default"/>
    <dgm:cxn modelId="{C8E3AB0F-4640-48AB-AC77-C2B9FE2D4E41}" srcId="{3CD478BB-C0AC-42A9-A4E5-76EB0393B591}" destId="{DA49501B-805B-4CB6-B7D3-E2FA20DC9345}" srcOrd="1" destOrd="0" parTransId="{62B23A8E-62A9-4B40-B814-247AF413C95C}" sibTransId="{DD88E76E-4269-4E0E-857E-D3FA6FACBFB2}"/>
    <dgm:cxn modelId="{A5A36C1E-C300-422F-8D60-A42B404A2A04}" srcId="{3CD478BB-C0AC-42A9-A4E5-76EB0393B591}" destId="{1B8FAA0D-003B-43E3-BC2B-6BCAA19CCD7A}" srcOrd="4" destOrd="0" parTransId="{52AE0B64-7738-434A-9DB1-AEB245DDAEE8}" sibTransId="{A01347D4-495A-44BC-AFF6-4262D9F35A6F}"/>
    <dgm:cxn modelId="{5318002D-A3ED-43E3-9BBF-0B0D6842A380}" srcId="{3CD478BB-C0AC-42A9-A4E5-76EB0393B591}" destId="{520C4740-724C-43C1-B560-B674544EE6E9}" srcOrd="0" destOrd="0" parTransId="{82032769-9510-4B86-B2DE-3A787A360CAA}" sibTransId="{67D80B54-9818-4B85-90F5-BAC49745A585}"/>
    <dgm:cxn modelId="{B741F25C-FE53-4CDD-A3C6-43A93ED8C19F}" srcId="{3CD478BB-C0AC-42A9-A4E5-76EB0393B591}" destId="{FDD8FEEF-CCD1-48CC-B35C-6A5F649BF915}" srcOrd="8" destOrd="0" parTransId="{D71B135D-68D3-43EE-9AEF-081ED504D3B0}" sibTransId="{DA1281C5-5993-4A82-90DD-5DB115B9DC30}"/>
    <dgm:cxn modelId="{A8CD206A-8FF4-414C-A65C-B5362C746E89}" type="presOf" srcId="{E1EB34A4-CE02-431C-BF5B-3030DAED9C86}" destId="{31484906-A4CF-40FD-A737-542EE82B787D}" srcOrd="0" destOrd="0" presId="urn:microsoft.com/office/officeart/2005/8/layout/default"/>
    <dgm:cxn modelId="{5869FB72-4F1F-44AB-BC66-CD5552B0896B}" type="presOf" srcId="{1B8FAA0D-003B-43E3-BC2B-6BCAA19CCD7A}" destId="{4CEDE202-4D47-4328-9B50-3B30A335754E}" srcOrd="0" destOrd="0" presId="urn:microsoft.com/office/officeart/2005/8/layout/default"/>
    <dgm:cxn modelId="{403BE455-5090-4869-8462-0652B820CA41}" srcId="{3CD478BB-C0AC-42A9-A4E5-76EB0393B591}" destId="{B174EE9A-8E10-4A61-B9F0-C66C4E534846}" srcOrd="3" destOrd="0" parTransId="{ADFFAEE9-E3E3-40CE-8F87-0E27C909EB3D}" sibTransId="{FA778B7B-681F-4799-896E-2458330E21B0}"/>
    <dgm:cxn modelId="{66622657-6FB4-4F59-B9AB-1B8D41A19CBC}" type="presOf" srcId="{3CD478BB-C0AC-42A9-A4E5-76EB0393B591}" destId="{29C0D4E0-292E-4B33-996E-C4B5E78AA041}" srcOrd="0" destOrd="0" presId="urn:microsoft.com/office/officeart/2005/8/layout/default"/>
    <dgm:cxn modelId="{5A298390-EA40-4947-AAF7-CAD5FD47969E}" srcId="{3CD478BB-C0AC-42A9-A4E5-76EB0393B591}" destId="{786919C6-F1BE-452D-A82A-BFF4A8802A2A}" srcOrd="5" destOrd="0" parTransId="{A1BB40AF-FE67-4ABF-880E-AB995C5EE7BC}" sibTransId="{A3E3808D-27F5-4542-90A1-91E7031AB8F5}"/>
    <dgm:cxn modelId="{1A43AF92-D28D-4890-A141-5BE3A77169C1}" srcId="{3CD478BB-C0AC-42A9-A4E5-76EB0393B591}" destId="{E1EB34A4-CE02-431C-BF5B-3030DAED9C86}" srcOrd="7" destOrd="0" parTransId="{5E930DE4-EEA2-4C1A-B132-CA16EA3C991C}" sibTransId="{D5E75EE9-7417-4D39-BECF-17F3B0FCE784}"/>
    <dgm:cxn modelId="{4EDC59A3-26BA-4112-8368-9266CA6861DB}" type="presOf" srcId="{520C4740-724C-43C1-B560-B674544EE6E9}" destId="{77EE3DD0-FE6D-4323-A2A5-CB06DD1C53C0}" srcOrd="0" destOrd="0" presId="urn:microsoft.com/office/officeart/2005/8/layout/default"/>
    <dgm:cxn modelId="{1ECF30B6-4763-45BC-8E67-3C19FAF33558}" srcId="{3CD478BB-C0AC-42A9-A4E5-76EB0393B591}" destId="{19FF6CA0-2057-485A-8BB2-EA7EC901EB52}" srcOrd="6" destOrd="0" parTransId="{DE8310AA-2CEA-427D-8447-A1010213E790}" sibTransId="{98536497-074C-4398-8EB8-5FC7724B9800}"/>
    <dgm:cxn modelId="{37EB17BE-5455-40F9-804F-D3EFB8085425}" type="presOf" srcId="{786919C6-F1BE-452D-A82A-BFF4A8802A2A}" destId="{C080E07F-872E-43A2-8882-8755FA8E339A}" srcOrd="0" destOrd="0" presId="urn:microsoft.com/office/officeart/2005/8/layout/default"/>
    <dgm:cxn modelId="{C0AE59D8-2334-412B-870C-395777E11439}" type="presOf" srcId="{DA49501B-805B-4CB6-B7D3-E2FA20DC9345}" destId="{E68ED70B-4E3A-4ECD-BD24-71DFB5818119}" srcOrd="0" destOrd="0" presId="urn:microsoft.com/office/officeart/2005/8/layout/default"/>
    <dgm:cxn modelId="{0816A1E5-00D6-4641-8A7C-366535CBD579}" type="presOf" srcId="{B174EE9A-8E10-4A61-B9F0-C66C4E534846}" destId="{ECDE0859-7D2D-425E-9084-3B0C12910392}" srcOrd="0" destOrd="0" presId="urn:microsoft.com/office/officeart/2005/8/layout/default"/>
    <dgm:cxn modelId="{12EDE9EE-7BF4-4D55-AABF-F9A5C3CA4036}" type="presOf" srcId="{FDD8FEEF-CCD1-48CC-B35C-6A5F649BF915}" destId="{C9436A6D-325C-4E80-AED0-07C7E3997F1A}" srcOrd="0" destOrd="0" presId="urn:microsoft.com/office/officeart/2005/8/layout/default"/>
    <dgm:cxn modelId="{B7341BEF-B9AB-44D0-AF8A-FE7FBA28354C}" type="presOf" srcId="{19FF6CA0-2057-485A-8BB2-EA7EC901EB52}" destId="{92E9E49D-661D-4358-83E5-AA0336708473}" srcOrd="0" destOrd="0" presId="urn:microsoft.com/office/officeart/2005/8/layout/default"/>
    <dgm:cxn modelId="{09E5EBF2-7F36-48A3-9303-3D78C7182939}" srcId="{3CD478BB-C0AC-42A9-A4E5-76EB0393B591}" destId="{8A66FB9E-FFA1-42E7-8E05-E5D0C61D9BC2}" srcOrd="2" destOrd="0" parTransId="{EA954680-68DF-48E7-AAD1-473274515575}" sibTransId="{3AA620D6-F20C-463D-AED4-BDBAA3CCD4EA}"/>
    <dgm:cxn modelId="{0B9CFDEA-4AA7-403F-A3A4-88EA5D5E24A2}" type="presParOf" srcId="{29C0D4E0-292E-4B33-996E-C4B5E78AA041}" destId="{77EE3DD0-FE6D-4323-A2A5-CB06DD1C53C0}" srcOrd="0" destOrd="0" presId="urn:microsoft.com/office/officeart/2005/8/layout/default"/>
    <dgm:cxn modelId="{2BE5EBEF-1C51-45DA-9956-11CDC5F93780}" type="presParOf" srcId="{29C0D4E0-292E-4B33-996E-C4B5E78AA041}" destId="{34B6C60A-4B3F-4BC0-B002-E3CD31FA13E8}" srcOrd="1" destOrd="0" presId="urn:microsoft.com/office/officeart/2005/8/layout/default"/>
    <dgm:cxn modelId="{3B360967-3DC6-426E-B876-817BDACA9523}" type="presParOf" srcId="{29C0D4E0-292E-4B33-996E-C4B5E78AA041}" destId="{E68ED70B-4E3A-4ECD-BD24-71DFB5818119}" srcOrd="2" destOrd="0" presId="urn:microsoft.com/office/officeart/2005/8/layout/default"/>
    <dgm:cxn modelId="{BDF5232C-C6C1-4AAB-9DF3-AAEDE348C891}" type="presParOf" srcId="{29C0D4E0-292E-4B33-996E-C4B5E78AA041}" destId="{C974CF23-2AB7-457F-A131-2F7BF7E96FDD}" srcOrd="3" destOrd="0" presId="urn:microsoft.com/office/officeart/2005/8/layout/default"/>
    <dgm:cxn modelId="{B89A4806-F7B3-4EFB-B53C-E176B9A22F05}" type="presParOf" srcId="{29C0D4E0-292E-4B33-996E-C4B5E78AA041}" destId="{D052D44E-908D-4154-868A-E4F7F13B53A2}" srcOrd="4" destOrd="0" presId="urn:microsoft.com/office/officeart/2005/8/layout/default"/>
    <dgm:cxn modelId="{3AC364E1-A500-4282-A041-DCA438AD22E4}" type="presParOf" srcId="{29C0D4E0-292E-4B33-996E-C4B5E78AA041}" destId="{FB923E1E-8268-4624-B14B-9BD377E6BD7D}" srcOrd="5" destOrd="0" presId="urn:microsoft.com/office/officeart/2005/8/layout/default"/>
    <dgm:cxn modelId="{C1EC941D-1D25-49F9-BA6D-FF84BBBD9B5B}" type="presParOf" srcId="{29C0D4E0-292E-4B33-996E-C4B5E78AA041}" destId="{ECDE0859-7D2D-425E-9084-3B0C12910392}" srcOrd="6" destOrd="0" presId="urn:microsoft.com/office/officeart/2005/8/layout/default"/>
    <dgm:cxn modelId="{FA59665D-4E90-4200-8B53-878FC4214F87}" type="presParOf" srcId="{29C0D4E0-292E-4B33-996E-C4B5E78AA041}" destId="{01720AD9-1782-48BA-803F-901BB62EEA77}" srcOrd="7" destOrd="0" presId="urn:microsoft.com/office/officeart/2005/8/layout/default"/>
    <dgm:cxn modelId="{E64E6F16-3D0B-4920-95A4-E7B4ABA756C6}" type="presParOf" srcId="{29C0D4E0-292E-4B33-996E-C4B5E78AA041}" destId="{4CEDE202-4D47-4328-9B50-3B30A335754E}" srcOrd="8" destOrd="0" presId="urn:microsoft.com/office/officeart/2005/8/layout/default"/>
    <dgm:cxn modelId="{5E212874-EFDA-4D13-85FE-D0ED63E57A40}" type="presParOf" srcId="{29C0D4E0-292E-4B33-996E-C4B5E78AA041}" destId="{FAC02595-16B2-4ED1-B65C-6787E0BDA977}" srcOrd="9" destOrd="0" presId="urn:microsoft.com/office/officeart/2005/8/layout/default"/>
    <dgm:cxn modelId="{4E3B6796-AAE4-44E2-9EA2-414BAB67BB8F}" type="presParOf" srcId="{29C0D4E0-292E-4B33-996E-C4B5E78AA041}" destId="{C080E07F-872E-43A2-8882-8755FA8E339A}" srcOrd="10" destOrd="0" presId="urn:microsoft.com/office/officeart/2005/8/layout/default"/>
    <dgm:cxn modelId="{19556F9E-72A7-4337-ADE7-089B542F7CB7}" type="presParOf" srcId="{29C0D4E0-292E-4B33-996E-C4B5E78AA041}" destId="{40B921B6-5D7C-4B82-9AE2-EB2EB5311CF2}" srcOrd="11" destOrd="0" presId="urn:microsoft.com/office/officeart/2005/8/layout/default"/>
    <dgm:cxn modelId="{BEDB804E-26BC-4B95-8BD2-97487A3DAD8C}" type="presParOf" srcId="{29C0D4E0-292E-4B33-996E-C4B5E78AA041}" destId="{92E9E49D-661D-4358-83E5-AA0336708473}" srcOrd="12" destOrd="0" presId="urn:microsoft.com/office/officeart/2005/8/layout/default"/>
    <dgm:cxn modelId="{706D6C82-9614-44E6-8E56-01F0EBFE2FD2}" type="presParOf" srcId="{29C0D4E0-292E-4B33-996E-C4B5E78AA041}" destId="{4A1468EE-7983-41EE-9DC1-FA87081BAE1C}" srcOrd="13" destOrd="0" presId="urn:microsoft.com/office/officeart/2005/8/layout/default"/>
    <dgm:cxn modelId="{F97C923C-2860-4345-863C-3A23F73B668E}" type="presParOf" srcId="{29C0D4E0-292E-4B33-996E-C4B5E78AA041}" destId="{31484906-A4CF-40FD-A737-542EE82B787D}" srcOrd="14" destOrd="0" presId="urn:microsoft.com/office/officeart/2005/8/layout/default"/>
    <dgm:cxn modelId="{0B853F40-6C30-484B-BA27-A985F3A44AF2}" type="presParOf" srcId="{29C0D4E0-292E-4B33-996E-C4B5E78AA041}" destId="{F22AF24C-FD6F-4699-8A24-B2BC9A0BB326}" srcOrd="15" destOrd="0" presId="urn:microsoft.com/office/officeart/2005/8/layout/default"/>
    <dgm:cxn modelId="{134EA0A1-E767-4508-B882-49E2D4D47D45}" type="presParOf" srcId="{29C0D4E0-292E-4B33-996E-C4B5E78AA041}" destId="{C9436A6D-325C-4E80-AED0-07C7E3997F1A}"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F5E2A-F1B1-4C2C-8A18-FAAAFF3DE895}">
      <dsp:nvSpPr>
        <dsp:cNvPr id="0" name=""/>
        <dsp:cNvSpPr/>
      </dsp:nvSpPr>
      <dsp:spPr>
        <a:xfrm>
          <a:off x="9242" y="375793"/>
          <a:ext cx="2762398" cy="359975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Employment engagement and satisfaction (among other HR indicators) are key for driving positive business outcomes</a:t>
          </a:r>
        </a:p>
      </dsp:txBody>
      <dsp:txXfrm>
        <a:off x="90150" y="456701"/>
        <a:ext cx="2600582" cy="3437934"/>
      </dsp:txXfrm>
    </dsp:sp>
    <dsp:sp modelId="{AD948732-5BE2-4DC3-8EAA-820DAC3EA47D}">
      <dsp:nvSpPr>
        <dsp:cNvPr id="0" name=""/>
        <dsp:cNvSpPr/>
      </dsp:nvSpPr>
      <dsp:spPr>
        <a:xfrm>
          <a:off x="3047880" y="1833131"/>
          <a:ext cx="585628" cy="68507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47880" y="1970146"/>
        <a:ext cx="409940" cy="411044"/>
      </dsp:txXfrm>
    </dsp:sp>
    <dsp:sp modelId="{176C5278-19D9-45BF-9264-C8BA4D58037A}">
      <dsp:nvSpPr>
        <dsp:cNvPr id="0" name=""/>
        <dsp:cNvSpPr/>
      </dsp:nvSpPr>
      <dsp:spPr>
        <a:xfrm>
          <a:off x="3876600" y="375793"/>
          <a:ext cx="2762398" cy="3599750"/>
        </a:xfrm>
        <a:prstGeom prst="roundRect">
          <a:avLst>
            <a:gd name="adj" fmla="val 10000"/>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Tools capable of reliably analyzing and predicting key HR indicators could help organizations achieve their business objectives and reduce costs by providing actionable information for tailoring HR management policies to improve productivity and enhance employee experience </a:t>
          </a:r>
        </a:p>
      </dsp:txBody>
      <dsp:txXfrm>
        <a:off x="3957508" y="456701"/>
        <a:ext cx="2600582" cy="3437934"/>
      </dsp:txXfrm>
    </dsp:sp>
    <dsp:sp modelId="{D1490593-B94A-465D-B1EB-7DD8238ABF84}">
      <dsp:nvSpPr>
        <dsp:cNvPr id="0" name=""/>
        <dsp:cNvSpPr/>
      </dsp:nvSpPr>
      <dsp:spPr>
        <a:xfrm>
          <a:off x="6915239" y="1833131"/>
          <a:ext cx="585628" cy="685074"/>
        </a:xfrm>
        <a:prstGeom prst="rightArrow">
          <a:avLst>
            <a:gd name="adj1" fmla="val 60000"/>
            <a:gd name="adj2" fmla="val 50000"/>
          </a:avLst>
        </a:prstGeom>
        <a:solidFill>
          <a:schemeClr val="accent5">
            <a:hueOff val="-12152150"/>
            <a:satOff val="-826"/>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915239" y="1970146"/>
        <a:ext cx="409940" cy="411044"/>
      </dsp:txXfrm>
    </dsp:sp>
    <dsp:sp modelId="{02C276F7-0151-4A8A-93E2-D81E8CB7B0BC}">
      <dsp:nvSpPr>
        <dsp:cNvPr id="0" name=""/>
        <dsp:cNvSpPr/>
      </dsp:nvSpPr>
      <dsp:spPr>
        <a:xfrm>
          <a:off x="7743958" y="375793"/>
          <a:ext cx="2762398" cy="3599750"/>
        </a:xfrm>
        <a:prstGeom prst="roundRect">
          <a:avLst>
            <a:gd name="adj" fmla="val 10000"/>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ML and AI have emerged as powerful data analysis and interpretation tools that could be successfully applied in the HR realm</a:t>
          </a:r>
        </a:p>
      </dsp:txBody>
      <dsp:txXfrm>
        <a:off x="7824866" y="456701"/>
        <a:ext cx="2600582" cy="3437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680CE-3703-4ECA-93D0-2F68510D4646}">
      <dsp:nvSpPr>
        <dsp:cNvPr id="0" name=""/>
        <dsp:cNvSpPr/>
      </dsp:nvSpPr>
      <dsp:spPr>
        <a:xfrm>
          <a:off x="1953914" y="423451"/>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26E1B0-09A9-480B-B152-BB368DC1AC73}">
      <dsp:nvSpPr>
        <dsp:cNvPr id="0" name=""/>
        <dsp:cNvSpPr/>
      </dsp:nvSpPr>
      <dsp:spPr>
        <a:xfrm>
          <a:off x="765914" y="2869353"/>
          <a:ext cx="432000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Follow the main tenants of the CRISP methodology to explore the application of ML techniques to HR management </a:t>
          </a:r>
        </a:p>
      </dsp:txBody>
      <dsp:txXfrm>
        <a:off x="765914" y="2869353"/>
        <a:ext cx="4320000" cy="900000"/>
      </dsp:txXfrm>
    </dsp:sp>
    <dsp:sp modelId="{99E345BC-6FA2-44DC-B3B6-7512B87D8374}">
      <dsp:nvSpPr>
        <dsp:cNvPr id="0" name=""/>
        <dsp:cNvSpPr/>
      </dsp:nvSpPr>
      <dsp:spPr>
        <a:xfrm>
          <a:off x="7029914" y="423451"/>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D1CD12-B5DC-47DE-B691-8A61B365366D}">
      <dsp:nvSpPr>
        <dsp:cNvPr id="0" name=""/>
        <dsp:cNvSpPr/>
      </dsp:nvSpPr>
      <dsp:spPr>
        <a:xfrm>
          <a:off x="5841914" y="2869353"/>
          <a:ext cx="432000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Study employee absenteeism using a publicly available information database created with records of absenteeism at work from July 2007 to July 2010 at a courier company in Brazil (</a:t>
          </a:r>
          <a:r>
            <a:rPr lang="en-US" sz="1600" kern="1200" dirty="0">
              <a:hlinkClick xmlns:r="http://schemas.openxmlformats.org/officeDocument/2006/relationships" r:id="rId5"/>
            </a:rPr>
            <a:t>link</a:t>
          </a:r>
          <a:r>
            <a:rPr lang="en-US" sz="1600" kern="1200" dirty="0"/>
            <a:t>)</a:t>
          </a:r>
        </a:p>
      </dsp:txBody>
      <dsp:txXfrm>
        <a:off x="5841914" y="2869353"/>
        <a:ext cx="4320000" cy="90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DB440-BE74-4982-A2A1-3A984F731A98}">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8A7B7-010A-49BF-A8E0-7CFBC3051AFF}">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850AD8-BA5D-4B25-8F43-FEA456F6C062}">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dirty="0"/>
            <a:t>Identified categorical and numerical features on the database which influenced employee absenteeism</a:t>
          </a:r>
        </a:p>
      </dsp:txBody>
      <dsp:txXfrm>
        <a:off x="1437631" y="531"/>
        <a:ext cx="9077968" cy="1244702"/>
      </dsp:txXfrm>
    </dsp:sp>
    <dsp:sp modelId="{67CC5677-06F6-414A-AFA4-B86769E1E1E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5E67A5-20DE-475E-AE7D-1B233A7FDBBF}">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E6DFFE-3BAC-43BB-8EB1-40FD7F0B5F96}">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Performed statistical data analyses on the data to gain insights into how these factors affected absenteeism</a:t>
          </a:r>
        </a:p>
      </dsp:txBody>
      <dsp:txXfrm>
        <a:off x="1437631" y="1556410"/>
        <a:ext cx="9077968" cy="1244702"/>
      </dsp:txXfrm>
    </dsp:sp>
    <dsp:sp modelId="{AFA09B79-7CA0-4F1E-8A3B-0228614F5DE2}">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4AF24-990B-4C20-9DED-D340A06CF8BC}">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31400-4AB1-43B4-9B63-008B95DA8465}">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Performed modeling studies with known classification methods (Decision Tree, Logistic Regression, KNN, SVM, Random Forest, CNN) to develop preliminary models for predicting employee absences deemed significant (&gt; 4 hr). Compared model performance across several metrics (accuracy, precision, recall, F1, computation time)</a:t>
          </a:r>
        </a:p>
      </dsp:txBody>
      <dsp:txXfrm>
        <a:off x="1437631" y="3112289"/>
        <a:ext cx="9077968" cy="12447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AA736-CF2B-4A95-BF09-8BA840EE6F08}">
      <dsp:nvSpPr>
        <dsp:cNvPr id="0" name=""/>
        <dsp:cNvSpPr/>
      </dsp:nvSpPr>
      <dsp:spPr>
        <a:xfrm>
          <a:off x="582645" y="1178"/>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total number of absenteeism hours was 5124.</a:t>
          </a:r>
        </a:p>
      </dsp:txBody>
      <dsp:txXfrm>
        <a:off x="582645" y="1178"/>
        <a:ext cx="2174490" cy="1304694"/>
      </dsp:txXfrm>
    </dsp:sp>
    <dsp:sp modelId="{182965A4-FAB5-4074-868F-EC7A6226D5A9}">
      <dsp:nvSpPr>
        <dsp:cNvPr id="0" name=""/>
        <dsp:cNvSpPr/>
      </dsp:nvSpPr>
      <dsp:spPr>
        <a:xfrm>
          <a:off x="2974584" y="1178"/>
          <a:ext cx="2174490" cy="1304694"/>
        </a:xfrm>
        <a:prstGeom prst="rect">
          <a:avLst/>
        </a:prstGeom>
        <a:gradFill rotWithShape="0">
          <a:gsLst>
            <a:gs pos="0">
              <a:schemeClr val="accent2">
                <a:hueOff val="805452"/>
                <a:satOff val="-2312"/>
                <a:lumOff val="-3701"/>
                <a:alphaOff val="0"/>
                <a:satMod val="103000"/>
                <a:lumMod val="102000"/>
                <a:tint val="94000"/>
              </a:schemeClr>
            </a:gs>
            <a:gs pos="50000">
              <a:schemeClr val="accent2">
                <a:hueOff val="805452"/>
                <a:satOff val="-2312"/>
                <a:lumOff val="-3701"/>
                <a:alphaOff val="0"/>
                <a:satMod val="110000"/>
                <a:lumMod val="100000"/>
                <a:shade val="100000"/>
              </a:schemeClr>
            </a:gs>
            <a:gs pos="100000">
              <a:schemeClr val="accent2">
                <a:hueOff val="805452"/>
                <a:satOff val="-2312"/>
                <a:lumOff val="-370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average absence time was 7.4 hr. The STD was 13.6 hr.</a:t>
          </a:r>
        </a:p>
      </dsp:txBody>
      <dsp:txXfrm>
        <a:off x="2974584" y="1178"/>
        <a:ext cx="2174490" cy="1304694"/>
      </dsp:txXfrm>
    </dsp:sp>
    <dsp:sp modelId="{39EE3633-4832-42E1-BCF9-0B19C30FC9A9}">
      <dsp:nvSpPr>
        <dsp:cNvPr id="0" name=""/>
        <dsp:cNvSpPr/>
      </dsp:nvSpPr>
      <dsp:spPr>
        <a:xfrm>
          <a:off x="5366524" y="1178"/>
          <a:ext cx="2174490" cy="1304694"/>
        </a:xfrm>
        <a:prstGeom prst="rect">
          <a:avLst/>
        </a:prstGeom>
        <a:gradFill rotWithShape="0">
          <a:gsLst>
            <a:gs pos="0">
              <a:schemeClr val="accent2">
                <a:hueOff val="1610903"/>
                <a:satOff val="-4623"/>
                <a:lumOff val="-7402"/>
                <a:alphaOff val="0"/>
                <a:satMod val="103000"/>
                <a:lumMod val="102000"/>
                <a:tint val="94000"/>
              </a:schemeClr>
            </a:gs>
            <a:gs pos="50000">
              <a:schemeClr val="accent2">
                <a:hueOff val="1610903"/>
                <a:satOff val="-4623"/>
                <a:lumOff val="-7402"/>
                <a:alphaOff val="0"/>
                <a:satMod val="110000"/>
                <a:lumMod val="100000"/>
                <a:shade val="100000"/>
              </a:schemeClr>
            </a:gs>
            <a:gs pos="100000">
              <a:schemeClr val="accent2">
                <a:hueOff val="1610903"/>
                <a:satOff val="-4623"/>
                <a:lumOff val="-74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Half of the absent workers were away for 3 hr or less</a:t>
          </a:r>
        </a:p>
      </dsp:txBody>
      <dsp:txXfrm>
        <a:off x="5366524" y="1178"/>
        <a:ext cx="2174490" cy="1304694"/>
      </dsp:txXfrm>
    </dsp:sp>
    <dsp:sp modelId="{5D859BA1-2980-4CEE-A2A6-35199841A99D}">
      <dsp:nvSpPr>
        <dsp:cNvPr id="0" name=""/>
        <dsp:cNvSpPr/>
      </dsp:nvSpPr>
      <dsp:spPr>
        <a:xfrm>
          <a:off x="7758464" y="1178"/>
          <a:ext cx="2174490" cy="1304694"/>
        </a:xfrm>
        <a:prstGeom prst="rect">
          <a:avLst/>
        </a:prstGeom>
        <a:gradFill rotWithShape="0">
          <a:gsLst>
            <a:gs pos="0">
              <a:schemeClr val="accent2">
                <a:hueOff val="2416355"/>
                <a:satOff val="-6935"/>
                <a:lumOff val="-11103"/>
                <a:alphaOff val="0"/>
                <a:satMod val="103000"/>
                <a:lumMod val="102000"/>
                <a:tint val="94000"/>
              </a:schemeClr>
            </a:gs>
            <a:gs pos="50000">
              <a:schemeClr val="accent2">
                <a:hueOff val="2416355"/>
                <a:satOff val="-6935"/>
                <a:lumOff val="-11103"/>
                <a:alphaOff val="0"/>
                <a:satMod val="110000"/>
                <a:lumMod val="100000"/>
                <a:shade val="100000"/>
              </a:schemeClr>
            </a:gs>
            <a:gs pos="100000">
              <a:schemeClr val="accent2">
                <a:hueOff val="2416355"/>
                <a:satOff val="-6935"/>
                <a:lumOff val="-111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maximum absence time was 120 hr (15 days)</a:t>
          </a:r>
        </a:p>
      </dsp:txBody>
      <dsp:txXfrm>
        <a:off x="7758464" y="1178"/>
        <a:ext cx="2174490" cy="1304694"/>
      </dsp:txXfrm>
    </dsp:sp>
    <dsp:sp modelId="{868EAF24-784D-4FE3-9FEE-8FCD8551C866}">
      <dsp:nvSpPr>
        <dsp:cNvPr id="0" name=""/>
        <dsp:cNvSpPr/>
      </dsp:nvSpPr>
      <dsp:spPr>
        <a:xfrm>
          <a:off x="582645" y="1523321"/>
          <a:ext cx="2174490" cy="1304694"/>
        </a:xfrm>
        <a:prstGeom prst="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average Service time of absentees was 12.6 years with minimum of 1 and a maximum of 29 years. 75% of absentees had less than 16 years of service.</a:t>
          </a:r>
        </a:p>
      </dsp:txBody>
      <dsp:txXfrm>
        <a:off x="582645" y="1523321"/>
        <a:ext cx="2174490" cy="1304694"/>
      </dsp:txXfrm>
    </dsp:sp>
    <dsp:sp modelId="{94D55DF7-1665-44B5-9AED-817386DECFB2}">
      <dsp:nvSpPr>
        <dsp:cNvPr id="0" name=""/>
        <dsp:cNvSpPr/>
      </dsp:nvSpPr>
      <dsp:spPr>
        <a:xfrm>
          <a:off x="2974584" y="1523321"/>
          <a:ext cx="2174490" cy="1304694"/>
        </a:xfrm>
        <a:prstGeom prst="rect">
          <a:avLst/>
        </a:prstGeom>
        <a:gradFill rotWithShape="0">
          <a:gsLst>
            <a:gs pos="0">
              <a:schemeClr val="accent2">
                <a:hueOff val="4027259"/>
                <a:satOff val="-11558"/>
                <a:lumOff val="-18506"/>
                <a:alphaOff val="0"/>
                <a:satMod val="103000"/>
                <a:lumMod val="102000"/>
                <a:tint val="94000"/>
              </a:schemeClr>
            </a:gs>
            <a:gs pos="50000">
              <a:schemeClr val="accent2">
                <a:hueOff val="4027259"/>
                <a:satOff val="-11558"/>
                <a:lumOff val="-18506"/>
                <a:alphaOff val="0"/>
                <a:satMod val="110000"/>
                <a:lumMod val="100000"/>
                <a:shade val="100000"/>
              </a:schemeClr>
            </a:gs>
            <a:gs pos="100000">
              <a:schemeClr val="accent2">
                <a:hueOff val="4027259"/>
                <a:satOff val="-11558"/>
                <a:lumOff val="-185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mean Age of absentees was 36.3 years with a minimum of 27 years and a maximum of 58 years. 75% of absentees were younger than 40 yo</a:t>
          </a:r>
        </a:p>
      </dsp:txBody>
      <dsp:txXfrm>
        <a:off x="2974584" y="1523321"/>
        <a:ext cx="2174490" cy="1304694"/>
      </dsp:txXfrm>
    </dsp:sp>
    <dsp:sp modelId="{D4EBF655-4181-4B6C-9365-BE4D32B537A0}">
      <dsp:nvSpPr>
        <dsp:cNvPr id="0" name=""/>
        <dsp:cNvSpPr/>
      </dsp:nvSpPr>
      <dsp:spPr>
        <a:xfrm>
          <a:off x="5366524" y="1523321"/>
          <a:ext cx="2174490" cy="1304694"/>
        </a:xfrm>
        <a:prstGeom prst="rect">
          <a:avLst/>
        </a:prstGeom>
        <a:gradFill rotWithShape="0">
          <a:gsLst>
            <a:gs pos="0">
              <a:schemeClr val="accent2">
                <a:hueOff val="4832710"/>
                <a:satOff val="-13870"/>
                <a:lumOff val="-22207"/>
                <a:alphaOff val="0"/>
                <a:satMod val="103000"/>
                <a:lumMod val="102000"/>
                <a:tint val="94000"/>
              </a:schemeClr>
            </a:gs>
            <a:gs pos="50000">
              <a:schemeClr val="accent2">
                <a:hueOff val="4832710"/>
                <a:satOff val="-13870"/>
                <a:lumOff val="-22207"/>
                <a:alphaOff val="0"/>
                <a:satMod val="110000"/>
                <a:lumMod val="100000"/>
                <a:shade val="100000"/>
              </a:schemeClr>
            </a:gs>
            <a:gs pos="100000">
              <a:schemeClr val="accent2">
                <a:hueOff val="4832710"/>
                <a:satOff val="-13870"/>
                <a:lumOff val="-222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average distance from their residence location to work for absentees was 29.9 Km</a:t>
          </a:r>
        </a:p>
      </dsp:txBody>
      <dsp:txXfrm>
        <a:off x="5366524" y="1523321"/>
        <a:ext cx="2174490" cy="1304694"/>
      </dsp:txXfrm>
    </dsp:sp>
    <dsp:sp modelId="{37A5EEBC-2679-4953-92DC-923CF6661C5C}">
      <dsp:nvSpPr>
        <dsp:cNvPr id="0" name=""/>
        <dsp:cNvSpPr/>
      </dsp:nvSpPr>
      <dsp:spPr>
        <a:xfrm>
          <a:off x="7758464" y="1523321"/>
          <a:ext cx="2174490" cy="1304694"/>
        </a:xfrm>
        <a:prstGeom prst="rect">
          <a:avLst/>
        </a:prstGeom>
        <a:gradFill rotWithShape="0">
          <a:gsLst>
            <a:gs pos="0">
              <a:schemeClr val="accent2">
                <a:hueOff val="5638162"/>
                <a:satOff val="-16181"/>
                <a:lumOff val="-25908"/>
                <a:alphaOff val="0"/>
                <a:satMod val="103000"/>
                <a:lumMod val="102000"/>
                <a:tint val="94000"/>
              </a:schemeClr>
            </a:gs>
            <a:gs pos="50000">
              <a:schemeClr val="accent2">
                <a:hueOff val="5638162"/>
                <a:satOff val="-16181"/>
                <a:lumOff val="-25908"/>
                <a:alphaOff val="0"/>
                <a:satMod val="110000"/>
                <a:lumMod val="100000"/>
                <a:shade val="100000"/>
              </a:schemeClr>
            </a:gs>
            <a:gs pos="100000">
              <a:schemeClr val="accent2">
                <a:hueOff val="5638162"/>
                <a:satOff val="-16181"/>
                <a:lumOff val="-259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There were 44 individuals with perfect attendance record (6% of total)</a:t>
          </a:r>
        </a:p>
      </dsp:txBody>
      <dsp:txXfrm>
        <a:off x="7758464" y="1523321"/>
        <a:ext cx="2174490" cy="1304694"/>
      </dsp:txXfrm>
    </dsp:sp>
    <dsp:sp modelId="{2F4E9B91-77D9-482F-9FD8-5FD1F865ADB0}">
      <dsp:nvSpPr>
        <dsp:cNvPr id="0" name=""/>
        <dsp:cNvSpPr/>
      </dsp:nvSpPr>
      <dsp:spPr>
        <a:xfrm>
          <a:off x="4170554" y="3045465"/>
          <a:ext cx="2174490" cy="1304694"/>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By extension, 94% of individuals reported absences during the year</a:t>
          </a:r>
        </a:p>
      </dsp:txBody>
      <dsp:txXfrm>
        <a:off x="4170554" y="3045465"/>
        <a:ext cx="2174490" cy="13046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512AA-359B-49BB-A3EC-018D50B05E87}">
      <dsp:nvSpPr>
        <dsp:cNvPr id="0" name=""/>
        <dsp:cNvSpPr/>
      </dsp:nvSpPr>
      <dsp:spPr>
        <a:xfrm rot="5400000">
          <a:off x="1110935" y="987930"/>
          <a:ext cx="1546756" cy="18646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1A141FE-8C6A-4CCD-984D-5A047E129091}">
      <dsp:nvSpPr>
        <dsp:cNvPr id="0" name=""/>
        <dsp:cNvSpPr/>
      </dsp:nvSpPr>
      <dsp:spPr>
        <a:xfrm>
          <a:off x="1466407" y="279"/>
          <a:ext cx="2071799" cy="124307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The main reasons for absences were medical consultation (21.4%), dental consultation (16.1%), physiotherapy(9.8%), diseases of the musculoskeletal system and connective tissue (7.9%), injuries (5.7%) and patient follow-up(5.5%)</a:t>
          </a:r>
        </a:p>
      </dsp:txBody>
      <dsp:txXfrm>
        <a:off x="1502816" y="36688"/>
        <a:ext cx="1998981" cy="1170261"/>
      </dsp:txXfrm>
    </dsp:sp>
    <dsp:sp modelId="{7B4DFF0E-2F16-4182-9C14-17A8C97838FF}">
      <dsp:nvSpPr>
        <dsp:cNvPr id="0" name=""/>
        <dsp:cNvSpPr/>
      </dsp:nvSpPr>
      <dsp:spPr>
        <a:xfrm rot="5400000">
          <a:off x="1110935" y="2541780"/>
          <a:ext cx="1546756" cy="186461"/>
        </a:xfrm>
        <a:prstGeom prst="rect">
          <a:avLst/>
        </a:prstGeom>
        <a:gradFill rotWithShape="0">
          <a:gsLst>
            <a:gs pos="0">
              <a:schemeClr val="accent2">
                <a:hueOff val="920516"/>
                <a:satOff val="-2642"/>
                <a:lumOff val="-4230"/>
                <a:alphaOff val="0"/>
                <a:satMod val="103000"/>
                <a:lumMod val="102000"/>
                <a:tint val="94000"/>
              </a:schemeClr>
            </a:gs>
            <a:gs pos="50000">
              <a:schemeClr val="accent2">
                <a:hueOff val="920516"/>
                <a:satOff val="-2642"/>
                <a:lumOff val="-4230"/>
                <a:alphaOff val="0"/>
                <a:satMod val="110000"/>
                <a:lumMod val="100000"/>
                <a:shade val="100000"/>
              </a:schemeClr>
            </a:gs>
            <a:gs pos="100000">
              <a:schemeClr val="accent2">
                <a:hueOff val="920516"/>
                <a:satOff val="-2642"/>
                <a:lumOff val="-423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18C2EAD-64DA-4E96-9386-B69069916674}">
      <dsp:nvSpPr>
        <dsp:cNvPr id="0" name=""/>
        <dsp:cNvSpPr/>
      </dsp:nvSpPr>
      <dsp:spPr>
        <a:xfrm>
          <a:off x="1466407" y="1554129"/>
          <a:ext cx="2071799" cy="1243079"/>
        </a:xfrm>
        <a:prstGeom prst="roundRect">
          <a:avLst>
            <a:gd name="adj" fmla="val 10000"/>
          </a:avLst>
        </a:prstGeom>
        <a:gradFill rotWithShape="0">
          <a:gsLst>
            <a:gs pos="0">
              <a:schemeClr val="accent2">
                <a:hueOff val="805452"/>
                <a:satOff val="-2312"/>
                <a:lumOff val="-3701"/>
                <a:alphaOff val="0"/>
                <a:satMod val="103000"/>
                <a:lumMod val="102000"/>
                <a:tint val="94000"/>
              </a:schemeClr>
            </a:gs>
            <a:gs pos="50000">
              <a:schemeClr val="accent2">
                <a:hueOff val="805452"/>
                <a:satOff val="-2312"/>
                <a:lumOff val="-3701"/>
                <a:alphaOff val="0"/>
                <a:satMod val="110000"/>
                <a:lumMod val="100000"/>
                <a:shade val="100000"/>
              </a:schemeClr>
            </a:gs>
            <a:gs pos="100000">
              <a:schemeClr val="accent2">
                <a:hueOff val="805452"/>
                <a:satOff val="-2312"/>
                <a:lumOff val="-370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The majority of absent hours were caused by diseases of the musculoskeletal system and connective tissue (842 hr); injury, poisoning and certain other consequences of external causes (729 hr); as well as medical(424 hr) and dental(335 hr) consultations. There were significant absences due to diseases of the respiratory(276 hr) and digestive(297 hr) systems.</a:t>
          </a:r>
        </a:p>
      </dsp:txBody>
      <dsp:txXfrm>
        <a:off x="1502816" y="1590538"/>
        <a:ext cx="1998981" cy="1170261"/>
      </dsp:txXfrm>
    </dsp:sp>
    <dsp:sp modelId="{F8337154-22B7-4767-82A4-D9F26EA1CA00}">
      <dsp:nvSpPr>
        <dsp:cNvPr id="0" name=""/>
        <dsp:cNvSpPr/>
      </dsp:nvSpPr>
      <dsp:spPr>
        <a:xfrm>
          <a:off x="1887860" y="3318704"/>
          <a:ext cx="2748400" cy="186461"/>
        </a:xfrm>
        <a:prstGeom prst="rect">
          <a:avLst/>
        </a:prstGeom>
        <a:gradFill rotWithShape="0">
          <a:gsLst>
            <a:gs pos="0">
              <a:schemeClr val="accent2">
                <a:hueOff val="1841033"/>
                <a:satOff val="-5284"/>
                <a:lumOff val="-8460"/>
                <a:alphaOff val="0"/>
                <a:satMod val="103000"/>
                <a:lumMod val="102000"/>
                <a:tint val="94000"/>
              </a:schemeClr>
            </a:gs>
            <a:gs pos="50000">
              <a:schemeClr val="accent2">
                <a:hueOff val="1841033"/>
                <a:satOff val="-5284"/>
                <a:lumOff val="-8460"/>
                <a:alphaOff val="0"/>
                <a:satMod val="110000"/>
                <a:lumMod val="100000"/>
                <a:shade val="100000"/>
              </a:schemeClr>
            </a:gs>
            <a:gs pos="100000">
              <a:schemeClr val="accent2">
                <a:hueOff val="1841033"/>
                <a:satOff val="-5284"/>
                <a:lumOff val="-846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A8F9BD0-946B-4BB0-B824-625298C826E9}">
      <dsp:nvSpPr>
        <dsp:cNvPr id="0" name=""/>
        <dsp:cNvSpPr/>
      </dsp:nvSpPr>
      <dsp:spPr>
        <a:xfrm>
          <a:off x="1466407" y="3107978"/>
          <a:ext cx="2071799" cy="1243079"/>
        </a:xfrm>
        <a:prstGeom prst="roundRect">
          <a:avLst>
            <a:gd name="adj" fmla="val 10000"/>
          </a:avLst>
        </a:prstGeom>
        <a:gradFill rotWithShape="0">
          <a:gsLst>
            <a:gs pos="0">
              <a:schemeClr val="accent2">
                <a:hueOff val="1610903"/>
                <a:satOff val="-4623"/>
                <a:lumOff val="-7402"/>
                <a:alphaOff val="0"/>
                <a:satMod val="103000"/>
                <a:lumMod val="102000"/>
                <a:tint val="94000"/>
              </a:schemeClr>
            </a:gs>
            <a:gs pos="50000">
              <a:schemeClr val="accent2">
                <a:hueOff val="1610903"/>
                <a:satOff val="-4623"/>
                <a:lumOff val="-7402"/>
                <a:alphaOff val="0"/>
                <a:satMod val="110000"/>
                <a:lumMod val="100000"/>
                <a:shade val="100000"/>
              </a:schemeClr>
            </a:gs>
            <a:gs pos="100000">
              <a:schemeClr val="accent2">
                <a:hueOff val="1610903"/>
                <a:satOff val="-4623"/>
                <a:lumOff val="-74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The months with the most absenteeism cases were March (12%), February (10.3%) and July (9.3%)</a:t>
          </a:r>
        </a:p>
      </dsp:txBody>
      <dsp:txXfrm>
        <a:off x="1502816" y="3144387"/>
        <a:ext cx="1998981" cy="1170261"/>
      </dsp:txXfrm>
    </dsp:sp>
    <dsp:sp modelId="{310CD329-9C81-4DA6-8877-137AB9E2B0FB}">
      <dsp:nvSpPr>
        <dsp:cNvPr id="0" name=""/>
        <dsp:cNvSpPr/>
      </dsp:nvSpPr>
      <dsp:spPr>
        <a:xfrm rot="16200000">
          <a:off x="3866428" y="2541780"/>
          <a:ext cx="1546756" cy="186461"/>
        </a:xfrm>
        <a:prstGeom prst="rect">
          <a:avLst/>
        </a:prstGeom>
        <a:gradFill rotWithShape="0">
          <a:gsLst>
            <a:gs pos="0">
              <a:schemeClr val="accent2">
                <a:hueOff val="2761549"/>
                <a:satOff val="-7926"/>
                <a:lumOff val="-12690"/>
                <a:alphaOff val="0"/>
                <a:satMod val="103000"/>
                <a:lumMod val="102000"/>
                <a:tint val="94000"/>
              </a:schemeClr>
            </a:gs>
            <a:gs pos="50000">
              <a:schemeClr val="accent2">
                <a:hueOff val="2761549"/>
                <a:satOff val="-7926"/>
                <a:lumOff val="-12690"/>
                <a:alphaOff val="0"/>
                <a:satMod val="110000"/>
                <a:lumMod val="100000"/>
                <a:shade val="100000"/>
              </a:schemeClr>
            </a:gs>
            <a:gs pos="100000">
              <a:schemeClr val="accent2">
                <a:hueOff val="2761549"/>
                <a:satOff val="-7926"/>
                <a:lumOff val="-1269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6B31D71-D965-45AD-89E4-B4DC64A2D4D7}">
      <dsp:nvSpPr>
        <dsp:cNvPr id="0" name=""/>
        <dsp:cNvSpPr/>
      </dsp:nvSpPr>
      <dsp:spPr>
        <a:xfrm>
          <a:off x="4221900" y="3107978"/>
          <a:ext cx="2071799" cy="1243079"/>
        </a:xfrm>
        <a:prstGeom prst="roundRect">
          <a:avLst>
            <a:gd name="adj" fmla="val 10000"/>
          </a:avLst>
        </a:prstGeom>
        <a:gradFill rotWithShape="0">
          <a:gsLst>
            <a:gs pos="0">
              <a:schemeClr val="accent2">
                <a:hueOff val="2416355"/>
                <a:satOff val="-6935"/>
                <a:lumOff val="-11103"/>
                <a:alphaOff val="0"/>
                <a:satMod val="103000"/>
                <a:lumMod val="102000"/>
                <a:tint val="94000"/>
              </a:schemeClr>
            </a:gs>
            <a:gs pos="50000">
              <a:schemeClr val="accent2">
                <a:hueOff val="2416355"/>
                <a:satOff val="-6935"/>
                <a:lumOff val="-11103"/>
                <a:alphaOff val="0"/>
                <a:satMod val="110000"/>
                <a:lumMod val="100000"/>
                <a:shade val="100000"/>
              </a:schemeClr>
            </a:gs>
            <a:gs pos="100000">
              <a:schemeClr val="accent2">
                <a:hueOff val="2416355"/>
                <a:satOff val="-6935"/>
                <a:lumOff val="-111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The months with the most absenteeism time were March (765 hr), July (734 hr), April (482 hr) and November (473 hr)</a:t>
          </a:r>
        </a:p>
      </dsp:txBody>
      <dsp:txXfrm>
        <a:off x="4258309" y="3144387"/>
        <a:ext cx="1998981" cy="1170261"/>
      </dsp:txXfrm>
    </dsp:sp>
    <dsp:sp modelId="{F9778C6A-9EF4-4791-B6EF-FB12E3B0521E}">
      <dsp:nvSpPr>
        <dsp:cNvPr id="0" name=""/>
        <dsp:cNvSpPr/>
      </dsp:nvSpPr>
      <dsp:spPr>
        <a:xfrm rot="16200000">
          <a:off x="3866428" y="987930"/>
          <a:ext cx="1546756" cy="186461"/>
        </a:xfrm>
        <a:prstGeom prst="rect">
          <a:avLst/>
        </a:prstGeom>
        <a:gradFill rotWithShape="0">
          <a:gsLst>
            <a:gs pos="0">
              <a:schemeClr val="accent2">
                <a:hueOff val="3682065"/>
                <a:satOff val="-10567"/>
                <a:lumOff val="-16919"/>
                <a:alphaOff val="0"/>
                <a:satMod val="103000"/>
                <a:lumMod val="102000"/>
                <a:tint val="94000"/>
              </a:schemeClr>
            </a:gs>
            <a:gs pos="50000">
              <a:schemeClr val="accent2">
                <a:hueOff val="3682065"/>
                <a:satOff val="-10567"/>
                <a:lumOff val="-16919"/>
                <a:alphaOff val="0"/>
                <a:satMod val="110000"/>
                <a:lumMod val="100000"/>
                <a:shade val="100000"/>
              </a:schemeClr>
            </a:gs>
            <a:gs pos="100000">
              <a:schemeClr val="accent2">
                <a:hueOff val="3682065"/>
                <a:satOff val="-10567"/>
                <a:lumOff val="-1691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F3A7D7D-E71A-4BB1-9137-345D7C4715A6}">
      <dsp:nvSpPr>
        <dsp:cNvPr id="0" name=""/>
        <dsp:cNvSpPr/>
      </dsp:nvSpPr>
      <dsp:spPr>
        <a:xfrm>
          <a:off x="4221900" y="1554129"/>
          <a:ext cx="2071799" cy="1243079"/>
        </a:xfrm>
        <a:prstGeom prst="roundRect">
          <a:avLst>
            <a:gd name="adj" fmla="val 10000"/>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The days with the most absence cases were Monday (22.1%), Wednesday (20.8%), Tuesday (20.3%) and Friday (19.8%)</a:t>
          </a:r>
        </a:p>
      </dsp:txBody>
      <dsp:txXfrm>
        <a:off x="4258309" y="1590538"/>
        <a:ext cx="1998981" cy="1170261"/>
      </dsp:txXfrm>
    </dsp:sp>
    <dsp:sp modelId="{5C8FEC76-3BE9-43C4-9DB2-0AEF948A2538}">
      <dsp:nvSpPr>
        <dsp:cNvPr id="0" name=""/>
        <dsp:cNvSpPr/>
      </dsp:nvSpPr>
      <dsp:spPr>
        <a:xfrm>
          <a:off x="4643353" y="211006"/>
          <a:ext cx="2748400" cy="186461"/>
        </a:xfrm>
        <a:prstGeom prst="rect">
          <a:avLst/>
        </a:prstGeom>
        <a:gradFill rotWithShape="0">
          <a:gsLst>
            <a:gs pos="0">
              <a:schemeClr val="accent2">
                <a:hueOff val="4602581"/>
                <a:satOff val="-13209"/>
                <a:lumOff val="-21149"/>
                <a:alphaOff val="0"/>
                <a:satMod val="103000"/>
                <a:lumMod val="102000"/>
                <a:tint val="94000"/>
              </a:schemeClr>
            </a:gs>
            <a:gs pos="50000">
              <a:schemeClr val="accent2">
                <a:hueOff val="4602581"/>
                <a:satOff val="-13209"/>
                <a:lumOff val="-21149"/>
                <a:alphaOff val="0"/>
                <a:satMod val="110000"/>
                <a:lumMod val="100000"/>
                <a:shade val="100000"/>
              </a:schemeClr>
            </a:gs>
            <a:gs pos="100000">
              <a:schemeClr val="accent2">
                <a:hueOff val="4602581"/>
                <a:satOff val="-13209"/>
                <a:lumOff val="-2114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DA51FE0-8209-41BB-B143-5B1C091A111C}">
      <dsp:nvSpPr>
        <dsp:cNvPr id="0" name=""/>
        <dsp:cNvSpPr/>
      </dsp:nvSpPr>
      <dsp:spPr>
        <a:xfrm>
          <a:off x="4221900" y="279"/>
          <a:ext cx="2071799" cy="1243079"/>
        </a:xfrm>
        <a:prstGeom prst="roundRect">
          <a:avLst>
            <a:gd name="adj" fmla="val 10000"/>
          </a:avLst>
        </a:prstGeom>
        <a:gradFill rotWithShape="0">
          <a:gsLst>
            <a:gs pos="0">
              <a:schemeClr val="accent2">
                <a:hueOff val="4027259"/>
                <a:satOff val="-11558"/>
                <a:lumOff val="-18506"/>
                <a:alphaOff val="0"/>
                <a:satMod val="103000"/>
                <a:lumMod val="102000"/>
                <a:tint val="94000"/>
              </a:schemeClr>
            </a:gs>
            <a:gs pos="50000">
              <a:schemeClr val="accent2">
                <a:hueOff val="4027259"/>
                <a:satOff val="-11558"/>
                <a:lumOff val="-18506"/>
                <a:alphaOff val="0"/>
                <a:satMod val="110000"/>
                <a:lumMod val="100000"/>
                <a:shade val="100000"/>
              </a:schemeClr>
            </a:gs>
            <a:gs pos="100000">
              <a:schemeClr val="accent2">
                <a:hueOff val="4027259"/>
                <a:satOff val="-11558"/>
                <a:lumOff val="-185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The days with the most absenteeism hours were Monday (1489 hr), Tuesday (1229 hr), Wednesday (1115 hr) and Friday (738 hr)</a:t>
          </a:r>
        </a:p>
      </dsp:txBody>
      <dsp:txXfrm>
        <a:off x="4258309" y="36688"/>
        <a:ext cx="1998981" cy="1170261"/>
      </dsp:txXfrm>
    </dsp:sp>
    <dsp:sp modelId="{40689389-1913-4250-AB13-62F7A65A001B}">
      <dsp:nvSpPr>
        <dsp:cNvPr id="0" name=""/>
        <dsp:cNvSpPr/>
      </dsp:nvSpPr>
      <dsp:spPr>
        <a:xfrm rot="5400000">
          <a:off x="6621921" y="987930"/>
          <a:ext cx="1546756" cy="186461"/>
        </a:xfrm>
        <a:prstGeom prst="rect">
          <a:avLst/>
        </a:prstGeom>
        <a:gradFill rotWithShape="0">
          <a:gsLst>
            <a:gs pos="0">
              <a:schemeClr val="accent2">
                <a:hueOff val="5523098"/>
                <a:satOff val="-15851"/>
                <a:lumOff val="-25379"/>
                <a:alphaOff val="0"/>
                <a:satMod val="103000"/>
                <a:lumMod val="102000"/>
                <a:tint val="94000"/>
              </a:schemeClr>
            </a:gs>
            <a:gs pos="50000">
              <a:schemeClr val="accent2">
                <a:hueOff val="5523098"/>
                <a:satOff val="-15851"/>
                <a:lumOff val="-25379"/>
                <a:alphaOff val="0"/>
                <a:satMod val="110000"/>
                <a:lumMod val="100000"/>
                <a:shade val="100000"/>
              </a:schemeClr>
            </a:gs>
            <a:gs pos="100000">
              <a:schemeClr val="accent2">
                <a:hueOff val="5523098"/>
                <a:satOff val="-15851"/>
                <a:lumOff val="-2537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201BB-BAA6-4EE7-A9CD-CDCEB29A0B89}">
      <dsp:nvSpPr>
        <dsp:cNvPr id="0" name=""/>
        <dsp:cNvSpPr/>
      </dsp:nvSpPr>
      <dsp:spPr>
        <a:xfrm>
          <a:off x="6977393" y="279"/>
          <a:ext cx="2071799" cy="1243079"/>
        </a:xfrm>
        <a:prstGeom prst="roundRect">
          <a:avLst>
            <a:gd name="adj" fmla="val 10000"/>
          </a:avLst>
        </a:prstGeom>
        <a:gradFill rotWithShape="0">
          <a:gsLst>
            <a:gs pos="0">
              <a:schemeClr val="accent2">
                <a:hueOff val="4832710"/>
                <a:satOff val="-13870"/>
                <a:lumOff val="-22207"/>
                <a:alphaOff val="0"/>
                <a:satMod val="103000"/>
                <a:lumMod val="102000"/>
                <a:tint val="94000"/>
              </a:schemeClr>
            </a:gs>
            <a:gs pos="50000">
              <a:schemeClr val="accent2">
                <a:hueOff val="4832710"/>
                <a:satOff val="-13870"/>
                <a:lumOff val="-22207"/>
                <a:alphaOff val="0"/>
                <a:satMod val="110000"/>
                <a:lumMod val="100000"/>
                <a:shade val="100000"/>
              </a:schemeClr>
            </a:gs>
            <a:gs pos="100000">
              <a:schemeClr val="accent2">
                <a:hueOff val="4832710"/>
                <a:satOff val="-13870"/>
                <a:lumOff val="-222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Absence cases were almost equally distributed across seasons with Autumn having a slight uptick (27.2%)</a:t>
          </a:r>
        </a:p>
      </dsp:txBody>
      <dsp:txXfrm>
        <a:off x="7013802" y="36688"/>
        <a:ext cx="1998981" cy="1170261"/>
      </dsp:txXfrm>
    </dsp:sp>
    <dsp:sp modelId="{C43DFB84-EFF4-4C69-AE23-138E58D98F17}">
      <dsp:nvSpPr>
        <dsp:cNvPr id="0" name=""/>
        <dsp:cNvSpPr/>
      </dsp:nvSpPr>
      <dsp:spPr>
        <a:xfrm rot="5400000">
          <a:off x="6621921" y="2541780"/>
          <a:ext cx="1546756" cy="186461"/>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45E8114-5CBD-4A22-A080-DBB60CBBA76B}">
      <dsp:nvSpPr>
        <dsp:cNvPr id="0" name=""/>
        <dsp:cNvSpPr/>
      </dsp:nvSpPr>
      <dsp:spPr>
        <a:xfrm>
          <a:off x="6977393" y="1554129"/>
          <a:ext cx="2071799" cy="1243079"/>
        </a:xfrm>
        <a:prstGeom prst="roundRect">
          <a:avLst>
            <a:gd name="adj" fmla="val 10000"/>
          </a:avLst>
        </a:prstGeom>
        <a:gradFill rotWithShape="0">
          <a:gsLst>
            <a:gs pos="0">
              <a:schemeClr val="accent2">
                <a:hueOff val="5638162"/>
                <a:satOff val="-16181"/>
                <a:lumOff val="-25908"/>
                <a:alphaOff val="0"/>
                <a:satMod val="103000"/>
                <a:lumMod val="102000"/>
                <a:tint val="94000"/>
              </a:schemeClr>
            </a:gs>
            <a:gs pos="50000">
              <a:schemeClr val="accent2">
                <a:hueOff val="5638162"/>
                <a:satOff val="-16181"/>
                <a:lumOff val="-25908"/>
                <a:alphaOff val="0"/>
                <a:satMod val="110000"/>
                <a:lumMod val="100000"/>
                <a:shade val="100000"/>
              </a:schemeClr>
            </a:gs>
            <a:gs pos="100000">
              <a:schemeClr val="accent2">
                <a:hueOff val="5638162"/>
                <a:satOff val="-16181"/>
                <a:lumOff val="-259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The season with the most absenteeism hours was Autumn (1492 hr), followed by Spring (1241) and Winter (1239) which differed very little.</a:t>
          </a:r>
        </a:p>
      </dsp:txBody>
      <dsp:txXfrm>
        <a:off x="7013802" y="1590538"/>
        <a:ext cx="1998981" cy="1170261"/>
      </dsp:txXfrm>
    </dsp:sp>
    <dsp:sp modelId="{84D04E0F-BEA2-49C1-A028-3F3C5CE08046}">
      <dsp:nvSpPr>
        <dsp:cNvPr id="0" name=""/>
        <dsp:cNvSpPr/>
      </dsp:nvSpPr>
      <dsp:spPr>
        <a:xfrm>
          <a:off x="6977393" y="3107978"/>
          <a:ext cx="2071799" cy="1243079"/>
        </a:xfrm>
        <a:prstGeom prst="roundRect">
          <a:avLst>
            <a:gd name="adj" fmla="val 10000"/>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None of the absentees were subject to disciplinary action prior to being absent</a:t>
          </a:r>
        </a:p>
      </dsp:txBody>
      <dsp:txXfrm>
        <a:off x="7013802" y="3144387"/>
        <a:ext cx="1998981" cy="11702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E3DD0-FE6D-4323-A2A5-CB06DD1C53C0}">
      <dsp:nvSpPr>
        <dsp:cNvPr id="0" name=""/>
        <dsp:cNvSpPr/>
      </dsp:nvSpPr>
      <dsp:spPr>
        <a:xfrm>
          <a:off x="582645" y="1178"/>
          <a:ext cx="2174490" cy="13046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 majority of the absentees (82%) had high school education. Employees with this level of education had the most absenteeism hours (4393 hr)</a:t>
          </a:r>
        </a:p>
      </dsp:txBody>
      <dsp:txXfrm>
        <a:off x="582645" y="1178"/>
        <a:ext cx="2174490" cy="1304694"/>
      </dsp:txXfrm>
    </dsp:sp>
    <dsp:sp modelId="{E68ED70B-4E3A-4ECD-BD24-71DFB5818119}">
      <dsp:nvSpPr>
        <dsp:cNvPr id="0" name=""/>
        <dsp:cNvSpPr/>
      </dsp:nvSpPr>
      <dsp:spPr>
        <a:xfrm>
          <a:off x="2974584" y="1178"/>
          <a:ext cx="2174490" cy="1304694"/>
        </a:xfrm>
        <a:prstGeom prst="rect">
          <a:avLst/>
        </a:prstGeom>
        <a:solidFill>
          <a:schemeClr val="accent2">
            <a:hueOff val="805452"/>
            <a:satOff val="-2312"/>
            <a:lumOff val="-370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 large majority of absentees (58.5%) had children</a:t>
          </a:r>
        </a:p>
      </dsp:txBody>
      <dsp:txXfrm>
        <a:off x="2974584" y="1178"/>
        <a:ext cx="2174490" cy="1304694"/>
      </dsp:txXfrm>
    </dsp:sp>
    <dsp:sp modelId="{D052D44E-908D-4154-868A-E4F7F13B53A2}">
      <dsp:nvSpPr>
        <dsp:cNvPr id="0" name=""/>
        <dsp:cNvSpPr/>
      </dsp:nvSpPr>
      <dsp:spPr>
        <a:xfrm>
          <a:off x="5366524" y="1178"/>
          <a:ext cx="2174490" cy="1304694"/>
        </a:xfrm>
        <a:prstGeom prst="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 largest number of absenteeism hours were seen in employees with 2 children (1649 hr)</a:t>
          </a:r>
        </a:p>
      </dsp:txBody>
      <dsp:txXfrm>
        <a:off x="5366524" y="1178"/>
        <a:ext cx="2174490" cy="1304694"/>
      </dsp:txXfrm>
    </dsp:sp>
    <dsp:sp modelId="{ECDE0859-7D2D-425E-9084-3B0C12910392}">
      <dsp:nvSpPr>
        <dsp:cNvPr id="0" name=""/>
        <dsp:cNvSpPr/>
      </dsp:nvSpPr>
      <dsp:spPr>
        <a:xfrm>
          <a:off x="7758464" y="1178"/>
          <a:ext cx="2174490" cy="1304694"/>
        </a:xfrm>
        <a:prstGeom prst="rect">
          <a:avLst/>
        </a:prstGeom>
        <a:solidFill>
          <a:schemeClr val="accent2">
            <a:hueOff val="2416355"/>
            <a:satOff val="-6935"/>
            <a:lumOff val="-1110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56.2 percent of absentees were social drinkers. The largest number of absenteeism hours were in the social drinker group (3226 hr)</a:t>
          </a:r>
        </a:p>
      </dsp:txBody>
      <dsp:txXfrm>
        <a:off x="7758464" y="1178"/>
        <a:ext cx="2174490" cy="1304694"/>
      </dsp:txXfrm>
    </dsp:sp>
    <dsp:sp modelId="{4CEDE202-4D47-4328-9B50-3B30A335754E}">
      <dsp:nvSpPr>
        <dsp:cNvPr id="0" name=""/>
        <dsp:cNvSpPr/>
      </dsp:nvSpPr>
      <dsp:spPr>
        <a:xfrm>
          <a:off x="582645" y="1523321"/>
          <a:ext cx="2174490" cy="1304694"/>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6.6 percent of absentees were social smokers. The largest number of absenteeism hours were in the non-smoker group (4773 hr)</a:t>
          </a:r>
        </a:p>
      </dsp:txBody>
      <dsp:txXfrm>
        <a:off x="582645" y="1523321"/>
        <a:ext cx="2174490" cy="1304694"/>
      </dsp:txXfrm>
    </dsp:sp>
    <dsp:sp modelId="{C080E07F-872E-43A2-8882-8755FA8E339A}">
      <dsp:nvSpPr>
        <dsp:cNvPr id="0" name=""/>
        <dsp:cNvSpPr/>
      </dsp:nvSpPr>
      <dsp:spPr>
        <a:xfrm>
          <a:off x="2974584" y="1523321"/>
          <a:ext cx="2174490" cy="1304694"/>
        </a:xfrm>
        <a:prstGeom prst="rect">
          <a:avLst/>
        </a:prstGeom>
        <a:solidFill>
          <a:schemeClr val="accent2">
            <a:hueOff val="4027259"/>
            <a:satOff val="-11558"/>
            <a:lumOff val="-1850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37.8% of absenteeism cases were found in employees who owned pets. The total number of absenteeism hours for pet owners was 1983 hr. The largest number of hours belonged to the no-pet ownership group (3141 hr)</a:t>
          </a:r>
        </a:p>
      </dsp:txBody>
      <dsp:txXfrm>
        <a:off x="2974584" y="1523321"/>
        <a:ext cx="2174490" cy="1304694"/>
      </dsp:txXfrm>
    </dsp:sp>
    <dsp:sp modelId="{92E9E49D-661D-4358-83E5-AA0336708473}">
      <dsp:nvSpPr>
        <dsp:cNvPr id="0" name=""/>
        <dsp:cNvSpPr/>
      </dsp:nvSpPr>
      <dsp:spPr>
        <a:xfrm>
          <a:off x="5366524" y="1523321"/>
          <a:ext cx="2174490" cy="1304694"/>
        </a:xfrm>
        <a:prstGeom prst="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37.8% of absenteeism cases were found in employees who owned pets. The total number of absenteeism hours for pet owners was 1983 hr. The largest number of hours belonged to the no-pet ownership group (3141 hr)</a:t>
          </a:r>
        </a:p>
      </dsp:txBody>
      <dsp:txXfrm>
        <a:off x="5366524" y="1523321"/>
        <a:ext cx="2174490" cy="1304694"/>
      </dsp:txXfrm>
    </dsp:sp>
    <dsp:sp modelId="{31484906-A4CF-40FD-A737-542EE82B787D}">
      <dsp:nvSpPr>
        <dsp:cNvPr id="0" name=""/>
        <dsp:cNvSpPr/>
      </dsp:nvSpPr>
      <dsp:spPr>
        <a:xfrm>
          <a:off x="7758464" y="1523321"/>
          <a:ext cx="2174490" cy="1304694"/>
        </a:xfrm>
        <a:prstGeom prst="rect">
          <a:avLst/>
        </a:prstGeom>
        <a:solidFill>
          <a:schemeClr val="accent2">
            <a:hueOff val="5638162"/>
            <a:satOff val="-16181"/>
            <a:lumOff val="-2590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32.2% of absenteeism cases were found in employees with obesity. The total number of absenteeism hours for these employees was 1461 hr</a:t>
          </a:r>
        </a:p>
      </dsp:txBody>
      <dsp:txXfrm>
        <a:off x="7758464" y="1523321"/>
        <a:ext cx="2174490" cy="1304694"/>
      </dsp:txXfrm>
    </dsp:sp>
    <dsp:sp modelId="{C9436A6D-325C-4E80-AED0-07C7E3997F1A}">
      <dsp:nvSpPr>
        <dsp:cNvPr id="0" name=""/>
        <dsp:cNvSpPr/>
      </dsp:nvSpPr>
      <dsp:spPr>
        <a:xfrm>
          <a:off x="4170554" y="3045465"/>
          <a:ext cx="2174490" cy="1304694"/>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31.9% of absenteeism cases were found in employees who were overweight. The total number of absenteeism hours for these employees was 1931 hr.</a:t>
          </a:r>
        </a:p>
      </dsp:txBody>
      <dsp:txXfrm>
        <a:off x="4170554" y="3045465"/>
        <a:ext cx="2174490" cy="130469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0601F-2DC4-9647-8401-F57AB135D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B949C0-74D0-205B-9181-E57AE82675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0225C-5C64-978C-9CA3-1346486FCB64}"/>
              </a:ext>
            </a:extLst>
          </p:cNvPr>
          <p:cNvSpPr>
            <a:spLocks noGrp="1"/>
          </p:cNvSpPr>
          <p:nvPr>
            <p:ph type="dt" sz="half" idx="10"/>
          </p:nvPr>
        </p:nvSpPr>
        <p:spPr/>
        <p:txBody>
          <a:bodyPr/>
          <a:lstStyle/>
          <a:p>
            <a:fld id="{7A8A5B6E-471B-4AA4-A221-248A5A847F59}" type="datetimeFigureOut">
              <a:rPr lang="en-US" smtClean="0"/>
              <a:t>9/29/2024</a:t>
            </a:fld>
            <a:endParaRPr lang="en-US"/>
          </a:p>
        </p:txBody>
      </p:sp>
      <p:sp>
        <p:nvSpPr>
          <p:cNvPr id="5" name="Footer Placeholder 4">
            <a:extLst>
              <a:ext uri="{FF2B5EF4-FFF2-40B4-BE49-F238E27FC236}">
                <a16:creationId xmlns:a16="http://schemas.microsoft.com/office/drawing/2014/main" id="{B1F04E18-5540-27BF-E5EC-E7EA1DE7F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B9AC1-9EC8-BB5C-08D1-D696663A7AEF}"/>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53867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E026-819C-379B-CD30-D2BA5762CA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37F83D-4AB3-4994-9D76-6DCE1EB85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23A6A-8887-ECF8-5449-868029CBDEF0}"/>
              </a:ext>
            </a:extLst>
          </p:cNvPr>
          <p:cNvSpPr>
            <a:spLocks noGrp="1"/>
          </p:cNvSpPr>
          <p:nvPr>
            <p:ph type="dt" sz="half" idx="10"/>
          </p:nvPr>
        </p:nvSpPr>
        <p:spPr/>
        <p:txBody>
          <a:bodyPr/>
          <a:lstStyle/>
          <a:p>
            <a:fld id="{7A8A5B6E-471B-4AA4-A221-248A5A847F59}" type="datetimeFigureOut">
              <a:rPr lang="en-US" smtClean="0"/>
              <a:t>9/29/2024</a:t>
            </a:fld>
            <a:endParaRPr lang="en-US"/>
          </a:p>
        </p:txBody>
      </p:sp>
      <p:sp>
        <p:nvSpPr>
          <p:cNvPr id="5" name="Footer Placeholder 4">
            <a:extLst>
              <a:ext uri="{FF2B5EF4-FFF2-40B4-BE49-F238E27FC236}">
                <a16:creationId xmlns:a16="http://schemas.microsoft.com/office/drawing/2014/main" id="{CE56A3DE-DD3C-9794-53D6-1A2BFAB15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5AECA-9AD0-7663-16D7-FE145C6932F6}"/>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167639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D47C61-C62F-DEC3-1FC0-E47B5DEB0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C67087-C5FE-DB96-A143-4D8452DE4C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951B53-1112-62FB-AD98-0D0FFD0A4FD1}"/>
              </a:ext>
            </a:extLst>
          </p:cNvPr>
          <p:cNvSpPr>
            <a:spLocks noGrp="1"/>
          </p:cNvSpPr>
          <p:nvPr>
            <p:ph type="dt" sz="half" idx="10"/>
          </p:nvPr>
        </p:nvSpPr>
        <p:spPr/>
        <p:txBody>
          <a:bodyPr/>
          <a:lstStyle/>
          <a:p>
            <a:fld id="{7A8A5B6E-471B-4AA4-A221-248A5A847F59}" type="datetimeFigureOut">
              <a:rPr lang="en-US" smtClean="0"/>
              <a:t>9/29/2024</a:t>
            </a:fld>
            <a:endParaRPr lang="en-US"/>
          </a:p>
        </p:txBody>
      </p:sp>
      <p:sp>
        <p:nvSpPr>
          <p:cNvPr id="5" name="Footer Placeholder 4">
            <a:extLst>
              <a:ext uri="{FF2B5EF4-FFF2-40B4-BE49-F238E27FC236}">
                <a16:creationId xmlns:a16="http://schemas.microsoft.com/office/drawing/2014/main" id="{E6C3BCF3-16B2-FD80-B1C6-A5C5A6CBE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5213C-E353-B258-0AEA-9EA92384C146}"/>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1913879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CAA1-2834-E1D5-0E08-D2F1B1745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E0AE29-AB38-768B-7B61-47EBEC9DD1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7B8AF-1F6E-0069-7FAE-FCFA3737C792}"/>
              </a:ext>
            </a:extLst>
          </p:cNvPr>
          <p:cNvSpPr>
            <a:spLocks noGrp="1"/>
          </p:cNvSpPr>
          <p:nvPr>
            <p:ph type="dt" sz="half" idx="10"/>
          </p:nvPr>
        </p:nvSpPr>
        <p:spPr/>
        <p:txBody>
          <a:bodyPr/>
          <a:lstStyle/>
          <a:p>
            <a:fld id="{7A8A5B6E-471B-4AA4-A221-248A5A847F59}" type="datetimeFigureOut">
              <a:rPr lang="en-US" smtClean="0"/>
              <a:t>9/29/2024</a:t>
            </a:fld>
            <a:endParaRPr lang="en-US"/>
          </a:p>
        </p:txBody>
      </p:sp>
      <p:sp>
        <p:nvSpPr>
          <p:cNvPr id="5" name="Footer Placeholder 4">
            <a:extLst>
              <a:ext uri="{FF2B5EF4-FFF2-40B4-BE49-F238E27FC236}">
                <a16:creationId xmlns:a16="http://schemas.microsoft.com/office/drawing/2014/main" id="{B2607FCB-0CD3-AA0C-8AE0-4209896BA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35892-DC0F-044F-3E78-50026EE90B23}"/>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281876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24DD-34B3-23A8-D330-7A79ACB36B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7F520D-A76E-4778-04CB-8AE626DC25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7B9934-5CE2-D323-A451-F03A3D807558}"/>
              </a:ext>
            </a:extLst>
          </p:cNvPr>
          <p:cNvSpPr>
            <a:spLocks noGrp="1"/>
          </p:cNvSpPr>
          <p:nvPr>
            <p:ph type="dt" sz="half" idx="10"/>
          </p:nvPr>
        </p:nvSpPr>
        <p:spPr/>
        <p:txBody>
          <a:bodyPr/>
          <a:lstStyle/>
          <a:p>
            <a:fld id="{7A8A5B6E-471B-4AA4-A221-248A5A847F59}" type="datetimeFigureOut">
              <a:rPr lang="en-US" smtClean="0"/>
              <a:t>9/29/2024</a:t>
            </a:fld>
            <a:endParaRPr lang="en-US"/>
          </a:p>
        </p:txBody>
      </p:sp>
      <p:sp>
        <p:nvSpPr>
          <p:cNvPr id="5" name="Footer Placeholder 4">
            <a:extLst>
              <a:ext uri="{FF2B5EF4-FFF2-40B4-BE49-F238E27FC236}">
                <a16:creationId xmlns:a16="http://schemas.microsoft.com/office/drawing/2014/main" id="{4B3F9EB7-94C4-F72F-9CDE-A1B899E9C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B3B13-5A1F-D580-27AE-4DF003F2CFFF}"/>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99199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B4C62-3CCB-E797-2B00-27E0BBD47C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D05CD8-92EA-9A0E-E534-ECE8FF3C4D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539B36-B236-6FBA-1CAC-7AD1FE1BE8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718465-DC87-8E92-33B4-5E1A1AB97753}"/>
              </a:ext>
            </a:extLst>
          </p:cNvPr>
          <p:cNvSpPr>
            <a:spLocks noGrp="1"/>
          </p:cNvSpPr>
          <p:nvPr>
            <p:ph type="dt" sz="half" idx="10"/>
          </p:nvPr>
        </p:nvSpPr>
        <p:spPr/>
        <p:txBody>
          <a:bodyPr/>
          <a:lstStyle/>
          <a:p>
            <a:fld id="{7A8A5B6E-471B-4AA4-A221-248A5A847F59}" type="datetimeFigureOut">
              <a:rPr lang="en-US" smtClean="0"/>
              <a:t>9/29/2024</a:t>
            </a:fld>
            <a:endParaRPr lang="en-US"/>
          </a:p>
        </p:txBody>
      </p:sp>
      <p:sp>
        <p:nvSpPr>
          <p:cNvPr id="6" name="Footer Placeholder 5">
            <a:extLst>
              <a:ext uri="{FF2B5EF4-FFF2-40B4-BE49-F238E27FC236}">
                <a16:creationId xmlns:a16="http://schemas.microsoft.com/office/drawing/2014/main" id="{B0619BF9-DC26-1E63-0C5B-3B7D979FC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1E6690-9224-E170-7171-8E8E485C456E}"/>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4289760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37BA-AEE7-E462-B0BA-62CE1B874B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9BB956-BDE3-C2A6-7F93-77D84F7E7F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07364-908B-9E4C-EEC1-E686D79F91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797F9B-86EC-D4FB-114D-EE6C0449FF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71721E-12A0-2C21-2B58-0BC44ADEF4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7BF2D0-C643-2A09-DF3F-07C4046C1228}"/>
              </a:ext>
            </a:extLst>
          </p:cNvPr>
          <p:cNvSpPr>
            <a:spLocks noGrp="1"/>
          </p:cNvSpPr>
          <p:nvPr>
            <p:ph type="dt" sz="half" idx="10"/>
          </p:nvPr>
        </p:nvSpPr>
        <p:spPr/>
        <p:txBody>
          <a:bodyPr/>
          <a:lstStyle/>
          <a:p>
            <a:fld id="{7A8A5B6E-471B-4AA4-A221-248A5A847F59}" type="datetimeFigureOut">
              <a:rPr lang="en-US" smtClean="0"/>
              <a:t>9/29/2024</a:t>
            </a:fld>
            <a:endParaRPr lang="en-US"/>
          </a:p>
        </p:txBody>
      </p:sp>
      <p:sp>
        <p:nvSpPr>
          <p:cNvPr id="8" name="Footer Placeholder 7">
            <a:extLst>
              <a:ext uri="{FF2B5EF4-FFF2-40B4-BE49-F238E27FC236}">
                <a16:creationId xmlns:a16="http://schemas.microsoft.com/office/drawing/2014/main" id="{2C70AC92-EC15-3A60-D06B-6DA906BE15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7BC5EC-9E92-D6BA-FDA5-427CA6D12EFC}"/>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3946878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77CD-B672-EDE4-6CB8-5EF3950991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33A656-BC09-C809-8717-CAA7C8107CED}"/>
              </a:ext>
            </a:extLst>
          </p:cNvPr>
          <p:cNvSpPr>
            <a:spLocks noGrp="1"/>
          </p:cNvSpPr>
          <p:nvPr>
            <p:ph type="dt" sz="half" idx="10"/>
          </p:nvPr>
        </p:nvSpPr>
        <p:spPr/>
        <p:txBody>
          <a:bodyPr/>
          <a:lstStyle/>
          <a:p>
            <a:fld id="{7A8A5B6E-471B-4AA4-A221-248A5A847F59}" type="datetimeFigureOut">
              <a:rPr lang="en-US" smtClean="0"/>
              <a:t>9/29/2024</a:t>
            </a:fld>
            <a:endParaRPr lang="en-US"/>
          </a:p>
        </p:txBody>
      </p:sp>
      <p:sp>
        <p:nvSpPr>
          <p:cNvPr id="4" name="Footer Placeholder 3">
            <a:extLst>
              <a:ext uri="{FF2B5EF4-FFF2-40B4-BE49-F238E27FC236}">
                <a16:creationId xmlns:a16="http://schemas.microsoft.com/office/drawing/2014/main" id="{5455F66C-2519-E71D-7C61-898F1E6D7C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5CFD00-A9A9-0B42-3544-2079084073D1}"/>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1935955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09648E-45C0-8F3B-7ECD-CEBE78FA1C6A}"/>
              </a:ext>
            </a:extLst>
          </p:cNvPr>
          <p:cNvSpPr>
            <a:spLocks noGrp="1"/>
          </p:cNvSpPr>
          <p:nvPr>
            <p:ph type="dt" sz="half" idx="10"/>
          </p:nvPr>
        </p:nvSpPr>
        <p:spPr/>
        <p:txBody>
          <a:bodyPr/>
          <a:lstStyle/>
          <a:p>
            <a:fld id="{7A8A5B6E-471B-4AA4-A221-248A5A847F59}" type="datetimeFigureOut">
              <a:rPr lang="en-US" smtClean="0"/>
              <a:t>9/29/2024</a:t>
            </a:fld>
            <a:endParaRPr lang="en-US"/>
          </a:p>
        </p:txBody>
      </p:sp>
      <p:sp>
        <p:nvSpPr>
          <p:cNvPr id="3" name="Footer Placeholder 2">
            <a:extLst>
              <a:ext uri="{FF2B5EF4-FFF2-40B4-BE49-F238E27FC236}">
                <a16:creationId xmlns:a16="http://schemas.microsoft.com/office/drawing/2014/main" id="{68B102D3-FE00-72B4-BAC2-3127CFA58E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A271D7-778A-96A3-CBA2-D27DA0A08772}"/>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1818916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16DB-7FDC-6894-5A39-701DB5E92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6455DA-96B2-A6FA-6429-7B8AA026DC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1B1A8F-C7D4-0E7B-4A67-11B115B55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D04DA1-96A6-B35C-8547-356BB447BAB0}"/>
              </a:ext>
            </a:extLst>
          </p:cNvPr>
          <p:cNvSpPr>
            <a:spLocks noGrp="1"/>
          </p:cNvSpPr>
          <p:nvPr>
            <p:ph type="dt" sz="half" idx="10"/>
          </p:nvPr>
        </p:nvSpPr>
        <p:spPr/>
        <p:txBody>
          <a:bodyPr/>
          <a:lstStyle/>
          <a:p>
            <a:fld id="{7A8A5B6E-471B-4AA4-A221-248A5A847F59}" type="datetimeFigureOut">
              <a:rPr lang="en-US" smtClean="0"/>
              <a:t>9/29/2024</a:t>
            </a:fld>
            <a:endParaRPr lang="en-US"/>
          </a:p>
        </p:txBody>
      </p:sp>
      <p:sp>
        <p:nvSpPr>
          <p:cNvPr id="6" name="Footer Placeholder 5">
            <a:extLst>
              <a:ext uri="{FF2B5EF4-FFF2-40B4-BE49-F238E27FC236}">
                <a16:creationId xmlns:a16="http://schemas.microsoft.com/office/drawing/2014/main" id="{B0E313B1-E626-D7AB-1524-F3D60B371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A37E3-F237-C579-7F72-C26DE3D8168A}"/>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24241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B82E3-8290-3D58-D308-23C14F10E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3CE7E5-1119-F534-7C1E-73A4C591D2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EA9657-46A5-C832-188D-350C0CE7FD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ECCDD-83FF-A5DD-0193-898224BAA57A}"/>
              </a:ext>
            </a:extLst>
          </p:cNvPr>
          <p:cNvSpPr>
            <a:spLocks noGrp="1"/>
          </p:cNvSpPr>
          <p:nvPr>
            <p:ph type="dt" sz="half" idx="10"/>
          </p:nvPr>
        </p:nvSpPr>
        <p:spPr/>
        <p:txBody>
          <a:bodyPr/>
          <a:lstStyle/>
          <a:p>
            <a:fld id="{7A8A5B6E-471B-4AA4-A221-248A5A847F59}" type="datetimeFigureOut">
              <a:rPr lang="en-US" smtClean="0"/>
              <a:t>9/29/2024</a:t>
            </a:fld>
            <a:endParaRPr lang="en-US"/>
          </a:p>
        </p:txBody>
      </p:sp>
      <p:sp>
        <p:nvSpPr>
          <p:cNvPr id="6" name="Footer Placeholder 5">
            <a:extLst>
              <a:ext uri="{FF2B5EF4-FFF2-40B4-BE49-F238E27FC236}">
                <a16:creationId xmlns:a16="http://schemas.microsoft.com/office/drawing/2014/main" id="{D5259DEB-1DE9-8F73-CB8C-C169114E8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25E6CB-BD47-649C-6FDA-1BFF8F910E6A}"/>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3279606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C11C29-4127-7028-3727-A4F5E3247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3A44D6-043E-8DCA-23C7-C150C4F101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E31B2-9C5C-D034-ACD9-8AB02A93A1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8A5B6E-471B-4AA4-A221-248A5A847F59}" type="datetimeFigureOut">
              <a:rPr lang="en-US" smtClean="0"/>
              <a:t>9/29/2024</a:t>
            </a:fld>
            <a:endParaRPr lang="en-US"/>
          </a:p>
        </p:txBody>
      </p:sp>
      <p:sp>
        <p:nvSpPr>
          <p:cNvPr id="5" name="Footer Placeholder 4">
            <a:extLst>
              <a:ext uri="{FF2B5EF4-FFF2-40B4-BE49-F238E27FC236}">
                <a16:creationId xmlns:a16="http://schemas.microsoft.com/office/drawing/2014/main" id="{6ECBE25A-516A-FA02-9059-756A45C942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DFDE974-4E97-DA55-386B-23A4730E6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0434B0-947E-4CC1-A83D-C1D8BDBD52BB}" type="slidenum">
              <a:rPr lang="en-US" smtClean="0"/>
              <a:t>‹#›</a:t>
            </a:fld>
            <a:endParaRPr lang="en-US"/>
          </a:p>
        </p:txBody>
      </p:sp>
    </p:spTree>
    <p:extLst>
      <p:ext uri="{BB962C8B-B14F-4D97-AF65-F5344CB8AC3E}">
        <p14:creationId xmlns:p14="http://schemas.microsoft.com/office/powerpoint/2010/main" val="2757402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emanticscholar.org/paper/Application-of-a-neuro-fuzzy-network-in-prediction-Martiniano-Ferreira/036b8cbfba37eded57ccfbd2243fd4426bdc73bd" TargetMode="External"/><Relationship Id="rId2" Type="http://schemas.openxmlformats.org/officeDocument/2006/relationships/hyperlink" Target="https://archive.ics.uci.edu/dataset/445/absenteeism+at+wor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C7585-5E1B-8EAE-F981-CB2DD4E76B69}"/>
              </a:ext>
            </a:extLst>
          </p:cNvPr>
          <p:cNvSpPr>
            <a:spLocks noGrp="1"/>
          </p:cNvSpPr>
          <p:nvPr>
            <p:ph type="ctrTitle"/>
          </p:nvPr>
        </p:nvSpPr>
        <p:spPr>
          <a:xfrm>
            <a:off x="970908" y="1220919"/>
            <a:ext cx="5425781" cy="2387600"/>
          </a:xfrm>
        </p:spPr>
        <p:txBody>
          <a:bodyPr>
            <a:normAutofit/>
          </a:bodyPr>
          <a:lstStyle/>
          <a:p>
            <a:pPr algn="l"/>
            <a:r>
              <a:rPr lang="en-US" sz="4200"/>
              <a:t>Exploring ML/AI techniques in Human Resource Management</a:t>
            </a:r>
          </a:p>
        </p:txBody>
      </p:sp>
      <p:sp>
        <p:nvSpPr>
          <p:cNvPr id="3" name="Subtitle 2">
            <a:extLst>
              <a:ext uri="{FF2B5EF4-FFF2-40B4-BE49-F238E27FC236}">
                <a16:creationId xmlns:a16="http://schemas.microsoft.com/office/drawing/2014/main" id="{AA81BC83-F62B-2DEB-1239-F9932991B335}"/>
              </a:ext>
            </a:extLst>
          </p:cNvPr>
          <p:cNvSpPr>
            <a:spLocks noGrp="1"/>
          </p:cNvSpPr>
          <p:nvPr>
            <p:ph type="subTitle" idx="1"/>
          </p:nvPr>
        </p:nvSpPr>
        <p:spPr>
          <a:xfrm>
            <a:off x="970908" y="3700594"/>
            <a:ext cx="5425781" cy="1655762"/>
          </a:xfrm>
        </p:spPr>
        <p:txBody>
          <a:bodyPr>
            <a:normAutofit fontScale="85000" lnSpcReduction="20000"/>
          </a:bodyPr>
          <a:lstStyle/>
          <a:p>
            <a:pPr algn="l"/>
            <a:r>
              <a:rPr lang="en-US" dirty="0"/>
              <a:t>Professional Certificate in Machine Learning and Artificial Intelligence - UC Berkeley</a:t>
            </a:r>
          </a:p>
          <a:p>
            <a:pPr algn="l"/>
            <a:endParaRPr lang="en-US" dirty="0"/>
          </a:p>
          <a:p>
            <a:pPr algn="l"/>
            <a:r>
              <a:rPr lang="en-US" dirty="0"/>
              <a:t>Armando Cova</a:t>
            </a:r>
          </a:p>
          <a:p>
            <a:pPr algn="l"/>
            <a:r>
              <a:rPr lang="en-US" dirty="0"/>
              <a:t>October 2024</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130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E9332-F5BE-5C19-EC8B-AE5EEA01FEF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BB31FE4-7939-E260-769C-5DE6F405733B}"/>
              </a:ext>
            </a:extLst>
          </p:cNvPr>
          <p:cNvSpPr>
            <a:spLocks noGrp="1"/>
          </p:cNvSpPr>
          <p:nvPr>
            <p:ph idx="1"/>
          </p:nvPr>
        </p:nvSpPr>
        <p:spPr/>
        <p:txBody>
          <a:bodyPr/>
          <a:lstStyle/>
          <a:p>
            <a:r>
              <a:rPr lang="en-US" dirty="0"/>
              <a:t>1</a:t>
            </a:r>
          </a:p>
          <a:p>
            <a:r>
              <a:rPr lang="en-US" dirty="0"/>
              <a:t>2</a:t>
            </a:r>
          </a:p>
          <a:p>
            <a:r>
              <a:rPr lang="en-US" dirty="0"/>
              <a:t>3</a:t>
            </a:r>
          </a:p>
        </p:txBody>
      </p:sp>
    </p:spTree>
    <p:extLst>
      <p:ext uri="{BB962C8B-B14F-4D97-AF65-F5344CB8AC3E}">
        <p14:creationId xmlns:p14="http://schemas.microsoft.com/office/powerpoint/2010/main" val="1675167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7C6ED-0782-1F92-EF42-A53F8E7E3EF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39E3C3C-CADD-185A-721A-8251B18D2EA2}"/>
              </a:ext>
            </a:extLst>
          </p:cNvPr>
          <p:cNvSpPr>
            <a:spLocks noGrp="1"/>
          </p:cNvSpPr>
          <p:nvPr>
            <p:ph idx="1"/>
          </p:nvPr>
        </p:nvSpPr>
        <p:spPr/>
        <p:txBody>
          <a:bodyPr/>
          <a:lstStyle/>
          <a:p>
            <a:r>
              <a:rPr lang="en-US" dirty="0"/>
              <a:t>UC Irvine Machine Learning Repository</a:t>
            </a:r>
          </a:p>
          <a:p>
            <a:pPr lvl="1"/>
            <a:r>
              <a:rPr lang="en-US" dirty="0">
                <a:hlinkClick r:id="rId2"/>
              </a:rPr>
              <a:t>Absenteeism at Work database</a:t>
            </a:r>
            <a:endParaRPr lang="en-US" dirty="0"/>
          </a:p>
          <a:p>
            <a:pPr algn="l"/>
            <a:r>
              <a:rPr lang="en-US" dirty="0"/>
              <a:t>Database used in scientific paper </a:t>
            </a:r>
            <a:r>
              <a:rPr lang="en-US" b="1" i="0" dirty="0">
                <a:effectLst/>
                <a:latin typeface="ui-sans-serif"/>
                <a:hlinkClick r:id="rId3"/>
              </a:rPr>
              <a:t>Application of a neuro fuzzy network in prediction of absenteeism at work</a:t>
            </a:r>
            <a:r>
              <a:rPr lang="en-US" dirty="0">
                <a:solidFill>
                  <a:srgbClr val="303030"/>
                </a:solidFill>
                <a:latin typeface="ui-sans-serif"/>
              </a:rPr>
              <a:t> b</a:t>
            </a:r>
            <a:r>
              <a:rPr lang="en-US" b="0" i="0" dirty="0">
                <a:solidFill>
                  <a:srgbClr val="303030"/>
                </a:solidFill>
                <a:effectLst/>
                <a:latin typeface="ui-sans-serif"/>
              </a:rPr>
              <a:t>y Andréa </a:t>
            </a:r>
            <a:r>
              <a:rPr lang="en-US" b="0" i="0" dirty="0" err="1">
                <a:solidFill>
                  <a:srgbClr val="303030"/>
                </a:solidFill>
                <a:effectLst/>
                <a:latin typeface="ui-sans-serif"/>
              </a:rPr>
              <a:t>Martiniano</a:t>
            </a:r>
            <a:r>
              <a:rPr lang="en-US" b="0" i="0" dirty="0">
                <a:solidFill>
                  <a:srgbClr val="303030"/>
                </a:solidFill>
                <a:effectLst/>
                <a:latin typeface="ui-sans-serif"/>
              </a:rPr>
              <a:t>, R. P. Ferreira, R. Sassi, C. </a:t>
            </a:r>
            <a:r>
              <a:rPr lang="en-US" b="0" i="0" dirty="0" err="1">
                <a:solidFill>
                  <a:srgbClr val="303030"/>
                </a:solidFill>
                <a:effectLst/>
                <a:latin typeface="ui-sans-serif"/>
              </a:rPr>
              <a:t>Affonso</a:t>
            </a:r>
            <a:r>
              <a:rPr lang="en-US" b="0" i="0" dirty="0">
                <a:solidFill>
                  <a:srgbClr val="303030"/>
                </a:solidFill>
                <a:effectLst/>
                <a:latin typeface="ui-sans-serif"/>
              </a:rPr>
              <a:t>.</a:t>
            </a:r>
            <a:r>
              <a:rPr lang="en-US" dirty="0">
                <a:solidFill>
                  <a:srgbClr val="303030"/>
                </a:solidFill>
                <a:latin typeface="ui-sans-serif"/>
              </a:rPr>
              <a:t> </a:t>
            </a:r>
            <a:r>
              <a:rPr lang="en-US" b="0" i="0" dirty="0">
                <a:solidFill>
                  <a:srgbClr val="303030"/>
                </a:solidFill>
                <a:effectLst/>
                <a:latin typeface="ui-sans-serif"/>
              </a:rPr>
              <a:t>2012</a:t>
            </a:r>
          </a:p>
          <a:p>
            <a:pPr algn="l"/>
            <a:r>
              <a:rPr lang="en-US" b="0" i="0" dirty="0">
                <a:solidFill>
                  <a:srgbClr val="303030"/>
                </a:solidFill>
                <a:effectLst/>
                <a:latin typeface="ui-sans-serif"/>
              </a:rPr>
              <a:t>Published in Iberian Conference on Information Systems and Technologies</a:t>
            </a:r>
          </a:p>
          <a:p>
            <a:pPr lvl="1"/>
            <a:endParaRPr lang="en-US" dirty="0"/>
          </a:p>
        </p:txBody>
      </p:sp>
    </p:spTree>
    <p:extLst>
      <p:ext uri="{BB962C8B-B14F-4D97-AF65-F5344CB8AC3E}">
        <p14:creationId xmlns:p14="http://schemas.microsoft.com/office/powerpoint/2010/main" val="946337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8A2E08-BD99-8764-308A-4A47D0E50514}"/>
              </a:ext>
            </a:extLst>
          </p:cNvPr>
          <p:cNvPicPr>
            <a:picLocks noChangeAspect="1"/>
          </p:cNvPicPr>
          <p:nvPr/>
        </p:nvPicPr>
        <p:blipFill>
          <a:blip r:embed="rId2">
            <a:duotone>
              <a:schemeClr val="bg2">
                <a:shade val="45000"/>
                <a:satMod val="135000"/>
              </a:schemeClr>
              <a:prstClr val="white"/>
            </a:duotone>
          </a:blip>
          <a:srcRect t="12211" b="3519"/>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A6169-D7BF-2078-9EAB-A18EF0A737EC}"/>
              </a:ext>
            </a:extLst>
          </p:cNvPr>
          <p:cNvSpPr>
            <a:spLocks noGrp="1"/>
          </p:cNvSpPr>
          <p:nvPr>
            <p:ph type="title"/>
          </p:nvPr>
        </p:nvSpPr>
        <p:spPr>
          <a:xfrm>
            <a:off x="838200" y="365125"/>
            <a:ext cx="10515600" cy="1325563"/>
          </a:xfrm>
        </p:spPr>
        <p:txBody>
          <a:bodyPr>
            <a:normAutofit/>
          </a:bodyPr>
          <a:lstStyle/>
          <a:p>
            <a:r>
              <a:rPr lang="en-US" dirty="0"/>
              <a:t>Motivation</a:t>
            </a:r>
          </a:p>
        </p:txBody>
      </p:sp>
      <p:graphicFrame>
        <p:nvGraphicFramePr>
          <p:cNvPr id="5" name="Content Placeholder 2">
            <a:extLst>
              <a:ext uri="{FF2B5EF4-FFF2-40B4-BE49-F238E27FC236}">
                <a16:creationId xmlns:a16="http://schemas.microsoft.com/office/drawing/2014/main" id="{5ADD6873-82DB-2536-BF02-7567950FD9E2}"/>
              </a:ext>
            </a:extLst>
          </p:cNvPr>
          <p:cNvGraphicFramePr>
            <a:graphicFrameLocks noGrp="1"/>
          </p:cNvGraphicFramePr>
          <p:nvPr>
            <p:ph idx="1"/>
            <p:extLst>
              <p:ext uri="{D42A27DB-BD31-4B8C-83A1-F6EECF244321}">
                <p14:modId xmlns:p14="http://schemas.microsoft.com/office/powerpoint/2010/main" val="3399798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430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5CD04B-D8FD-0E5D-F785-FE6DABCD839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Objectives</a:t>
            </a:r>
          </a:p>
        </p:txBody>
      </p:sp>
      <p:graphicFrame>
        <p:nvGraphicFramePr>
          <p:cNvPr id="5" name="Content Placeholder 2">
            <a:extLst>
              <a:ext uri="{FF2B5EF4-FFF2-40B4-BE49-F238E27FC236}">
                <a16:creationId xmlns:a16="http://schemas.microsoft.com/office/drawing/2014/main" id="{C8A2ACD9-070E-768E-F293-B64935928466}"/>
              </a:ext>
            </a:extLst>
          </p:cNvPr>
          <p:cNvGraphicFramePr>
            <a:graphicFrameLocks noGrp="1"/>
          </p:cNvGraphicFramePr>
          <p:nvPr>
            <p:ph idx="1"/>
            <p:extLst>
              <p:ext uri="{D42A27DB-BD31-4B8C-83A1-F6EECF244321}">
                <p14:modId xmlns:p14="http://schemas.microsoft.com/office/powerpoint/2010/main" val="159186533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673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FA8BD-3181-7EA7-2D75-61BBDF6D2403}"/>
              </a:ext>
            </a:extLst>
          </p:cNvPr>
          <p:cNvSpPr>
            <a:spLocks noGrp="1"/>
          </p:cNvSpPr>
          <p:nvPr>
            <p:ph type="title"/>
          </p:nvPr>
        </p:nvSpPr>
        <p:spPr>
          <a:xfrm>
            <a:off x="841248" y="256032"/>
            <a:ext cx="10506456" cy="1014984"/>
          </a:xfrm>
        </p:spPr>
        <p:txBody>
          <a:bodyPr anchor="b">
            <a:normAutofit/>
          </a:bodyPr>
          <a:lstStyle/>
          <a:p>
            <a:r>
              <a:rPr lang="en-US" dirty="0"/>
              <a:t>Materials and Methods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9CFC215F-7ACE-EB8B-7E18-1A6EBF09B617}"/>
              </a:ext>
            </a:extLst>
          </p:cNvPr>
          <p:cNvGraphicFramePr>
            <a:graphicFrameLocks noGrp="1"/>
          </p:cNvGraphicFramePr>
          <p:nvPr>
            <p:ph idx="1"/>
            <p:extLst>
              <p:ext uri="{D42A27DB-BD31-4B8C-83A1-F6EECF244321}">
                <p14:modId xmlns:p14="http://schemas.microsoft.com/office/powerpoint/2010/main" val="372924454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4787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C4A6DC-42A8-3CE2-E27D-429FB098C2EA}"/>
              </a:ext>
            </a:extLst>
          </p:cNvPr>
          <p:cNvPicPr>
            <a:picLocks noChangeAspect="1"/>
          </p:cNvPicPr>
          <p:nvPr/>
        </p:nvPicPr>
        <p:blipFill>
          <a:blip r:embed="rId2">
            <a:duotone>
              <a:schemeClr val="bg2">
                <a:shade val="45000"/>
                <a:satMod val="135000"/>
              </a:schemeClr>
              <a:prstClr val="white"/>
            </a:duotone>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B818DB-BF3E-CBCD-C230-F558BDD096A8}"/>
              </a:ext>
            </a:extLst>
          </p:cNvPr>
          <p:cNvSpPr>
            <a:spLocks noGrp="1"/>
          </p:cNvSpPr>
          <p:nvPr>
            <p:ph type="title"/>
          </p:nvPr>
        </p:nvSpPr>
        <p:spPr>
          <a:xfrm>
            <a:off x="838200" y="365125"/>
            <a:ext cx="10515600" cy="1325563"/>
          </a:xfrm>
        </p:spPr>
        <p:txBody>
          <a:bodyPr>
            <a:normAutofit/>
          </a:bodyPr>
          <a:lstStyle/>
          <a:p>
            <a:r>
              <a:rPr lang="en-US" dirty="0"/>
              <a:t>Exploratory data analysis: </a:t>
            </a:r>
            <a:br>
              <a:rPr lang="en-US" dirty="0"/>
            </a:br>
            <a:r>
              <a:rPr lang="en-US" dirty="0"/>
              <a:t>Summary of Main results - 1</a:t>
            </a:r>
          </a:p>
        </p:txBody>
      </p:sp>
      <p:graphicFrame>
        <p:nvGraphicFramePr>
          <p:cNvPr id="5" name="Content Placeholder 2">
            <a:extLst>
              <a:ext uri="{FF2B5EF4-FFF2-40B4-BE49-F238E27FC236}">
                <a16:creationId xmlns:a16="http://schemas.microsoft.com/office/drawing/2014/main" id="{329F8B28-0D6D-2F86-E454-CE3F193E0E6E}"/>
              </a:ext>
            </a:extLst>
          </p:cNvPr>
          <p:cNvGraphicFramePr>
            <a:graphicFrameLocks noGrp="1"/>
          </p:cNvGraphicFramePr>
          <p:nvPr>
            <p:ph idx="1"/>
            <p:extLst>
              <p:ext uri="{D42A27DB-BD31-4B8C-83A1-F6EECF244321}">
                <p14:modId xmlns:p14="http://schemas.microsoft.com/office/powerpoint/2010/main" val="31867437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9732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7E58490-3894-EA12-C573-D7CC7A2C8847}"/>
              </a:ext>
            </a:extLst>
          </p:cNvPr>
          <p:cNvPicPr>
            <a:picLocks noChangeAspect="1"/>
          </p:cNvPicPr>
          <p:nvPr/>
        </p:nvPicPr>
        <p:blipFill>
          <a:blip r:embed="rId2">
            <a:duotone>
              <a:schemeClr val="bg2">
                <a:shade val="45000"/>
                <a:satMod val="135000"/>
              </a:schemeClr>
              <a:prstClr val="white"/>
            </a:duotone>
          </a:blip>
          <a:srcRect t="5833" b="9898"/>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B818DB-BF3E-CBCD-C230-F558BDD096A8}"/>
              </a:ext>
            </a:extLst>
          </p:cNvPr>
          <p:cNvSpPr>
            <a:spLocks noGrp="1"/>
          </p:cNvSpPr>
          <p:nvPr>
            <p:ph type="title"/>
          </p:nvPr>
        </p:nvSpPr>
        <p:spPr>
          <a:xfrm>
            <a:off x="838200" y="365125"/>
            <a:ext cx="10515600" cy="1325563"/>
          </a:xfrm>
        </p:spPr>
        <p:txBody>
          <a:bodyPr>
            <a:normAutofit/>
          </a:bodyPr>
          <a:lstStyle/>
          <a:p>
            <a:r>
              <a:rPr lang="en-US" dirty="0"/>
              <a:t>Exploratory data analysis: </a:t>
            </a:r>
            <a:br>
              <a:rPr lang="en-US" dirty="0"/>
            </a:br>
            <a:r>
              <a:rPr lang="en-US" dirty="0"/>
              <a:t>Summary of Main results - 2</a:t>
            </a:r>
          </a:p>
        </p:txBody>
      </p:sp>
      <p:graphicFrame>
        <p:nvGraphicFramePr>
          <p:cNvPr id="14" name="Content Placeholder 2">
            <a:extLst>
              <a:ext uri="{FF2B5EF4-FFF2-40B4-BE49-F238E27FC236}">
                <a16:creationId xmlns:a16="http://schemas.microsoft.com/office/drawing/2014/main" id="{B891D3BD-E951-A98D-22A9-F4720138FF9B}"/>
              </a:ext>
            </a:extLst>
          </p:cNvPr>
          <p:cNvGraphicFramePr>
            <a:graphicFrameLocks noGrp="1"/>
          </p:cNvGraphicFramePr>
          <p:nvPr>
            <p:ph idx="1"/>
            <p:extLst>
              <p:ext uri="{D42A27DB-BD31-4B8C-83A1-F6EECF244321}">
                <p14:modId xmlns:p14="http://schemas.microsoft.com/office/powerpoint/2010/main" val="15405898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0925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70D9D49-E509-95EF-FFFD-B49CF899EA39}"/>
              </a:ext>
            </a:extLst>
          </p:cNvPr>
          <p:cNvPicPr>
            <a:picLocks noChangeAspect="1"/>
          </p:cNvPicPr>
          <p:nvPr/>
        </p:nvPicPr>
        <p:blipFill>
          <a:blip r:embed="rId2"/>
          <a:srcRect t="15730"/>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B818DB-BF3E-CBCD-C230-F558BDD096A8}"/>
              </a:ext>
            </a:extLst>
          </p:cNvPr>
          <p:cNvSpPr>
            <a:spLocks noGrp="1"/>
          </p:cNvSpPr>
          <p:nvPr>
            <p:ph type="title"/>
          </p:nvPr>
        </p:nvSpPr>
        <p:spPr>
          <a:xfrm>
            <a:off x="838200" y="365125"/>
            <a:ext cx="10515600" cy="1325563"/>
          </a:xfrm>
        </p:spPr>
        <p:txBody>
          <a:bodyPr>
            <a:normAutofit/>
          </a:bodyPr>
          <a:lstStyle/>
          <a:p>
            <a:r>
              <a:rPr lang="en-US"/>
              <a:t>Exploratory data analysis: </a:t>
            </a:r>
            <a:br>
              <a:rPr lang="en-US"/>
            </a:br>
            <a:r>
              <a:rPr lang="en-US"/>
              <a:t>Summary of Main results - 3</a:t>
            </a:r>
          </a:p>
        </p:txBody>
      </p:sp>
      <p:graphicFrame>
        <p:nvGraphicFramePr>
          <p:cNvPr id="12" name="Content Placeholder 2">
            <a:extLst>
              <a:ext uri="{FF2B5EF4-FFF2-40B4-BE49-F238E27FC236}">
                <a16:creationId xmlns:a16="http://schemas.microsoft.com/office/drawing/2014/main" id="{7218D1A4-074E-3C92-D438-15F9B7D3D912}"/>
              </a:ext>
            </a:extLst>
          </p:cNvPr>
          <p:cNvGraphicFramePr>
            <a:graphicFrameLocks noGrp="1"/>
          </p:cNvGraphicFramePr>
          <p:nvPr>
            <p:ph idx="1"/>
            <p:extLst>
              <p:ext uri="{D42A27DB-BD31-4B8C-83A1-F6EECF244321}">
                <p14:modId xmlns:p14="http://schemas.microsoft.com/office/powerpoint/2010/main" val="19537003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5456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660FFA-8F14-514C-865D-5660C817314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Modeling results – Optimized for Accuracy</a:t>
            </a:r>
          </a:p>
        </p:txBody>
      </p:sp>
      <p:graphicFrame>
        <p:nvGraphicFramePr>
          <p:cNvPr id="4" name="Content Placeholder 3">
            <a:extLst>
              <a:ext uri="{FF2B5EF4-FFF2-40B4-BE49-F238E27FC236}">
                <a16:creationId xmlns:a16="http://schemas.microsoft.com/office/drawing/2014/main" id="{9D03EADB-5825-69F9-251E-93DA4532B75C}"/>
              </a:ext>
            </a:extLst>
          </p:cNvPr>
          <p:cNvGraphicFramePr>
            <a:graphicFrameLocks noGrp="1"/>
          </p:cNvGraphicFramePr>
          <p:nvPr>
            <p:ph idx="1"/>
            <p:extLst>
              <p:ext uri="{D42A27DB-BD31-4B8C-83A1-F6EECF244321}">
                <p14:modId xmlns:p14="http://schemas.microsoft.com/office/powerpoint/2010/main" val="3418247899"/>
              </p:ext>
            </p:extLst>
          </p:nvPr>
        </p:nvGraphicFramePr>
        <p:xfrm>
          <a:off x="432225" y="2003327"/>
          <a:ext cx="11327551" cy="4378098"/>
        </p:xfrm>
        <a:graphic>
          <a:graphicData uri="http://schemas.openxmlformats.org/drawingml/2006/table">
            <a:tbl>
              <a:tblPr>
                <a:solidFill>
                  <a:schemeClr val="bg1">
                    <a:lumMod val="95000"/>
                  </a:schemeClr>
                </a:solidFill>
              </a:tblPr>
              <a:tblGrid>
                <a:gridCol w="2713165">
                  <a:extLst>
                    <a:ext uri="{9D8B030D-6E8A-4147-A177-3AD203B41FA5}">
                      <a16:colId xmlns:a16="http://schemas.microsoft.com/office/drawing/2014/main" val="746801923"/>
                    </a:ext>
                  </a:extLst>
                </a:gridCol>
                <a:gridCol w="1411472">
                  <a:extLst>
                    <a:ext uri="{9D8B030D-6E8A-4147-A177-3AD203B41FA5}">
                      <a16:colId xmlns:a16="http://schemas.microsoft.com/office/drawing/2014/main" val="2038326052"/>
                    </a:ext>
                  </a:extLst>
                </a:gridCol>
                <a:gridCol w="2052305">
                  <a:extLst>
                    <a:ext uri="{9D8B030D-6E8A-4147-A177-3AD203B41FA5}">
                      <a16:colId xmlns:a16="http://schemas.microsoft.com/office/drawing/2014/main" val="1143557977"/>
                    </a:ext>
                  </a:extLst>
                </a:gridCol>
                <a:gridCol w="1681824">
                  <a:extLst>
                    <a:ext uri="{9D8B030D-6E8A-4147-A177-3AD203B41FA5}">
                      <a16:colId xmlns:a16="http://schemas.microsoft.com/office/drawing/2014/main" val="3802106180"/>
                    </a:ext>
                  </a:extLst>
                </a:gridCol>
                <a:gridCol w="2057313">
                  <a:extLst>
                    <a:ext uri="{9D8B030D-6E8A-4147-A177-3AD203B41FA5}">
                      <a16:colId xmlns:a16="http://schemas.microsoft.com/office/drawing/2014/main" val="77507464"/>
                    </a:ext>
                  </a:extLst>
                </a:gridCol>
                <a:gridCol w="1411472">
                  <a:extLst>
                    <a:ext uri="{9D8B030D-6E8A-4147-A177-3AD203B41FA5}">
                      <a16:colId xmlns:a16="http://schemas.microsoft.com/office/drawing/2014/main" val="351210408"/>
                    </a:ext>
                  </a:extLst>
                </a:gridCol>
              </a:tblGrid>
              <a:tr h="729683">
                <a:tc>
                  <a:txBody>
                    <a:bodyPr/>
                    <a:lstStyle/>
                    <a:p>
                      <a:pPr algn="r" fontAlgn="ctr"/>
                      <a:endParaRPr lang="en-US" sz="1900" b="1" cap="none" spc="0">
                        <a:solidFill>
                          <a:schemeClr val="tx1"/>
                        </a:solidFill>
                        <a:effectLst/>
                      </a:endParaRPr>
                    </a:p>
                  </a:txBody>
                  <a:tcPr marL="119723" marR="119723" marT="144188" marB="23944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ctr"/>
                      <a:r>
                        <a:rPr lang="en-US" sz="1900" b="1" cap="none" spc="0">
                          <a:solidFill>
                            <a:schemeClr val="tx1"/>
                          </a:solidFill>
                          <a:effectLst/>
                        </a:rPr>
                        <a:t>Fit Time</a:t>
                      </a:r>
                    </a:p>
                  </a:txBody>
                  <a:tcPr marL="119723" marR="119723" marT="144188" marB="23944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ctr"/>
                      <a:r>
                        <a:rPr lang="en-US" sz="1900" b="1" cap="none" spc="0">
                          <a:solidFill>
                            <a:schemeClr val="tx1"/>
                          </a:solidFill>
                          <a:effectLst/>
                        </a:rPr>
                        <a:t>Test Accuracy</a:t>
                      </a:r>
                    </a:p>
                  </a:txBody>
                  <a:tcPr marL="119723" marR="119723" marT="144188" marB="23944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ctr"/>
                      <a:r>
                        <a:rPr lang="en-US" sz="1900" b="1" cap="none" spc="0">
                          <a:solidFill>
                            <a:schemeClr val="tx1"/>
                          </a:solidFill>
                          <a:effectLst/>
                        </a:rPr>
                        <a:t>Test Recall</a:t>
                      </a:r>
                    </a:p>
                  </a:txBody>
                  <a:tcPr marL="119723" marR="119723" marT="144188" marB="23944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ctr"/>
                      <a:r>
                        <a:rPr lang="en-US" sz="1900" b="1" cap="none" spc="0">
                          <a:solidFill>
                            <a:schemeClr val="tx1"/>
                          </a:solidFill>
                          <a:effectLst/>
                        </a:rPr>
                        <a:t>Test Precision</a:t>
                      </a:r>
                    </a:p>
                  </a:txBody>
                  <a:tcPr marL="119723" marR="119723" marT="144188" marB="23944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ctr"/>
                      <a:r>
                        <a:rPr lang="en-US" sz="1900" b="1" cap="none" spc="0">
                          <a:solidFill>
                            <a:schemeClr val="tx1"/>
                          </a:solidFill>
                          <a:effectLst/>
                        </a:rPr>
                        <a:t>Test F1</a:t>
                      </a:r>
                    </a:p>
                  </a:txBody>
                  <a:tcPr marL="119723" marR="119723" marT="144188" marB="23944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43729311"/>
                  </a:ext>
                </a:extLst>
              </a:tr>
              <a:tr h="729683">
                <a:tc>
                  <a:txBody>
                    <a:bodyPr/>
                    <a:lstStyle/>
                    <a:p>
                      <a:pPr algn="r" fontAlgn="ctr"/>
                      <a:r>
                        <a:rPr lang="en-US" sz="1900" b="1" cap="none" spc="0">
                          <a:solidFill>
                            <a:schemeClr val="tx1"/>
                          </a:solidFill>
                          <a:effectLst/>
                        </a:rPr>
                        <a:t>Model</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endParaRPr lang="en-US" sz="1900" b="1" cap="none" spc="0">
                        <a:solidFill>
                          <a:schemeClr val="tx1"/>
                        </a:solidFill>
                        <a:effectLst/>
                      </a:endParaRP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endParaRPr lang="en-US" sz="1900" b="1" cap="none" spc="0">
                        <a:solidFill>
                          <a:schemeClr val="tx1"/>
                        </a:solidFill>
                        <a:effectLst/>
                      </a:endParaRP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endParaRPr lang="en-US" sz="1900" b="1" cap="none" spc="0">
                        <a:solidFill>
                          <a:schemeClr val="tx1"/>
                        </a:solidFill>
                        <a:effectLst/>
                      </a:endParaRP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endParaRPr lang="en-US" sz="1900" b="1" cap="none" spc="0">
                        <a:solidFill>
                          <a:schemeClr val="tx1"/>
                        </a:solidFill>
                        <a:effectLst/>
                      </a:endParaRP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endParaRPr lang="en-US" sz="1900" b="1" cap="none" spc="0">
                        <a:solidFill>
                          <a:schemeClr val="tx1"/>
                        </a:solidFill>
                        <a:effectLst/>
                      </a:endParaRP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779811225"/>
                  </a:ext>
                </a:extLst>
              </a:tr>
              <a:tr h="729683">
                <a:tc>
                  <a:txBody>
                    <a:bodyPr/>
                    <a:lstStyle/>
                    <a:p>
                      <a:pPr algn="r" fontAlgn="ctr"/>
                      <a:r>
                        <a:rPr lang="en-US" sz="1900" b="1" cap="none" spc="0" dirty="0">
                          <a:solidFill>
                            <a:schemeClr val="tx1"/>
                          </a:solidFill>
                          <a:effectLst/>
                        </a:rPr>
                        <a:t>Logistic Regression</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a:solidFill>
                            <a:schemeClr val="tx1"/>
                          </a:solidFill>
                          <a:effectLst/>
                        </a:rPr>
                        <a:t>0.081134</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a:solidFill>
                            <a:schemeClr val="tx1"/>
                          </a:solidFill>
                          <a:effectLst/>
                        </a:rPr>
                        <a:t>0.666667</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a:solidFill>
                            <a:schemeClr val="tx1"/>
                          </a:solidFill>
                          <a:effectLst/>
                        </a:rPr>
                        <a:t>0.238095</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a:solidFill>
                            <a:schemeClr val="tx1"/>
                          </a:solidFill>
                          <a:effectLst/>
                        </a:rPr>
                        <a:t>0.666667</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a:solidFill>
                            <a:schemeClr val="tx1"/>
                          </a:solidFill>
                          <a:effectLst/>
                        </a:rPr>
                        <a:t>0.350877</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718185225"/>
                  </a:ext>
                </a:extLst>
              </a:tr>
              <a:tr h="729683">
                <a:tc>
                  <a:txBody>
                    <a:bodyPr/>
                    <a:lstStyle/>
                    <a:p>
                      <a:pPr algn="r" fontAlgn="ctr"/>
                      <a:r>
                        <a:rPr lang="en-US" sz="1900" b="1" cap="none" spc="0">
                          <a:solidFill>
                            <a:schemeClr val="tx1"/>
                          </a:solidFill>
                          <a:effectLst/>
                        </a:rPr>
                        <a:t>KNN</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a:solidFill>
                            <a:schemeClr val="tx1"/>
                          </a:solidFill>
                          <a:effectLst/>
                        </a:rPr>
                        <a:t>0.003346</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a:solidFill>
                            <a:schemeClr val="tx1"/>
                          </a:solidFill>
                          <a:effectLst/>
                        </a:rPr>
                        <a:t>0.675676</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a:solidFill>
                            <a:schemeClr val="tx1"/>
                          </a:solidFill>
                          <a:effectLst/>
                        </a:rPr>
                        <a:t>0.535714</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a:solidFill>
                            <a:schemeClr val="tx1"/>
                          </a:solidFill>
                          <a:effectLst/>
                        </a:rPr>
                        <a:t>0.576923</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a:solidFill>
                            <a:schemeClr val="tx1"/>
                          </a:solidFill>
                          <a:effectLst/>
                        </a:rPr>
                        <a:t>0.555556</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633084054"/>
                  </a:ext>
                </a:extLst>
              </a:tr>
              <a:tr h="729683">
                <a:tc>
                  <a:txBody>
                    <a:bodyPr/>
                    <a:lstStyle/>
                    <a:p>
                      <a:pPr algn="r" fontAlgn="ctr"/>
                      <a:r>
                        <a:rPr lang="en-US" sz="1900" b="1" cap="none" spc="0">
                          <a:solidFill>
                            <a:schemeClr val="tx1"/>
                          </a:solidFill>
                          <a:effectLst/>
                        </a:rPr>
                        <a:t>Decision Tree</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a:solidFill>
                            <a:schemeClr val="tx1"/>
                          </a:solidFill>
                          <a:effectLst/>
                        </a:rPr>
                        <a:t>0.004529</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a:solidFill>
                            <a:schemeClr val="tx1"/>
                          </a:solidFill>
                          <a:effectLst/>
                        </a:rPr>
                        <a:t>0.675676</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a:solidFill>
                            <a:schemeClr val="tx1"/>
                          </a:solidFill>
                          <a:effectLst/>
                        </a:rPr>
                        <a:t>0.345238</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a:solidFill>
                            <a:schemeClr val="tx1"/>
                          </a:solidFill>
                          <a:effectLst/>
                        </a:rPr>
                        <a:t>0.630435</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a:solidFill>
                            <a:schemeClr val="tx1"/>
                          </a:solidFill>
                          <a:effectLst/>
                        </a:rPr>
                        <a:t>0.446154</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360232175"/>
                  </a:ext>
                </a:extLst>
              </a:tr>
              <a:tr h="729683">
                <a:tc>
                  <a:txBody>
                    <a:bodyPr/>
                    <a:lstStyle/>
                    <a:p>
                      <a:pPr algn="r" fontAlgn="ctr"/>
                      <a:r>
                        <a:rPr lang="en-US" sz="1900" b="1" cap="none" spc="0">
                          <a:solidFill>
                            <a:schemeClr val="tx1"/>
                          </a:solidFill>
                          <a:effectLst/>
                        </a:rPr>
                        <a:t>SVM</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a:solidFill>
                            <a:schemeClr val="tx1"/>
                          </a:solidFill>
                          <a:effectLst/>
                        </a:rPr>
                        <a:t>0.016311</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a:solidFill>
                            <a:schemeClr val="tx1"/>
                          </a:solidFill>
                          <a:effectLst/>
                        </a:rPr>
                        <a:t>0.693694</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a:solidFill>
                            <a:schemeClr val="tx1"/>
                          </a:solidFill>
                          <a:effectLst/>
                        </a:rPr>
                        <a:t>0.404762</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a:solidFill>
                            <a:schemeClr val="tx1"/>
                          </a:solidFill>
                          <a:effectLst/>
                        </a:rPr>
                        <a:t>0.653846</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1900" cap="none" spc="0" dirty="0">
                          <a:solidFill>
                            <a:schemeClr val="tx1"/>
                          </a:solidFill>
                          <a:effectLst/>
                        </a:rPr>
                        <a:t>0.500000</a:t>
                      </a:r>
                    </a:p>
                  </a:txBody>
                  <a:tcPr marL="119723" marR="119723" marT="144188" marB="23944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233983431"/>
                  </a:ext>
                </a:extLst>
              </a:tr>
            </a:tbl>
          </a:graphicData>
        </a:graphic>
      </p:graphicFrame>
    </p:spTree>
    <p:extLst>
      <p:ext uri="{BB962C8B-B14F-4D97-AF65-F5344CB8AC3E}">
        <p14:creationId xmlns:p14="http://schemas.microsoft.com/office/powerpoint/2010/main" val="265482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660FFA-8F14-514C-865D-5660C817314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Modeling results – Optimized for Precision</a:t>
            </a:r>
          </a:p>
        </p:txBody>
      </p:sp>
      <p:graphicFrame>
        <p:nvGraphicFramePr>
          <p:cNvPr id="6" name="Content Placeholder 5">
            <a:extLst>
              <a:ext uri="{FF2B5EF4-FFF2-40B4-BE49-F238E27FC236}">
                <a16:creationId xmlns:a16="http://schemas.microsoft.com/office/drawing/2014/main" id="{2A51EB70-81CD-8804-8E50-2AB0C879C1BE}"/>
              </a:ext>
            </a:extLst>
          </p:cNvPr>
          <p:cNvGraphicFramePr>
            <a:graphicFrameLocks noGrp="1"/>
          </p:cNvGraphicFramePr>
          <p:nvPr>
            <p:ph idx="1"/>
            <p:extLst>
              <p:ext uri="{D42A27DB-BD31-4B8C-83A1-F6EECF244321}">
                <p14:modId xmlns:p14="http://schemas.microsoft.com/office/powerpoint/2010/main" val="3060847739"/>
              </p:ext>
            </p:extLst>
          </p:nvPr>
        </p:nvGraphicFramePr>
        <p:xfrm>
          <a:off x="432225" y="2094863"/>
          <a:ext cx="11327552" cy="4195025"/>
        </p:xfrm>
        <a:graphic>
          <a:graphicData uri="http://schemas.openxmlformats.org/drawingml/2006/table">
            <a:tbl>
              <a:tblPr>
                <a:solidFill>
                  <a:schemeClr val="bg1">
                    <a:lumMod val="95000"/>
                  </a:schemeClr>
                </a:solidFill>
              </a:tblPr>
              <a:tblGrid>
                <a:gridCol w="2848235">
                  <a:extLst>
                    <a:ext uri="{9D8B030D-6E8A-4147-A177-3AD203B41FA5}">
                      <a16:colId xmlns:a16="http://schemas.microsoft.com/office/drawing/2014/main" val="2631183111"/>
                    </a:ext>
                  </a:extLst>
                </a:gridCol>
                <a:gridCol w="1332117">
                  <a:extLst>
                    <a:ext uri="{9D8B030D-6E8A-4147-A177-3AD203B41FA5}">
                      <a16:colId xmlns:a16="http://schemas.microsoft.com/office/drawing/2014/main" val="190401009"/>
                    </a:ext>
                  </a:extLst>
                </a:gridCol>
                <a:gridCol w="2106818">
                  <a:extLst>
                    <a:ext uri="{9D8B030D-6E8A-4147-A177-3AD203B41FA5}">
                      <a16:colId xmlns:a16="http://schemas.microsoft.com/office/drawing/2014/main" val="2355231312"/>
                    </a:ext>
                  </a:extLst>
                </a:gridCol>
                <a:gridCol w="1686180">
                  <a:extLst>
                    <a:ext uri="{9D8B030D-6E8A-4147-A177-3AD203B41FA5}">
                      <a16:colId xmlns:a16="http://schemas.microsoft.com/office/drawing/2014/main" val="388144119"/>
                    </a:ext>
                  </a:extLst>
                </a:gridCol>
                <a:gridCol w="2112873">
                  <a:extLst>
                    <a:ext uri="{9D8B030D-6E8A-4147-A177-3AD203B41FA5}">
                      <a16:colId xmlns:a16="http://schemas.microsoft.com/office/drawing/2014/main" val="3046640975"/>
                    </a:ext>
                  </a:extLst>
                </a:gridCol>
                <a:gridCol w="1241329">
                  <a:extLst>
                    <a:ext uri="{9D8B030D-6E8A-4147-A177-3AD203B41FA5}">
                      <a16:colId xmlns:a16="http://schemas.microsoft.com/office/drawing/2014/main" val="3801551739"/>
                    </a:ext>
                  </a:extLst>
                </a:gridCol>
              </a:tblGrid>
              <a:tr h="592649">
                <a:tc>
                  <a:txBody>
                    <a:bodyPr/>
                    <a:lstStyle/>
                    <a:p>
                      <a:pPr algn="r" fontAlgn="ctr"/>
                      <a:r>
                        <a:rPr lang="en-US" sz="2300" b="1" i="0" u="none" strike="noStrike" cap="none" spc="0">
                          <a:solidFill>
                            <a:schemeClr val="tx1"/>
                          </a:solidFill>
                          <a:effectLst/>
                          <a:latin typeface="Segoe UI" panose="020B0502040204020203" pitchFamily="34" charset="0"/>
                        </a:rPr>
                        <a:t> </a:t>
                      </a:r>
                    </a:p>
                  </a:txBody>
                  <a:tcPr marL="12099" marR="12099" marT="174308"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ctr"/>
                      <a:r>
                        <a:rPr lang="en-US" sz="2300" b="1" i="0" u="none" strike="noStrike" cap="none" spc="0">
                          <a:solidFill>
                            <a:schemeClr val="tx1"/>
                          </a:solidFill>
                          <a:effectLst/>
                          <a:latin typeface="Segoe UI" panose="020B0502040204020203" pitchFamily="34" charset="0"/>
                        </a:rPr>
                        <a:t>Fit Time</a:t>
                      </a:r>
                    </a:p>
                  </a:txBody>
                  <a:tcPr marL="12099" marR="12099" marT="174308"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ctr"/>
                      <a:r>
                        <a:rPr lang="en-US" sz="2300" b="1" i="0" u="none" strike="noStrike" cap="none" spc="0">
                          <a:solidFill>
                            <a:schemeClr val="tx1"/>
                          </a:solidFill>
                          <a:effectLst/>
                          <a:latin typeface="Segoe UI" panose="020B0502040204020203" pitchFamily="34" charset="0"/>
                        </a:rPr>
                        <a:t>Test Accuracy</a:t>
                      </a:r>
                    </a:p>
                  </a:txBody>
                  <a:tcPr marL="12099" marR="12099" marT="174308"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ctr"/>
                      <a:r>
                        <a:rPr lang="en-US" sz="2300" b="1" i="0" u="none" strike="noStrike" cap="none" spc="0">
                          <a:solidFill>
                            <a:schemeClr val="tx1"/>
                          </a:solidFill>
                          <a:effectLst/>
                          <a:latin typeface="Segoe UI" panose="020B0502040204020203" pitchFamily="34" charset="0"/>
                        </a:rPr>
                        <a:t>Test Recall</a:t>
                      </a:r>
                    </a:p>
                  </a:txBody>
                  <a:tcPr marL="12099" marR="12099" marT="174308"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ctr"/>
                      <a:r>
                        <a:rPr lang="en-US" sz="2300" b="1" i="0" u="none" strike="noStrike" cap="none" spc="0">
                          <a:solidFill>
                            <a:schemeClr val="tx1"/>
                          </a:solidFill>
                          <a:effectLst/>
                          <a:latin typeface="Segoe UI" panose="020B0502040204020203" pitchFamily="34" charset="0"/>
                        </a:rPr>
                        <a:t>Test Precision</a:t>
                      </a:r>
                    </a:p>
                  </a:txBody>
                  <a:tcPr marL="12099" marR="12099" marT="174308"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ctr"/>
                      <a:r>
                        <a:rPr lang="en-US" sz="2300" b="1" i="0" u="none" strike="noStrike" cap="none" spc="0">
                          <a:solidFill>
                            <a:schemeClr val="tx1"/>
                          </a:solidFill>
                          <a:effectLst/>
                          <a:latin typeface="Segoe UI" panose="020B0502040204020203" pitchFamily="34" charset="0"/>
                        </a:rPr>
                        <a:t>Test F1</a:t>
                      </a:r>
                    </a:p>
                  </a:txBody>
                  <a:tcPr marL="12099" marR="12099" marT="174308"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606870641"/>
                  </a:ext>
                </a:extLst>
              </a:tr>
              <a:tr h="592649">
                <a:tc>
                  <a:txBody>
                    <a:bodyPr/>
                    <a:lstStyle/>
                    <a:p>
                      <a:pPr algn="r" fontAlgn="ctr"/>
                      <a:r>
                        <a:rPr lang="en-US" sz="2300" b="1" i="0" u="none" strike="noStrike" cap="none" spc="0">
                          <a:solidFill>
                            <a:schemeClr val="tx1"/>
                          </a:solidFill>
                          <a:effectLst/>
                          <a:latin typeface="Segoe UI" panose="020B0502040204020203" pitchFamily="34" charset="0"/>
                        </a:rPr>
                        <a:t>Model</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1" i="0" u="none" strike="noStrike" cap="none" spc="0">
                          <a:solidFill>
                            <a:schemeClr val="tx1"/>
                          </a:solidFill>
                          <a:effectLst/>
                          <a:latin typeface="Segoe UI" panose="020B0502040204020203" pitchFamily="34" charset="0"/>
                        </a:rPr>
                        <a:t> </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1" i="0" u="none" strike="noStrike" cap="none" spc="0">
                          <a:solidFill>
                            <a:schemeClr val="tx1"/>
                          </a:solidFill>
                          <a:effectLst/>
                          <a:latin typeface="Segoe UI" panose="020B0502040204020203" pitchFamily="34" charset="0"/>
                        </a:rPr>
                        <a:t> </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1" i="0" u="none" strike="noStrike" cap="none" spc="0">
                          <a:solidFill>
                            <a:schemeClr val="tx1"/>
                          </a:solidFill>
                          <a:effectLst/>
                          <a:latin typeface="Segoe UI" panose="020B0502040204020203" pitchFamily="34" charset="0"/>
                        </a:rPr>
                        <a:t> </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1" i="0" u="none" strike="noStrike" cap="none" spc="0">
                          <a:solidFill>
                            <a:schemeClr val="tx1"/>
                          </a:solidFill>
                          <a:effectLst/>
                          <a:latin typeface="Segoe UI" panose="020B0502040204020203" pitchFamily="34" charset="0"/>
                        </a:rPr>
                        <a:t> </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1" i="0" u="none" strike="noStrike" cap="none" spc="0">
                          <a:solidFill>
                            <a:schemeClr val="tx1"/>
                          </a:solidFill>
                          <a:effectLst/>
                          <a:latin typeface="Segoe UI" panose="020B0502040204020203" pitchFamily="34" charset="0"/>
                        </a:rPr>
                        <a:t> </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286720960"/>
                  </a:ext>
                </a:extLst>
              </a:tr>
              <a:tr h="592649">
                <a:tc>
                  <a:txBody>
                    <a:bodyPr/>
                    <a:lstStyle/>
                    <a:p>
                      <a:pPr algn="r" fontAlgn="ctr"/>
                      <a:r>
                        <a:rPr lang="en-US" sz="2300" b="1" i="0" u="none" strike="noStrike" cap="none" spc="0" dirty="0">
                          <a:solidFill>
                            <a:schemeClr val="tx1"/>
                          </a:solidFill>
                          <a:effectLst/>
                          <a:latin typeface="Segoe UI" panose="020B0502040204020203" pitchFamily="34" charset="0"/>
                        </a:rPr>
                        <a:t>Logistic Regression</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0.07929</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0.66667</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0.2381</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0.66667</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0.35088</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172782136"/>
                  </a:ext>
                </a:extLst>
              </a:tr>
              <a:tr h="592649">
                <a:tc>
                  <a:txBody>
                    <a:bodyPr/>
                    <a:lstStyle/>
                    <a:p>
                      <a:pPr algn="r" fontAlgn="ctr"/>
                      <a:r>
                        <a:rPr lang="en-US" sz="2300" b="1" i="0" u="none" strike="noStrike" cap="none" spc="0">
                          <a:solidFill>
                            <a:schemeClr val="tx1"/>
                          </a:solidFill>
                          <a:effectLst/>
                          <a:latin typeface="Segoe UI" panose="020B0502040204020203" pitchFamily="34" charset="0"/>
                        </a:rPr>
                        <a:t>KNN</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0.00299</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0.69369</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0.32143</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0.71053</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0.44262</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529552761"/>
                  </a:ext>
                </a:extLst>
              </a:tr>
              <a:tr h="592649">
                <a:tc>
                  <a:txBody>
                    <a:bodyPr/>
                    <a:lstStyle/>
                    <a:p>
                      <a:pPr algn="r" fontAlgn="ctr"/>
                      <a:r>
                        <a:rPr lang="en-US" sz="2300" b="1" i="0" u="none" strike="noStrike" cap="none" spc="0">
                          <a:solidFill>
                            <a:schemeClr val="tx1"/>
                          </a:solidFill>
                          <a:effectLst/>
                          <a:latin typeface="Segoe UI" panose="020B0502040204020203" pitchFamily="34" charset="0"/>
                        </a:rPr>
                        <a:t>Decision Tree</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0.00401</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0.66667</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0.20238</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0.70833</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0.31482</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475636377"/>
                  </a:ext>
                </a:extLst>
              </a:tr>
              <a:tr h="592649">
                <a:tc>
                  <a:txBody>
                    <a:bodyPr/>
                    <a:lstStyle/>
                    <a:p>
                      <a:pPr algn="r" fontAlgn="ctr"/>
                      <a:r>
                        <a:rPr lang="en-US" sz="2300" b="1" i="0" u="none" strike="noStrike" cap="none" spc="0">
                          <a:solidFill>
                            <a:schemeClr val="tx1"/>
                          </a:solidFill>
                          <a:effectLst/>
                          <a:latin typeface="Segoe UI" panose="020B0502040204020203" pitchFamily="34" charset="0"/>
                        </a:rPr>
                        <a:t>SVM</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0.0151</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0.65766</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0.16667</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0.7</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US" sz="2300" b="0" i="0" u="none" strike="noStrike" cap="none" spc="0">
                          <a:solidFill>
                            <a:schemeClr val="tx1"/>
                          </a:solidFill>
                          <a:effectLst/>
                          <a:latin typeface="Segoe UI" panose="020B0502040204020203" pitchFamily="34" charset="0"/>
                        </a:rPr>
                        <a:t>0.26923</a:t>
                      </a:r>
                    </a:p>
                  </a:txBody>
                  <a:tcPr marL="12099" marR="12099" marT="174308"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231772335"/>
                  </a:ext>
                </a:extLst>
              </a:tr>
              <a:tr h="639131">
                <a:tc>
                  <a:txBody>
                    <a:bodyPr/>
                    <a:lstStyle/>
                    <a:p>
                      <a:pPr algn="l" fontAlgn="b"/>
                      <a:endParaRPr lang="en-US" sz="2300" b="0" i="0" u="none" strike="noStrike" cap="none" spc="0">
                        <a:solidFill>
                          <a:schemeClr val="tx1"/>
                        </a:solidFill>
                        <a:effectLst/>
                        <a:latin typeface="Aptos Narrow" panose="020B0004020202020204" pitchFamily="34" charset="0"/>
                      </a:endParaRPr>
                    </a:p>
                  </a:txBody>
                  <a:tcPr marL="12099" marR="12099" marT="174308"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
                      <a:endParaRPr lang="en-US" sz="2300" b="0" i="0" u="none" strike="noStrike" cap="none" spc="0">
                        <a:solidFill>
                          <a:schemeClr val="tx1"/>
                        </a:solidFill>
                        <a:effectLst/>
                        <a:latin typeface="Aptos Narrow" panose="020B0004020202020204" pitchFamily="34" charset="0"/>
                      </a:endParaRPr>
                    </a:p>
                  </a:txBody>
                  <a:tcPr marL="12099" marR="12099" marT="174308"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
                      <a:endParaRPr lang="en-US" sz="2300" b="0" i="0" u="none" strike="noStrike" cap="none" spc="0">
                        <a:solidFill>
                          <a:schemeClr val="tx1"/>
                        </a:solidFill>
                        <a:effectLst/>
                        <a:latin typeface="Aptos Narrow" panose="020B0004020202020204" pitchFamily="34" charset="0"/>
                      </a:endParaRPr>
                    </a:p>
                  </a:txBody>
                  <a:tcPr marL="12099" marR="12099" marT="174308"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
                      <a:endParaRPr lang="en-US" sz="2300" b="0" i="0" u="none" strike="noStrike" cap="none" spc="0">
                        <a:solidFill>
                          <a:schemeClr val="tx1"/>
                        </a:solidFill>
                        <a:effectLst/>
                        <a:latin typeface="Aptos Narrow" panose="020B0004020202020204" pitchFamily="34" charset="0"/>
                      </a:endParaRPr>
                    </a:p>
                  </a:txBody>
                  <a:tcPr marL="12099" marR="12099" marT="174308"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
                      <a:endParaRPr lang="en-US" sz="2300" b="0" i="0" u="none" strike="noStrike" cap="none" spc="0">
                        <a:solidFill>
                          <a:schemeClr val="tx1"/>
                        </a:solidFill>
                        <a:effectLst/>
                        <a:latin typeface="Aptos Narrow" panose="020B0004020202020204" pitchFamily="34" charset="0"/>
                      </a:endParaRPr>
                    </a:p>
                  </a:txBody>
                  <a:tcPr marL="12099" marR="12099" marT="174308"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
                      <a:endParaRPr lang="en-US" sz="2300" b="0" i="0" u="none" strike="noStrike" cap="none" spc="0" dirty="0">
                        <a:solidFill>
                          <a:schemeClr val="tx1"/>
                        </a:solidFill>
                        <a:effectLst/>
                        <a:latin typeface="Aptos Narrow" panose="020B0004020202020204" pitchFamily="34" charset="0"/>
                      </a:endParaRPr>
                    </a:p>
                  </a:txBody>
                  <a:tcPr marL="12099" marR="12099" marT="174308"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719697495"/>
                  </a:ext>
                </a:extLst>
              </a:tr>
            </a:tbl>
          </a:graphicData>
        </a:graphic>
      </p:graphicFrame>
    </p:spTree>
    <p:extLst>
      <p:ext uri="{BB962C8B-B14F-4D97-AF65-F5344CB8AC3E}">
        <p14:creationId xmlns:p14="http://schemas.microsoft.com/office/powerpoint/2010/main" val="751431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348</TotalTime>
  <Words>1077</Words>
  <Application>Microsoft Office PowerPoint</Application>
  <PresentationFormat>Widescreen</PresentationFormat>
  <Paragraphs>123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Aptos Display</vt:lpstr>
      <vt:lpstr>Aptos Narrow</vt:lpstr>
      <vt:lpstr>Arial</vt:lpstr>
      <vt:lpstr>Calibri</vt:lpstr>
      <vt:lpstr>Segoe UI</vt:lpstr>
      <vt:lpstr>ui-sans-serif</vt:lpstr>
      <vt:lpstr>Office Theme</vt:lpstr>
      <vt:lpstr>Exploring ML/AI techniques in Human Resource Management</vt:lpstr>
      <vt:lpstr>Motivation</vt:lpstr>
      <vt:lpstr>Objectives</vt:lpstr>
      <vt:lpstr>Materials and Methods</vt:lpstr>
      <vt:lpstr>Exploratory data analysis:  Summary of Main results - 1</vt:lpstr>
      <vt:lpstr>Exploratory data analysis:  Summary of Main results - 2</vt:lpstr>
      <vt:lpstr>Exploratory data analysis:  Summary of Main results - 3</vt:lpstr>
      <vt:lpstr>Modeling results – Optimized for Accuracy</vt:lpstr>
      <vt:lpstr>Modeling results – Optimized for Precision</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Armando Cova</dc:creator>
  <cp:lastModifiedBy>Armando Cova</cp:lastModifiedBy>
  <cp:revision>11</cp:revision>
  <dcterms:created xsi:type="dcterms:W3CDTF">2024-09-29T18:57:30Z</dcterms:created>
  <dcterms:modified xsi:type="dcterms:W3CDTF">2024-09-30T00:46:04Z</dcterms:modified>
</cp:coreProperties>
</file>