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1" r:id="rId6"/>
    <p:sldId id="260" r:id="rId7"/>
    <p:sldId id="262" r:id="rId8"/>
    <p:sldId id="268" r:id="rId9"/>
    <p:sldId id="269" r:id="rId10"/>
    <p:sldId id="271" r:id="rId11"/>
    <p:sldId id="263" r:id="rId12"/>
    <p:sldId id="273" r:id="rId13"/>
    <p:sldId id="264" r:id="rId14"/>
    <p:sldId id="274" r:id="rId15"/>
    <p:sldId id="272" r:id="rId16"/>
    <p:sldId id="275" r:id="rId17"/>
    <p:sldId id="270" r:id="rId18"/>
    <p:sldId id="265" r:id="rId19"/>
    <p:sldId id="277" r:id="rId20"/>
    <p:sldId id="266" r:id="rId21"/>
    <p:sldId id="26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70" d="100"/>
          <a:sy n="70" d="100"/>
        </p:scale>
        <p:origin x="1611" y="5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hyperlink" Target="https://archive.ics.uci.edu/dataset/445/absenteeism+at+work"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hyperlink" Target="https://archive.ics.uci.edu/dataset/445/absenteeism+at+work" TargetMode="External"/><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9A4A6-2B52-4504-B5A0-4CC482467293}"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4EEDEC04-00F0-48CC-A9CD-7A075FDC2DC2}">
      <dgm:prSet/>
      <dgm:spPr/>
      <dgm:t>
        <a:bodyPr/>
        <a:lstStyle/>
        <a:p>
          <a:r>
            <a:rPr lang="en-US"/>
            <a:t>Employment engagement and satisfaction (among other HR indicators) are key for driving positive business outcomes</a:t>
          </a:r>
        </a:p>
      </dgm:t>
    </dgm:pt>
    <dgm:pt modelId="{8431E39B-046C-4D6C-B63D-49B98E9975DC}" type="parTrans" cxnId="{1131863A-960D-4750-BAF9-5C6B2EAD8053}">
      <dgm:prSet/>
      <dgm:spPr/>
      <dgm:t>
        <a:bodyPr/>
        <a:lstStyle/>
        <a:p>
          <a:endParaRPr lang="en-US"/>
        </a:p>
      </dgm:t>
    </dgm:pt>
    <dgm:pt modelId="{C44B5900-D8AC-4E32-922E-F98F0852D429}" type="sibTrans" cxnId="{1131863A-960D-4750-BAF9-5C6B2EAD8053}">
      <dgm:prSet/>
      <dgm:spPr/>
      <dgm:t>
        <a:bodyPr/>
        <a:lstStyle/>
        <a:p>
          <a:endParaRPr lang="en-US"/>
        </a:p>
      </dgm:t>
    </dgm:pt>
    <dgm:pt modelId="{149C5D32-E243-4BE7-9D29-F7347BD34198}">
      <dgm:prSet/>
      <dgm:spPr/>
      <dgm:t>
        <a:bodyPr/>
        <a:lstStyle/>
        <a:p>
          <a:r>
            <a:rPr lang="en-US" dirty="0"/>
            <a:t>Tools capable of reliably analyzing and predicting key HR indicators could help organizations achieve their business objectives and reduce costs by providing actionable information for tailoring HR management policies to improve productivity and enhance employee experiences </a:t>
          </a:r>
        </a:p>
      </dgm:t>
    </dgm:pt>
    <dgm:pt modelId="{6BC0FB6D-615F-4848-91AC-068367A5F6DE}" type="parTrans" cxnId="{15D98EA0-B751-4D8A-8109-E67ABAB82AB8}">
      <dgm:prSet/>
      <dgm:spPr/>
      <dgm:t>
        <a:bodyPr/>
        <a:lstStyle/>
        <a:p>
          <a:endParaRPr lang="en-US"/>
        </a:p>
      </dgm:t>
    </dgm:pt>
    <dgm:pt modelId="{1D6B9366-B8D0-4963-B4E4-2D958F14B239}" type="sibTrans" cxnId="{15D98EA0-B751-4D8A-8109-E67ABAB82AB8}">
      <dgm:prSet/>
      <dgm:spPr/>
      <dgm:t>
        <a:bodyPr/>
        <a:lstStyle/>
        <a:p>
          <a:endParaRPr lang="en-US"/>
        </a:p>
      </dgm:t>
    </dgm:pt>
    <dgm:pt modelId="{F0AF130F-5C63-4282-B0C3-63EB4B511ACE}">
      <dgm:prSet/>
      <dgm:spPr/>
      <dgm:t>
        <a:bodyPr/>
        <a:lstStyle/>
        <a:p>
          <a:r>
            <a:rPr lang="en-US"/>
            <a:t>ML and AI have emerged as powerful data analysis and interpretation tools that could be successfully applied in the HR realm</a:t>
          </a:r>
        </a:p>
      </dgm:t>
    </dgm:pt>
    <dgm:pt modelId="{2BA11DB4-D411-4056-9E51-F3C96A2BDD71}" type="parTrans" cxnId="{9E87B0BD-E583-4D89-A29A-83BA18057AF1}">
      <dgm:prSet/>
      <dgm:spPr/>
      <dgm:t>
        <a:bodyPr/>
        <a:lstStyle/>
        <a:p>
          <a:endParaRPr lang="en-US"/>
        </a:p>
      </dgm:t>
    </dgm:pt>
    <dgm:pt modelId="{855B1377-729D-4BBB-91FC-95E267F52086}" type="sibTrans" cxnId="{9E87B0BD-E583-4D89-A29A-83BA18057AF1}">
      <dgm:prSet/>
      <dgm:spPr/>
      <dgm:t>
        <a:bodyPr/>
        <a:lstStyle/>
        <a:p>
          <a:endParaRPr lang="en-US"/>
        </a:p>
      </dgm:t>
    </dgm:pt>
    <dgm:pt modelId="{2EAA0C99-9659-4D4B-A255-E992216760BC}" type="pres">
      <dgm:prSet presAssocID="{31C9A4A6-2B52-4504-B5A0-4CC482467293}" presName="Name0" presStyleCnt="0">
        <dgm:presLayoutVars>
          <dgm:dir/>
          <dgm:resizeHandles val="exact"/>
        </dgm:presLayoutVars>
      </dgm:prSet>
      <dgm:spPr/>
    </dgm:pt>
    <dgm:pt modelId="{BF6F5E2A-F1B1-4C2C-8A18-FAAAFF3DE895}" type="pres">
      <dgm:prSet presAssocID="{4EEDEC04-00F0-48CC-A9CD-7A075FDC2DC2}" presName="node" presStyleLbl="node1" presStyleIdx="0" presStyleCnt="3">
        <dgm:presLayoutVars>
          <dgm:bulletEnabled val="1"/>
        </dgm:presLayoutVars>
      </dgm:prSet>
      <dgm:spPr/>
    </dgm:pt>
    <dgm:pt modelId="{AD948732-5BE2-4DC3-8EAA-820DAC3EA47D}" type="pres">
      <dgm:prSet presAssocID="{C44B5900-D8AC-4E32-922E-F98F0852D429}" presName="sibTrans" presStyleLbl="sibTrans2D1" presStyleIdx="0" presStyleCnt="2"/>
      <dgm:spPr/>
    </dgm:pt>
    <dgm:pt modelId="{76CC30D4-D8B6-4CF7-9F48-57B39D66E2B8}" type="pres">
      <dgm:prSet presAssocID="{C44B5900-D8AC-4E32-922E-F98F0852D429}" presName="connectorText" presStyleLbl="sibTrans2D1" presStyleIdx="0" presStyleCnt="2"/>
      <dgm:spPr/>
    </dgm:pt>
    <dgm:pt modelId="{176C5278-19D9-45BF-9264-C8BA4D58037A}" type="pres">
      <dgm:prSet presAssocID="{149C5D32-E243-4BE7-9D29-F7347BD34198}" presName="node" presStyleLbl="node1" presStyleIdx="1" presStyleCnt="3">
        <dgm:presLayoutVars>
          <dgm:bulletEnabled val="1"/>
        </dgm:presLayoutVars>
      </dgm:prSet>
      <dgm:spPr/>
    </dgm:pt>
    <dgm:pt modelId="{D1490593-B94A-465D-B1EB-7DD8238ABF84}" type="pres">
      <dgm:prSet presAssocID="{1D6B9366-B8D0-4963-B4E4-2D958F14B239}" presName="sibTrans" presStyleLbl="sibTrans2D1" presStyleIdx="1" presStyleCnt="2"/>
      <dgm:spPr/>
    </dgm:pt>
    <dgm:pt modelId="{9AAE32E1-7D97-49EA-9EC0-F23961C7E31A}" type="pres">
      <dgm:prSet presAssocID="{1D6B9366-B8D0-4963-B4E4-2D958F14B239}" presName="connectorText" presStyleLbl="sibTrans2D1" presStyleIdx="1" presStyleCnt="2"/>
      <dgm:spPr/>
    </dgm:pt>
    <dgm:pt modelId="{02C276F7-0151-4A8A-93E2-D81E8CB7B0BC}" type="pres">
      <dgm:prSet presAssocID="{F0AF130F-5C63-4282-B0C3-63EB4B511ACE}" presName="node" presStyleLbl="node1" presStyleIdx="2" presStyleCnt="3">
        <dgm:presLayoutVars>
          <dgm:bulletEnabled val="1"/>
        </dgm:presLayoutVars>
      </dgm:prSet>
      <dgm:spPr/>
    </dgm:pt>
  </dgm:ptLst>
  <dgm:cxnLst>
    <dgm:cxn modelId="{5D761530-9EF1-4750-8D82-9076977554E3}" type="presOf" srcId="{149C5D32-E243-4BE7-9D29-F7347BD34198}" destId="{176C5278-19D9-45BF-9264-C8BA4D58037A}" srcOrd="0" destOrd="0" presId="urn:microsoft.com/office/officeart/2005/8/layout/process1"/>
    <dgm:cxn modelId="{CB8C9632-594B-48BE-81AD-25B36C8751F9}" type="presOf" srcId="{31C9A4A6-2B52-4504-B5A0-4CC482467293}" destId="{2EAA0C99-9659-4D4B-A255-E992216760BC}" srcOrd="0" destOrd="0" presId="urn:microsoft.com/office/officeart/2005/8/layout/process1"/>
    <dgm:cxn modelId="{1131863A-960D-4750-BAF9-5C6B2EAD8053}" srcId="{31C9A4A6-2B52-4504-B5A0-4CC482467293}" destId="{4EEDEC04-00F0-48CC-A9CD-7A075FDC2DC2}" srcOrd="0" destOrd="0" parTransId="{8431E39B-046C-4D6C-B63D-49B98E9975DC}" sibTransId="{C44B5900-D8AC-4E32-922E-F98F0852D429}"/>
    <dgm:cxn modelId="{6F83DE53-699C-4FD2-89EF-E84069ACF732}" type="presOf" srcId="{1D6B9366-B8D0-4963-B4E4-2D958F14B239}" destId="{9AAE32E1-7D97-49EA-9EC0-F23961C7E31A}" srcOrd="1" destOrd="0" presId="urn:microsoft.com/office/officeart/2005/8/layout/process1"/>
    <dgm:cxn modelId="{FE03C48B-A098-4367-99BA-C47A40CF8BD4}" type="presOf" srcId="{4EEDEC04-00F0-48CC-A9CD-7A075FDC2DC2}" destId="{BF6F5E2A-F1B1-4C2C-8A18-FAAAFF3DE895}" srcOrd="0" destOrd="0" presId="urn:microsoft.com/office/officeart/2005/8/layout/process1"/>
    <dgm:cxn modelId="{E7A0E495-B04A-47B9-B910-630112F74AF7}" type="presOf" srcId="{F0AF130F-5C63-4282-B0C3-63EB4B511ACE}" destId="{02C276F7-0151-4A8A-93E2-D81E8CB7B0BC}" srcOrd="0" destOrd="0" presId="urn:microsoft.com/office/officeart/2005/8/layout/process1"/>
    <dgm:cxn modelId="{73D9959A-73E7-4F8E-A11D-CAC26814ABAF}" type="presOf" srcId="{1D6B9366-B8D0-4963-B4E4-2D958F14B239}" destId="{D1490593-B94A-465D-B1EB-7DD8238ABF84}" srcOrd="0" destOrd="0" presId="urn:microsoft.com/office/officeart/2005/8/layout/process1"/>
    <dgm:cxn modelId="{15D98EA0-B751-4D8A-8109-E67ABAB82AB8}" srcId="{31C9A4A6-2B52-4504-B5A0-4CC482467293}" destId="{149C5D32-E243-4BE7-9D29-F7347BD34198}" srcOrd="1" destOrd="0" parTransId="{6BC0FB6D-615F-4848-91AC-068367A5F6DE}" sibTransId="{1D6B9366-B8D0-4963-B4E4-2D958F14B239}"/>
    <dgm:cxn modelId="{9E87B0BD-E583-4D89-A29A-83BA18057AF1}" srcId="{31C9A4A6-2B52-4504-B5A0-4CC482467293}" destId="{F0AF130F-5C63-4282-B0C3-63EB4B511ACE}" srcOrd="2" destOrd="0" parTransId="{2BA11DB4-D411-4056-9E51-F3C96A2BDD71}" sibTransId="{855B1377-729D-4BBB-91FC-95E267F52086}"/>
    <dgm:cxn modelId="{EFAF27D5-B8E3-417D-B26A-6BDA90393E46}" type="presOf" srcId="{C44B5900-D8AC-4E32-922E-F98F0852D429}" destId="{76CC30D4-D8B6-4CF7-9F48-57B39D66E2B8}" srcOrd="1" destOrd="0" presId="urn:microsoft.com/office/officeart/2005/8/layout/process1"/>
    <dgm:cxn modelId="{F4A51AFF-5662-4F42-8CC9-08D0952759AB}" type="presOf" srcId="{C44B5900-D8AC-4E32-922E-F98F0852D429}" destId="{AD948732-5BE2-4DC3-8EAA-820DAC3EA47D}" srcOrd="0" destOrd="0" presId="urn:microsoft.com/office/officeart/2005/8/layout/process1"/>
    <dgm:cxn modelId="{91F103A7-9304-4094-A67B-7CAE6D57F8B1}" type="presParOf" srcId="{2EAA0C99-9659-4D4B-A255-E992216760BC}" destId="{BF6F5E2A-F1B1-4C2C-8A18-FAAAFF3DE895}" srcOrd="0" destOrd="0" presId="urn:microsoft.com/office/officeart/2005/8/layout/process1"/>
    <dgm:cxn modelId="{3DC68366-2E81-4BA0-B621-654946F1DED4}" type="presParOf" srcId="{2EAA0C99-9659-4D4B-A255-E992216760BC}" destId="{AD948732-5BE2-4DC3-8EAA-820DAC3EA47D}" srcOrd="1" destOrd="0" presId="urn:microsoft.com/office/officeart/2005/8/layout/process1"/>
    <dgm:cxn modelId="{ABEB8A4C-A02E-4486-B1BB-92467A9EF838}" type="presParOf" srcId="{AD948732-5BE2-4DC3-8EAA-820DAC3EA47D}" destId="{76CC30D4-D8B6-4CF7-9F48-57B39D66E2B8}" srcOrd="0" destOrd="0" presId="urn:microsoft.com/office/officeart/2005/8/layout/process1"/>
    <dgm:cxn modelId="{75768EA5-1538-4763-99B2-2E8FD9C24CA9}" type="presParOf" srcId="{2EAA0C99-9659-4D4B-A255-E992216760BC}" destId="{176C5278-19D9-45BF-9264-C8BA4D58037A}" srcOrd="2" destOrd="0" presId="urn:microsoft.com/office/officeart/2005/8/layout/process1"/>
    <dgm:cxn modelId="{40FE71EE-1F8D-4636-B66A-FECF3BBC3456}" type="presParOf" srcId="{2EAA0C99-9659-4D4B-A255-E992216760BC}" destId="{D1490593-B94A-465D-B1EB-7DD8238ABF84}" srcOrd="3" destOrd="0" presId="urn:microsoft.com/office/officeart/2005/8/layout/process1"/>
    <dgm:cxn modelId="{F1CC350A-433E-4765-8FF4-D664AB6F9CE8}" type="presParOf" srcId="{D1490593-B94A-465D-B1EB-7DD8238ABF84}" destId="{9AAE32E1-7D97-49EA-9EC0-F23961C7E31A}" srcOrd="0" destOrd="0" presId="urn:microsoft.com/office/officeart/2005/8/layout/process1"/>
    <dgm:cxn modelId="{BAC5290E-7DDF-408F-A7E3-DFB04B7C29CF}" type="presParOf" srcId="{2EAA0C99-9659-4D4B-A255-E992216760BC}" destId="{02C276F7-0151-4A8A-93E2-D81E8CB7B0B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20038-6185-4F9C-A723-23BF6B449A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26DF90-DD88-4E49-8A46-CD4D1AA060F4}">
      <dgm:prSet custT="1"/>
      <dgm:spPr/>
      <dgm:t>
        <a:bodyPr/>
        <a:lstStyle/>
        <a:p>
          <a:r>
            <a:rPr lang="en-US" sz="1600" dirty="0"/>
            <a:t>Follow the main tenants of the CRISP-DM methodology to explore the application of ML techniques to HR management </a:t>
          </a:r>
        </a:p>
      </dgm:t>
    </dgm:pt>
    <dgm:pt modelId="{339C57F8-1C7D-4883-A276-BE64C2C39024}" type="parTrans" cxnId="{5E022B91-53F5-4BA3-ABE0-2C31DDEEA5D2}">
      <dgm:prSet/>
      <dgm:spPr/>
      <dgm:t>
        <a:bodyPr/>
        <a:lstStyle/>
        <a:p>
          <a:endParaRPr lang="en-US"/>
        </a:p>
      </dgm:t>
    </dgm:pt>
    <dgm:pt modelId="{551A04A2-2CA9-45E5-92D7-8DAA925855DD}" type="sibTrans" cxnId="{5E022B91-53F5-4BA3-ABE0-2C31DDEEA5D2}">
      <dgm:prSet/>
      <dgm:spPr/>
      <dgm:t>
        <a:bodyPr/>
        <a:lstStyle/>
        <a:p>
          <a:endParaRPr lang="en-US"/>
        </a:p>
      </dgm:t>
    </dgm:pt>
    <dgm:pt modelId="{6CDE47C1-DC93-42F6-A4B6-A80273F3AA15}">
      <dgm:prSet custT="1"/>
      <dgm:spPr/>
      <dgm:t>
        <a:bodyPr/>
        <a:lstStyle/>
        <a:p>
          <a:r>
            <a:rPr lang="en-US" sz="1600" dirty="0"/>
            <a:t>Study employee absenteeism using a publicly available information database created with records of absenteeism at work from July 2007 to July 2010 at a courier company in Brazil (</a:t>
          </a:r>
          <a:r>
            <a:rPr lang="en-US" sz="1600" dirty="0">
              <a:hlinkClick xmlns:r="http://schemas.openxmlformats.org/officeDocument/2006/relationships" r:id="rId1"/>
            </a:rPr>
            <a:t>link</a:t>
          </a:r>
          <a:r>
            <a:rPr lang="en-US" sz="1600" dirty="0"/>
            <a:t>)</a:t>
          </a:r>
        </a:p>
      </dgm:t>
    </dgm:pt>
    <dgm:pt modelId="{6BF540C1-1F16-4ACB-AC85-55402E164648}" type="parTrans" cxnId="{17963984-6FD9-4652-931A-F3858DFB8D19}">
      <dgm:prSet/>
      <dgm:spPr/>
      <dgm:t>
        <a:bodyPr/>
        <a:lstStyle/>
        <a:p>
          <a:endParaRPr lang="en-US"/>
        </a:p>
      </dgm:t>
    </dgm:pt>
    <dgm:pt modelId="{9A7C723A-8A24-4724-872F-7B547535C399}" type="sibTrans" cxnId="{17963984-6FD9-4652-931A-F3858DFB8D19}">
      <dgm:prSet/>
      <dgm:spPr/>
      <dgm:t>
        <a:bodyPr/>
        <a:lstStyle/>
        <a:p>
          <a:endParaRPr lang="en-US"/>
        </a:p>
      </dgm:t>
    </dgm:pt>
    <dgm:pt modelId="{632ECAD6-D217-4476-A0D2-F051A9E72B9E}" type="pres">
      <dgm:prSet presAssocID="{0A320038-6185-4F9C-A723-23BF6B449A6C}" presName="root" presStyleCnt="0">
        <dgm:presLayoutVars>
          <dgm:dir/>
          <dgm:resizeHandles val="exact"/>
        </dgm:presLayoutVars>
      </dgm:prSet>
      <dgm:spPr/>
    </dgm:pt>
    <dgm:pt modelId="{3D617CED-29CA-4207-9EC0-622F3F57045E}" type="pres">
      <dgm:prSet presAssocID="{E126DF90-DD88-4E49-8A46-CD4D1AA060F4}" presName="compNode" presStyleCnt="0"/>
      <dgm:spPr/>
    </dgm:pt>
    <dgm:pt modelId="{4A4680CE-3703-4ECA-93D0-2F68510D4646}" type="pres">
      <dgm:prSet presAssocID="{E126DF90-DD88-4E49-8A46-CD4D1AA060F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9B992D55-E7D1-4A7A-A82D-7B651B82B5BB}" type="pres">
      <dgm:prSet presAssocID="{E126DF90-DD88-4E49-8A46-CD4D1AA060F4}" presName="spaceRect" presStyleCnt="0"/>
      <dgm:spPr/>
    </dgm:pt>
    <dgm:pt modelId="{F026E1B0-09A9-480B-B152-BB368DC1AC73}" type="pres">
      <dgm:prSet presAssocID="{E126DF90-DD88-4E49-8A46-CD4D1AA060F4}" presName="textRect" presStyleLbl="revTx" presStyleIdx="0" presStyleCnt="2">
        <dgm:presLayoutVars>
          <dgm:chMax val="1"/>
          <dgm:chPref val="1"/>
        </dgm:presLayoutVars>
      </dgm:prSet>
      <dgm:spPr/>
    </dgm:pt>
    <dgm:pt modelId="{66B3996E-3D8C-419D-81D7-5E43EE1BB6DF}" type="pres">
      <dgm:prSet presAssocID="{551A04A2-2CA9-45E5-92D7-8DAA925855DD}" presName="sibTrans" presStyleCnt="0"/>
      <dgm:spPr/>
    </dgm:pt>
    <dgm:pt modelId="{83684020-D15A-4882-B463-8D8CBBE88B82}" type="pres">
      <dgm:prSet presAssocID="{6CDE47C1-DC93-42F6-A4B6-A80273F3AA15}" presName="compNode" presStyleCnt="0"/>
      <dgm:spPr/>
    </dgm:pt>
    <dgm:pt modelId="{99E345BC-6FA2-44DC-B3B6-7512B87D8374}" type="pres">
      <dgm:prSet presAssocID="{6CDE47C1-DC93-42F6-A4B6-A80273F3AA1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Office Worker"/>
        </a:ext>
      </dgm:extLst>
    </dgm:pt>
    <dgm:pt modelId="{BD3DBECF-8BD3-4148-848B-8571CB63A6C1}" type="pres">
      <dgm:prSet presAssocID="{6CDE47C1-DC93-42F6-A4B6-A80273F3AA15}" presName="spaceRect" presStyleCnt="0"/>
      <dgm:spPr/>
    </dgm:pt>
    <dgm:pt modelId="{5AD1CD12-B5DC-47DE-B691-8A61B365366D}" type="pres">
      <dgm:prSet presAssocID="{6CDE47C1-DC93-42F6-A4B6-A80273F3AA15}" presName="textRect" presStyleLbl="revTx" presStyleIdx="1" presStyleCnt="2">
        <dgm:presLayoutVars>
          <dgm:chMax val="1"/>
          <dgm:chPref val="1"/>
        </dgm:presLayoutVars>
      </dgm:prSet>
      <dgm:spPr/>
    </dgm:pt>
  </dgm:ptLst>
  <dgm:cxnLst>
    <dgm:cxn modelId="{5957A828-324D-48FF-9482-B1F4E464D2EA}" type="presOf" srcId="{6CDE47C1-DC93-42F6-A4B6-A80273F3AA15}" destId="{5AD1CD12-B5DC-47DE-B691-8A61B365366D}" srcOrd="0" destOrd="0" presId="urn:microsoft.com/office/officeart/2018/2/layout/IconLabelList"/>
    <dgm:cxn modelId="{BA3F1578-1C3F-4B50-B76B-7232ABD0ADD5}" type="presOf" srcId="{0A320038-6185-4F9C-A723-23BF6B449A6C}" destId="{632ECAD6-D217-4476-A0D2-F051A9E72B9E}" srcOrd="0" destOrd="0" presId="urn:microsoft.com/office/officeart/2018/2/layout/IconLabelList"/>
    <dgm:cxn modelId="{17963984-6FD9-4652-931A-F3858DFB8D19}" srcId="{0A320038-6185-4F9C-A723-23BF6B449A6C}" destId="{6CDE47C1-DC93-42F6-A4B6-A80273F3AA15}" srcOrd="1" destOrd="0" parTransId="{6BF540C1-1F16-4ACB-AC85-55402E164648}" sibTransId="{9A7C723A-8A24-4724-872F-7B547535C399}"/>
    <dgm:cxn modelId="{5E022B91-53F5-4BA3-ABE0-2C31DDEEA5D2}" srcId="{0A320038-6185-4F9C-A723-23BF6B449A6C}" destId="{E126DF90-DD88-4E49-8A46-CD4D1AA060F4}" srcOrd="0" destOrd="0" parTransId="{339C57F8-1C7D-4883-A276-BE64C2C39024}" sibTransId="{551A04A2-2CA9-45E5-92D7-8DAA925855DD}"/>
    <dgm:cxn modelId="{445505E4-F0A7-4F48-AC31-ED462C102560}" type="presOf" srcId="{E126DF90-DD88-4E49-8A46-CD4D1AA060F4}" destId="{F026E1B0-09A9-480B-B152-BB368DC1AC73}" srcOrd="0" destOrd="0" presId="urn:microsoft.com/office/officeart/2018/2/layout/IconLabelList"/>
    <dgm:cxn modelId="{FD61574D-07F4-4083-8F8D-AD85022EF38E}" type="presParOf" srcId="{632ECAD6-D217-4476-A0D2-F051A9E72B9E}" destId="{3D617CED-29CA-4207-9EC0-622F3F57045E}" srcOrd="0" destOrd="0" presId="urn:microsoft.com/office/officeart/2018/2/layout/IconLabelList"/>
    <dgm:cxn modelId="{483C8A78-0E69-49B5-A336-CAA8158A09B0}" type="presParOf" srcId="{3D617CED-29CA-4207-9EC0-622F3F57045E}" destId="{4A4680CE-3703-4ECA-93D0-2F68510D4646}" srcOrd="0" destOrd="0" presId="urn:microsoft.com/office/officeart/2018/2/layout/IconLabelList"/>
    <dgm:cxn modelId="{8FE70E6E-272A-47DC-999F-9AC11CB3664B}" type="presParOf" srcId="{3D617CED-29CA-4207-9EC0-622F3F57045E}" destId="{9B992D55-E7D1-4A7A-A82D-7B651B82B5BB}" srcOrd="1" destOrd="0" presId="urn:microsoft.com/office/officeart/2018/2/layout/IconLabelList"/>
    <dgm:cxn modelId="{3DE17815-3A63-4E48-8810-4B467329C3AF}" type="presParOf" srcId="{3D617CED-29CA-4207-9EC0-622F3F57045E}" destId="{F026E1B0-09A9-480B-B152-BB368DC1AC73}" srcOrd="2" destOrd="0" presId="urn:microsoft.com/office/officeart/2018/2/layout/IconLabelList"/>
    <dgm:cxn modelId="{DCAA8E7D-D2B8-44D8-A4A3-D1D3FFA58317}" type="presParOf" srcId="{632ECAD6-D217-4476-A0D2-F051A9E72B9E}" destId="{66B3996E-3D8C-419D-81D7-5E43EE1BB6DF}" srcOrd="1" destOrd="0" presId="urn:microsoft.com/office/officeart/2018/2/layout/IconLabelList"/>
    <dgm:cxn modelId="{09EABD35-81CF-49AD-9B85-669A64AFA154}" type="presParOf" srcId="{632ECAD6-D217-4476-A0D2-F051A9E72B9E}" destId="{83684020-D15A-4882-B463-8D8CBBE88B82}" srcOrd="2" destOrd="0" presId="urn:microsoft.com/office/officeart/2018/2/layout/IconLabelList"/>
    <dgm:cxn modelId="{33F9507F-CE83-46B1-B4E0-1D77293B9EE2}" type="presParOf" srcId="{83684020-D15A-4882-B463-8D8CBBE88B82}" destId="{99E345BC-6FA2-44DC-B3B6-7512B87D8374}" srcOrd="0" destOrd="0" presId="urn:microsoft.com/office/officeart/2018/2/layout/IconLabelList"/>
    <dgm:cxn modelId="{B4732672-F4D3-4094-889D-7D456087391C}" type="presParOf" srcId="{83684020-D15A-4882-B463-8D8CBBE88B82}" destId="{BD3DBECF-8BD3-4148-848B-8571CB63A6C1}" srcOrd="1" destOrd="0" presId="urn:microsoft.com/office/officeart/2018/2/layout/IconLabelList"/>
    <dgm:cxn modelId="{9918548C-5013-4176-A140-8DB964FE87A9}" type="presParOf" srcId="{83684020-D15A-4882-B463-8D8CBBE88B82}" destId="{5AD1CD12-B5DC-47DE-B691-8A61B36536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1F3D25-3BD6-4667-8385-CA17373B97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9D1A4D-0F7C-4FA9-995A-0B5322117A27}">
      <dgm:prSet/>
      <dgm:spPr/>
      <dgm:t>
        <a:bodyPr/>
        <a:lstStyle/>
        <a:p>
          <a:r>
            <a:rPr lang="en-US" dirty="0"/>
            <a:t>Identified categorical and numerical features on the database which influenced employee absenteeism</a:t>
          </a:r>
        </a:p>
      </dgm:t>
    </dgm:pt>
    <dgm:pt modelId="{ED62E743-4EC5-4053-A1E1-31F97A0E4F3A}" type="parTrans" cxnId="{E51347DB-1AA6-44C4-A62D-58B86ED78849}">
      <dgm:prSet/>
      <dgm:spPr/>
      <dgm:t>
        <a:bodyPr/>
        <a:lstStyle/>
        <a:p>
          <a:endParaRPr lang="en-US"/>
        </a:p>
      </dgm:t>
    </dgm:pt>
    <dgm:pt modelId="{8DB26A8C-0E1B-4DC1-B68A-0B8A03CA55ED}" type="sibTrans" cxnId="{E51347DB-1AA6-44C4-A62D-58B86ED78849}">
      <dgm:prSet/>
      <dgm:spPr/>
      <dgm:t>
        <a:bodyPr/>
        <a:lstStyle/>
        <a:p>
          <a:endParaRPr lang="en-US"/>
        </a:p>
      </dgm:t>
    </dgm:pt>
    <dgm:pt modelId="{E43B1985-81F8-4ECD-88B6-38561F69821D}">
      <dgm:prSet/>
      <dgm:spPr/>
      <dgm:t>
        <a:bodyPr/>
        <a:lstStyle/>
        <a:p>
          <a:r>
            <a:rPr lang="en-US"/>
            <a:t>Performed statistical data analyses on the data to gain insights into how these factors affected absenteeism</a:t>
          </a:r>
        </a:p>
      </dgm:t>
    </dgm:pt>
    <dgm:pt modelId="{F8845D1F-1624-4590-82F1-BFEAF207C3F5}" type="parTrans" cxnId="{35C00552-2532-4A31-A9D3-8298124BE793}">
      <dgm:prSet/>
      <dgm:spPr/>
      <dgm:t>
        <a:bodyPr/>
        <a:lstStyle/>
        <a:p>
          <a:endParaRPr lang="en-US"/>
        </a:p>
      </dgm:t>
    </dgm:pt>
    <dgm:pt modelId="{03CB5E48-AF51-48EB-A71F-043C67C51D6F}" type="sibTrans" cxnId="{35C00552-2532-4A31-A9D3-8298124BE793}">
      <dgm:prSet/>
      <dgm:spPr/>
      <dgm:t>
        <a:bodyPr/>
        <a:lstStyle/>
        <a:p>
          <a:endParaRPr lang="en-US"/>
        </a:p>
      </dgm:t>
    </dgm:pt>
    <dgm:pt modelId="{B204C535-104A-4F30-8D62-461069FEA77F}">
      <dgm:prSet/>
      <dgm:spPr/>
      <dgm:t>
        <a:bodyPr/>
        <a:lstStyle/>
        <a:p>
          <a:r>
            <a:rPr lang="en-US" dirty="0"/>
            <a:t>Performed modeling studies with known classification methods (Decision Tree, Logistic Regression, KNN, SVM, Random Forest, </a:t>
          </a:r>
          <a:r>
            <a:rPr lang="en-US" dirty="0" err="1"/>
            <a:t>etc</a:t>
          </a:r>
          <a:r>
            <a:rPr lang="en-US" dirty="0"/>
            <a:t>) to develop preliminary models for predicting employee absences deemed significant (&gt; 4 </a:t>
          </a:r>
          <a:r>
            <a:rPr lang="en-US" dirty="0" err="1"/>
            <a:t>hr</a:t>
          </a:r>
          <a:r>
            <a:rPr lang="en-US" dirty="0"/>
            <a:t>). Compared model performance across several metrics (accuracy, recall, precision, F1 scores)</a:t>
          </a:r>
        </a:p>
      </dgm:t>
    </dgm:pt>
    <dgm:pt modelId="{357FD3CB-BAA6-4265-B893-1F24DBDCC691}" type="parTrans" cxnId="{48E458EA-8E11-43E5-A561-1830D96F5403}">
      <dgm:prSet/>
      <dgm:spPr/>
      <dgm:t>
        <a:bodyPr/>
        <a:lstStyle/>
        <a:p>
          <a:endParaRPr lang="en-US"/>
        </a:p>
      </dgm:t>
    </dgm:pt>
    <dgm:pt modelId="{5B71590A-B9AE-4FBE-B334-23A15FBBBA44}" type="sibTrans" cxnId="{48E458EA-8E11-43E5-A561-1830D96F5403}">
      <dgm:prSet/>
      <dgm:spPr/>
      <dgm:t>
        <a:bodyPr/>
        <a:lstStyle/>
        <a:p>
          <a:endParaRPr lang="en-US"/>
        </a:p>
      </dgm:t>
    </dgm:pt>
    <dgm:pt modelId="{7D5693C6-3ECC-4BB8-898F-672B8F6CDE5B}" type="pres">
      <dgm:prSet presAssocID="{A21F3D25-3BD6-4667-8385-CA17373B9793}" presName="root" presStyleCnt="0">
        <dgm:presLayoutVars>
          <dgm:dir/>
          <dgm:resizeHandles val="exact"/>
        </dgm:presLayoutVars>
      </dgm:prSet>
      <dgm:spPr/>
    </dgm:pt>
    <dgm:pt modelId="{C0A909A0-BDA8-46D1-A1ED-83A3CA39DBF6}" type="pres">
      <dgm:prSet presAssocID="{D99D1A4D-0F7C-4FA9-995A-0B5322117A27}" presName="compNode" presStyleCnt="0"/>
      <dgm:spPr/>
    </dgm:pt>
    <dgm:pt modelId="{8E7DB440-BE74-4982-A2A1-3A984F731A98}" type="pres">
      <dgm:prSet presAssocID="{D99D1A4D-0F7C-4FA9-995A-0B5322117A27}" presName="bgRect" presStyleLbl="bgShp" presStyleIdx="0" presStyleCnt="3"/>
      <dgm:spPr/>
    </dgm:pt>
    <dgm:pt modelId="{C758A7B7-010A-49BF-A8E0-7CFBC3051AFF}" type="pres">
      <dgm:prSet presAssocID="{D99D1A4D-0F7C-4FA9-995A-0B5322117A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E1A3631-CA83-4537-B23E-1DE0E2C483F3}" type="pres">
      <dgm:prSet presAssocID="{D99D1A4D-0F7C-4FA9-995A-0B5322117A27}" presName="spaceRect" presStyleCnt="0"/>
      <dgm:spPr/>
    </dgm:pt>
    <dgm:pt modelId="{00850AD8-BA5D-4B25-8F43-FEA456F6C062}" type="pres">
      <dgm:prSet presAssocID="{D99D1A4D-0F7C-4FA9-995A-0B5322117A27}" presName="parTx" presStyleLbl="revTx" presStyleIdx="0" presStyleCnt="3">
        <dgm:presLayoutVars>
          <dgm:chMax val="0"/>
          <dgm:chPref val="0"/>
        </dgm:presLayoutVars>
      </dgm:prSet>
      <dgm:spPr/>
    </dgm:pt>
    <dgm:pt modelId="{F4AC03FE-FF07-4F0A-8C61-F56269665CCB}" type="pres">
      <dgm:prSet presAssocID="{8DB26A8C-0E1B-4DC1-B68A-0B8A03CA55ED}" presName="sibTrans" presStyleCnt="0"/>
      <dgm:spPr/>
    </dgm:pt>
    <dgm:pt modelId="{D3D213D5-8844-4F11-BA0A-035BDA3C0972}" type="pres">
      <dgm:prSet presAssocID="{E43B1985-81F8-4ECD-88B6-38561F69821D}" presName="compNode" presStyleCnt="0"/>
      <dgm:spPr/>
    </dgm:pt>
    <dgm:pt modelId="{67CC5677-06F6-414A-AFA4-B86769E1E1E6}" type="pres">
      <dgm:prSet presAssocID="{E43B1985-81F8-4ECD-88B6-38561F69821D}" presName="bgRect" presStyleLbl="bgShp" presStyleIdx="1" presStyleCnt="3"/>
      <dgm:spPr/>
    </dgm:pt>
    <dgm:pt modelId="{6C5E67A5-20DE-475E-AE7D-1B233A7FDBBF}" type="pres">
      <dgm:prSet presAssocID="{E43B1985-81F8-4ECD-88B6-38561F6982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325032B-CED0-4D0D-91D1-B83C38E1DE0E}" type="pres">
      <dgm:prSet presAssocID="{E43B1985-81F8-4ECD-88B6-38561F69821D}" presName="spaceRect" presStyleCnt="0"/>
      <dgm:spPr/>
    </dgm:pt>
    <dgm:pt modelId="{BBE6DFFE-3BAC-43BB-8EB1-40FD7F0B5F96}" type="pres">
      <dgm:prSet presAssocID="{E43B1985-81F8-4ECD-88B6-38561F69821D}" presName="parTx" presStyleLbl="revTx" presStyleIdx="1" presStyleCnt="3">
        <dgm:presLayoutVars>
          <dgm:chMax val="0"/>
          <dgm:chPref val="0"/>
        </dgm:presLayoutVars>
      </dgm:prSet>
      <dgm:spPr/>
    </dgm:pt>
    <dgm:pt modelId="{0B58FA3A-126C-4437-A637-9E6D45C3D36E}" type="pres">
      <dgm:prSet presAssocID="{03CB5E48-AF51-48EB-A71F-043C67C51D6F}" presName="sibTrans" presStyleCnt="0"/>
      <dgm:spPr/>
    </dgm:pt>
    <dgm:pt modelId="{75C8FD21-A438-4A0D-ADF8-1CEEEB5BEAA4}" type="pres">
      <dgm:prSet presAssocID="{B204C535-104A-4F30-8D62-461069FEA77F}" presName="compNode" presStyleCnt="0"/>
      <dgm:spPr/>
    </dgm:pt>
    <dgm:pt modelId="{AFA09B79-7CA0-4F1E-8A3B-0228614F5DE2}" type="pres">
      <dgm:prSet presAssocID="{B204C535-104A-4F30-8D62-461069FEA77F}" presName="bgRect" presStyleLbl="bgShp" presStyleIdx="2" presStyleCnt="3"/>
      <dgm:spPr/>
    </dgm:pt>
    <dgm:pt modelId="{4214AF24-990B-4C20-9DED-D340A06CF8BC}" type="pres">
      <dgm:prSet presAssocID="{B204C535-104A-4F30-8D62-461069FEA7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77D2E1A1-DEBA-4AC5-9C51-7D019D1453EE}" type="pres">
      <dgm:prSet presAssocID="{B204C535-104A-4F30-8D62-461069FEA77F}" presName="spaceRect" presStyleCnt="0"/>
      <dgm:spPr/>
    </dgm:pt>
    <dgm:pt modelId="{9C131400-4AB1-43B4-9B63-008B95DA8465}" type="pres">
      <dgm:prSet presAssocID="{B204C535-104A-4F30-8D62-461069FEA77F}" presName="parTx" presStyleLbl="revTx" presStyleIdx="2" presStyleCnt="3">
        <dgm:presLayoutVars>
          <dgm:chMax val="0"/>
          <dgm:chPref val="0"/>
        </dgm:presLayoutVars>
      </dgm:prSet>
      <dgm:spPr/>
    </dgm:pt>
  </dgm:ptLst>
  <dgm:cxnLst>
    <dgm:cxn modelId="{00FAC842-6B1F-482E-B2F8-179955B860CD}" type="presOf" srcId="{B204C535-104A-4F30-8D62-461069FEA77F}" destId="{9C131400-4AB1-43B4-9B63-008B95DA8465}" srcOrd="0" destOrd="0" presId="urn:microsoft.com/office/officeart/2018/2/layout/IconVerticalSolidList"/>
    <dgm:cxn modelId="{35C00552-2532-4A31-A9D3-8298124BE793}" srcId="{A21F3D25-3BD6-4667-8385-CA17373B9793}" destId="{E43B1985-81F8-4ECD-88B6-38561F69821D}" srcOrd="1" destOrd="0" parTransId="{F8845D1F-1624-4590-82F1-BFEAF207C3F5}" sibTransId="{03CB5E48-AF51-48EB-A71F-043C67C51D6F}"/>
    <dgm:cxn modelId="{B76E2953-46A3-4257-8A46-ED877A433624}" type="presOf" srcId="{A21F3D25-3BD6-4667-8385-CA17373B9793}" destId="{7D5693C6-3ECC-4BB8-898F-672B8F6CDE5B}" srcOrd="0" destOrd="0" presId="urn:microsoft.com/office/officeart/2018/2/layout/IconVerticalSolidList"/>
    <dgm:cxn modelId="{B35103B5-89C7-43F6-A556-D48C2EEBEFF2}" type="presOf" srcId="{D99D1A4D-0F7C-4FA9-995A-0B5322117A27}" destId="{00850AD8-BA5D-4B25-8F43-FEA456F6C062}" srcOrd="0" destOrd="0" presId="urn:microsoft.com/office/officeart/2018/2/layout/IconVerticalSolidList"/>
    <dgm:cxn modelId="{8B031BD5-02F8-4155-95C0-AB85C9478A16}" type="presOf" srcId="{E43B1985-81F8-4ECD-88B6-38561F69821D}" destId="{BBE6DFFE-3BAC-43BB-8EB1-40FD7F0B5F96}" srcOrd="0" destOrd="0" presId="urn:microsoft.com/office/officeart/2018/2/layout/IconVerticalSolidList"/>
    <dgm:cxn modelId="{E51347DB-1AA6-44C4-A62D-58B86ED78849}" srcId="{A21F3D25-3BD6-4667-8385-CA17373B9793}" destId="{D99D1A4D-0F7C-4FA9-995A-0B5322117A27}" srcOrd="0" destOrd="0" parTransId="{ED62E743-4EC5-4053-A1E1-31F97A0E4F3A}" sibTransId="{8DB26A8C-0E1B-4DC1-B68A-0B8A03CA55ED}"/>
    <dgm:cxn modelId="{48E458EA-8E11-43E5-A561-1830D96F5403}" srcId="{A21F3D25-3BD6-4667-8385-CA17373B9793}" destId="{B204C535-104A-4F30-8D62-461069FEA77F}" srcOrd="2" destOrd="0" parTransId="{357FD3CB-BAA6-4265-B893-1F24DBDCC691}" sibTransId="{5B71590A-B9AE-4FBE-B334-23A15FBBBA44}"/>
    <dgm:cxn modelId="{612B395F-5C9B-4FC7-9859-29D538F85554}" type="presParOf" srcId="{7D5693C6-3ECC-4BB8-898F-672B8F6CDE5B}" destId="{C0A909A0-BDA8-46D1-A1ED-83A3CA39DBF6}" srcOrd="0" destOrd="0" presId="urn:microsoft.com/office/officeart/2018/2/layout/IconVerticalSolidList"/>
    <dgm:cxn modelId="{7D5C0AF4-CC91-4BEF-913A-5C3E40EEC13A}" type="presParOf" srcId="{C0A909A0-BDA8-46D1-A1ED-83A3CA39DBF6}" destId="{8E7DB440-BE74-4982-A2A1-3A984F731A98}" srcOrd="0" destOrd="0" presId="urn:microsoft.com/office/officeart/2018/2/layout/IconVerticalSolidList"/>
    <dgm:cxn modelId="{7C32941F-DD46-4D65-A8DF-A3751602E450}" type="presParOf" srcId="{C0A909A0-BDA8-46D1-A1ED-83A3CA39DBF6}" destId="{C758A7B7-010A-49BF-A8E0-7CFBC3051AFF}" srcOrd="1" destOrd="0" presId="urn:microsoft.com/office/officeart/2018/2/layout/IconVerticalSolidList"/>
    <dgm:cxn modelId="{AAB93B26-06BA-4EBF-94A7-DD0E4ACE7F0B}" type="presParOf" srcId="{C0A909A0-BDA8-46D1-A1ED-83A3CA39DBF6}" destId="{4E1A3631-CA83-4537-B23E-1DE0E2C483F3}" srcOrd="2" destOrd="0" presId="urn:microsoft.com/office/officeart/2018/2/layout/IconVerticalSolidList"/>
    <dgm:cxn modelId="{1EDBFC90-804A-40B9-A545-FB0533289BC3}" type="presParOf" srcId="{C0A909A0-BDA8-46D1-A1ED-83A3CA39DBF6}" destId="{00850AD8-BA5D-4B25-8F43-FEA456F6C062}" srcOrd="3" destOrd="0" presId="urn:microsoft.com/office/officeart/2018/2/layout/IconVerticalSolidList"/>
    <dgm:cxn modelId="{9B86C529-773A-4D09-8C23-1AC5B60E38EA}" type="presParOf" srcId="{7D5693C6-3ECC-4BB8-898F-672B8F6CDE5B}" destId="{F4AC03FE-FF07-4F0A-8C61-F56269665CCB}" srcOrd="1" destOrd="0" presId="urn:microsoft.com/office/officeart/2018/2/layout/IconVerticalSolidList"/>
    <dgm:cxn modelId="{5A4F52FE-E7E1-4B76-8E05-89F5B7188A11}" type="presParOf" srcId="{7D5693C6-3ECC-4BB8-898F-672B8F6CDE5B}" destId="{D3D213D5-8844-4F11-BA0A-035BDA3C0972}" srcOrd="2" destOrd="0" presId="urn:microsoft.com/office/officeart/2018/2/layout/IconVerticalSolidList"/>
    <dgm:cxn modelId="{6029CAAE-1135-4897-990E-BAD2DC78E0D0}" type="presParOf" srcId="{D3D213D5-8844-4F11-BA0A-035BDA3C0972}" destId="{67CC5677-06F6-414A-AFA4-B86769E1E1E6}" srcOrd="0" destOrd="0" presId="urn:microsoft.com/office/officeart/2018/2/layout/IconVerticalSolidList"/>
    <dgm:cxn modelId="{68A52796-1DFC-44C3-9D16-7EF010D960CD}" type="presParOf" srcId="{D3D213D5-8844-4F11-BA0A-035BDA3C0972}" destId="{6C5E67A5-20DE-475E-AE7D-1B233A7FDBBF}" srcOrd="1" destOrd="0" presId="urn:microsoft.com/office/officeart/2018/2/layout/IconVerticalSolidList"/>
    <dgm:cxn modelId="{CD5AD787-180C-4232-8FB5-693A3C9326F9}" type="presParOf" srcId="{D3D213D5-8844-4F11-BA0A-035BDA3C0972}" destId="{F325032B-CED0-4D0D-91D1-B83C38E1DE0E}" srcOrd="2" destOrd="0" presId="urn:microsoft.com/office/officeart/2018/2/layout/IconVerticalSolidList"/>
    <dgm:cxn modelId="{7B10F339-2E34-494E-94FB-3172B966A487}" type="presParOf" srcId="{D3D213D5-8844-4F11-BA0A-035BDA3C0972}" destId="{BBE6DFFE-3BAC-43BB-8EB1-40FD7F0B5F96}" srcOrd="3" destOrd="0" presId="urn:microsoft.com/office/officeart/2018/2/layout/IconVerticalSolidList"/>
    <dgm:cxn modelId="{0CD1C6C9-EFFB-4B88-997A-58CCD061FF45}" type="presParOf" srcId="{7D5693C6-3ECC-4BB8-898F-672B8F6CDE5B}" destId="{0B58FA3A-126C-4437-A637-9E6D45C3D36E}" srcOrd="3" destOrd="0" presId="urn:microsoft.com/office/officeart/2018/2/layout/IconVerticalSolidList"/>
    <dgm:cxn modelId="{C2576B7B-45F0-4225-8916-C8DB93D448B4}" type="presParOf" srcId="{7D5693C6-3ECC-4BB8-898F-672B8F6CDE5B}" destId="{75C8FD21-A438-4A0D-ADF8-1CEEEB5BEAA4}" srcOrd="4" destOrd="0" presId="urn:microsoft.com/office/officeart/2018/2/layout/IconVerticalSolidList"/>
    <dgm:cxn modelId="{784BDADF-9FF4-4BDF-83B0-C4BB15883A07}" type="presParOf" srcId="{75C8FD21-A438-4A0D-ADF8-1CEEEB5BEAA4}" destId="{AFA09B79-7CA0-4F1E-8A3B-0228614F5DE2}" srcOrd="0" destOrd="0" presId="urn:microsoft.com/office/officeart/2018/2/layout/IconVerticalSolidList"/>
    <dgm:cxn modelId="{DA311D3D-EEF5-446C-B6BA-952964B43337}" type="presParOf" srcId="{75C8FD21-A438-4A0D-ADF8-1CEEEB5BEAA4}" destId="{4214AF24-990B-4C20-9DED-D340A06CF8BC}" srcOrd="1" destOrd="0" presId="urn:microsoft.com/office/officeart/2018/2/layout/IconVerticalSolidList"/>
    <dgm:cxn modelId="{E6A77065-66CB-49F8-9574-C9677603B0C9}" type="presParOf" srcId="{75C8FD21-A438-4A0D-ADF8-1CEEEB5BEAA4}" destId="{77D2E1A1-DEBA-4AC5-9C51-7D019D1453EE}" srcOrd="2" destOrd="0" presId="urn:microsoft.com/office/officeart/2018/2/layout/IconVerticalSolidList"/>
    <dgm:cxn modelId="{62489C77-092A-4C18-8F79-2A7527B04840}" type="presParOf" srcId="{75C8FD21-A438-4A0D-ADF8-1CEEEB5BEAA4}" destId="{9C131400-4AB1-43B4-9B63-008B95DA84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B70966-242A-4591-8E2B-810582A6E11C}"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94E97D9-9081-47DD-8F04-8C7FBEB6CA57}">
      <dgm:prSet/>
      <dgm:spPr/>
      <dgm:t>
        <a:bodyPr/>
        <a:lstStyle/>
        <a:p>
          <a:r>
            <a:rPr lang="en-US" dirty="0"/>
            <a:t>The total number of absenteeism hours was 5124.</a:t>
          </a:r>
        </a:p>
      </dgm:t>
    </dgm:pt>
    <dgm:pt modelId="{16B7B39B-516A-44DE-B6A5-5C373A753E41}" type="parTrans" cxnId="{481B0B2D-3062-4836-BA71-2C085A6609AA}">
      <dgm:prSet/>
      <dgm:spPr/>
      <dgm:t>
        <a:bodyPr/>
        <a:lstStyle/>
        <a:p>
          <a:endParaRPr lang="en-US"/>
        </a:p>
      </dgm:t>
    </dgm:pt>
    <dgm:pt modelId="{C72F7AE4-191B-466D-B1BE-567ABF6EB921}" type="sibTrans" cxnId="{481B0B2D-3062-4836-BA71-2C085A6609AA}">
      <dgm:prSet/>
      <dgm:spPr/>
      <dgm:t>
        <a:bodyPr/>
        <a:lstStyle/>
        <a:p>
          <a:endParaRPr lang="en-US"/>
        </a:p>
      </dgm:t>
    </dgm:pt>
    <dgm:pt modelId="{96D8C6BA-0101-48DF-BE92-046138E72E3B}">
      <dgm:prSet/>
      <dgm:spPr/>
      <dgm:t>
        <a:bodyPr/>
        <a:lstStyle/>
        <a:p>
          <a:r>
            <a:rPr lang="en-US"/>
            <a:t>The average absence time was 7.4 hr. The STD was 13.6 hr.</a:t>
          </a:r>
        </a:p>
      </dgm:t>
    </dgm:pt>
    <dgm:pt modelId="{1DC8E406-263E-486F-A679-477AA27FCED8}" type="parTrans" cxnId="{B74F88D3-2CFC-4C22-9F72-D55741E04083}">
      <dgm:prSet/>
      <dgm:spPr/>
      <dgm:t>
        <a:bodyPr/>
        <a:lstStyle/>
        <a:p>
          <a:endParaRPr lang="en-US"/>
        </a:p>
      </dgm:t>
    </dgm:pt>
    <dgm:pt modelId="{F2ED3058-5E9D-45A9-ADFA-F817D13B2151}" type="sibTrans" cxnId="{B74F88D3-2CFC-4C22-9F72-D55741E04083}">
      <dgm:prSet/>
      <dgm:spPr/>
      <dgm:t>
        <a:bodyPr/>
        <a:lstStyle/>
        <a:p>
          <a:endParaRPr lang="en-US"/>
        </a:p>
      </dgm:t>
    </dgm:pt>
    <dgm:pt modelId="{C4087819-114D-4FCA-A055-5ED834B8F49A}">
      <dgm:prSet/>
      <dgm:spPr/>
      <dgm:t>
        <a:bodyPr/>
        <a:lstStyle/>
        <a:p>
          <a:r>
            <a:rPr lang="en-US"/>
            <a:t>Half of the absent workers were away for 3 hr or less</a:t>
          </a:r>
        </a:p>
      </dgm:t>
    </dgm:pt>
    <dgm:pt modelId="{5501EBE5-F802-4AF8-AB81-F7449B22E2ED}" type="parTrans" cxnId="{CC3FBA52-A997-4A53-BE1B-BDEA20009073}">
      <dgm:prSet/>
      <dgm:spPr/>
      <dgm:t>
        <a:bodyPr/>
        <a:lstStyle/>
        <a:p>
          <a:endParaRPr lang="en-US"/>
        </a:p>
      </dgm:t>
    </dgm:pt>
    <dgm:pt modelId="{3F1C7BE5-CACA-451B-A028-1E1728EF7B51}" type="sibTrans" cxnId="{CC3FBA52-A997-4A53-BE1B-BDEA20009073}">
      <dgm:prSet/>
      <dgm:spPr/>
      <dgm:t>
        <a:bodyPr/>
        <a:lstStyle/>
        <a:p>
          <a:endParaRPr lang="en-US"/>
        </a:p>
      </dgm:t>
    </dgm:pt>
    <dgm:pt modelId="{9A104C02-867B-45DA-AF98-3049D7A8820D}">
      <dgm:prSet/>
      <dgm:spPr/>
      <dgm:t>
        <a:bodyPr/>
        <a:lstStyle/>
        <a:p>
          <a:r>
            <a:rPr lang="en-US"/>
            <a:t>The maximum absence time was 120 hr (15 days)</a:t>
          </a:r>
        </a:p>
      </dgm:t>
    </dgm:pt>
    <dgm:pt modelId="{BE4E080C-A409-4A95-975B-EC7AAE1766C2}" type="parTrans" cxnId="{4460F5CF-B89C-4CAB-9F93-8B90DA722A85}">
      <dgm:prSet/>
      <dgm:spPr/>
      <dgm:t>
        <a:bodyPr/>
        <a:lstStyle/>
        <a:p>
          <a:endParaRPr lang="en-US"/>
        </a:p>
      </dgm:t>
    </dgm:pt>
    <dgm:pt modelId="{4D2B066D-9660-4379-AE21-FD3282613236}" type="sibTrans" cxnId="{4460F5CF-B89C-4CAB-9F93-8B90DA722A85}">
      <dgm:prSet/>
      <dgm:spPr/>
      <dgm:t>
        <a:bodyPr/>
        <a:lstStyle/>
        <a:p>
          <a:endParaRPr lang="en-US"/>
        </a:p>
      </dgm:t>
    </dgm:pt>
    <dgm:pt modelId="{8A3EAC15-9457-48A1-B72A-6EECB67AFA89}">
      <dgm:prSet/>
      <dgm:spPr/>
      <dgm:t>
        <a:bodyPr/>
        <a:lstStyle/>
        <a:p>
          <a:r>
            <a:rPr lang="en-US"/>
            <a:t>The average Service time of absentees was 12.6 years with minimum of 1 and a maximum of 29 years. 75% of absentees had less than 16 years of service.</a:t>
          </a:r>
        </a:p>
      </dgm:t>
    </dgm:pt>
    <dgm:pt modelId="{C9FFB0EA-6887-4096-9574-0AAB00A8E176}" type="parTrans" cxnId="{F0119D89-02B4-4966-9F0F-977AAF406983}">
      <dgm:prSet/>
      <dgm:spPr/>
      <dgm:t>
        <a:bodyPr/>
        <a:lstStyle/>
        <a:p>
          <a:endParaRPr lang="en-US"/>
        </a:p>
      </dgm:t>
    </dgm:pt>
    <dgm:pt modelId="{D5389F90-8EC2-485B-9D5F-18CFDF0F6FED}" type="sibTrans" cxnId="{F0119D89-02B4-4966-9F0F-977AAF406983}">
      <dgm:prSet/>
      <dgm:spPr/>
      <dgm:t>
        <a:bodyPr/>
        <a:lstStyle/>
        <a:p>
          <a:endParaRPr lang="en-US"/>
        </a:p>
      </dgm:t>
    </dgm:pt>
    <dgm:pt modelId="{98DAE0E9-230A-4F1E-A742-0494041156A0}">
      <dgm:prSet/>
      <dgm:spPr/>
      <dgm:t>
        <a:bodyPr/>
        <a:lstStyle/>
        <a:p>
          <a:r>
            <a:rPr lang="en-US"/>
            <a:t>The mean Age of absentees was 36.3 years with a minimum of 27 years and a maximum of 58 years. 75% of absentees were younger than 40 yo</a:t>
          </a:r>
        </a:p>
      </dgm:t>
    </dgm:pt>
    <dgm:pt modelId="{464C774A-D4B8-4A9C-B829-971E423B203A}" type="parTrans" cxnId="{B3327FCA-61C9-4B45-B04E-A0D8C2D9F48E}">
      <dgm:prSet/>
      <dgm:spPr/>
      <dgm:t>
        <a:bodyPr/>
        <a:lstStyle/>
        <a:p>
          <a:endParaRPr lang="en-US"/>
        </a:p>
      </dgm:t>
    </dgm:pt>
    <dgm:pt modelId="{11AE5BDC-EB59-44A5-839F-86FE13C2CA97}" type="sibTrans" cxnId="{B3327FCA-61C9-4B45-B04E-A0D8C2D9F48E}">
      <dgm:prSet/>
      <dgm:spPr/>
      <dgm:t>
        <a:bodyPr/>
        <a:lstStyle/>
        <a:p>
          <a:endParaRPr lang="en-US"/>
        </a:p>
      </dgm:t>
    </dgm:pt>
    <dgm:pt modelId="{C953C5F0-8ED4-4685-8F4D-0906D74AFDCB}">
      <dgm:prSet/>
      <dgm:spPr/>
      <dgm:t>
        <a:bodyPr/>
        <a:lstStyle/>
        <a:p>
          <a:r>
            <a:rPr lang="en-US"/>
            <a:t>The average distance from their residence location to work for absentees was 29.9 Km</a:t>
          </a:r>
        </a:p>
      </dgm:t>
    </dgm:pt>
    <dgm:pt modelId="{14B15450-7F32-440F-83EA-6263D7C9C879}" type="parTrans" cxnId="{C70A059B-14B6-4AF6-BC7A-45E616162A77}">
      <dgm:prSet/>
      <dgm:spPr/>
      <dgm:t>
        <a:bodyPr/>
        <a:lstStyle/>
        <a:p>
          <a:endParaRPr lang="en-US"/>
        </a:p>
      </dgm:t>
    </dgm:pt>
    <dgm:pt modelId="{D5C521A4-905E-4160-AC42-40D8EBED7F38}" type="sibTrans" cxnId="{C70A059B-14B6-4AF6-BC7A-45E616162A77}">
      <dgm:prSet/>
      <dgm:spPr/>
      <dgm:t>
        <a:bodyPr/>
        <a:lstStyle/>
        <a:p>
          <a:endParaRPr lang="en-US"/>
        </a:p>
      </dgm:t>
    </dgm:pt>
    <dgm:pt modelId="{D71400F8-A0C6-46DA-AAA2-4E9B107CC994}">
      <dgm:prSet/>
      <dgm:spPr/>
      <dgm:t>
        <a:bodyPr/>
        <a:lstStyle/>
        <a:p>
          <a:r>
            <a:rPr lang="en-US"/>
            <a:t>There were 44 individuals with perfect attendance record (6% of total)</a:t>
          </a:r>
        </a:p>
      </dgm:t>
    </dgm:pt>
    <dgm:pt modelId="{1BD8355B-F74D-4D0E-BDE4-ED43681759C4}" type="parTrans" cxnId="{0B6429D6-50EA-4F5B-B87D-BD669589269E}">
      <dgm:prSet/>
      <dgm:spPr/>
      <dgm:t>
        <a:bodyPr/>
        <a:lstStyle/>
        <a:p>
          <a:endParaRPr lang="en-US"/>
        </a:p>
      </dgm:t>
    </dgm:pt>
    <dgm:pt modelId="{7B2D0600-7EB3-4527-9FF6-376B9D27B8A3}" type="sibTrans" cxnId="{0B6429D6-50EA-4F5B-B87D-BD669589269E}">
      <dgm:prSet/>
      <dgm:spPr/>
      <dgm:t>
        <a:bodyPr/>
        <a:lstStyle/>
        <a:p>
          <a:endParaRPr lang="en-US"/>
        </a:p>
      </dgm:t>
    </dgm:pt>
    <dgm:pt modelId="{1CFA8422-226E-497E-817C-7AC67C8CDD7E}">
      <dgm:prSet/>
      <dgm:spPr/>
      <dgm:t>
        <a:bodyPr/>
        <a:lstStyle/>
        <a:p>
          <a:r>
            <a:rPr lang="en-US"/>
            <a:t>By extension, 94% of individuals reported absences during the year</a:t>
          </a:r>
        </a:p>
      </dgm:t>
    </dgm:pt>
    <dgm:pt modelId="{9957792F-CB02-4827-B8A0-688E720AF8C9}" type="parTrans" cxnId="{9392A83A-F096-47AC-BDCA-D4D81F723371}">
      <dgm:prSet/>
      <dgm:spPr/>
      <dgm:t>
        <a:bodyPr/>
        <a:lstStyle/>
        <a:p>
          <a:endParaRPr lang="en-US"/>
        </a:p>
      </dgm:t>
    </dgm:pt>
    <dgm:pt modelId="{64B5695D-B657-4DC9-A5AF-5D1C4FAD6C1E}" type="sibTrans" cxnId="{9392A83A-F096-47AC-BDCA-D4D81F723371}">
      <dgm:prSet/>
      <dgm:spPr/>
      <dgm:t>
        <a:bodyPr/>
        <a:lstStyle/>
        <a:p>
          <a:endParaRPr lang="en-US"/>
        </a:p>
      </dgm:t>
    </dgm:pt>
    <dgm:pt modelId="{F87898EF-DFB4-46FE-B161-CCC90CB30328}" type="pres">
      <dgm:prSet presAssocID="{39B70966-242A-4591-8E2B-810582A6E11C}" presName="diagram" presStyleCnt="0">
        <dgm:presLayoutVars>
          <dgm:dir/>
          <dgm:resizeHandles val="exact"/>
        </dgm:presLayoutVars>
      </dgm:prSet>
      <dgm:spPr/>
    </dgm:pt>
    <dgm:pt modelId="{6B0AA736-CF2B-4A95-BF09-8BA840EE6F08}" type="pres">
      <dgm:prSet presAssocID="{994E97D9-9081-47DD-8F04-8C7FBEB6CA57}" presName="node" presStyleLbl="node1" presStyleIdx="0" presStyleCnt="9">
        <dgm:presLayoutVars>
          <dgm:bulletEnabled val="1"/>
        </dgm:presLayoutVars>
      </dgm:prSet>
      <dgm:spPr/>
    </dgm:pt>
    <dgm:pt modelId="{92199446-50E9-43C9-9F1B-6340BC387BC5}" type="pres">
      <dgm:prSet presAssocID="{C72F7AE4-191B-466D-B1BE-567ABF6EB921}" presName="sibTrans" presStyleCnt="0"/>
      <dgm:spPr/>
    </dgm:pt>
    <dgm:pt modelId="{182965A4-FAB5-4074-868F-EC7A6226D5A9}" type="pres">
      <dgm:prSet presAssocID="{96D8C6BA-0101-48DF-BE92-046138E72E3B}" presName="node" presStyleLbl="node1" presStyleIdx="1" presStyleCnt="9">
        <dgm:presLayoutVars>
          <dgm:bulletEnabled val="1"/>
        </dgm:presLayoutVars>
      </dgm:prSet>
      <dgm:spPr/>
    </dgm:pt>
    <dgm:pt modelId="{0AD2F5FC-D57C-4C4B-A880-C12FC9552E41}" type="pres">
      <dgm:prSet presAssocID="{F2ED3058-5E9D-45A9-ADFA-F817D13B2151}" presName="sibTrans" presStyleCnt="0"/>
      <dgm:spPr/>
    </dgm:pt>
    <dgm:pt modelId="{39EE3633-4832-42E1-BCF9-0B19C30FC9A9}" type="pres">
      <dgm:prSet presAssocID="{C4087819-114D-4FCA-A055-5ED834B8F49A}" presName="node" presStyleLbl="node1" presStyleIdx="2" presStyleCnt="9">
        <dgm:presLayoutVars>
          <dgm:bulletEnabled val="1"/>
        </dgm:presLayoutVars>
      </dgm:prSet>
      <dgm:spPr/>
    </dgm:pt>
    <dgm:pt modelId="{030F0BDC-375E-4FFF-BFE6-F7DEF6B29595}" type="pres">
      <dgm:prSet presAssocID="{3F1C7BE5-CACA-451B-A028-1E1728EF7B51}" presName="sibTrans" presStyleCnt="0"/>
      <dgm:spPr/>
    </dgm:pt>
    <dgm:pt modelId="{5D859BA1-2980-4CEE-A2A6-35199841A99D}" type="pres">
      <dgm:prSet presAssocID="{9A104C02-867B-45DA-AF98-3049D7A8820D}" presName="node" presStyleLbl="node1" presStyleIdx="3" presStyleCnt="9">
        <dgm:presLayoutVars>
          <dgm:bulletEnabled val="1"/>
        </dgm:presLayoutVars>
      </dgm:prSet>
      <dgm:spPr/>
    </dgm:pt>
    <dgm:pt modelId="{FC535F0B-BB07-46A7-B516-D3517678D144}" type="pres">
      <dgm:prSet presAssocID="{4D2B066D-9660-4379-AE21-FD3282613236}" presName="sibTrans" presStyleCnt="0"/>
      <dgm:spPr/>
    </dgm:pt>
    <dgm:pt modelId="{868EAF24-784D-4FE3-9FEE-8FCD8551C866}" type="pres">
      <dgm:prSet presAssocID="{8A3EAC15-9457-48A1-B72A-6EECB67AFA89}" presName="node" presStyleLbl="node1" presStyleIdx="4" presStyleCnt="9">
        <dgm:presLayoutVars>
          <dgm:bulletEnabled val="1"/>
        </dgm:presLayoutVars>
      </dgm:prSet>
      <dgm:spPr/>
    </dgm:pt>
    <dgm:pt modelId="{30A31BEA-D7AD-4A88-9801-F27D4E4343AA}" type="pres">
      <dgm:prSet presAssocID="{D5389F90-8EC2-485B-9D5F-18CFDF0F6FED}" presName="sibTrans" presStyleCnt="0"/>
      <dgm:spPr/>
    </dgm:pt>
    <dgm:pt modelId="{94D55DF7-1665-44B5-9AED-817386DECFB2}" type="pres">
      <dgm:prSet presAssocID="{98DAE0E9-230A-4F1E-A742-0494041156A0}" presName="node" presStyleLbl="node1" presStyleIdx="5" presStyleCnt="9">
        <dgm:presLayoutVars>
          <dgm:bulletEnabled val="1"/>
        </dgm:presLayoutVars>
      </dgm:prSet>
      <dgm:spPr/>
    </dgm:pt>
    <dgm:pt modelId="{F0449B04-F201-4CF5-BDB4-491276800578}" type="pres">
      <dgm:prSet presAssocID="{11AE5BDC-EB59-44A5-839F-86FE13C2CA97}" presName="sibTrans" presStyleCnt="0"/>
      <dgm:spPr/>
    </dgm:pt>
    <dgm:pt modelId="{D4EBF655-4181-4B6C-9365-BE4D32B537A0}" type="pres">
      <dgm:prSet presAssocID="{C953C5F0-8ED4-4685-8F4D-0906D74AFDCB}" presName="node" presStyleLbl="node1" presStyleIdx="6" presStyleCnt="9">
        <dgm:presLayoutVars>
          <dgm:bulletEnabled val="1"/>
        </dgm:presLayoutVars>
      </dgm:prSet>
      <dgm:spPr/>
    </dgm:pt>
    <dgm:pt modelId="{FCE17416-546E-443A-B0DB-605C3B26253C}" type="pres">
      <dgm:prSet presAssocID="{D5C521A4-905E-4160-AC42-40D8EBED7F38}" presName="sibTrans" presStyleCnt="0"/>
      <dgm:spPr/>
    </dgm:pt>
    <dgm:pt modelId="{37A5EEBC-2679-4953-92DC-923CF6661C5C}" type="pres">
      <dgm:prSet presAssocID="{D71400F8-A0C6-46DA-AAA2-4E9B107CC994}" presName="node" presStyleLbl="node1" presStyleIdx="7" presStyleCnt="9">
        <dgm:presLayoutVars>
          <dgm:bulletEnabled val="1"/>
        </dgm:presLayoutVars>
      </dgm:prSet>
      <dgm:spPr/>
    </dgm:pt>
    <dgm:pt modelId="{166BD450-86A4-4ACE-8AF7-9DCEC2F03047}" type="pres">
      <dgm:prSet presAssocID="{7B2D0600-7EB3-4527-9FF6-376B9D27B8A3}" presName="sibTrans" presStyleCnt="0"/>
      <dgm:spPr/>
    </dgm:pt>
    <dgm:pt modelId="{2F4E9B91-77D9-482F-9FD8-5FD1F865ADB0}" type="pres">
      <dgm:prSet presAssocID="{1CFA8422-226E-497E-817C-7AC67C8CDD7E}" presName="node" presStyleLbl="node1" presStyleIdx="8" presStyleCnt="9">
        <dgm:presLayoutVars>
          <dgm:bulletEnabled val="1"/>
        </dgm:presLayoutVars>
      </dgm:prSet>
      <dgm:spPr/>
    </dgm:pt>
  </dgm:ptLst>
  <dgm:cxnLst>
    <dgm:cxn modelId="{23307409-1F58-42DB-B911-AEB6F6D01EE5}" type="presOf" srcId="{39B70966-242A-4591-8E2B-810582A6E11C}" destId="{F87898EF-DFB4-46FE-B161-CCC90CB30328}" srcOrd="0" destOrd="0" presId="urn:microsoft.com/office/officeart/2005/8/layout/default"/>
    <dgm:cxn modelId="{3122CA10-76DC-41B0-8CDD-7191626E6D61}" type="presOf" srcId="{C953C5F0-8ED4-4685-8F4D-0906D74AFDCB}" destId="{D4EBF655-4181-4B6C-9365-BE4D32B537A0}" srcOrd="0" destOrd="0" presId="urn:microsoft.com/office/officeart/2005/8/layout/default"/>
    <dgm:cxn modelId="{70D96F16-6427-4158-A9A2-CC15B0983924}" type="presOf" srcId="{96D8C6BA-0101-48DF-BE92-046138E72E3B}" destId="{182965A4-FAB5-4074-868F-EC7A6226D5A9}" srcOrd="0" destOrd="0" presId="urn:microsoft.com/office/officeart/2005/8/layout/default"/>
    <dgm:cxn modelId="{84802C27-A21E-49A0-974E-7DE8198D90A4}" type="presOf" srcId="{D71400F8-A0C6-46DA-AAA2-4E9B107CC994}" destId="{37A5EEBC-2679-4953-92DC-923CF6661C5C}" srcOrd="0" destOrd="0" presId="urn:microsoft.com/office/officeart/2005/8/layout/default"/>
    <dgm:cxn modelId="{481B0B2D-3062-4836-BA71-2C085A6609AA}" srcId="{39B70966-242A-4591-8E2B-810582A6E11C}" destId="{994E97D9-9081-47DD-8F04-8C7FBEB6CA57}" srcOrd="0" destOrd="0" parTransId="{16B7B39B-516A-44DE-B6A5-5C373A753E41}" sibTransId="{C72F7AE4-191B-466D-B1BE-567ABF6EB921}"/>
    <dgm:cxn modelId="{9392A83A-F096-47AC-BDCA-D4D81F723371}" srcId="{39B70966-242A-4591-8E2B-810582A6E11C}" destId="{1CFA8422-226E-497E-817C-7AC67C8CDD7E}" srcOrd="8" destOrd="0" parTransId="{9957792F-CB02-4827-B8A0-688E720AF8C9}" sibTransId="{64B5695D-B657-4DC9-A5AF-5D1C4FAD6C1E}"/>
    <dgm:cxn modelId="{CC3FBA52-A997-4A53-BE1B-BDEA20009073}" srcId="{39B70966-242A-4591-8E2B-810582A6E11C}" destId="{C4087819-114D-4FCA-A055-5ED834B8F49A}" srcOrd="2" destOrd="0" parTransId="{5501EBE5-F802-4AF8-AB81-F7449B22E2ED}" sibTransId="{3F1C7BE5-CACA-451B-A028-1E1728EF7B51}"/>
    <dgm:cxn modelId="{E4CC357A-55E8-4010-B34F-E46D46D31686}" type="presOf" srcId="{8A3EAC15-9457-48A1-B72A-6EECB67AFA89}" destId="{868EAF24-784D-4FE3-9FEE-8FCD8551C866}" srcOrd="0" destOrd="0" presId="urn:microsoft.com/office/officeart/2005/8/layout/default"/>
    <dgm:cxn modelId="{F0119D89-02B4-4966-9F0F-977AAF406983}" srcId="{39B70966-242A-4591-8E2B-810582A6E11C}" destId="{8A3EAC15-9457-48A1-B72A-6EECB67AFA89}" srcOrd="4" destOrd="0" parTransId="{C9FFB0EA-6887-4096-9574-0AAB00A8E176}" sibTransId="{D5389F90-8EC2-485B-9D5F-18CFDF0F6FED}"/>
    <dgm:cxn modelId="{C70A059B-14B6-4AF6-BC7A-45E616162A77}" srcId="{39B70966-242A-4591-8E2B-810582A6E11C}" destId="{C953C5F0-8ED4-4685-8F4D-0906D74AFDCB}" srcOrd="6" destOrd="0" parTransId="{14B15450-7F32-440F-83EA-6263D7C9C879}" sibTransId="{D5C521A4-905E-4160-AC42-40D8EBED7F38}"/>
    <dgm:cxn modelId="{31410EBE-0739-4E86-8B30-560BB522C335}" type="presOf" srcId="{9A104C02-867B-45DA-AF98-3049D7A8820D}" destId="{5D859BA1-2980-4CEE-A2A6-35199841A99D}" srcOrd="0" destOrd="0" presId="urn:microsoft.com/office/officeart/2005/8/layout/default"/>
    <dgm:cxn modelId="{B3327FCA-61C9-4B45-B04E-A0D8C2D9F48E}" srcId="{39B70966-242A-4591-8E2B-810582A6E11C}" destId="{98DAE0E9-230A-4F1E-A742-0494041156A0}" srcOrd="5" destOrd="0" parTransId="{464C774A-D4B8-4A9C-B829-971E423B203A}" sibTransId="{11AE5BDC-EB59-44A5-839F-86FE13C2CA97}"/>
    <dgm:cxn modelId="{4460F5CF-B89C-4CAB-9F93-8B90DA722A85}" srcId="{39B70966-242A-4591-8E2B-810582A6E11C}" destId="{9A104C02-867B-45DA-AF98-3049D7A8820D}" srcOrd="3" destOrd="0" parTransId="{BE4E080C-A409-4A95-975B-EC7AAE1766C2}" sibTransId="{4D2B066D-9660-4379-AE21-FD3282613236}"/>
    <dgm:cxn modelId="{244EC4D0-0556-4EE2-83C4-990297BE6C1B}" type="presOf" srcId="{994E97D9-9081-47DD-8F04-8C7FBEB6CA57}" destId="{6B0AA736-CF2B-4A95-BF09-8BA840EE6F08}" srcOrd="0" destOrd="0" presId="urn:microsoft.com/office/officeart/2005/8/layout/default"/>
    <dgm:cxn modelId="{B74F88D3-2CFC-4C22-9F72-D55741E04083}" srcId="{39B70966-242A-4591-8E2B-810582A6E11C}" destId="{96D8C6BA-0101-48DF-BE92-046138E72E3B}" srcOrd="1" destOrd="0" parTransId="{1DC8E406-263E-486F-A679-477AA27FCED8}" sibTransId="{F2ED3058-5E9D-45A9-ADFA-F817D13B2151}"/>
    <dgm:cxn modelId="{0B6429D6-50EA-4F5B-B87D-BD669589269E}" srcId="{39B70966-242A-4591-8E2B-810582A6E11C}" destId="{D71400F8-A0C6-46DA-AAA2-4E9B107CC994}" srcOrd="7" destOrd="0" parTransId="{1BD8355B-F74D-4D0E-BDE4-ED43681759C4}" sibTransId="{7B2D0600-7EB3-4527-9FF6-376B9D27B8A3}"/>
    <dgm:cxn modelId="{5226CADE-DA7B-4AF8-8FDF-E58172AB0F7F}" type="presOf" srcId="{98DAE0E9-230A-4F1E-A742-0494041156A0}" destId="{94D55DF7-1665-44B5-9AED-817386DECFB2}" srcOrd="0" destOrd="0" presId="urn:microsoft.com/office/officeart/2005/8/layout/default"/>
    <dgm:cxn modelId="{126D84E0-C029-4E33-B3DA-BFCB7EAC38B4}" type="presOf" srcId="{1CFA8422-226E-497E-817C-7AC67C8CDD7E}" destId="{2F4E9B91-77D9-482F-9FD8-5FD1F865ADB0}" srcOrd="0" destOrd="0" presId="urn:microsoft.com/office/officeart/2005/8/layout/default"/>
    <dgm:cxn modelId="{CDE2D5E0-6D8F-4819-9BD5-63919C88C2CA}" type="presOf" srcId="{C4087819-114D-4FCA-A055-5ED834B8F49A}" destId="{39EE3633-4832-42E1-BCF9-0B19C30FC9A9}" srcOrd="0" destOrd="0" presId="urn:microsoft.com/office/officeart/2005/8/layout/default"/>
    <dgm:cxn modelId="{91797850-7A90-448E-8053-7278A71CF8A4}" type="presParOf" srcId="{F87898EF-DFB4-46FE-B161-CCC90CB30328}" destId="{6B0AA736-CF2B-4A95-BF09-8BA840EE6F08}" srcOrd="0" destOrd="0" presId="urn:microsoft.com/office/officeart/2005/8/layout/default"/>
    <dgm:cxn modelId="{AE6895ED-C7F3-4DE6-90E7-DF619DBAEDB8}" type="presParOf" srcId="{F87898EF-DFB4-46FE-B161-CCC90CB30328}" destId="{92199446-50E9-43C9-9F1B-6340BC387BC5}" srcOrd="1" destOrd="0" presId="urn:microsoft.com/office/officeart/2005/8/layout/default"/>
    <dgm:cxn modelId="{676DCBCA-C9B4-495A-8DBD-0C31ACE7DEBB}" type="presParOf" srcId="{F87898EF-DFB4-46FE-B161-CCC90CB30328}" destId="{182965A4-FAB5-4074-868F-EC7A6226D5A9}" srcOrd="2" destOrd="0" presId="urn:microsoft.com/office/officeart/2005/8/layout/default"/>
    <dgm:cxn modelId="{F5CF2FC8-9D6C-4707-AA37-18F69E86B81C}" type="presParOf" srcId="{F87898EF-DFB4-46FE-B161-CCC90CB30328}" destId="{0AD2F5FC-D57C-4C4B-A880-C12FC9552E41}" srcOrd="3" destOrd="0" presId="urn:microsoft.com/office/officeart/2005/8/layout/default"/>
    <dgm:cxn modelId="{8B7B3B21-EB38-4412-98D3-B4CC3562D712}" type="presParOf" srcId="{F87898EF-DFB4-46FE-B161-CCC90CB30328}" destId="{39EE3633-4832-42E1-BCF9-0B19C30FC9A9}" srcOrd="4" destOrd="0" presId="urn:microsoft.com/office/officeart/2005/8/layout/default"/>
    <dgm:cxn modelId="{3F8FF7B2-EC1D-4659-AB2E-9F83BF896CE4}" type="presParOf" srcId="{F87898EF-DFB4-46FE-B161-CCC90CB30328}" destId="{030F0BDC-375E-4FFF-BFE6-F7DEF6B29595}" srcOrd="5" destOrd="0" presId="urn:microsoft.com/office/officeart/2005/8/layout/default"/>
    <dgm:cxn modelId="{6884627C-87B8-4851-9607-16D1492ED605}" type="presParOf" srcId="{F87898EF-DFB4-46FE-B161-CCC90CB30328}" destId="{5D859BA1-2980-4CEE-A2A6-35199841A99D}" srcOrd="6" destOrd="0" presId="urn:microsoft.com/office/officeart/2005/8/layout/default"/>
    <dgm:cxn modelId="{10A92A65-1B8D-4107-BC90-D8DD0BB75847}" type="presParOf" srcId="{F87898EF-DFB4-46FE-B161-CCC90CB30328}" destId="{FC535F0B-BB07-46A7-B516-D3517678D144}" srcOrd="7" destOrd="0" presId="urn:microsoft.com/office/officeart/2005/8/layout/default"/>
    <dgm:cxn modelId="{17F6300A-C409-40D6-B9D5-BA81691C4FAB}" type="presParOf" srcId="{F87898EF-DFB4-46FE-B161-CCC90CB30328}" destId="{868EAF24-784D-4FE3-9FEE-8FCD8551C866}" srcOrd="8" destOrd="0" presId="urn:microsoft.com/office/officeart/2005/8/layout/default"/>
    <dgm:cxn modelId="{26C832F1-5D3C-4EB2-B24A-C253A7D52CFE}" type="presParOf" srcId="{F87898EF-DFB4-46FE-B161-CCC90CB30328}" destId="{30A31BEA-D7AD-4A88-9801-F27D4E4343AA}" srcOrd="9" destOrd="0" presId="urn:microsoft.com/office/officeart/2005/8/layout/default"/>
    <dgm:cxn modelId="{DD891C31-DD73-4559-B2AD-451AD9EC9821}" type="presParOf" srcId="{F87898EF-DFB4-46FE-B161-CCC90CB30328}" destId="{94D55DF7-1665-44B5-9AED-817386DECFB2}" srcOrd="10" destOrd="0" presId="urn:microsoft.com/office/officeart/2005/8/layout/default"/>
    <dgm:cxn modelId="{F6C810EF-5187-49B1-9D4F-3D34C24A76A4}" type="presParOf" srcId="{F87898EF-DFB4-46FE-B161-CCC90CB30328}" destId="{F0449B04-F201-4CF5-BDB4-491276800578}" srcOrd="11" destOrd="0" presId="urn:microsoft.com/office/officeart/2005/8/layout/default"/>
    <dgm:cxn modelId="{5ABD1656-213B-406D-AAC6-4FC338588B25}" type="presParOf" srcId="{F87898EF-DFB4-46FE-B161-CCC90CB30328}" destId="{D4EBF655-4181-4B6C-9365-BE4D32B537A0}" srcOrd="12" destOrd="0" presId="urn:microsoft.com/office/officeart/2005/8/layout/default"/>
    <dgm:cxn modelId="{3A6CABF5-2802-411E-B73D-0AAF5F71D286}" type="presParOf" srcId="{F87898EF-DFB4-46FE-B161-CCC90CB30328}" destId="{FCE17416-546E-443A-B0DB-605C3B26253C}" srcOrd="13" destOrd="0" presId="urn:microsoft.com/office/officeart/2005/8/layout/default"/>
    <dgm:cxn modelId="{F6441A83-CC27-4849-A09D-DE19A46647E4}" type="presParOf" srcId="{F87898EF-DFB4-46FE-B161-CCC90CB30328}" destId="{37A5EEBC-2679-4953-92DC-923CF6661C5C}" srcOrd="14" destOrd="0" presId="urn:microsoft.com/office/officeart/2005/8/layout/default"/>
    <dgm:cxn modelId="{7A6687F3-5E30-4EDE-8189-3A440277B082}" type="presParOf" srcId="{F87898EF-DFB4-46FE-B161-CCC90CB30328}" destId="{166BD450-86A4-4ACE-8AF7-9DCEC2F03047}" srcOrd="15" destOrd="0" presId="urn:microsoft.com/office/officeart/2005/8/layout/default"/>
    <dgm:cxn modelId="{1F3994E8-3644-4444-BAC1-9C8F654E28C2}" type="presParOf" srcId="{F87898EF-DFB4-46FE-B161-CCC90CB30328}" destId="{2F4E9B91-77D9-482F-9FD8-5FD1F865ADB0}"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57725F-8276-4C53-B042-8AAEA96EB35B}" type="doc">
      <dgm:prSet loTypeId="urn:microsoft.com/office/officeart/2005/8/layout/bProcess4" loCatId="process" qsTypeId="urn:microsoft.com/office/officeart/2005/8/quickstyle/simple4" qsCatId="simple" csTypeId="urn:microsoft.com/office/officeart/2005/8/colors/colorful2" csCatId="colorful"/>
      <dgm:spPr/>
      <dgm:t>
        <a:bodyPr/>
        <a:lstStyle/>
        <a:p>
          <a:endParaRPr lang="en-US"/>
        </a:p>
      </dgm:t>
    </dgm:pt>
    <dgm:pt modelId="{3E53B327-7FC1-47F1-A3BC-96C15C3D289D}">
      <dgm:prSet custT="1"/>
      <dgm:spPr/>
      <dgm:t>
        <a:bodyPr/>
        <a:lstStyle/>
        <a:p>
          <a:r>
            <a:rPr lang="en-US" sz="900" dirty="0"/>
            <a:t>The main reasons for absences were medical consultation (21.4%), dental consultation (16.1%), physiotherapy(9.8%), diseases of the musculoskeletal system and connective tissue (7.9%), injuries (5.7%) and patient follow-up(5.5%)</a:t>
          </a:r>
        </a:p>
      </dgm:t>
    </dgm:pt>
    <dgm:pt modelId="{2AE6B7C7-50CC-48D9-95D9-383792B21A3A}" type="parTrans" cxnId="{1F7EE0F1-111A-4733-A88B-4291B7C33D9D}">
      <dgm:prSet/>
      <dgm:spPr/>
      <dgm:t>
        <a:bodyPr/>
        <a:lstStyle/>
        <a:p>
          <a:endParaRPr lang="en-US"/>
        </a:p>
      </dgm:t>
    </dgm:pt>
    <dgm:pt modelId="{FCCE01E3-0E13-4ED2-BAA0-E3F445897039}" type="sibTrans" cxnId="{1F7EE0F1-111A-4733-A88B-4291B7C33D9D}">
      <dgm:prSet/>
      <dgm:spPr/>
      <dgm:t>
        <a:bodyPr/>
        <a:lstStyle/>
        <a:p>
          <a:endParaRPr lang="en-US"/>
        </a:p>
      </dgm:t>
    </dgm:pt>
    <dgm:pt modelId="{7ED62E0A-7BCF-4B62-9902-250534E0D960}">
      <dgm:prSet custT="1"/>
      <dgm:spPr/>
      <dgm:t>
        <a:bodyPr/>
        <a:lstStyle/>
        <a:p>
          <a:r>
            <a:rPr lang="en-US" sz="800" dirty="0"/>
            <a:t>The majority of absent hours were caused by diseases of the musculoskeletal system and connective tissue (842 </a:t>
          </a:r>
          <a:r>
            <a:rPr lang="en-US" sz="800" dirty="0" err="1"/>
            <a:t>hr</a:t>
          </a:r>
          <a:r>
            <a:rPr lang="en-US" sz="800" dirty="0"/>
            <a:t>); injury, poisoning and certain other consequences of external causes (729 </a:t>
          </a:r>
          <a:r>
            <a:rPr lang="en-US" sz="800" dirty="0" err="1"/>
            <a:t>hr</a:t>
          </a:r>
          <a:r>
            <a:rPr lang="en-US" sz="800" dirty="0"/>
            <a:t>); as well as medical(424 </a:t>
          </a:r>
          <a:r>
            <a:rPr lang="en-US" sz="800" dirty="0" err="1"/>
            <a:t>hr</a:t>
          </a:r>
          <a:r>
            <a:rPr lang="en-US" sz="800" dirty="0"/>
            <a:t>) and dental(335 </a:t>
          </a:r>
          <a:r>
            <a:rPr lang="en-US" sz="800" dirty="0" err="1"/>
            <a:t>hr</a:t>
          </a:r>
          <a:r>
            <a:rPr lang="en-US" sz="800" dirty="0"/>
            <a:t>) consultations. There were significant absences due to diseases of the respiratory(276 </a:t>
          </a:r>
          <a:r>
            <a:rPr lang="en-US" sz="800" dirty="0" err="1"/>
            <a:t>hr</a:t>
          </a:r>
          <a:r>
            <a:rPr lang="en-US" sz="800" dirty="0"/>
            <a:t>) and digestive(297 </a:t>
          </a:r>
          <a:r>
            <a:rPr lang="en-US" sz="800" dirty="0" err="1"/>
            <a:t>hr</a:t>
          </a:r>
          <a:r>
            <a:rPr lang="en-US" sz="800" dirty="0"/>
            <a:t>) systems.</a:t>
          </a:r>
        </a:p>
      </dgm:t>
    </dgm:pt>
    <dgm:pt modelId="{77649EEF-E9FF-440E-8A58-E1164D326444}" type="parTrans" cxnId="{08CF69E9-701E-4513-A8C7-18DABD4CA399}">
      <dgm:prSet/>
      <dgm:spPr/>
      <dgm:t>
        <a:bodyPr/>
        <a:lstStyle/>
        <a:p>
          <a:endParaRPr lang="en-US"/>
        </a:p>
      </dgm:t>
    </dgm:pt>
    <dgm:pt modelId="{39C3D6DB-6AE7-4E15-836F-56C67005A6C8}" type="sibTrans" cxnId="{08CF69E9-701E-4513-A8C7-18DABD4CA399}">
      <dgm:prSet/>
      <dgm:spPr/>
      <dgm:t>
        <a:bodyPr/>
        <a:lstStyle/>
        <a:p>
          <a:endParaRPr lang="en-US"/>
        </a:p>
      </dgm:t>
    </dgm:pt>
    <dgm:pt modelId="{6CB41F21-D0A8-4398-9ADA-CDB86342E3C6}">
      <dgm:prSet custT="1"/>
      <dgm:spPr/>
      <dgm:t>
        <a:bodyPr/>
        <a:lstStyle/>
        <a:p>
          <a:r>
            <a:rPr lang="en-US" sz="1000" dirty="0"/>
            <a:t>The months with the most absenteeism cases were March (12%), February (10.3%) and July (9.3%)</a:t>
          </a:r>
        </a:p>
      </dgm:t>
    </dgm:pt>
    <dgm:pt modelId="{63B079B3-1ABF-48AF-A858-E11E8DA82C44}" type="parTrans" cxnId="{186AA0C8-9AC6-4187-8172-AE696E48BFC8}">
      <dgm:prSet/>
      <dgm:spPr/>
      <dgm:t>
        <a:bodyPr/>
        <a:lstStyle/>
        <a:p>
          <a:endParaRPr lang="en-US"/>
        </a:p>
      </dgm:t>
    </dgm:pt>
    <dgm:pt modelId="{4AB81BC5-1D12-4EDA-B94F-A175B405024C}" type="sibTrans" cxnId="{186AA0C8-9AC6-4187-8172-AE696E48BFC8}">
      <dgm:prSet/>
      <dgm:spPr/>
      <dgm:t>
        <a:bodyPr/>
        <a:lstStyle/>
        <a:p>
          <a:endParaRPr lang="en-US"/>
        </a:p>
      </dgm:t>
    </dgm:pt>
    <dgm:pt modelId="{94FE567C-7E78-4477-A727-A380A995D846}">
      <dgm:prSet custT="1"/>
      <dgm:spPr/>
      <dgm:t>
        <a:bodyPr/>
        <a:lstStyle/>
        <a:p>
          <a:r>
            <a:rPr lang="en-US" sz="1000" dirty="0"/>
            <a:t>The months with the most absenteeism time were March (765 </a:t>
          </a:r>
          <a:r>
            <a:rPr lang="en-US" sz="1000" dirty="0" err="1"/>
            <a:t>hr</a:t>
          </a:r>
          <a:r>
            <a:rPr lang="en-US" sz="1000" dirty="0"/>
            <a:t>), July (734 </a:t>
          </a:r>
          <a:r>
            <a:rPr lang="en-US" sz="1000" dirty="0" err="1"/>
            <a:t>hr</a:t>
          </a:r>
          <a:r>
            <a:rPr lang="en-US" sz="1000" dirty="0"/>
            <a:t>), April (482 </a:t>
          </a:r>
          <a:r>
            <a:rPr lang="en-US" sz="1000" dirty="0" err="1"/>
            <a:t>hr</a:t>
          </a:r>
          <a:r>
            <a:rPr lang="en-US" sz="1000" dirty="0"/>
            <a:t>) and November (473 </a:t>
          </a:r>
          <a:r>
            <a:rPr lang="en-US" sz="1000" dirty="0" err="1"/>
            <a:t>hr</a:t>
          </a:r>
          <a:r>
            <a:rPr lang="en-US" sz="1000" dirty="0"/>
            <a:t>)</a:t>
          </a:r>
        </a:p>
      </dgm:t>
    </dgm:pt>
    <dgm:pt modelId="{9E9C183A-E616-4DE8-B2DB-AF562189DFE1}" type="parTrans" cxnId="{0F6B25F8-95FB-4C7B-AC40-9BD6B9784B93}">
      <dgm:prSet/>
      <dgm:spPr/>
      <dgm:t>
        <a:bodyPr/>
        <a:lstStyle/>
        <a:p>
          <a:endParaRPr lang="en-US"/>
        </a:p>
      </dgm:t>
    </dgm:pt>
    <dgm:pt modelId="{E6FBB1F1-C298-425F-8D7B-8FCB0A313922}" type="sibTrans" cxnId="{0F6B25F8-95FB-4C7B-AC40-9BD6B9784B93}">
      <dgm:prSet/>
      <dgm:spPr/>
      <dgm:t>
        <a:bodyPr/>
        <a:lstStyle/>
        <a:p>
          <a:endParaRPr lang="en-US"/>
        </a:p>
      </dgm:t>
    </dgm:pt>
    <dgm:pt modelId="{3541E4EA-CDFF-410B-BA83-CB05AD73A0FC}">
      <dgm:prSet custT="1"/>
      <dgm:spPr/>
      <dgm:t>
        <a:bodyPr/>
        <a:lstStyle/>
        <a:p>
          <a:r>
            <a:rPr lang="en-US" sz="1000" dirty="0"/>
            <a:t>The days with the most absence cases were Monday (22.1%), Wednesday (20.8%), Tuesday (20.3%) and Friday (19.8%)</a:t>
          </a:r>
        </a:p>
      </dgm:t>
    </dgm:pt>
    <dgm:pt modelId="{F27CAD75-D709-4DFB-BBD3-608FAED18BAC}" type="parTrans" cxnId="{88ED5C8D-B133-438E-98B5-AB09A3B7F1E9}">
      <dgm:prSet/>
      <dgm:spPr/>
      <dgm:t>
        <a:bodyPr/>
        <a:lstStyle/>
        <a:p>
          <a:endParaRPr lang="en-US"/>
        </a:p>
      </dgm:t>
    </dgm:pt>
    <dgm:pt modelId="{7B52A35E-1A5B-4440-AC8C-55060DAC5551}" type="sibTrans" cxnId="{88ED5C8D-B133-438E-98B5-AB09A3B7F1E9}">
      <dgm:prSet/>
      <dgm:spPr/>
      <dgm:t>
        <a:bodyPr/>
        <a:lstStyle/>
        <a:p>
          <a:endParaRPr lang="en-US"/>
        </a:p>
      </dgm:t>
    </dgm:pt>
    <dgm:pt modelId="{2D92AC2A-7904-4FF1-BA5E-BE3F678A9F55}">
      <dgm:prSet custT="1"/>
      <dgm:spPr/>
      <dgm:t>
        <a:bodyPr/>
        <a:lstStyle/>
        <a:p>
          <a:r>
            <a:rPr lang="en-US" sz="1000" dirty="0"/>
            <a:t>The days with the most absenteeism hours were Monday (1489 </a:t>
          </a:r>
          <a:r>
            <a:rPr lang="en-US" sz="1000" dirty="0" err="1"/>
            <a:t>hr</a:t>
          </a:r>
          <a:r>
            <a:rPr lang="en-US" sz="1000" dirty="0"/>
            <a:t>), Tuesday (1229 </a:t>
          </a:r>
          <a:r>
            <a:rPr lang="en-US" sz="1000" dirty="0" err="1"/>
            <a:t>hr</a:t>
          </a:r>
          <a:r>
            <a:rPr lang="en-US" sz="1000" dirty="0"/>
            <a:t>), Wednesday (1115 </a:t>
          </a:r>
          <a:r>
            <a:rPr lang="en-US" sz="1000" dirty="0" err="1"/>
            <a:t>hr</a:t>
          </a:r>
          <a:r>
            <a:rPr lang="en-US" sz="1000" dirty="0"/>
            <a:t>) and Friday (738 </a:t>
          </a:r>
          <a:r>
            <a:rPr lang="en-US" sz="1000" dirty="0" err="1"/>
            <a:t>hr</a:t>
          </a:r>
          <a:r>
            <a:rPr lang="en-US" sz="1000" dirty="0"/>
            <a:t>)</a:t>
          </a:r>
        </a:p>
      </dgm:t>
    </dgm:pt>
    <dgm:pt modelId="{AE9B370A-66EF-4742-B0A5-CDC62FDD63B3}" type="parTrans" cxnId="{A73F782F-974A-4943-A13A-86E5AE65982D}">
      <dgm:prSet/>
      <dgm:spPr/>
      <dgm:t>
        <a:bodyPr/>
        <a:lstStyle/>
        <a:p>
          <a:endParaRPr lang="en-US"/>
        </a:p>
      </dgm:t>
    </dgm:pt>
    <dgm:pt modelId="{BD4F273C-2A4B-4279-B898-0AD8881B06E4}" type="sibTrans" cxnId="{A73F782F-974A-4943-A13A-86E5AE65982D}">
      <dgm:prSet/>
      <dgm:spPr/>
      <dgm:t>
        <a:bodyPr/>
        <a:lstStyle/>
        <a:p>
          <a:endParaRPr lang="en-US"/>
        </a:p>
      </dgm:t>
    </dgm:pt>
    <dgm:pt modelId="{EB33D9C9-5CC2-4BD1-8FD4-45B8A4B28960}">
      <dgm:prSet custT="1"/>
      <dgm:spPr/>
      <dgm:t>
        <a:bodyPr/>
        <a:lstStyle/>
        <a:p>
          <a:r>
            <a:rPr lang="en-US" sz="1000" dirty="0"/>
            <a:t>Absence cases were almost equally distributed across seasons with Autumn having a slight uptick (27.2%)</a:t>
          </a:r>
        </a:p>
      </dgm:t>
    </dgm:pt>
    <dgm:pt modelId="{B920B7A4-09DA-4FCB-AD35-6BF9BCFD77E0}" type="parTrans" cxnId="{162AF6BF-738F-4437-81A8-109895E07DDF}">
      <dgm:prSet/>
      <dgm:spPr/>
      <dgm:t>
        <a:bodyPr/>
        <a:lstStyle/>
        <a:p>
          <a:endParaRPr lang="en-US"/>
        </a:p>
      </dgm:t>
    </dgm:pt>
    <dgm:pt modelId="{F2C01E73-1D60-4EEC-BECE-18EC5C9AC76B}" type="sibTrans" cxnId="{162AF6BF-738F-4437-81A8-109895E07DDF}">
      <dgm:prSet/>
      <dgm:spPr/>
      <dgm:t>
        <a:bodyPr/>
        <a:lstStyle/>
        <a:p>
          <a:endParaRPr lang="en-US"/>
        </a:p>
      </dgm:t>
    </dgm:pt>
    <dgm:pt modelId="{E092D491-B366-406D-97E6-A43F050A8662}">
      <dgm:prSet custT="1"/>
      <dgm:spPr/>
      <dgm:t>
        <a:bodyPr/>
        <a:lstStyle/>
        <a:p>
          <a:r>
            <a:rPr lang="en-US" sz="1000" dirty="0"/>
            <a:t>The season with the most absenteeism hours was Autumn (1492 </a:t>
          </a:r>
          <a:r>
            <a:rPr lang="en-US" sz="1000" dirty="0" err="1"/>
            <a:t>hr</a:t>
          </a:r>
          <a:r>
            <a:rPr lang="en-US" sz="1000" dirty="0"/>
            <a:t>), followed by Spring (1241) and Winter (1239) which differed very little.</a:t>
          </a:r>
        </a:p>
      </dgm:t>
    </dgm:pt>
    <dgm:pt modelId="{CA4FE315-6C95-4780-9948-5AB87D6713F7}" type="parTrans" cxnId="{7D5F7B58-9035-44FF-99AC-1CDA593B1591}">
      <dgm:prSet/>
      <dgm:spPr/>
      <dgm:t>
        <a:bodyPr/>
        <a:lstStyle/>
        <a:p>
          <a:endParaRPr lang="en-US"/>
        </a:p>
      </dgm:t>
    </dgm:pt>
    <dgm:pt modelId="{FB40FF55-0224-404C-B024-B2A1D4E02167}" type="sibTrans" cxnId="{7D5F7B58-9035-44FF-99AC-1CDA593B1591}">
      <dgm:prSet/>
      <dgm:spPr/>
      <dgm:t>
        <a:bodyPr/>
        <a:lstStyle/>
        <a:p>
          <a:endParaRPr lang="en-US"/>
        </a:p>
      </dgm:t>
    </dgm:pt>
    <dgm:pt modelId="{28A591BA-65CD-4171-8F11-2B4BE677B4B2}">
      <dgm:prSet custT="1"/>
      <dgm:spPr/>
      <dgm:t>
        <a:bodyPr/>
        <a:lstStyle/>
        <a:p>
          <a:r>
            <a:rPr lang="en-US" sz="1000" dirty="0"/>
            <a:t>None of the absentees were subject to disciplinary action prior to being absent</a:t>
          </a:r>
        </a:p>
      </dgm:t>
    </dgm:pt>
    <dgm:pt modelId="{F7D51BB1-05D8-47F4-B4C7-52A9D401113D}" type="parTrans" cxnId="{4E4F9892-775E-46BE-A330-A8F5E43C7962}">
      <dgm:prSet/>
      <dgm:spPr/>
      <dgm:t>
        <a:bodyPr/>
        <a:lstStyle/>
        <a:p>
          <a:endParaRPr lang="en-US"/>
        </a:p>
      </dgm:t>
    </dgm:pt>
    <dgm:pt modelId="{D14E70B6-7F6F-44D4-AB35-D808DFEB9CB8}" type="sibTrans" cxnId="{4E4F9892-775E-46BE-A330-A8F5E43C7962}">
      <dgm:prSet/>
      <dgm:spPr/>
      <dgm:t>
        <a:bodyPr/>
        <a:lstStyle/>
        <a:p>
          <a:endParaRPr lang="en-US"/>
        </a:p>
      </dgm:t>
    </dgm:pt>
    <dgm:pt modelId="{21A33122-5B0E-4B56-8B20-E6401DE32F29}" type="pres">
      <dgm:prSet presAssocID="{0C57725F-8276-4C53-B042-8AAEA96EB35B}" presName="Name0" presStyleCnt="0">
        <dgm:presLayoutVars>
          <dgm:dir/>
          <dgm:resizeHandles/>
        </dgm:presLayoutVars>
      </dgm:prSet>
      <dgm:spPr/>
    </dgm:pt>
    <dgm:pt modelId="{5104272A-E2A2-4E8D-A759-55E61830D3E0}" type="pres">
      <dgm:prSet presAssocID="{3E53B327-7FC1-47F1-A3BC-96C15C3D289D}" presName="compNode" presStyleCnt="0"/>
      <dgm:spPr/>
    </dgm:pt>
    <dgm:pt modelId="{220ED9E3-3C91-42AA-83D6-1586E9F68875}" type="pres">
      <dgm:prSet presAssocID="{3E53B327-7FC1-47F1-A3BC-96C15C3D289D}" presName="dummyConnPt" presStyleCnt="0"/>
      <dgm:spPr/>
    </dgm:pt>
    <dgm:pt modelId="{41A141FE-8C6A-4CCD-984D-5A047E129091}" type="pres">
      <dgm:prSet presAssocID="{3E53B327-7FC1-47F1-A3BC-96C15C3D289D}" presName="node" presStyleLbl="node1" presStyleIdx="0" presStyleCnt="9">
        <dgm:presLayoutVars>
          <dgm:bulletEnabled val="1"/>
        </dgm:presLayoutVars>
      </dgm:prSet>
      <dgm:spPr/>
    </dgm:pt>
    <dgm:pt modelId="{ACA512AA-359B-49BB-A3EC-018D50B05E87}" type="pres">
      <dgm:prSet presAssocID="{FCCE01E3-0E13-4ED2-BAA0-E3F445897039}" presName="sibTrans" presStyleLbl="bgSibTrans2D1" presStyleIdx="0" presStyleCnt="8"/>
      <dgm:spPr/>
    </dgm:pt>
    <dgm:pt modelId="{623493D0-2F84-4D87-A869-9A159ED9304E}" type="pres">
      <dgm:prSet presAssocID="{7ED62E0A-7BCF-4B62-9902-250534E0D960}" presName="compNode" presStyleCnt="0"/>
      <dgm:spPr/>
    </dgm:pt>
    <dgm:pt modelId="{C3B5DAB0-006E-4786-8F9C-5A64DC2A7DC6}" type="pres">
      <dgm:prSet presAssocID="{7ED62E0A-7BCF-4B62-9902-250534E0D960}" presName="dummyConnPt" presStyleCnt="0"/>
      <dgm:spPr/>
    </dgm:pt>
    <dgm:pt modelId="{818C2EAD-64DA-4E96-9386-B69069916674}" type="pres">
      <dgm:prSet presAssocID="{7ED62E0A-7BCF-4B62-9902-250534E0D960}" presName="node" presStyleLbl="node1" presStyleIdx="1" presStyleCnt="9">
        <dgm:presLayoutVars>
          <dgm:bulletEnabled val="1"/>
        </dgm:presLayoutVars>
      </dgm:prSet>
      <dgm:spPr/>
    </dgm:pt>
    <dgm:pt modelId="{7B4DFF0E-2F16-4182-9C14-17A8C97838FF}" type="pres">
      <dgm:prSet presAssocID="{39C3D6DB-6AE7-4E15-836F-56C67005A6C8}" presName="sibTrans" presStyleLbl="bgSibTrans2D1" presStyleIdx="1" presStyleCnt="8"/>
      <dgm:spPr/>
    </dgm:pt>
    <dgm:pt modelId="{9547F674-F076-4BFC-941E-52B4A02343A8}" type="pres">
      <dgm:prSet presAssocID="{6CB41F21-D0A8-4398-9ADA-CDB86342E3C6}" presName="compNode" presStyleCnt="0"/>
      <dgm:spPr/>
    </dgm:pt>
    <dgm:pt modelId="{633FD8B6-B2F0-4A22-A10C-07D269AB7EDA}" type="pres">
      <dgm:prSet presAssocID="{6CB41F21-D0A8-4398-9ADA-CDB86342E3C6}" presName="dummyConnPt" presStyleCnt="0"/>
      <dgm:spPr/>
    </dgm:pt>
    <dgm:pt modelId="{DA8F9BD0-946B-4BB0-B824-625298C826E9}" type="pres">
      <dgm:prSet presAssocID="{6CB41F21-D0A8-4398-9ADA-CDB86342E3C6}" presName="node" presStyleLbl="node1" presStyleIdx="2" presStyleCnt="9">
        <dgm:presLayoutVars>
          <dgm:bulletEnabled val="1"/>
        </dgm:presLayoutVars>
      </dgm:prSet>
      <dgm:spPr/>
    </dgm:pt>
    <dgm:pt modelId="{F8337154-22B7-4767-82A4-D9F26EA1CA00}" type="pres">
      <dgm:prSet presAssocID="{4AB81BC5-1D12-4EDA-B94F-A175B405024C}" presName="sibTrans" presStyleLbl="bgSibTrans2D1" presStyleIdx="2" presStyleCnt="8"/>
      <dgm:spPr/>
    </dgm:pt>
    <dgm:pt modelId="{50D30CCB-4AEA-4B5B-AA7F-67F1EFCAFE5F}" type="pres">
      <dgm:prSet presAssocID="{94FE567C-7E78-4477-A727-A380A995D846}" presName="compNode" presStyleCnt="0"/>
      <dgm:spPr/>
    </dgm:pt>
    <dgm:pt modelId="{69ED848D-0F59-4C58-A618-88CFA169D880}" type="pres">
      <dgm:prSet presAssocID="{94FE567C-7E78-4477-A727-A380A995D846}" presName="dummyConnPt" presStyleCnt="0"/>
      <dgm:spPr/>
    </dgm:pt>
    <dgm:pt modelId="{16B31D71-D965-45AD-89E4-B4DC64A2D4D7}" type="pres">
      <dgm:prSet presAssocID="{94FE567C-7E78-4477-A727-A380A995D846}" presName="node" presStyleLbl="node1" presStyleIdx="3" presStyleCnt="9">
        <dgm:presLayoutVars>
          <dgm:bulletEnabled val="1"/>
        </dgm:presLayoutVars>
      </dgm:prSet>
      <dgm:spPr/>
    </dgm:pt>
    <dgm:pt modelId="{310CD329-9C81-4DA6-8877-137AB9E2B0FB}" type="pres">
      <dgm:prSet presAssocID="{E6FBB1F1-C298-425F-8D7B-8FCB0A313922}" presName="sibTrans" presStyleLbl="bgSibTrans2D1" presStyleIdx="3" presStyleCnt="8"/>
      <dgm:spPr/>
    </dgm:pt>
    <dgm:pt modelId="{A5DF0F37-4497-45AD-A88E-66083AACC83D}" type="pres">
      <dgm:prSet presAssocID="{3541E4EA-CDFF-410B-BA83-CB05AD73A0FC}" presName="compNode" presStyleCnt="0"/>
      <dgm:spPr/>
    </dgm:pt>
    <dgm:pt modelId="{B531C76C-06AA-40CC-80CE-97603BF650E8}" type="pres">
      <dgm:prSet presAssocID="{3541E4EA-CDFF-410B-BA83-CB05AD73A0FC}" presName="dummyConnPt" presStyleCnt="0"/>
      <dgm:spPr/>
    </dgm:pt>
    <dgm:pt modelId="{BF3A7D7D-E71A-4BB1-9137-345D7C4715A6}" type="pres">
      <dgm:prSet presAssocID="{3541E4EA-CDFF-410B-BA83-CB05AD73A0FC}" presName="node" presStyleLbl="node1" presStyleIdx="4" presStyleCnt="9">
        <dgm:presLayoutVars>
          <dgm:bulletEnabled val="1"/>
        </dgm:presLayoutVars>
      </dgm:prSet>
      <dgm:spPr/>
    </dgm:pt>
    <dgm:pt modelId="{F9778C6A-9EF4-4791-B6EF-FB12E3B0521E}" type="pres">
      <dgm:prSet presAssocID="{7B52A35E-1A5B-4440-AC8C-55060DAC5551}" presName="sibTrans" presStyleLbl="bgSibTrans2D1" presStyleIdx="4" presStyleCnt="8"/>
      <dgm:spPr/>
    </dgm:pt>
    <dgm:pt modelId="{204C5D0A-422D-44C3-8225-969CC114F1C9}" type="pres">
      <dgm:prSet presAssocID="{2D92AC2A-7904-4FF1-BA5E-BE3F678A9F55}" presName="compNode" presStyleCnt="0"/>
      <dgm:spPr/>
    </dgm:pt>
    <dgm:pt modelId="{334ADD68-3639-4339-A1CB-997FBE42A704}" type="pres">
      <dgm:prSet presAssocID="{2D92AC2A-7904-4FF1-BA5E-BE3F678A9F55}" presName="dummyConnPt" presStyleCnt="0"/>
      <dgm:spPr/>
    </dgm:pt>
    <dgm:pt modelId="{EDA51FE0-8209-41BB-B143-5B1C091A111C}" type="pres">
      <dgm:prSet presAssocID="{2D92AC2A-7904-4FF1-BA5E-BE3F678A9F55}" presName="node" presStyleLbl="node1" presStyleIdx="5" presStyleCnt="9">
        <dgm:presLayoutVars>
          <dgm:bulletEnabled val="1"/>
        </dgm:presLayoutVars>
      </dgm:prSet>
      <dgm:spPr/>
    </dgm:pt>
    <dgm:pt modelId="{5C8FEC76-3BE9-43C4-9DB2-0AEF948A2538}" type="pres">
      <dgm:prSet presAssocID="{BD4F273C-2A4B-4279-B898-0AD8881B06E4}" presName="sibTrans" presStyleLbl="bgSibTrans2D1" presStyleIdx="5" presStyleCnt="8"/>
      <dgm:spPr/>
    </dgm:pt>
    <dgm:pt modelId="{D984A445-27B3-4F29-81EF-7317A9CE8DC7}" type="pres">
      <dgm:prSet presAssocID="{EB33D9C9-5CC2-4BD1-8FD4-45B8A4B28960}" presName="compNode" presStyleCnt="0"/>
      <dgm:spPr/>
    </dgm:pt>
    <dgm:pt modelId="{123603CD-B618-4B52-AFFC-1869A677FBE2}" type="pres">
      <dgm:prSet presAssocID="{EB33D9C9-5CC2-4BD1-8FD4-45B8A4B28960}" presName="dummyConnPt" presStyleCnt="0"/>
      <dgm:spPr/>
    </dgm:pt>
    <dgm:pt modelId="{D68201BB-BAA6-4EE7-A9CD-CDCEB29A0B89}" type="pres">
      <dgm:prSet presAssocID="{EB33D9C9-5CC2-4BD1-8FD4-45B8A4B28960}" presName="node" presStyleLbl="node1" presStyleIdx="6" presStyleCnt="9">
        <dgm:presLayoutVars>
          <dgm:bulletEnabled val="1"/>
        </dgm:presLayoutVars>
      </dgm:prSet>
      <dgm:spPr/>
    </dgm:pt>
    <dgm:pt modelId="{40689389-1913-4250-AB13-62F7A65A001B}" type="pres">
      <dgm:prSet presAssocID="{F2C01E73-1D60-4EEC-BECE-18EC5C9AC76B}" presName="sibTrans" presStyleLbl="bgSibTrans2D1" presStyleIdx="6" presStyleCnt="8"/>
      <dgm:spPr/>
    </dgm:pt>
    <dgm:pt modelId="{EC094E4A-96AF-44B2-A2EE-4E6777301055}" type="pres">
      <dgm:prSet presAssocID="{E092D491-B366-406D-97E6-A43F050A8662}" presName="compNode" presStyleCnt="0"/>
      <dgm:spPr/>
    </dgm:pt>
    <dgm:pt modelId="{271BBA35-2E03-4E2F-AC73-3F3CE8CECD8B}" type="pres">
      <dgm:prSet presAssocID="{E092D491-B366-406D-97E6-A43F050A8662}" presName="dummyConnPt" presStyleCnt="0"/>
      <dgm:spPr/>
    </dgm:pt>
    <dgm:pt modelId="{845E8114-5CBD-4A22-A080-DBB60CBBA76B}" type="pres">
      <dgm:prSet presAssocID="{E092D491-B366-406D-97E6-A43F050A8662}" presName="node" presStyleLbl="node1" presStyleIdx="7" presStyleCnt="9">
        <dgm:presLayoutVars>
          <dgm:bulletEnabled val="1"/>
        </dgm:presLayoutVars>
      </dgm:prSet>
      <dgm:spPr/>
    </dgm:pt>
    <dgm:pt modelId="{C43DFB84-EFF4-4C69-AE23-138E58D98F17}" type="pres">
      <dgm:prSet presAssocID="{FB40FF55-0224-404C-B024-B2A1D4E02167}" presName="sibTrans" presStyleLbl="bgSibTrans2D1" presStyleIdx="7" presStyleCnt="8"/>
      <dgm:spPr/>
    </dgm:pt>
    <dgm:pt modelId="{AF1B2A68-DE7A-4D59-B323-0C47CDD336FE}" type="pres">
      <dgm:prSet presAssocID="{28A591BA-65CD-4171-8F11-2B4BE677B4B2}" presName="compNode" presStyleCnt="0"/>
      <dgm:spPr/>
    </dgm:pt>
    <dgm:pt modelId="{ACA6DEB8-5381-43A8-BFFC-7548884813E9}" type="pres">
      <dgm:prSet presAssocID="{28A591BA-65CD-4171-8F11-2B4BE677B4B2}" presName="dummyConnPt" presStyleCnt="0"/>
      <dgm:spPr/>
    </dgm:pt>
    <dgm:pt modelId="{84D04E0F-BEA2-49C1-A028-3F3C5CE08046}" type="pres">
      <dgm:prSet presAssocID="{28A591BA-65CD-4171-8F11-2B4BE677B4B2}" presName="node" presStyleLbl="node1" presStyleIdx="8" presStyleCnt="9">
        <dgm:presLayoutVars>
          <dgm:bulletEnabled val="1"/>
        </dgm:presLayoutVars>
      </dgm:prSet>
      <dgm:spPr/>
    </dgm:pt>
  </dgm:ptLst>
  <dgm:cxnLst>
    <dgm:cxn modelId="{3F52900B-D4D0-4FEC-89DA-1E50B8404423}" type="presOf" srcId="{28A591BA-65CD-4171-8F11-2B4BE677B4B2}" destId="{84D04E0F-BEA2-49C1-A028-3F3C5CE08046}" srcOrd="0" destOrd="0" presId="urn:microsoft.com/office/officeart/2005/8/layout/bProcess4"/>
    <dgm:cxn modelId="{FBBF400C-1F62-4FC3-A652-370E42948808}" type="presOf" srcId="{E092D491-B366-406D-97E6-A43F050A8662}" destId="{845E8114-5CBD-4A22-A080-DBB60CBBA76B}" srcOrd="0" destOrd="0" presId="urn:microsoft.com/office/officeart/2005/8/layout/bProcess4"/>
    <dgm:cxn modelId="{9CBE3916-1146-4FBF-95F5-6E82900D5AF6}" type="presOf" srcId="{EB33D9C9-5CC2-4BD1-8FD4-45B8A4B28960}" destId="{D68201BB-BAA6-4EE7-A9CD-CDCEB29A0B89}" srcOrd="0" destOrd="0" presId="urn:microsoft.com/office/officeart/2005/8/layout/bProcess4"/>
    <dgm:cxn modelId="{C89A4E20-AFA0-45C8-9F7B-321160946097}" type="presOf" srcId="{3E53B327-7FC1-47F1-A3BC-96C15C3D289D}" destId="{41A141FE-8C6A-4CCD-984D-5A047E129091}" srcOrd="0" destOrd="0" presId="urn:microsoft.com/office/officeart/2005/8/layout/bProcess4"/>
    <dgm:cxn modelId="{E0612023-94DC-44D9-810C-CA68067D0538}" type="presOf" srcId="{4AB81BC5-1D12-4EDA-B94F-A175B405024C}" destId="{F8337154-22B7-4767-82A4-D9F26EA1CA00}" srcOrd="0" destOrd="0" presId="urn:microsoft.com/office/officeart/2005/8/layout/bProcess4"/>
    <dgm:cxn modelId="{70383726-8E38-432C-9071-26C8E9172FD4}" type="presOf" srcId="{7ED62E0A-7BCF-4B62-9902-250534E0D960}" destId="{818C2EAD-64DA-4E96-9386-B69069916674}" srcOrd="0" destOrd="0" presId="urn:microsoft.com/office/officeart/2005/8/layout/bProcess4"/>
    <dgm:cxn modelId="{A73F782F-974A-4943-A13A-86E5AE65982D}" srcId="{0C57725F-8276-4C53-B042-8AAEA96EB35B}" destId="{2D92AC2A-7904-4FF1-BA5E-BE3F678A9F55}" srcOrd="5" destOrd="0" parTransId="{AE9B370A-66EF-4742-B0A5-CDC62FDD63B3}" sibTransId="{BD4F273C-2A4B-4279-B898-0AD8881B06E4}"/>
    <dgm:cxn modelId="{DF088F37-D278-4CEA-9ACB-64A85DC2B49F}" type="presOf" srcId="{0C57725F-8276-4C53-B042-8AAEA96EB35B}" destId="{21A33122-5B0E-4B56-8B20-E6401DE32F29}" srcOrd="0" destOrd="0" presId="urn:microsoft.com/office/officeart/2005/8/layout/bProcess4"/>
    <dgm:cxn modelId="{51BF475B-D7DF-4B96-926B-0F4286BCE46E}" type="presOf" srcId="{3541E4EA-CDFF-410B-BA83-CB05AD73A0FC}" destId="{BF3A7D7D-E71A-4BB1-9137-345D7C4715A6}" srcOrd="0" destOrd="0" presId="urn:microsoft.com/office/officeart/2005/8/layout/bProcess4"/>
    <dgm:cxn modelId="{A9C5AE6B-E155-4E3C-81C3-FBF4679A3F78}" type="presOf" srcId="{E6FBB1F1-C298-425F-8D7B-8FCB0A313922}" destId="{310CD329-9C81-4DA6-8877-137AB9E2B0FB}" srcOrd="0" destOrd="0" presId="urn:microsoft.com/office/officeart/2005/8/layout/bProcess4"/>
    <dgm:cxn modelId="{4193BE4B-E15C-4A67-8E42-3371D8C3ACFE}" type="presOf" srcId="{FCCE01E3-0E13-4ED2-BAA0-E3F445897039}" destId="{ACA512AA-359B-49BB-A3EC-018D50B05E87}" srcOrd="0" destOrd="0" presId="urn:microsoft.com/office/officeart/2005/8/layout/bProcess4"/>
    <dgm:cxn modelId="{2F62734E-AD35-438F-8C97-C83920A5B6BF}" type="presOf" srcId="{2D92AC2A-7904-4FF1-BA5E-BE3F678A9F55}" destId="{EDA51FE0-8209-41BB-B143-5B1C091A111C}" srcOrd="0" destOrd="0" presId="urn:microsoft.com/office/officeart/2005/8/layout/bProcess4"/>
    <dgm:cxn modelId="{087F3571-24DE-4056-9FBD-54836EB07591}" type="presOf" srcId="{39C3D6DB-6AE7-4E15-836F-56C67005A6C8}" destId="{7B4DFF0E-2F16-4182-9C14-17A8C97838FF}" srcOrd="0" destOrd="0" presId="urn:microsoft.com/office/officeart/2005/8/layout/bProcess4"/>
    <dgm:cxn modelId="{AD6D6173-B19C-4994-8391-D2D1B61E6C78}" type="presOf" srcId="{FB40FF55-0224-404C-B024-B2A1D4E02167}" destId="{C43DFB84-EFF4-4C69-AE23-138E58D98F17}" srcOrd="0" destOrd="0" presId="urn:microsoft.com/office/officeart/2005/8/layout/bProcess4"/>
    <dgm:cxn modelId="{7D5F7B58-9035-44FF-99AC-1CDA593B1591}" srcId="{0C57725F-8276-4C53-B042-8AAEA96EB35B}" destId="{E092D491-B366-406D-97E6-A43F050A8662}" srcOrd="7" destOrd="0" parTransId="{CA4FE315-6C95-4780-9948-5AB87D6713F7}" sibTransId="{FB40FF55-0224-404C-B024-B2A1D4E02167}"/>
    <dgm:cxn modelId="{88ED5C8D-B133-438E-98B5-AB09A3B7F1E9}" srcId="{0C57725F-8276-4C53-B042-8AAEA96EB35B}" destId="{3541E4EA-CDFF-410B-BA83-CB05AD73A0FC}" srcOrd="4" destOrd="0" parTransId="{F27CAD75-D709-4DFB-BBD3-608FAED18BAC}" sibTransId="{7B52A35E-1A5B-4440-AC8C-55060DAC5551}"/>
    <dgm:cxn modelId="{4E4F9892-775E-46BE-A330-A8F5E43C7962}" srcId="{0C57725F-8276-4C53-B042-8AAEA96EB35B}" destId="{28A591BA-65CD-4171-8F11-2B4BE677B4B2}" srcOrd="8" destOrd="0" parTransId="{F7D51BB1-05D8-47F4-B4C7-52A9D401113D}" sibTransId="{D14E70B6-7F6F-44D4-AB35-D808DFEB9CB8}"/>
    <dgm:cxn modelId="{64DBB7A2-270F-4D1E-A52A-87D6DCFDA0EF}" type="presOf" srcId="{BD4F273C-2A4B-4279-B898-0AD8881B06E4}" destId="{5C8FEC76-3BE9-43C4-9DB2-0AEF948A2538}" srcOrd="0" destOrd="0" presId="urn:microsoft.com/office/officeart/2005/8/layout/bProcess4"/>
    <dgm:cxn modelId="{BA1AD7A4-E190-4255-B9EC-1685F3AE01DE}" type="presOf" srcId="{F2C01E73-1D60-4EEC-BECE-18EC5C9AC76B}" destId="{40689389-1913-4250-AB13-62F7A65A001B}" srcOrd="0" destOrd="0" presId="urn:microsoft.com/office/officeart/2005/8/layout/bProcess4"/>
    <dgm:cxn modelId="{162AF6BF-738F-4437-81A8-109895E07DDF}" srcId="{0C57725F-8276-4C53-B042-8AAEA96EB35B}" destId="{EB33D9C9-5CC2-4BD1-8FD4-45B8A4B28960}" srcOrd="6" destOrd="0" parTransId="{B920B7A4-09DA-4FCB-AD35-6BF9BCFD77E0}" sibTransId="{F2C01E73-1D60-4EEC-BECE-18EC5C9AC76B}"/>
    <dgm:cxn modelId="{EB1616C7-955D-4CDD-A281-11ED7935E1DD}" type="presOf" srcId="{7B52A35E-1A5B-4440-AC8C-55060DAC5551}" destId="{F9778C6A-9EF4-4791-B6EF-FB12E3B0521E}" srcOrd="0" destOrd="0" presId="urn:microsoft.com/office/officeart/2005/8/layout/bProcess4"/>
    <dgm:cxn modelId="{186AA0C8-9AC6-4187-8172-AE696E48BFC8}" srcId="{0C57725F-8276-4C53-B042-8AAEA96EB35B}" destId="{6CB41F21-D0A8-4398-9ADA-CDB86342E3C6}" srcOrd="2" destOrd="0" parTransId="{63B079B3-1ABF-48AF-A858-E11E8DA82C44}" sibTransId="{4AB81BC5-1D12-4EDA-B94F-A175B405024C}"/>
    <dgm:cxn modelId="{6CB8F0D7-8FA5-47CF-9A2C-D29A96C8D64A}" type="presOf" srcId="{6CB41F21-D0A8-4398-9ADA-CDB86342E3C6}" destId="{DA8F9BD0-946B-4BB0-B824-625298C826E9}" srcOrd="0" destOrd="0" presId="urn:microsoft.com/office/officeart/2005/8/layout/bProcess4"/>
    <dgm:cxn modelId="{08CF69E9-701E-4513-A8C7-18DABD4CA399}" srcId="{0C57725F-8276-4C53-B042-8AAEA96EB35B}" destId="{7ED62E0A-7BCF-4B62-9902-250534E0D960}" srcOrd="1" destOrd="0" parTransId="{77649EEF-E9FF-440E-8A58-E1164D326444}" sibTransId="{39C3D6DB-6AE7-4E15-836F-56C67005A6C8}"/>
    <dgm:cxn modelId="{0C18C0E9-07E3-4298-9AB4-5D1FC5EE5B3F}" type="presOf" srcId="{94FE567C-7E78-4477-A727-A380A995D846}" destId="{16B31D71-D965-45AD-89E4-B4DC64A2D4D7}" srcOrd="0" destOrd="0" presId="urn:microsoft.com/office/officeart/2005/8/layout/bProcess4"/>
    <dgm:cxn modelId="{1F7EE0F1-111A-4733-A88B-4291B7C33D9D}" srcId="{0C57725F-8276-4C53-B042-8AAEA96EB35B}" destId="{3E53B327-7FC1-47F1-A3BC-96C15C3D289D}" srcOrd="0" destOrd="0" parTransId="{2AE6B7C7-50CC-48D9-95D9-383792B21A3A}" sibTransId="{FCCE01E3-0E13-4ED2-BAA0-E3F445897039}"/>
    <dgm:cxn modelId="{0F6B25F8-95FB-4C7B-AC40-9BD6B9784B93}" srcId="{0C57725F-8276-4C53-B042-8AAEA96EB35B}" destId="{94FE567C-7E78-4477-A727-A380A995D846}" srcOrd="3" destOrd="0" parTransId="{9E9C183A-E616-4DE8-B2DB-AF562189DFE1}" sibTransId="{E6FBB1F1-C298-425F-8D7B-8FCB0A313922}"/>
    <dgm:cxn modelId="{6FF75BB9-83ED-4110-A236-3CE7247100A8}" type="presParOf" srcId="{21A33122-5B0E-4B56-8B20-E6401DE32F29}" destId="{5104272A-E2A2-4E8D-A759-55E61830D3E0}" srcOrd="0" destOrd="0" presId="urn:microsoft.com/office/officeart/2005/8/layout/bProcess4"/>
    <dgm:cxn modelId="{3D57310A-52A2-4186-924F-ADEDAD280C6A}" type="presParOf" srcId="{5104272A-E2A2-4E8D-A759-55E61830D3E0}" destId="{220ED9E3-3C91-42AA-83D6-1586E9F68875}" srcOrd="0" destOrd="0" presId="urn:microsoft.com/office/officeart/2005/8/layout/bProcess4"/>
    <dgm:cxn modelId="{86A9A121-ADD6-47C7-AA26-873624FD42F1}" type="presParOf" srcId="{5104272A-E2A2-4E8D-A759-55E61830D3E0}" destId="{41A141FE-8C6A-4CCD-984D-5A047E129091}" srcOrd="1" destOrd="0" presId="urn:microsoft.com/office/officeart/2005/8/layout/bProcess4"/>
    <dgm:cxn modelId="{204BDBB6-A82C-40AF-8F15-FC43865557DC}" type="presParOf" srcId="{21A33122-5B0E-4B56-8B20-E6401DE32F29}" destId="{ACA512AA-359B-49BB-A3EC-018D50B05E87}" srcOrd="1" destOrd="0" presId="urn:microsoft.com/office/officeart/2005/8/layout/bProcess4"/>
    <dgm:cxn modelId="{DE22B215-79EB-490F-9E4C-F2AFE2659A59}" type="presParOf" srcId="{21A33122-5B0E-4B56-8B20-E6401DE32F29}" destId="{623493D0-2F84-4D87-A869-9A159ED9304E}" srcOrd="2" destOrd="0" presId="urn:microsoft.com/office/officeart/2005/8/layout/bProcess4"/>
    <dgm:cxn modelId="{53799D97-A82A-4E47-8EFB-3B2F41129F4C}" type="presParOf" srcId="{623493D0-2F84-4D87-A869-9A159ED9304E}" destId="{C3B5DAB0-006E-4786-8F9C-5A64DC2A7DC6}" srcOrd="0" destOrd="0" presId="urn:microsoft.com/office/officeart/2005/8/layout/bProcess4"/>
    <dgm:cxn modelId="{5C74B323-1258-486B-BECE-1670E02ECF29}" type="presParOf" srcId="{623493D0-2F84-4D87-A869-9A159ED9304E}" destId="{818C2EAD-64DA-4E96-9386-B69069916674}" srcOrd="1" destOrd="0" presId="urn:microsoft.com/office/officeart/2005/8/layout/bProcess4"/>
    <dgm:cxn modelId="{3F62048F-672A-495D-8B19-ECDF071A2981}" type="presParOf" srcId="{21A33122-5B0E-4B56-8B20-E6401DE32F29}" destId="{7B4DFF0E-2F16-4182-9C14-17A8C97838FF}" srcOrd="3" destOrd="0" presId="urn:microsoft.com/office/officeart/2005/8/layout/bProcess4"/>
    <dgm:cxn modelId="{8B07FE83-2FE8-4874-9AB4-A6434BF64EDB}" type="presParOf" srcId="{21A33122-5B0E-4B56-8B20-E6401DE32F29}" destId="{9547F674-F076-4BFC-941E-52B4A02343A8}" srcOrd="4" destOrd="0" presId="urn:microsoft.com/office/officeart/2005/8/layout/bProcess4"/>
    <dgm:cxn modelId="{ADAD1872-E6BA-4C8F-9ED8-A4283AFACD36}" type="presParOf" srcId="{9547F674-F076-4BFC-941E-52B4A02343A8}" destId="{633FD8B6-B2F0-4A22-A10C-07D269AB7EDA}" srcOrd="0" destOrd="0" presId="urn:microsoft.com/office/officeart/2005/8/layout/bProcess4"/>
    <dgm:cxn modelId="{CD9F5A67-A44D-461D-9FE3-34A073270E60}" type="presParOf" srcId="{9547F674-F076-4BFC-941E-52B4A02343A8}" destId="{DA8F9BD0-946B-4BB0-B824-625298C826E9}" srcOrd="1" destOrd="0" presId="urn:microsoft.com/office/officeart/2005/8/layout/bProcess4"/>
    <dgm:cxn modelId="{423DBF37-E839-40D2-ACC8-A1E55B71C7D9}" type="presParOf" srcId="{21A33122-5B0E-4B56-8B20-E6401DE32F29}" destId="{F8337154-22B7-4767-82A4-D9F26EA1CA00}" srcOrd="5" destOrd="0" presId="urn:microsoft.com/office/officeart/2005/8/layout/bProcess4"/>
    <dgm:cxn modelId="{51A341BE-B2DB-4D73-9303-230AD8A658C7}" type="presParOf" srcId="{21A33122-5B0E-4B56-8B20-E6401DE32F29}" destId="{50D30CCB-4AEA-4B5B-AA7F-67F1EFCAFE5F}" srcOrd="6" destOrd="0" presId="urn:microsoft.com/office/officeart/2005/8/layout/bProcess4"/>
    <dgm:cxn modelId="{1CB6F37B-D070-48C4-9FB4-1977E433D073}" type="presParOf" srcId="{50D30CCB-4AEA-4B5B-AA7F-67F1EFCAFE5F}" destId="{69ED848D-0F59-4C58-A618-88CFA169D880}" srcOrd="0" destOrd="0" presId="urn:microsoft.com/office/officeart/2005/8/layout/bProcess4"/>
    <dgm:cxn modelId="{53A6EA8F-AF68-4F95-926B-C5B9BAC6100B}" type="presParOf" srcId="{50D30CCB-4AEA-4B5B-AA7F-67F1EFCAFE5F}" destId="{16B31D71-D965-45AD-89E4-B4DC64A2D4D7}" srcOrd="1" destOrd="0" presId="urn:microsoft.com/office/officeart/2005/8/layout/bProcess4"/>
    <dgm:cxn modelId="{1800CD25-3D67-4B5B-BA99-C6DF683A4F61}" type="presParOf" srcId="{21A33122-5B0E-4B56-8B20-E6401DE32F29}" destId="{310CD329-9C81-4DA6-8877-137AB9E2B0FB}" srcOrd="7" destOrd="0" presId="urn:microsoft.com/office/officeart/2005/8/layout/bProcess4"/>
    <dgm:cxn modelId="{D2DBD8FC-FB59-4716-BA5B-CB6BC7EEA58B}" type="presParOf" srcId="{21A33122-5B0E-4B56-8B20-E6401DE32F29}" destId="{A5DF0F37-4497-45AD-A88E-66083AACC83D}" srcOrd="8" destOrd="0" presId="urn:microsoft.com/office/officeart/2005/8/layout/bProcess4"/>
    <dgm:cxn modelId="{F38F7D47-96AF-4C41-A711-CFB67892A891}" type="presParOf" srcId="{A5DF0F37-4497-45AD-A88E-66083AACC83D}" destId="{B531C76C-06AA-40CC-80CE-97603BF650E8}" srcOrd="0" destOrd="0" presId="urn:microsoft.com/office/officeart/2005/8/layout/bProcess4"/>
    <dgm:cxn modelId="{F102FF04-39FD-426D-8527-25BAA28D8E81}" type="presParOf" srcId="{A5DF0F37-4497-45AD-A88E-66083AACC83D}" destId="{BF3A7D7D-E71A-4BB1-9137-345D7C4715A6}" srcOrd="1" destOrd="0" presId="urn:microsoft.com/office/officeart/2005/8/layout/bProcess4"/>
    <dgm:cxn modelId="{6711A659-318E-4E8A-92DF-3F5D9E245802}" type="presParOf" srcId="{21A33122-5B0E-4B56-8B20-E6401DE32F29}" destId="{F9778C6A-9EF4-4791-B6EF-FB12E3B0521E}" srcOrd="9" destOrd="0" presId="urn:microsoft.com/office/officeart/2005/8/layout/bProcess4"/>
    <dgm:cxn modelId="{DFF9421E-4ED8-402D-998C-8FBB91A8BCC1}" type="presParOf" srcId="{21A33122-5B0E-4B56-8B20-E6401DE32F29}" destId="{204C5D0A-422D-44C3-8225-969CC114F1C9}" srcOrd="10" destOrd="0" presId="urn:microsoft.com/office/officeart/2005/8/layout/bProcess4"/>
    <dgm:cxn modelId="{9E42BC76-1209-495B-AF3D-04EBAC96912F}" type="presParOf" srcId="{204C5D0A-422D-44C3-8225-969CC114F1C9}" destId="{334ADD68-3639-4339-A1CB-997FBE42A704}" srcOrd="0" destOrd="0" presId="urn:microsoft.com/office/officeart/2005/8/layout/bProcess4"/>
    <dgm:cxn modelId="{4D5F62ED-7493-4572-AC17-7690D785B9AE}" type="presParOf" srcId="{204C5D0A-422D-44C3-8225-969CC114F1C9}" destId="{EDA51FE0-8209-41BB-B143-5B1C091A111C}" srcOrd="1" destOrd="0" presId="urn:microsoft.com/office/officeart/2005/8/layout/bProcess4"/>
    <dgm:cxn modelId="{0C5240D0-E4DC-4411-B79E-9A1965ECF6BC}" type="presParOf" srcId="{21A33122-5B0E-4B56-8B20-E6401DE32F29}" destId="{5C8FEC76-3BE9-43C4-9DB2-0AEF948A2538}" srcOrd="11" destOrd="0" presId="urn:microsoft.com/office/officeart/2005/8/layout/bProcess4"/>
    <dgm:cxn modelId="{E67D0B48-2B6F-48B0-8117-48D46DC9E5C2}" type="presParOf" srcId="{21A33122-5B0E-4B56-8B20-E6401DE32F29}" destId="{D984A445-27B3-4F29-81EF-7317A9CE8DC7}" srcOrd="12" destOrd="0" presId="urn:microsoft.com/office/officeart/2005/8/layout/bProcess4"/>
    <dgm:cxn modelId="{A760851A-0A72-414C-B445-D6E24DC65CD7}" type="presParOf" srcId="{D984A445-27B3-4F29-81EF-7317A9CE8DC7}" destId="{123603CD-B618-4B52-AFFC-1869A677FBE2}" srcOrd="0" destOrd="0" presId="urn:microsoft.com/office/officeart/2005/8/layout/bProcess4"/>
    <dgm:cxn modelId="{D74B7B4A-D2D3-4736-8EE8-9F017F3809D0}" type="presParOf" srcId="{D984A445-27B3-4F29-81EF-7317A9CE8DC7}" destId="{D68201BB-BAA6-4EE7-A9CD-CDCEB29A0B89}" srcOrd="1" destOrd="0" presId="urn:microsoft.com/office/officeart/2005/8/layout/bProcess4"/>
    <dgm:cxn modelId="{DB60AD2F-C50F-4D65-9B6A-D8CEAEE3C72D}" type="presParOf" srcId="{21A33122-5B0E-4B56-8B20-E6401DE32F29}" destId="{40689389-1913-4250-AB13-62F7A65A001B}" srcOrd="13" destOrd="0" presId="urn:microsoft.com/office/officeart/2005/8/layout/bProcess4"/>
    <dgm:cxn modelId="{1F34DA58-65E0-4D3A-88F8-58ED96484864}" type="presParOf" srcId="{21A33122-5B0E-4B56-8B20-E6401DE32F29}" destId="{EC094E4A-96AF-44B2-A2EE-4E6777301055}" srcOrd="14" destOrd="0" presId="urn:microsoft.com/office/officeart/2005/8/layout/bProcess4"/>
    <dgm:cxn modelId="{FACAA837-9584-458A-B4BD-958D7FCDA2D4}" type="presParOf" srcId="{EC094E4A-96AF-44B2-A2EE-4E6777301055}" destId="{271BBA35-2E03-4E2F-AC73-3F3CE8CECD8B}" srcOrd="0" destOrd="0" presId="urn:microsoft.com/office/officeart/2005/8/layout/bProcess4"/>
    <dgm:cxn modelId="{A42744F2-6007-41E8-893D-534BCB9AA2AC}" type="presParOf" srcId="{EC094E4A-96AF-44B2-A2EE-4E6777301055}" destId="{845E8114-5CBD-4A22-A080-DBB60CBBA76B}" srcOrd="1" destOrd="0" presId="urn:microsoft.com/office/officeart/2005/8/layout/bProcess4"/>
    <dgm:cxn modelId="{4A7528C6-B0B6-4868-A5D5-259ACBC34098}" type="presParOf" srcId="{21A33122-5B0E-4B56-8B20-E6401DE32F29}" destId="{C43DFB84-EFF4-4C69-AE23-138E58D98F17}" srcOrd="15" destOrd="0" presId="urn:microsoft.com/office/officeart/2005/8/layout/bProcess4"/>
    <dgm:cxn modelId="{6E9FCEA3-C5CD-4474-8478-F0649CF25C05}" type="presParOf" srcId="{21A33122-5B0E-4B56-8B20-E6401DE32F29}" destId="{AF1B2A68-DE7A-4D59-B323-0C47CDD336FE}" srcOrd="16" destOrd="0" presId="urn:microsoft.com/office/officeart/2005/8/layout/bProcess4"/>
    <dgm:cxn modelId="{3C758FB1-BA72-4165-954E-0C27FCBB8416}" type="presParOf" srcId="{AF1B2A68-DE7A-4D59-B323-0C47CDD336FE}" destId="{ACA6DEB8-5381-43A8-BFFC-7548884813E9}" srcOrd="0" destOrd="0" presId="urn:microsoft.com/office/officeart/2005/8/layout/bProcess4"/>
    <dgm:cxn modelId="{AA309AC6-3523-40F2-8C4C-8B7DC52BC102}" type="presParOf" srcId="{AF1B2A68-DE7A-4D59-B323-0C47CDD336FE}" destId="{84D04E0F-BEA2-49C1-A028-3F3C5CE0804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D478BB-C0AC-42A9-A4E5-76EB0393B59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20C4740-724C-43C1-B560-B674544EE6E9}">
      <dgm:prSet/>
      <dgm:spPr/>
      <dgm:t>
        <a:bodyPr/>
        <a:lstStyle/>
        <a:p>
          <a:r>
            <a:rPr lang="en-US"/>
            <a:t>The majority of the absentees (82%) had high school education. Employees with this level of education had the most absenteeism hours (4393 hr)</a:t>
          </a:r>
          <a:endParaRPr lang="en-US" dirty="0"/>
        </a:p>
      </dgm:t>
    </dgm:pt>
    <dgm:pt modelId="{82032769-9510-4B86-B2DE-3A787A360CAA}" type="parTrans" cxnId="{5318002D-A3ED-43E3-9BBF-0B0D6842A380}">
      <dgm:prSet/>
      <dgm:spPr/>
      <dgm:t>
        <a:bodyPr/>
        <a:lstStyle/>
        <a:p>
          <a:endParaRPr lang="en-US"/>
        </a:p>
      </dgm:t>
    </dgm:pt>
    <dgm:pt modelId="{67D80B54-9818-4B85-90F5-BAC49745A585}" type="sibTrans" cxnId="{5318002D-A3ED-43E3-9BBF-0B0D6842A380}">
      <dgm:prSet/>
      <dgm:spPr/>
      <dgm:t>
        <a:bodyPr/>
        <a:lstStyle/>
        <a:p>
          <a:endParaRPr lang="en-US"/>
        </a:p>
      </dgm:t>
    </dgm:pt>
    <dgm:pt modelId="{DA49501B-805B-4CB6-B7D3-E2FA20DC9345}">
      <dgm:prSet/>
      <dgm:spPr/>
      <dgm:t>
        <a:bodyPr/>
        <a:lstStyle/>
        <a:p>
          <a:r>
            <a:rPr lang="en-US" dirty="0"/>
            <a:t>A large majority of absentees (58.5%) had children</a:t>
          </a:r>
        </a:p>
      </dgm:t>
    </dgm:pt>
    <dgm:pt modelId="{DD88E76E-4269-4E0E-857E-D3FA6FACBFB2}" type="sibTrans" cxnId="{C8E3AB0F-4640-48AB-AC77-C2B9FE2D4E41}">
      <dgm:prSet/>
      <dgm:spPr/>
      <dgm:t>
        <a:bodyPr/>
        <a:lstStyle/>
        <a:p>
          <a:endParaRPr lang="en-US"/>
        </a:p>
      </dgm:t>
    </dgm:pt>
    <dgm:pt modelId="{62B23A8E-62A9-4B40-B814-247AF413C95C}" type="parTrans" cxnId="{C8E3AB0F-4640-48AB-AC77-C2B9FE2D4E41}">
      <dgm:prSet/>
      <dgm:spPr/>
      <dgm:t>
        <a:bodyPr/>
        <a:lstStyle/>
        <a:p>
          <a:endParaRPr lang="en-US"/>
        </a:p>
      </dgm:t>
    </dgm:pt>
    <dgm:pt modelId="{8A66FB9E-FFA1-42E7-8E05-E5D0C61D9BC2}">
      <dgm:prSet/>
      <dgm:spPr/>
      <dgm:t>
        <a:bodyPr/>
        <a:lstStyle/>
        <a:p>
          <a:r>
            <a:rPr lang="en-US" dirty="0"/>
            <a:t>The largest number of absenteeism hours were seen in employees with 2 children (1649 </a:t>
          </a:r>
          <a:r>
            <a:rPr lang="en-US" dirty="0" err="1"/>
            <a:t>hr</a:t>
          </a:r>
          <a:r>
            <a:rPr lang="en-US" dirty="0"/>
            <a:t>)</a:t>
          </a:r>
        </a:p>
      </dgm:t>
    </dgm:pt>
    <dgm:pt modelId="{3AA620D6-F20C-463D-AED4-BDBAA3CCD4EA}" type="sibTrans" cxnId="{09E5EBF2-7F36-48A3-9303-3D78C7182939}">
      <dgm:prSet/>
      <dgm:spPr/>
      <dgm:t>
        <a:bodyPr/>
        <a:lstStyle/>
        <a:p>
          <a:endParaRPr lang="en-US"/>
        </a:p>
      </dgm:t>
    </dgm:pt>
    <dgm:pt modelId="{EA954680-68DF-48E7-AAD1-473274515575}" type="parTrans" cxnId="{09E5EBF2-7F36-48A3-9303-3D78C7182939}">
      <dgm:prSet/>
      <dgm:spPr/>
      <dgm:t>
        <a:bodyPr/>
        <a:lstStyle/>
        <a:p>
          <a:endParaRPr lang="en-US"/>
        </a:p>
      </dgm:t>
    </dgm:pt>
    <dgm:pt modelId="{B174EE9A-8E10-4A61-B9F0-C66C4E534846}">
      <dgm:prSet/>
      <dgm:spPr/>
      <dgm:t>
        <a:bodyPr/>
        <a:lstStyle/>
        <a:p>
          <a:r>
            <a:rPr lang="en-US" dirty="0"/>
            <a:t>56.2 percent of absentees were social drinkers. The largest number of absenteeism hours were in the social drinker group (3226 </a:t>
          </a:r>
          <a:r>
            <a:rPr lang="en-US" dirty="0" err="1"/>
            <a:t>hr</a:t>
          </a:r>
          <a:r>
            <a:rPr lang="en-US" dirty="0"/>
            <a:t>)</a:t>
          </a:r>
        </a:p>
      </dgm:t>
    </dgm:pt>
    <dgm:pt modelId="{FA778B7B-681F-4799-896E-2458330E21B0}" type="sibTrans" cxnId="{403BE455-5090-4869-8462-0652B820CA41}">
      <dgm:prSet/>
      <dgm:spPr/>
      <dgm:t>
        <a:bodyPr/>
        <a:lstStyle/>
        <a:p>
          <a:endParaRPr lang="en-US"/>
        </a:p>
      </dgm:t>
    </dgm:pt>
    <dgm:pt modelId="{ADFFAEE9-E3E3-40CE-8F87-0E27C909EB3D}" type="parTrans" cxnId="{403BE455-5090-4869-8462-0652B820CA41}">
      <dgm:prSet/>
      <dgm:spPr/>
      <dgm:t>
        <a:bodyPr/>
        <a:lstStyle/>
        <a:p>
          <a:endParaRPr lang="en-US"/>
        </a:p>
      </dgm:t>
    </dgm:pt>
    <dgm:pt modelId="{1B8FAA0D-003B-43E3-BC2B-6BCAA19CCD7A}">
      <dgm:prSet/>
      <dgm:spPr/>
      <dgm:t>
        <a:bodyPr/>
        <a:lstStyle/>
        <a:p>
          <a:r>
            <a:rPr lang="en-US" dirty="0"/>
            <a:t>6.6 percent of absentees were social smokers. The largest number of absenteeism hours were in the non-smoker group (4773 </a:t>
          </a:r>
          <a:r>
            <a:rPr lang="en-US" dirty="0" err="1"/>
            <a:t>hr</a:t>
          </a:r>
          <a:r>
            <a:rPr lang="en-US" dirty="0"/>
            <a:t>)</a:t>
          </a:r>
        </a:p>
      </dgm:t>
    </dgm:pt>
    <dgm:pt modelId="{A01347D4-495A-44BC-AFF6-4262D9F35A6F}" type="sibTrans" cxnId="{A5A36C1E-C300-422F-8D60-A42B404A2A04}">
      <dgm:prSet/>
      <dgm:spPr/>
      <dgm:t>
        <a:bodyPr/>
        <a:lstStyle/>
        <a:p>
          <a:endParaRPr lang="en-US"/>
        </a:p>
      </dgm:t>
    </dgm:pt>
    <dgm:pt modelId="{52AE0B64-7738-434A-9DB1-AEB245DDAEE8}" type="parTrans" cxnId="{A5A36C1E-C300-422F-8D60-A42B404A2A04}">
      <dgm:prSet/>
      <dgm:spPr/>
      <dgm:t>
        <a:bodyPr/>
        <a:lstStyle/>
        <a:p>
          <a:endParaRPr lang="en-US"/>
        </a:p>
      </dgm:t>
    </dgm:pt>
    <dgm:pt modelId="{19FF6CA0-2057-485A-8BB2-EA7EC901EB52}">
      <dgm:prSet/>
      <dgm:spPr/>
      <dgm:t>
        <a:bodyPr/>
        <a:lstStyle/>
        <a:p>
          <a:r>
            <a:rPr lang="en-US" dirty="0"/>
            <a:t>37.8% of absenteeism cases were found in employees who owned pets. The total number of absenteeism hours for pet owners was 1983 hr. The largest number of hours belonged to the no-pet ownership group (3141 </a:t>
          </a:r>
          <a:r>
            <a:rPr lang="en-US" dirty="0" err="1"/>
            <a:t>hr</a:t>
          </a:r>
          <a:r>
            <a:rPr lang="en-US" dirty="0"/>
            <a:t>)</a:t>
          </a:r>
        </a:p>
      </dgm:t>
    </dgm:pt>
    <dgm:pt modelId="{98536497-074C-4398-8EB8-5FC7724B9800}" type="sibTrans" cxnId="{1ECF30B6-4763-45BC-8E67-3C19FAF33558}">
      <dgm:prSet/>
      <dgm:spPr/>
      <dgm:t>
        <a:bodyPr/>
        <a:lstStyle/>
        <a:p>
          <a:endParaRPr lang="en-US"/>
        </a:p>
      </dgm:t>
    </dgm:pt>
    <dgm:pt modelId="{DE8310AA-2CEA-427D-8447-A1010213E790}" type="parTrans" cxnId="{1ECF30B6-4763-45BC-8E67-3C19FAF33558}">
      <dgm:prSet/>
      <dgm:spPr/>
      <dgm:t>
        <a:bodyPr/>
        <a:lstStyle/>
        <a:p>
          <a:endParaRPr lang="en-US"/>
        </a:p>
      </dgm:t>
    </dgm:pt>
    <dgm:pt modelId="{E1EB34A4-CE02-431C-BF5B-3030DAED9C86}">
      <dgm:prSet/>
      <dgm:spPr/>
      <dgm:t>
        <a:bodyPr/>
        <a:lstStyle/>
        <a:p>
          <a:r>
            <a:rPr lang="en-US" dirty="0"/>
            <a:t>32.2% of absenteeism cases were found in employees with obesity. The total number of absenteeism hours for these employees was 1461 </a:t>
          </a:r>
          <a:r>
            <a:rPr lang="en-US" dirty="0" err="1"/>
            <a:t>hr</a:t>
          </a:r>
          <a:endParaRPr lang="en-US" dirty="0"/>
        </a:p>
      </dgm:t>
    </dgm:pt>
    <dgm:pt modelId="{D5E75EE9-7417-4D39-BECF-17F3B0FCE784}" type="sibTrans" cxnId="{1A43AF92-D28D-4890-A141-5BE3A77169C1}">
      <dgm:prSet/>
      <dgm:spPr/>
      <dgm:t>
        <a:bodyPr/>
        <a:lstStyle/>
        <a:p>
          <a:endParaRPr lang="en-US"/>
        </a:p>
      </dgm:t>
    </dgm:pt>
    <dgm:pt modelId="{5E930DE4-EEA2-4C1A-B132-CA16EA3C991C}" type="parTrans" cxnId="{1A43AF92-D28D-4890-A141-5BE3A77169C1}">
      <dgm:prSet/>
      <dgm:spPr/>
      <dgm:t>
        <a:bodyPr/>
        <a:lstStyle/>
        <a:p>
          <a:endParaRPr lang="en-US"/>
        </a:p>
      </dgm:t>
    </dgm:pt>
    <dgm:pt modelId="{FDD8FEEF-CCD1-48CC-B35C-6A5F649BF915}">
      <dgm:prSet/>
      <dgm:spPr/>
      <dgm:t>
        <a:bodyPr/>
        <a:lstStyle/>
        <a:p>
          <a:r>
            <a:rPr lang="en-US" dirty="0"/>
            <a:t>31.9% of absenteeism cases were found in employees who were overweight. The total number of absenteeism hours for these employees was 1931 hr.</a:t>
          </a:r>
        </a:p>
      </dgm:t>
    </dgm:pt>
    <dgm:pt modelId="{DA1281C5-5993-4A82-90DD-5DB115B9DC30}" type="sibTrans" cxnId="{B741F25C-FE53-4CDD-A3C6-43A93ED8C19F}">
      <dgm:prSet/>
      <dgm:spPr/>
      <dgm:t>
        <a:bodyPr/>
        <a:lstStyle/>
        <a:p>
          <a:endParaRPr lang="en-US"/>
        </a:p>
      </dgm:t>
    </dgm:pt>
    <dgm:pt modelId="{D71B135D-68D3-43EE-9AEF-081ED504D3B0}" type="parTrans" cxnId="{B741F25C-FE53-4CDD-A3C6-43A93ED8C19F}">
      <dgm:prSet/>
      <dgm:spPr/>
      <dgm:t>
        <a:bodyPr/>
        <a:lstStyle/>
        <a:p>
          <a:endParaRPr lang="en-US"/>
        </a:p>
      </dgm:t>
    </dgm:pt>
    <dgm:pt modelId="{29C0D4E0-292E-4B33-996E-C4B5E78AA041}" type="pres">
      <dgm:prSet presAssocID="{3CD478BB-C0AC-42A9-A4E5-76EB0393B591}" presName="diagram" presStyleCnt="0">
        <dgm:presLayoutVars>
          <dgm:dir/>
          <dgm:resizeHandles val="exact"/>
        </dgm:presLayoutVars>
      </dgm:prSet>
      <dgm:spPr/>
    </dgm:pt>
    <dgm:pt modelId="{77EE3DD0-FE6D-4323-A2A5-CB06DD1C53C0}" type="pres">
      <dgm:prSet presAssocID="{520C4740-724C-43C1-B560-B674544EE6E9}" presName="node" presStyleLbl="node1" presStyleIdx="0" presStyleCnt="8">
        <dgm:presLayoutVars>
          <dgm:bulletEnabled val="1"/>
        </dgm:presLayoutVars>
      </dgm:prSet>
      <dgm:spPr/>
    </dgm:pt>
    <dgm:pt modelId="{34B6C60A-4B3F-4BC0-B002-E3CD31FA13E8}" type="pres">
      <dgm:prSet presAssocID="{67D80B54-9818-4B85-90F5-BAC49745A585}" presName="sibTrans" presStyleCnt="0"/>
      <dgm:spPr/>
    </dgm:pt>
    <dgm:pt modelId="{E68ED70B-4E3A-4ECD-BD24-71DFB5818119}" type="pres">
      <dgm:prSet presAssocID="{DA49501B-805B-4CB6-B7D3-E2FA20DC9345}" presName="node" presStyleLbl="node1" presStyleIdx="1" presStyleCnt="8">
        <dgm:presLayoutVars>
          <dgm:bulletEnabled val="1"/>
        </dgm:presLayoutVars>
      </dgm:prSet>
      <dgm:spPr/>
    </dgm:pt>
    <dgm:pt modelId="{C974CF23-2AB7-457F-A131-2F7BF7E96FDD}" type="pres">
      <dgm:prSet presAssocID="{DD88E76E-4269-4E0E-857E-D3FA6FACBFB2}" presName="sibTrans" presStyleCnt="0"/>
      <dgm:spPr/>
    </dgm:pt>
    <dgm:pt modelId="{D052D44E-908D-4154-868A-E4F7F13B53A2}" type="pres">
      <dgm:prSet presAssocID="{8A66FB9E-FFA1-42E7-8E05-E5D0C61D9BC2}" presName="node" presStyleLbl="node1" presStyleIdx="2" presStyleCnt="8">
        <dgm:presLayoutVars>
          <dgm:bulletEnabled val="1"/>
        </dgm:presLayoutVars>
      </dgm:prSet>
      <dgm:spPr/>
    </dgm:pt>
    <dgm:pt modelId="{FB923E1E-8268-4624-B14B-9BD377E6BD7D}" type="pres">
      <dgm:prSet presAssocID="{3AA620D6-F20C-463D-AED4-BDBAA3CCD4EA}" presName="sibTrans" presStyleCnt="0"/>
      <dgm:spPr/>
    </dgm:pt>
    <dgm:pt modelId="{ECDE0859-7D2D-425E-9084-3B0C12910392}" type="pres">
      <dgm:prSet presAssocID="{B174EE9A-8E10-4A61-B9F0-C66C4E534846}" presName="node" presStyleLbl="node1" presStyleIdx="3" presStyleCnt="8">
        <dgm:presLayoutVars>
          <dgm:bulletEnabled val="1"/>
        </dgm:presLayoutVars>
      </dgm:prSet>
      <dgm:spPr/>
    </dgm:pt>
    <dgm:pt modelId="{01720AD9-1782-48BA-803F-901BB62EEA77}" type="pres">
      <dgm:prSet presAssocID="{FA778B7B-681F-4799-896E-2458330E21B0}" presName="sibTrans" presStyleCnt="0"/>
      <dgm:spPr/>
    </dgm:pt>
    <dgm:pt modelId="{4CEDE202-4D47-4328-9B50-3B30A335754E}" type="pres">
      <dgm:prSet presAssocID="{1B8FAA0D-003B-43E3-BC2B-6BCAA19CCD7A}" presName="node" presStyleLbl="node1" presStyleIdx="4" presStyleCnt="8">
        <dgm:presLayoutVars>
          <dgm:bulletEnabled val="1"/>
        </dgm:presLayoutVars>
      </dgm:prSet>
      <dgm:spPr/>
    </dgm:pt>
    <dgm:pt modelId="{FAC02595-16B2-4ED1-B65C-6787E0BDA977}" type="pres">
      <dgm:prSet presAssocID="{A01347D4-495A-44BC-AFF6-4262D9F35A6F}" presName="sibTrans" presStyleCnt="0"/>
      <dgm:spPr/>
    </dgm:pt>
    <dgm:pt modelId="{92E9E49D-661D-4358-83E5-AA0336708473}" type="pres">
      <dgm:prSet presAssocID="{19FF6CA0-2057-485A-8BB2-EA7EC901EB52}" presName="node" presStyleLbl="node1" presStyleIdx="5" presStyleCnt="8">
        <dgm:presLayoutVars>
          <dgm:bulletEnabled val="1"/>
        </dgm:presLayoutVars>
      </dgm:prSet>
      <dgm:spPr/>
    </dgm:pt>
    <dgm:pt modelId="{4A1468EE-7983-41EE-9DC1-FA87081BAE1C}" type="pres">
      <dgm:prSet presAssocID="{98536497-074C-4398-8EB8-5FC7724B9800}" presName="sibTrans" presStyleCnt="0"/>
      <dgm:spPr/>
    </dgm:pt>
    <dgm:pt modelId="{31484906-A4CF-40FD-A737-542EE82B787D}" type="pres">
      <dgm:prSet presAssocID="{E1EB34A4-CE02-431C-BF5B-3030DAED9C86}" presName="node" presStyleLbl="node1" presStyleIdx="6" presStyleCnt="8">
        <dgm:presLayoutVars>
          <dgm:bulletEnabled val="1"/>
        </dgm:presLayoutVars>
      </dgm:prSet>
      <dgm:spPr/>
    </dgm:pt>
    <dgm:pt modelId="{F22AF24C-FD6F-4699-8A24-B2BC9A0BB326}" type="pres">
      <dgm:prSet presAssocID="{D5E75EE9-7417-4D39-BECF-17F3B0FCE784}" presName="sibTrans" presStyleCnt="0"/>
      <dgm:spPr/>
    </dgm:pt>
    <dgm:pt modelId="{C9436A6D-325C-4E80-AED0-07C7E3997F1A}" type="pres">
      <dgm:prSet presAssocID="{FDD8FEEF-CCD1-48CC-B35C-6A5F649BF915}" presName="node" presStyleLbl="node1" presStyleIdx="7" presStyleCnt="8">
        <dgm:presLayoutVars>
          <dgm:bulletEnabled val="1"/>
        </dgm:presLayoutVars>
      </dgm:prSet>
      <dgm:spPr/>
    </dgm:pt>
  </dgm:ptLst>
  <dgm:cxnLst>
    <dgm:cxn modelId="{0A3F570E-F60A-4C17-A546-0B068A63E7F2}" type="presOf" srcId="{8A66FB9E-FFA1-42E7-8E05-E5D0C61D9BC2}" destId="{D052D44E-908D-4154-868A-E4F7F13B53A2}" srcOrd="0" destOrd="0" presId="urn:microsoft.com/office/officeart/2005/8/layout/default"/>
    <dgm:cxn modelId="{C8E3AB0F-4640-48AB-AC77-C2B9FE2D4E41}" srcId="{3CD478BB-C0AC-42A9-A4E5-76EB0393B591}" destId="{DA49501B-805B-4CB6-B7D3-E2FA20DC9345}" srcOrd="1" destOrd="0" parTransId="{62B23A8E-62A9-4B40-B814-247AF413C95C}" sibTransId="{DD88E76E-4269-4E0E-857E-D3FA6FACBFB2}"/>
    <dgm:cxn modelId="{A5A36C1E-C300-422F-8D60-A42B404A2A04}" srcId="{3CD478BB-C0AC-42A9-A4E5-76EB0393B591}" destId="{1B8FAA0D-003B-43E3-BC2B-6BCAA19CCD7A}" srcOrd="4" destOrd="0" parTransId="{52AE0B64-7738-434A-9DB1-AEB245DDAEE8}" sibTransId="{A01347D4-495A-44BC-AFF6-4262D9F35A6F}"/>
    <dgm:cxn modelId="{5318002D-A3ED-43E3-9BBF-0B0D6842A380}" srcId="{3CD478BB-C0AC-42A9-A4E5-76EB0393B591}" destId="{520C4740-724C-43C1-B560-B674544EE6E9}" srcOrd="0" destOrd="0" parTransId="{82032769-9510-4B86-B2DE-3A787A360CAA}" sibTransId="{67D80B54-9818-4B85-90F5-BAC49745A585}"/>
    <dgm:cxn modelId="{B741F25C-FE53-4CDD-A3C6-43A93ED8C19F}" srcId="{3CD478BB-C0AC-42A9-A4E5-76EB0393B591}" destId="{FDD8FEEF-CCD1-48CC-B35C-6A5F649BF915}" srcOrd="7" destOrd="0" parTransId="{D71B135D-68D3-43EE-9AEF-081ED504D3B0}" sibTransId="{DA1281C5-5993-4A82-90DD-5DB115B9DC30}"/>
    <dgm:cxn modelId="{A8CD206A-8FF4-414C-A65C-B5362C746E89}" type="presOf" srcId="{E1EB34A4-CE02-431C-BF5B-3030DAED9C86}" destId="{31484906-A4CF-40FD-A737-542EE82B787D}" srcOrd="0" destOrd="0" presId="urn:microsoft.com/office/officeart/2005/8/layout/default"/>
    <dgm:cxn modelId="{5869FB72-4F1F-44AB-BC66-CD5552B0896B}" type="presOf" srcId="{1B8FAA0D-003B-43E3-BC2B-6BCAA19CCD7A}" destId="{4CEDE202-4D47-4328-9B50-3B30A335754E}" srcOrd="0" destOrd="0" presId="urn:microsoft.com/office/officeart/2005/8/layout/default"/>
    <dgm:cxn modelId="{403BE455-5090-4869-8462-0652B820CA41}" srcId="{3CD478BB-C0AC-42A9-A4E5-76EB0393B591}" destId="{B174EE9A-8E10-4A61-B9F0-C66C4E534846}" srcOrd="3" destOrd="0" parTransId="{ADFFAEE9-E3E3-40CE-8F87-0E27C909EB3D}" sibTransId="{FA778B7B-681F-4799-896E-2458330E21B0}"/>
    <dgm:cxn modelId="{66622657-6FB4-4F59-B9AB-1B8D41A19CBC}" type="presOf" srcId="{3CD478BB-C0AC-42A9-A4E5-76EB0393B591}" destId="{29C0D4E0-292E-4B33-996E-C4B5E78AA041}" srcOrd="0" destOrd="0" presId="urn:microsoft.com/office/officeart/2005/8/layout/default"/>
    <dgm:cxn modelId="{1A43AF92-D28D-4890-A141-5BE3A77169C1}" srcId="{3CD478BB-C0AC-42A9-A4E5-76EB0393B591}" destId="{E1EB34A4-CE02-431C-BF5B-3030DAED9C86}" srcOrd="6" destOrd="0" parTransId="{5E930DE4-EEA2-4C1A-B132-CA16EA3C991C}" sibTransId="{D5E75EE9-7417-4D39-BECF-17F3B0FCE784}"/>
    <dgm:cxn modelId="{4EDC59A3-26BA-4112-8368-9266CA6861DB}" type="presOf" srcId="{520C4740-724C-43C1-B560-B674544EE6E9}" destId="{77EE3DD0-FE6D-4323-A2A5-CB06DD1C53C0}" srcOrd="0" destOrd="0" presId="urn:microsoft.com/office/officeart/2005/8/layout/default"/>
    <dgm:cxn modelId="{1ECF30B6-4763-45BC-8E67-3C19FAF33558}" srcId="{3CD478BB-C0AC-42A9-A4E5-76EB0393B591}" destId="{19FF6CA0-2057-485A-8BB2-EA7EC901EB52}" srcOrd="5" destOrd="0" parTransId="{DE8310AA-2CEA-427D-8447-A1010213E790}" sibTransId="{98536497-074C-4398-8EB8-5FC7724B9800}"/>
    <dgm:cxn modelId="{C0AE59D8-2334-412B-870C-395777E11439}" type="presOf" srcId="{DA49501B-805B-4CB6-B7D3-E2FA20DC9345}" destId="{E68ED70B-4E3A-4ECD-BD24-71DFB5818119}" srcOrd="0" destOrd="0" presId="urn:microsoft.com/office/officeart/2005/8/layout/default"/>
    <dgm:cxn modelId="{0816A1E5-00D6-4641-8A7C-366535CBD579}" type="presOf" srcId="{B174EE9A-8E10-4A61-B9F0-C66C4E534846}" destId="{ECDE0859-7D2D-425E-9084-3B0C12910392}" srcOrd="0" destOrd="0" presId="urn:microsoft.com/office/officeart/2005/8/layout/default"/>
    <dgm:cxn modelId="{12EDE9EE-7BF4-4D55-AABF-F9A5C3CA4036}" type="presOf" srcId="{FDD8FEEF-CCD1-48CC-B35C-6A5F649BF915}" destId="{C9436A6D-325C-4E80-AED0-07C7E3997F1A}" srcOrd="0" destOrd="0" presId="urn:microsoft.com/office/officeart/2005/8/layout/default"/>
    <dgm:cxn modelId="{B7341BEF-B9AB-44D0-AF8A-FE7FBA28354C}" type="presOf" srcId="{19FF6CA0-2057-485A-8BB2-EA7EC901EB52}" destId="{92E9E49D-661D-4358-83E5-AA0336708473}" srcOrd="0" destOrd="0" presId="urn:microsoft.com/office/officeart/2005/8/layout/default"/>
    <dgm:cxn modelId="{09E5EBF2-7F36-48A3-9303-3D78C7182939}" srcId="{3CD478BB-C0AC-42A9-A4E5-76EB0393B591}" destId="{8A66FB9E-FFA1-42E7-8E05-E5D0C61D9BC2}" srcOrd="2" destOrd="0" parTransId="{EA954680-68DF-48E7-AAD1-473274515575}" sibTransId="{3AA620D6-F20C-463D-AED4-BDBAA3CCD4EA}"/>
    <dgm:cxn modelId="{0B9CFDEA-4AA7-403F-A3A4-88EA5D5E24A2}" type="presParOf" srcId="{29C0D4E0-292E-4B33-996E-C4B5E78AA041}" destId="{77EE3DD0-FE6D-4323-A2A5-CB06DD1C53C0}" srcOrd="0" destOrd="0" presId="urn:microsoft.com/office/officeart/2005/8/layout/default"/>
    <dgm:cxn modelId="{2BE5EBEF-1C51-45DA-9956-11CDC5F93780}" type="presParOf" srcId="{29C0D4E0-292E-4B33-996E-C4B5E78AA041}" destId="{34B6C60A-4B3F-4BC0-B002-E3CD31FA13E8}" srcOrd="1" destOrd="0" presId="urn:microsoft.com/office/officeart/2005/8/layout/default"/>
    <dgm:cxn modelId="{3B360967-3DC6-426E-B876-817BDACA9523}" type="presParOf" srcId="{29C0D4E0-292E-4B33-996E-C4B5E78AA041}" destId="{E68ED70B-4E3A-4ECD-BD24-71DFB5818119}" srcOrd="2" destOrd="0" presId="urn:microsoft.com/office/officeart/2005/8/layout/default"/>
    <dgm:cxn modelId="{BDF5232C-C6C1-4AAB-9DF3-AAEDE348C891}" type="presParOf" srcId="{29C0D4E0-292E-4B33-996E-C4B5E78AA041}" destId="{C974CF23-2AB7-457F-A131-2F7BF7E96FDD}" srcOrd="3" destOrd="0" presId="urn:microsoft.com/office/officeart/2005/8/layout/default"/>
    <dgm:cxn modelId="{B89A4806-F7B3-4EFB-B53C-E176B9A22F05}" type="presParOf" srcId="{29C0D4E0-292E-4B33-996E-C4B5E78AA041}" destId="{D052D44E-908D-4154-868A-E4F7F13B53A2}" srcOrd="4" destOrd="0" presId="urn:microsoft.com/office/officeart/2005/8/layout/default"/>
    <dgm:cxn modelId="{3AC364E1-A500-4282-A041-DCA438AD22E4}" type="presParOf" srcId="{29C0D4E0-292E-4B33-996E-C4B5E78AA041}" destId="{FB923E1E-8268-4624-B14B-9BD377E6BD7D}" srcOrd="5" destOrd="0" presId="urn:microsoft.com/office/officeart/2005/8/layout/default"/>
    <dgm:cxn modelId="{C1EC941D-1D25-49F9-BA6D-FF84BBBD9B5B}" type="presParOf" srcId="{29C0D4E0-292E-4B33-996E-C4B5E78AA041}" destId="{ECDE0859-7D2D-425E-9084-3B0C12910392}" srcOrd="6" destOrd="0" presId="urn:microsoft.com/office/officeart/2005/8/layout/default"/>
    <dgm:cxn modelId="{FA59665D-4E90-4200-8B53-878FC4214F87}" type="presParOf" srcId="{29C0D4E0-292E-4B33-996E-C4B5E78AA041}" destId="{01720AD9-1782-48BA-803F-901BB62EEA77}" srcOrd="7" destOrd="0" presId="urn:microsoft.com/office/officeart/2005/8/layout/default"/>
    <dgm:cxn modelId="{E64E6F16-3D0B-4920-95A4-E7B4ABA756C6}" type="presParOf" srcId="{29C0D4E0-292E-4B33-996E-C4B5E78AA041}" destId="{4CEDE202-4D47-4328-9B50-3B30A335754E}" srcOrd="8" destOrd="0" presId="urn:microsoft.com/office/officeart/2005/8/layout/default"/>
    <dgm:cxn modelId="{5E212874-EFDA-4D13-85FE-D0ED63E57A40}" type="presParOf" srcId="{29C0D4E0-292E-4B33-996E-C4B5E78AA041}" destId="{FAC02595-16B2-4ED1-B65C-6787E0BDA977}" srcOrd="9" destOrd="0" presId="urn:microsoft.com/office/officeart/2005/8/layout/default"/>
    <dgm:cxn modelId="{BEDB804E-26BC-4B95-8BD2-97487A3DAD8C}" type="presParOf" srcId="{29C0D4E0-292E-4B33-996E-C4B5E78AA041}" destId="{92E9E49D-661D-4358-83E5-AA0336708473}" srcOrd="10" destOrd="0" presId="urn:microsoft.com/office/officeart/2005/8/layout/default"/>
    <dgm:cxn modelId="{706D6C82-9614-44E6-8E56-01F0EBFE2FD2}" type="presParOf" srcId="{29C0D4E0-292E-4B33-996E-C4B5E78AA041}" destId="{4A1468EE-7983-41EE-9DC1-FA87081BAE1C}" srcOrd="11" destOrd="0" presId="urn:microsoft.com/office/officeart/2005/8/layout/default"/>
    <dgm:cxn modelId="{F97C923C-2860-4345-863C-3A23F73B668E}" type="presParOf" srcId="{29C0D4E0-292E-4B33-996E-C4B5E78AA041}" destId="{31484906-A4CF-40FD-A737-542EE82B787D}" srcOrd="12" destOrd="0" presId="urn:microsoft.com/office/officeart/2005/8/layout/default"/>
    <dgm:cxn modelId="{0B853F40-6C30-484B-BA27-A985F3A44AF2}" type="presParOf" srcId="{29C0D4E0-292E-4B33-996E-C4B5E78AA041}" destId="{F22AF24C-FD6F-4699-8A24-B2BC9A0BB326}" srcOrd="13" destOrd="0" presId="urn:microsoft.com/office/officeart/2005/8/layout/default"/>
    <dgm:cxn modelId="{134EA0A1-E767-4508-B882-49E2D4D47D45}" type="presParOf" srcId="{29C0D4E0-292E-4B33-996E-C4B5E78AA041}" destId="{C9436A6D-325C-4E80-AED0-07C7E3997F1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57725F-8276-4C53-B042-8AAEA96EB35B}" type="doc">
      <dgm:prSet loTypeId="urn:microsoft.com/office/officeart/2005/8/layout/bProcess4" loCatId="process" qsTypeId="urn:microsoft.com/office/officeart/2005/8/quickstyle/simple4" qsCatId="simple" csTypeId="urn:microsoft.com/office/officeart/2005/8/colors/colorful2" csCatId="colorful" phldr="1"/>
      <dgm:spPr/>
      <dgm:t>
        <a:bodyPr/>
        <a:lstStyle/>
        <a:p>
          <a:endParaRPr lang="en-US"/>
        </a:p>
      </dgm:t>
    </dgm:pt>
    <dgm:pt modelId="{3E53B327-7FC1-47F1-A3BC-96C15C3D289D}">
      <dgm:prSet custT="1"/>
      <dgm:spPr/>
      <dgm:t>
        <a:bodyPr/>
        <a:lstStyle/>
        <a:p>
          <a:r>
            <a:rPr lang="en-US" sz="1200" b="0" i="0" dirty="0"/>
            <a:t>40.4% of absenteeism cases were found in employees who were younger than 35 years old. 38.8% of cases were found in the 35 to 40 years old bracket</a:t>
          </a:r>
          <a:endParaRPr lang="en-US" sz="1200" dirty="0"/>
        </a:p>
      </dgm:t>
    </dgm:pt>
    <dgm:pt modelId="{2AE6B7C7-50CC-48D9-95D9-383792B21A3A}" type="parTrans" cxnId="{1F7EE0F1-111A-4733-A88B-4291B7C33D9D}">
      <dgm:prSet/>
      <dgm:spPr/>
      <dgm:t>
        <a:bodyPr/>
        <a:lstStyle/>
        <a:p>
          <a:endParaRPr lang="en-US"/>
        </a:p>
      </dgm:t>
    </dgm:pt>
    <dgm:pt modelId="{FCCE01E3-0E13-4ED2-BAA0-E3F445897039}" type="sibTrans" cxnId="{1F7EE0F1-111A-4733-A88B-4291B7C33D9D}">
      <dgm:prSet/>
      <dgm:spPr/>
      <dgm:t>
        <a:bodyPr/>
        <a:lstStyle/>
        <a:p>
          <a:endParaRPr lang="en-US"/>
        </a:p>
      </dgm:t>
    </dgm:pt>
    <dgm:pt modelId="{FF6F7FF5-F863-45B4-B3E0-76CE47BEFA76}">
      <dgm:prSet/>
      <dgm:spPr/>
      <dgm:t>
        <a:bodyPr/>
        <a:lstStyle/>
        <a:p>
          <a:pPr>
            <a:buFont typeface="Arial" panose="020B0604020202020204" pitchFamily="34" charset="0"/>
            <a:buChar char="•"/>
          </a:pPr>
          <a:r>
            <a:rPr lang="en-US" b="0" i="0" dirty="0"/>
            <a:t>The largest number of absence hours (1777 </a:t>
          </a:r>
          <a:r>
            <a:rPr lang="en-US" b="0" i="0" dirty="0" err="1"/>
            <a:t>hr</a:t>
          </a:r>
          <a:r>
            <a:rPr lang="en-US" b="0" i="0" dirty="0"/>
            <a:t>) were found in the 33-40 year old bracket</a:t>
          </a:r>
        </a:p>
      </dgm:t>
    </dgm:pt>
    <dgm:pt modelId="{AECAE6AE-D51C-4F4E-A6E8-D8A97C9C6E09}" type="parTrans" cxnId="{E162C28F-63FB-4528-BEE3-685B34472285}">
      <dgm:prSet/>
      <dgm:spPr/>
      <dgm:t>
        <a:bodyPr/>
        <a:lstStyle/>
        <a:p>
          <a:endParaRPr lang="en-US"/>
        </a:p>
      </dgm:t>
    </dgm:pt>
    <dgm:pt modelId="{0C707A6C-C5B2-4354-86E4-611F417BAF58}" type="sibTrans" cxnId="{E162C28F-63FB-4528-BEE3-685B34472285}">
      <dgm:prSet/>
      <dgm:spPr/>
      <dgm:t>
        <a:bodyPr/>
        <a:lstStyle/>
        <a:p>
          <a:endParaRPr lang="en-US"/>
        </a:p>
      </dgm:t>
    </dgm:pt>
    <dgm:pt modelId="{F4792FDF-0A1E-4C42-A41E-BF57CB95DB1A}">
      <dgm:prSet/>
      <dgm:spPr/>
      <dgm:t>
        <a:bodyPr/>
        <a:lstStyle/>
        <a:p>
          <a:pPr>
            <a:buFont typeface="Arial" panose="020B0604020202020204" pitchFamily="34" charset="0"/>
            <a:buChar char="•"/>
          </a:pPr>
          <a:r>
            <a:rPr lang="en-US" b="0" i="0"/>
            <a:t>43.7% of absenteeism cases were found in employees with a 240 to 250 Workload average a day</a:t>
          </a:r>
        </a:p>
      </dgm:t>
    </dgm:pt>
    <dgm:pt modelId="{4AF5C9C6-E429-4AC0-B2C7-A121688446DD}" type="parTrans" cxnId="{C7CB5896-7CAA-4A8B-B605-ED42CDC40A9F}">
      <dgm:prSet/>
      <dgm:spPr/>
      <dgm:t>
        <a:bodyPr/>
        <a:lstStyle/>
        <a:p>
          <a:endParaRPr lang="en-US"/>
        </a:p>
      </dgm:t>
    </dgm:pt>
    <dgm:pt modelId="{DA6C3E37-B0AD-45E7-991C-02505E86FF46}" type="sibTrans" cxnId="{C7CB5896-7CAA-4A8B-B605-ED42CDC40A9F}">
      <dgm:prSet/>
      <dgm:spPr/>
      <dgm:t>
        <a:bodyPr/>
        <a:lstStyle/>
        <a:p>
          <a:endParaRPr lang="en-US"/>
        </a:p>
      </dgm:t>
    </dgm:pt>
    <dgm:pt modelId="{C6DB929E-F351-4398-A163-20070B186646}">
      <dgm:prSet/>
      <dgm:spPr/>
      <dgm:t>
        <a:bodyPr/>
        <a:lstStyle/>
        <a:p>
          <a:pPr>
            <a:buFont typeface="Arial" panose="020B0604020202020204" pitchFamily="34" charset="0"/>
            <a:buChar char="•"/>
          </a:pPr>
          <a:r>
            <a:rPr lang="en-US" b="0" i="0"/>
            <a:t>61.5% of absentees had a transportation expense between 175 and 280</a:t>
          </a:r>
        </a:p>
      </dgm:t>
    </dgm:pt>
    <dgm:pt modelId="{D8E8337A-B86B-4E60-B56A-502745BEAE59}" type="parTrans" cxnId="{C49B0FFB-492B-40AC-B473-980D6B2639AA}">
      <dgm:prSet/>
      <dgm:spPr/>
      <dgm:t>
        <a:bodyPr/>
        <a:lstStyle/>
        <a:p>
          <a:endParaRPr lang="en-US"/>
        </a:p>
      </dgm:t>
    </dgm:pt>
    <dgm:pt modelId="{52634751-F66E-4B7C-8FFA-F0FB4C664735}" type="sibTrans" cxnId="{C49B0FFB-492B-40AC-B473-980D6B2639AA}">
      <dgm:prSet/>
      <dgm:spPr/>
      <dgm:t>
        <a:bodyPr/>
        <a:lstStyle/>
        <a:p>
          <a:endParaRPr lang="en-US"/>
        </a:p>
      </dgm:t>
    </dgm:pt>
    <dgm:pt modelId="{CE120519-96D4-4DB3-9829-41D0BB58BCF9}">
      <dgm:prSet/>
      <dgm:spPr/>
      <dgm:t>
        <a:bodyPr/>
        <a:lstStyle/>
        <a:p>
          <a:pPr>
            <a:buFont typeface="Arial" panose="020B0604020202020204" pitchFamily="34" charset="0"/>
            <a:buChar char="•"/>
          </a:pPr>
          <a:r>
            <a:rPr lang="en-US" b="0" i="0"/>
            <a:t>67.7% of absentees live 25 Km or farther from work. The largest group of absentees (27.9%) live 50+ Km from work</a:t>
          </a:r>
        </a:p>
      </dgm:t>
    </dgm:pt>
    <dgm:pt modelId="{211D60FA-CFE7-433D-A751-FC4F2B43F853}" type="parTrans" cxnId="{939C6AE8-F019-41A5-AC22-20A1C996F130}">
      <dgm:prSet/>
      <dgm:spPr/>
      <dgm:t>
        <a:bodyPr/>
        <a:lstStyle/>
        <a:p>
          <a:endParaRPr lang="en-US"/>
        </a:p>
      </dgm:t>
    </dgm:pt>
    <dgm:pt modelId="{4E4A5CF9-3919-4767-8C11-525F71600F9E}" type="sibTrans" cxnId="{939C6AE8-F019-41A5-AC22-20A1C996F130}">
      <dgm:prSet/>
      <dgm:spPr/>
      <dgm:t>
        <a:bodyPr/>
        <a:lstStyle/>
        <a:p>
          <a:endParaRPr lang="en-US"/>
        </a:p>
      </dgm:t>
    </dgm:pt>
    <dgm:pt modelId="{E74ABABC-054F-4441-9540-FF5260EA573D}">
      <dgm:prSet/>
      <dgm:spPr/>
      <dgm:t>
        <a:bodyPr/>
        <a:lstStyle/>
        <a:p>
          <a:pPr>
            <a:buFont typeface="Arial" panose="020B0604020202020204" pitchFamily="34" charset="0"/>
            <a:buChar char="•"/>
          </a:pPr>
          <a:r>
            <a:rPr lang="en-US" b="0" i="0" dirty="0"/>
            <a:t>88.9% of absences were in employees with 9 to 18 years of service</a:t>
          </a:r>
        </a:p>
      </dgm:t>
    </dgm:pt>
    <dgm:pt modelId="{08A1AEB4-2F82-4E94-B99E-998EB5A99DCB}" type="parTrans" cxnId="{A54E807D-E7DF-401F-818C-14DC4260CAE4}">
      <dgm:prSet/>
      <dgm:spPr/>
      <dgm:t>
        <a:bodyPr/>
        <a:lstStyle/>
        <a:p>
          <a:endParaRPr lang="en-US"/>
        </a:p>
      </dgm:t>
    </dgm:pt>
    <dgm:pt modelId="{F41FD34D-D869-4D0F-93D7-364F6CEABB02}" type="sibTrans" cxnId="{A54E807D-E7DF-401F-818C-14DC4260CAE4}">
      <dgm:prSet/>
      <dgm:spPr/>
      <dgm:t>
        <a:bodyPr/>
        <a:lstStyle/>
        <a:p>
          <a:endParaRPr lang="en-US"/>
        </a:p>
      </dgm:t>
    </dgm:pt>
    <dgm:pt modelId="{18BACFF3-EE11-4149-BC7F-36703BBF31F2}">
      <dgm:prSet/>
      <dgm:spPr/>
      <dgm:t>
        <a:bodyPr/>
        <a:lstStyle/>
        <a:p>
          <a:pPr>
            <a:buFont typeface="Arial" panose="020B0604020202020204" pitchFamily="34" charset="0"/>
            <a:buChar char="•"/>
          </a:pPr>
          <a:r>
            <a:rPr lang="en-US" b="0" i="0" dirty="0"/>
            <a:t>The largest number of absence hours (3182 </a:t>
          </a:r>
          <a:r>
            <a:rPr lang="en-US" b="0" i="0" dirty="0" err="1"/>
            <a:t>hr</a:t>
          </a:r>
          <a:r>
            <a:rPr lang="en-US" b="0" i="0" dirty="0"/>
            <a:t>) were found in the group with 9-14 years of service</a:t>
          </a:r>
        </a:p>
      </dgm:t>
    </dgm:pt>
    <dgm:pt modelId="{D287CD39-80E6-49D4-9BB0-6CA1E3BFF601}" type="parTrans" cxnId="{17046B6E-661F-4824-8203-4E5CCAE06FF6}">
      <dgm:prSet/>
      <dgm:spPr/>
      <dgm:t>
        <a:bodyPr/>
        <a:lstStyle/>
        <a:p>
          <a:endParaRPr lang="en-US"/>
        </a:p>
      </dgm:t>
    </dgm:pt>
    <dgm:pt modelId="{A8C2A534-9CB0-4A56-948C-AD506F7901BD}" type="sibTrans" cxnId="{17046B6E-661F-4824-8203-4E5CCAE06FF6}">
      <dgm:prSet/>
      <dgm:spPr/>
      <dgm:t>
        <a:bodyPr/>
        <a:lstStyle/>
        <a:p>
          <a:endParaRPr lang="en-US"/>
        </a:p>
      </dgm:t>
    </dgm:pt>
    <dgm:pt modelId="{21A33122-5B0E-4B56-8B20-E6401DE32F29}" type="pres">
      <dgm:prSet presAssocID="{0C57725F-8276-4C53-B042-8AAEA96EB35B}" presName="Name0" presStyleCnt="0">
        <dgm:presLayoutVars>
          <dgm:dir/>
          <dgm:resizeHandles/>
        </dgm:presLayoutVars>
      </dgm:prSet>
      <dgm:spPr/>
    </dgm:pt>
    <dgm:pt modelId="{5104272A-E2A2-4E8D-A759-55E61830D3E0}" type="pres">
      <dgm:prSet presAssocID="{3E53B327-7FC1-47F1-A3BC-96C15C3D289D}" presName="compNode" presStyleCnt="0"/>
      <dgm:spPr/>
    </dgm:pt>
    <dgm:pt modelId="{220ED9E3-3C91-42AA-83D6-1586E9F68875}" type="pres">
      <dgm:prSet presAssocID="{3E53B327-7FC1-47F1-A3BC-96C15C3D289D}" presName="dummyConnPt" presStyleCnt="0"/>
      <dgm:spPr/>
    </dgm:pt>
    <dgm:pt modelId="{41A141FE-8C6A-4CCD-984D-5A047E129091}" type="pres">
      <dgm:prSet presAssocID="{3E53B327-7FC1-47F1-A3BC-96C15C3D289D}" presName="node" presStyleLbl="node1" presStyleIdx="0" presStyleCnt="7">
        <dgm:presLayoutVars>
          <dgm:bulletEnabled val="1"/>
        </dgm:presLayoutVars>
      </dgm:prSet>
      <dgm:spPr/>
    </dgm:pt>
    <dgm:pt modelId="{ACA512AA-359B-49BB-A3EC-018D50B05E87}" type="pres">
      <dgm:prSet presAssocID="{FCCE01E3-0E13-4ED2-BAA0-E3F445897039}" presName="sibTrans" presStyleLbl="bgSibTrans2D1" presStyleIdx="0" presStyleCnt="6"/>
      <dgm:spPr/>
    </dgm:pt>
    <dgm:pt modelId="{65CB472E-0AB3-4D99-B043-8D63AC605A6D}" type="pres">
      <dgm:prSet presAssocID="{FF6F7FF5-F863-45B4-B3E0-76CE47BEFA76}" presName="compNode" presStyleCnt="0"/>
      <dgm:spPr/>
    </dgm:pt>
    <dgm:pt modelId="{7F8901F8-F1F7-412A-B2FB-E373FF385024}" type="pres">
      <dgm:prSet presAssocID="{FF6F7FF5-F863-45B4-B3E0-76CE47BEFA76}" presName="dummyConnPt" presStyleCnt="0"/>
      <dgm:spPr/>
    </dgm:pt>
    <dgm:pt modelId="{77EC4D41-6282-468B-8FAE-D978B3FC0C12}" type="pres">
      <dgm:prSet presAssocID="{FF6F7FF5-F863-45B4-B3E0-76CE47BEFA76}" presName="node" presStyleLbl="node1" presStyleIdx="1" presStyleCnt="7">
        <dgm:presLayoutVars>
          <dgm:bulletEnabled val="1"/>
        </dgm:presLayoutVars>
      </dgm:prSet>
      <dgm:spPr/>
    </dgm:pt>
    <dgm:pt modelId="{8A160279-E8C4-4010-B874-400295044DD3}" type="pres">
      <dgm:prSet presAssocID="{0C707A6C-C5B2-4354-86E4-611F417BAF58}" presName="sibTrans" presStyleLbl="bgSibTrans2D1" presStyleIdx="1" presStyleCnt="6"/>
      <dgm:spPr/>
    </dgm:pt>
    <dgm:pt modelId="{CB9BF187-2731-41B6-95A5-5719B43E0F58}" type="pres">
      <dgm:prSet presAssocID="{F4792FDF-0A1E-4C42-A41E-BF57CB95DB1A}" presName="compNode" presStyleCnt="0"/>
      <dgm:spPr/>
    </dgm:pt>
    <dgm:pt modelId="{E5012834-A963-44BB-8084-BB5E458A8B0E}" type="pres">
      <dgm:prSet presAssocID="{F4792FDF-0A1E-4C42-A41E-BF57CB95DB1A}" presName="dummyConnPt" presStyleCnt="0"/>
      <dgm:spPr/>
    </dgm:pt>
    <dgm:pt modelId="{59F3D16D-65EA-4A19-B4CF-6DBB30662A32}" type="pres">
      <dgm:prSet presAssocID="{F4792FDF-0A1E-4C42-A41E-BF57CB95DB1A}" presName="node" presStyleLbl="node1" presStyleIdx="2" presStyleCnt="7">
        <dgm:presLayoutVars>
          <dgm:bulletEnabled val="1"/>
        </dgm:presLayoutVars>
      </dgm:prSet>
      <dgm:spPr/>
    </dgm:pt>
    <dgm:pt modelId="{5E801D9F-1EE6-4FD6-9E5A-12E632366687}" type="pres">
      <dgm:prSet presAssocID="{DA6C3E37-B0AD-45E7-991C-02505E86FF46}" presName="sibTrans" presStyleLbl="bgSibTrans2D1" presStyleIdx="2" presStyleCnt="6"/>
      <dgm:spPr/>
    </dgm:pt>
    <dgm:pt modelId="{1EC5D128-E1D4-44E7-BC9D-630B866F722E}" type="pres">
      <dgm:prSet presAssocID="{C6DB929E-F351-4398-A163-20070B186646}" presName="compNode" presStyleCnt="0"/>
      <dgm:spPr/>
    </dgm:pt>
    <dgm:pt modelId="{13757C17-47B3-45D2-A533-0F255AF2C9BB}" type="pres">
      <dgm:prSet presAssocID="{C6DB929E-F351-4398-A163-20070B186646}" presName="dummyConnPt" presStyleCnt="0"/>
      <dgm:spPr/>
    </dgm:pt>
    <dgm:pt modelId="{4C520BBF-CFE1-40A6-947B-0F0ACDFD9B84}" type="pres">
      <dgm:prSet presAssocID="{C6DB929E-F351-4398-A163-20070B186646}" presName="node" presStyleLbl="node1" presStyleIdx="3" presStyleCnt="7">
        <dgm:presLayoutVars>
          <dgm:bulletEnabled val="1"/>
        </dgm:presLayoutVars>
      </dgm:prSet>
      <dgm:spPr/>
    </dgm:pt>
    <dgm:pt modelId="{54A710E8-8007-41DE-B6F1-42CC6C5E99CC}" type="pres">
      <dgm:prSet presAssocID="{52634751-F66E-4B7C-8FFA-F0FB4C664735}" presName="sibTrans" presStyleLbl="bgSibTrans2D1" presStyleIdx="3" presStyleCnt="6"/>
      <dgm:spPr/>
    </dgm:pt>
    <dgm:pt modelId="{C1760A9A-1110-496C-8867-FB6C932CC5E8}" type="pres">
      <dgm:prSet presAssocID="{CE120519-96D4-4DB3-9829-41D0BB58BCF9}" presName="compNode" presStyleCnt="0"/>
      <dgm:spPr/>
    </dgm:pt>
    <dgm:pt modelId="{949770A2-AA67-4ED3-8089-018F15E2FE21}" type="pres">
      <dgm:prSet presAssocID="{CE120519-96D4-4DB3-9829-41D0BB58BCF9}" presName="dummyConnPt" presStyleCnt="0"/>
      <dgm:spPr/>
    </dgm:pt>
    <dgm:pt modelId="{74964A6D-71B6-4065-92AE-87E0EAB134F2}" type="pres">
      <dgm:prSet presAssocID="{CE120519-96D4-4DB3-9829-41D0BB58BCF9}" presName="node" presStyleLbl="node1" presStyleIdx="4" presStyleCnt="7">
        <dgm:presLayoutVars>
          <dgm:bulletEnabled val="1"/>
        </dgm:presLayoutVars>
      </dgm:prSet>
      <dgm:spPr/>
    </dgm:pt>
    <dgm:pt modelId="{59D21B34-4DED-439E-99F7-1FD90AEB5A73}" type="pres">
      <dgm:prSet presAssocID="{4E4A5CF9-3919-4767-8C11-525F71600F9E}" presName="sibTrans" presStyleLbl="bgSibTrans2D1" presStyleIdx="4" presStyleCnt="6"/>
      <dgm:spPr/>
    </dgm:pt>
    <dgm:pt modelId="{AC8DABC2-0AA5-4E8A-B8E2-61D1069CABBB}" type="pres">
      <dgm:prSet presAssocID="{E74ABABC-054F-4441-9540-FF5260EA573D}" presName="compNode" presStyleCnt="0"/>
      <dgm:spPr/>
    </dgm:pt>
    <dgm:pt modelId="{173E2F3C-8A33-46BF-9D86-2F28AE4A5F1C}" type="pres">
      <dgm:prSet presAssocID="{E74ABABC-054F-4441-9540-FF5260EA573D}" presName="dummyConnPt" presStyleCnt="0"/>
      <dgm:spPr/>
    </dgm:pt>
    <dgm:pt modelId="{204B4CF0-24DB-4721-8997-578DA5CF5F8A}" type="pres">
      <dgm:prSet presAssocID="{E74ABABC-054F-4441-9540-FF5260EA573D}" presName="node" presStyleLbl="node1" presStyleIdx="5" presStyleCnt="7">
        <dgm:presLayoutVars>
          <dgm:bulletEnabled val="1"/>
        </dgm:presLayoutVars>
      </dgm:prSet>
      <dgm:spPr/>
    </dgm:pt>
    <dgm:pt modelId="{0AB8FA26-0DE6-440A-8D33-50970133FA2B}" type="pres">
      <dgm:prSet presAssocID="{F41FD34D-D869-4D0F-93D7-364F6CEABB02}" presName="sibTrans" presStyleLbl="bgSibTrans2D1" presStyleIdx="5" presStyleCnt="6"/>
      <dgm:spPr/>
    </dgm:pt>
    <dgm:pt modelId="{FA8BE2F1-85A0-4D9A-BAA3-A42B3C4AA2E3}" type="pres">
      <dgm:prSet presAssocID="{18BACFF3-EE11-4149-BC7F-36703BBF31F2}" presName="compNode" presStyleCnt="0"/>
      <dgm:spPr/>
    </dgm:pt>
    <dgm:pt modelId="{A8CA4A82-F57B-4293-9508-003E46EB4CD1}" type="pres">
      <dgm:prSet presAssocID="{18BACFF3-EE11-4149-BC7F-36703BBF31F2}" presName="dummyConnPt" presStyleCnt="0"/>
      <dgm:spPr/>
    </dgm:pt>
    <dgm:pt modelId="{FFD5142B-BC25-4B03-917F-7840CD11C99A}" type="pres">
      <dgm:prSet presAssocID="{18BACFF3-EE11-4149-BC7F-36703BBF31F2}" presName="node" presStyleLbl="node1" presStyleIdx="6" presStyleCnt="7">
        <dgm:presLayoutVars>
          <dgm:bulletEnabled val="1"/>
        </dgm:presLayoutVars>
      </dgm:prSet>
      <dgm:spPr/>
    </dgm:pt>
  </dgm:ptLst>
  <dgm:cxnLst>
    <dgm:cxn modelId="{7F223902-00B3-4CF8-889A-D216AE43DBB5}" type="presOf" srcId="{DA6C3E37-B0AD-45E7-991C-02505E86FF46}" destId="{5E801D9F-1EE6-4FD6-9E5A-12E632366687}" srcOrd="0" destOrd="0" presId="urn:microsoft.com/office/officeart/2005/8/layout/bProcess4"/>
    <dgm:cxn modelId="{C89A4E20-AFA0-45C8-9F7B-321160946097}" type="presOf" srcId="{3E53B327-7FC1-47F1-A3BC-96C15C3D289D}" destId="{41A141FE-8C6A-4CCD-984D-5A047E129091}" srcOrd="0" destOrd="0" presId="urn:microsoft.com/office/officeart/2005/8/layout/bProcess4"/>
    <dgm:cxn modelId="{E816EF23-816F-475C-B003-716AABD71417}" type="presOf" srcId="{FF6F7FF5-F863-45B4-B3E0-76CE47BEFA76}" destId="{77EC4D41-6282-468B-8FAE-D978B3FC0C12}" srcOrd="0" destOrd="0" presId="urn:microsoft.com/office/officeart/2005/8/layout/bProcess4"/>
    <dgm:cxn modelId="{DF088F37-D278-4CEA-9ACB-64A85DC2B49F}" type="presOf" srcId="{0C57725F-8276-4C53-B042-8AAEA96EB35B}" destId="{21A33122-5B0E-4B56-8B20-E6401DE32F29}" srcOrd="0" destOrd="0" presId="urn:microsoft.com/office/officeart/2005/8/layout/bProcess4"/>
    <dgm:cxn modelId="{245D6F39-9337-494B-B5D0-64C05DC4123B}" type="presOf" srcId="{C6DB929E-F351-4398-A163-20070B186646}" destId="{4C520BBF-CFE1-40A6-947B-0F0ACDFD9B84}" srcOrd="0" destOrd="0" presId="urn:microsoft.com/office/officeart/2005/8/layout/bProcess4"/>
    <dgm:cxn modelId="{6F29A65C-59E5-42DC-9227-AFDAC941B35C}" type="presOf" srcId="{0C707A6C-C5B2-4354-86E4-611F417BAF58}" destId="{8A160279-E8C4-4010-B874-400295044DD3}" srcOrd="0" destOrd="0" presId="urn:microsoft.com/office/officeart/2005/8/layout/bProcess4"/>
    <dgm:cxn modelId="{AF15AB60-6B0D-469A-A0FE-71E94F83B9BC}" type="presOf" srcId="{52634751-F66E-4B7C-8FFA-F0FB4C664735}" destId="{54A710E8-8007-41DE-B6F1-42CC6C5E99CC}" srcOrd="0" destOrd="0" presId="urn:microsoft.com/office/officeart/2005/8/layout/bProcess4"/>
    <dgm:cxn modelId="{72B11A49-E4E2-4558-A42B-D7739CE285EF}" type="presOf" srcId="{F41FD34D-D869-4D0F-93D7-364F6CEABB02}" destId="{0AB8FA26-0DE6-440A-8D33-50970133FA2B}" srcOrd="0" destOrd="0" presId="urn:microsoft.com/office/officeart/2005/8/layout/bProcess4"/>
    <dgm:cxn modelId="{4193BE4B-E15C-4A67-8E42-3371D8C3ACFE}" type="presOf" srcId="{FCCE01E3-0E13-4ED2-BAA0-E3F445897039}" destId="{ACA512AA-359B-49BB-A3EC-018D50B05E87}" srcOrd="0" destOrd="0" presId="urn:microsoft.com/office/officeart/2005/8/layout/bProcess4"/>
    <dgm:cxn modelId="{17046B6E-661F-4824-8203-4E5CCAE06FF6}" srcId="{0C57725F-8276-4C53-B042-8AAEA96EB35B}" destId="{18BACFF3-EE11-4149-BC7F-36703BBF31F2}" srcOrd="6" destOrd="0" parTransId="{D287CD39-80E6-49D4-9BB0-6CA1E3BFF601}" sibTransId="{A8C2A534-9CB0-4A56-948C-AD506F7901BD}"/>
    <dgm:cxn modelId="{A54E807D-E7DF-401F-818C-14DC4260CAE4}" srcId="{0C57725F-8276-4C53-B042-8AAEA96EB35B}" destId="{E74ABABC-054F-4441-9540-FF5260EA573D}" srcOrd="5" destOrd="0" parTransId="{08A1AEB4-2F82-4E94-B99E-998EB5A99DCB}" sibTransId="{F41FD34D-D869-4D0F-93D7-364F6CEABB02}"/>
    <dgm:cxn modelId="{E162C28F-63FB-4528-BEE3-685B34472285}" srcId="{0C57725F-8276-4C53-B042-8AAEA96EB35B}" destId="{FF6F7FF5-F863-45B4-B3E0-76CE47BEFA76}" srcOrd="1" destOrd="0" parTransId="{AECAE6AE-D51C-4F4E-A6E8-D8A97C9C6E09}" sibTransId="{0C707A6C-C5B2-4354-86E4-611F417BAF58}"/>
    <dgm:cxn modelId="{C7CB5896-7CAA-4A8B-B605-ED42CDC40A9F}" srcId="{0C57725F-8276-4C53-B042-8AAEA96EB35B}" destId="{F4792FDF-0A1E-4C42-A41E-BF57CB95DB1A}" srcOrd="2" destOrd="0" parTransId="{4AF5C9C6-E429-4AC0-B2C7-A121688446DD}" sibTransId="{DA6C3E37-B0AD-45E7-991C-02505E86FF46}"/>
    <dgm:cxn modelId="{FF50F4A2-CD14-4606-9F00-27604F049BA5}" type="presOf" srcId="{CE120519-96D4-4DB3-9829-41D0BB58BCF9}" destId="{74964A6D-71B6-4065-92AE-87E0EAB134F2}" srcOrd="0" destOrd="0" presId="urn:microsoft.com/office/officeart/2005/8/layout/bProcess4"/>
    <dgm:cxn modelId="{147D89A7-510C-499D-AA12-C822B9E98A94}" type="presOf" srcId="{F4792FDF-0A1E-4C42-A41E-BF57CB95DB1A}" destId="{59F3D16D-65EA-4A19-B4CF-6DBB30662A32}" srcOrd="0" destOrd="0" presId="urn:microsoft.com/office/officeart/2005/8/layout/bProcess4"/>
    <dgm:cxn modelId="{B77CFFD2-2C95-4496-A93B-A44DBDE45261}" type="presOf" srcId="{18BACFF3-EE11-4149-BC7F-36703BBF31F2}" destId="{FFD5142B-BC25-4B03-917F-7840CD11C99A}" srcOrd="0" destOrd="0" presId="urn:microsoft.com/office/officeart/2005/8/layout/bProcess4"/>
    <dgm:cxn modelId="{5F5D75E4-C492-41B4-BA8B-58E33AA7256A}" type="presOf" srcId="{4E4A5CF9-3919-4767-8C11-525F71600F9E}" destId="{59D21B34-4DED-439E-99F7-1FD90AEB5A73}" srcOrd="0" destOrd="0" presId="urn:microsoft.com/office/officeart/2005/8/layout/bProcess4"/>
    <dgm:cxn modelId="{31040DE8-D010-43CA-97D9-40B6DF830389}" type="presOf" srcId="{E74ABABC-054F-4441-9540-FF5260EA573D}" destId="{204B4CF0-24DB-4721-8997-578DA5CF5F8A}" srcOrd="0" destOrd="0" presId="urn:microsoft.com/office/officeart/2005/8/layout/bProcess4"/>
    <dgm:cxn modelId="{939C6AE8-F019-41A5-AC22-20A1C996F130}" srcId="{0C57725F-8276-4C53-B042-8AAEA96EB35B}" destId="{CE120519-96D4-4DB3-9829-41D0BB58BCF9}" srcOrd="4" destOrd="0" parTransId="{211D60FA-CFE7-433D-A751-FC4F2B43F853}" sibTransId="{4E4A5CF9-3919-4767-8C11-525F71600F9E}"/>
    <dgm:cxn modelId="{1F7EE0F1-111A-4733-A88B-4291B7C33D9D}" srcId="{0C57725F-8276-4C53-B042-8AAEA96EB35B}" destId="{3E53B327-7FC1-47F1-A3BC-96C15C3D289D}" srcOrd="0" destOrd="0" parTransId="{2AE6B7C7-50CC-48D9-95D9-383792B21A3A}" sibTransId="{FCCE01E3-0E13-4ED2-BAA0-E3F445897039}"/>
    <dgm:cxn modelId="{C49B0FFB-492B-40AC-B473-980D6B2639AA}" srcId="{0C57725F-8276-4C53-B042-8AAEA96EB35B}" destId="{C6DB929E-F351-4398-A163-20070B186646}" srcOrd="3" destOrd="0" parTransId="{D8E8337A-B86B-4E60-B56A-502745BEAE59}" sibTransId="{52634751-F66E-4B7C-8FFA-F0FB4C664735}"/>
    <dgm:cxn modelId="{6FF75BB9-83ED-4110-A236-3CE7247100A8}" type="presParOf" srcId="{21A33122-5B0E-4B56-8B20-E6401DE32F29}" destId="{5104272A-E2A2-4E8D-A759-55E61830D3E0}" srcOrd="0" destOrd="0" presId="urn:microsoft.com/office/officeart/2005/8/layout/bProcess4"/>
    <dgm:cxn modelId="{3D57310A-52A2-4186-924F-ADEDAD280C6A}" type="presParOf" srcId="{5104272A-E2A2-4E8D-A759-55E61830D3E0}" destId="{220ED9E3-3C91-42AA-83D6-1586E9F68875}" srcOrd="0" destOrd="0" presId="urn:microsoft.com/office/officeart/2005/8/layout/bProcess4"/>
    <dgm:cxn modelId="{86A9A121-ADD6-47C7-AA26-873624FD42F1}" type="presParOf" srcId="{5104272A-E2A2-4E8D-A759-55E61830D3E0}" destId="{41A141FE-8C6A-4CCD-984D-5A047E129091}" srcOrd="1" destOrd="0" presId="urn:microsoft.com/office/officeart/2005/8/layout/bProcess4"/>
    <dgm:cxn modelId="{204BDBB6-A82C-40AF-8F15-FC43865557DC}" type="presParOf" srcId="{21A33122-5B0E-4B56-8B20-E6401DE32F29}" destId="{ACA512AA-359B-49BB-A3EC-018D50B05E87}" srcOrd="1" destOrd="0" presId="urn:microsoft.com/office/officeart/2005/8/layout/bProcess4"/>
    <dgm:cxn modelId="{4D14B957-4F21-4D7E-A531-F6FA6F63F65B}" type="presParOf" srcId="{21A33122-5B0E-4B56-8B20-E6401DE32F29}" destId="{65CB472E-0AB3-4D99-B043-8D63AC605A6D}" srcOrd="2" destOrd="0" presId="urn:microsoft.com/office/officeart/2005/8/layout/bProcess4"/>
    <dgm:cxn modelId="{2D7D4275-A98E-4B8A-B9C9-D0BA826BBC6F}" type="presParOf" srcId="{65CB472E-0AB3-4D99-B043-8D63AC605A6D}" destId="{7F8901F8-F1F7-412A-B2FB-E373FF385024}" srcOrd="0" destOrd="0" presId="urn:microsoft.com/office/officeart/2005/8/layout/bProcess4"/>
    <dgm:cxn modelId="{3989E611-BD1D-4CC1-BDCD-C457FE407286}" type="presParOf" srcId="{65CB472E-0AB3-4D99-B043-8D63AC605A6D}" destId="{77EC4D41-6282-468B-8FAE-D978B3FC0C12}" srcOrd="1" destOrd="0" presId="urn:microsoft.com/office/officeart/2005/8/layout/bProcess4"/>
    <dgm:cxn modelId="{389C4649-3865-4FC7-809D-0F153882525E}" type="presParOf" srcId="{21A33122-5B0E-4B56-8B20-E6401DE32F29}" destId="{8A160279-E8C4-4010-B874-400295044DD3}" srcOrd="3" destOrd="0" presId="urn:microsoft.com/office/officeart/2005/8/layout/bProcess4"/>
    <dgm:cxn modelId="{AA0D4083-C979-4C08-8FFE-FF2968E8A1A8}" type="presParOf" srcId="{21A33122-5B0E-4B56-8B20-E6401DE32F29}" destId="{CB9BF187-2731-41B6-95A5-5719B43E0F58}" srcOrd="4" destOrd="0" presId="urn:microsoft.com/office/officeart/2005/8/layout/bProcess4"/>
    <dgm:cxn modelId="{0C1A7115-D907-458F-AB1B-5C376C0FB069}" type="presParOf" srcId="{CB9BF187-2731-41B6-95A5-5719B43E0F58}" destId="{E5012834-A963-44BB-8084-BB5E458A8B0E}" srcOrd="0" destOrd="0" presId="urn:microsoft.com/office/officeart/2005/8/layout/bProcess4"/>
    <dgm:cxn modelId="{888D06A3-2F4C-4080-BD96-67DFC077D345}" type="presParOf" srcId="{CB9BF187-2731-41B6-95A5-5719B43E0F58}" destId="{59F3D16D-65EA-4A19-B4CF-6DBB30662A32}" srcOrd="1" destOrd="0" presId="urn:microsoft.com/office/officeart/2005/8/layout/bProcess4"/>
    <dgm:cxn modelId="{70E38477-7185-4B43-AE97-1DFAE1256BD7}" type="presParOf" srcId="{21A33122-5B0E-4B56-8B20-E6401DE32F29}" destId="{5E801D9F-1EE6-4FD6-9E5A-12E632366687}" srcOrd="5" destOrd="0" presId="urn:microsoft.com/office/officeart/2005/8/layout/bProcess4"/>
    <dgm:cxn modelId="{87958415-81D9-46B1-945A-B4C0E7698CAF}" type="presParOf" srcId="{21A33122-5B0E-4B56-8B20-E6401DE32F29}" destId="{1EC5D128-E1D4-44E7-BC9D-630B866F722E}" srcOrd="6" destOrd="0" presId="urn:microsoft.com/office/officeart/2005/8/layout/bProcess4"/>
    <dgm:cxn modelId="{082B39EC-E788-42B4-8F06-522EC1E1C714}" type="presParOf" srcId="{1EC5D128-E1D4-44E7-BC9D-630B866F722E}" destId="{13757C17-47B3-45D2-A533-0F255AF2C9BB}" srcOrd="0" destOrd="0" presId="urn:microsoft.com/office/officeart/2005/8/layout/bProcess4"/>
    <dgm:cxn modelId="{67BAF592-69F6-411F-89E1-C7B84BA042A7}" type="presParOf" srcId="{1EC5D128-E1D4-44E7-BC9D-630B866F722E}" destId="{4C520BBF-CFE1-40A6-947B-0F0ACDFD9B84}" srcOrd="1" destOrd="0" presId="urn:microsoft.com/office/officeart/2005/8/layout/bProcess4"/>
    <dgm:cxn modelId="{0C178C95-A495-4CE6-8D2F-9EB1D6D9EEE7}" type="presParOf" srcId="{21A33122-5B0E-4B56-8B20-E6401DE32F29}" destId="{54A710E8-8007-41DE-B6F1-42CC6C5E99CC}" srcOrd="7" destOrd="0" presId="urn:microsoft.com/office/officeart/2005/8/layout/bProcess4"/>
    <dgm:cxn modelId="{1A571613-1E6F-41CE-A4E4-6A934EF244F1}" type="presParOf" srcId="{21A33122-5B0E-4B56-8B20-E6401DE32F29}" destId="{C1760A9A-1110-496C-8867-FB6C932CC5E8}" srcOrd="8" destOrd="0" presId="urn:microsoft.com/office/officeart/2005/8/layout/bProcess4"/>
    <dgm:cxn modelId="{0D391AF9-1C75-4A93-8070-8F2855BF0C45}" type="presParOf" srcId="{C1760A9A-1110-496C-8867-FB6C932CC5E8}" destId="{949770A2-AA67-4ED3-8089-018F15E2FE21}" srcOrd="0" destOrd="0" presId="urn:microsoft.com/office/officeart/2005/8/layout/bProcess4"/>
    <dgm:cxn modelId="{67BEA0EA-D177-4E2F-903B-F3C5FBD9C718}" type="presParOf" srcId="{C1760A9A-1110-496C-8867-FB6C932CC5E8}" destId="{74964A6D-71B6-4065-92AE-87E0EAB134F2}" srcOrd="1" destOrd="0" presId="urn:microsoft.com/office/officeart/2005/8/layout/bProcess4"/>
    <dgm:cxn modelId="{A9306CC9-4740-4567-859B-875E1F5C3E14}" type="presParOf" srcId="{21A33122-5B0E-4B56-8B20-E6401DE32F29}" destId="{59D21B34-4DED-439E-99F7-1FD90AEB5A73}" srcOrd="9" destOrd="0" presId="urn:microsoft.com/office/officeart/2005/8/layout/bProcess4"/>
    <dgm:cxn modelId="{B3252AF4-1B99-4382-988E-02C4E887EAA6}" type="presParOf" srcId="{21A33122-5B0E-4B56-8B20-E6401DE32F29}" destId="{AC8DABC2-0AA5-4E8A-B8E2-61D1069CABBB}" srcOrd="10" destOrd="0" presId="urn:microsoft.com/office/officeart/2005/8/layout/bProcess4"/>
    <dgm:cxn modelId="{9964797F-CD10-4842-8D4C-8E8AB91FB9C0}" type="presParOf" srcId="{AC8DABC2-0AA5-4E8A-B8E2-61D1069CABBB}" destId="{173E2F3C-8A33-46BF-9D86-2F28AE4A5F1C}" srcOrd="0" destOrd="0" presId="urn:microsoft.com/office/officeart/2005/8/layout/bProcess4"/>
    <dgm:cxn modelId="{8046C66D-6A20-4F54-B882-5D9BB2388034}" type="presParOf" srcId="{AC8DABC2-0AA5-4E8A-B8E2-61D1069CABBB}" destId="{204B4CF0-24DB-4721-8997-578DA5CF5F8A}" srcOrd="1" destOrd="0" presId="urn:microsoft.com/office/officeart/2005/8/layout/bProcess4"/>
    <dgm:cxn modelId="{3BDE85C2-EDE5-4C73-B361-60D0957F05D6}" type="presParOf" srcId="{21A33122-5B0E-4B56-8B20-E6401DE32F29}" destId="{0AB8FA26-0DE6-440A-8D33-50970133FA2B}" srcOrd="11" destOrd="0" presId="urn:microsoft.com/office/officeart/2005/8/layout/bProcess4"/>
    <dgm:cxn modelId="{A4E5D8FB-ACD2-43F0-A6BE-73A083CD8589}" type="presParOf" srcId="{21A33122-5B0E-4B56-8B20-E6401DE32F29}" destId="{FA8BE2F1-85A0-4D9A-BAA3-A42B3C4AA2E3}" srcOrd="12" destOrd="0" presId="urn:microsoft.com/office/officeart/2005/8/layout/bProcess4"/>
    <dgm:cxn modelId="{6FE16006-AA6E-4259-A4E5-8C8BCCF9F66C}" type="presParOf" srcId="{FA8BE2F1-85A0-4D9A-BAA3-A42B3C4AA2E3}" destId="{A8CA4A82-F57B-4293-9508-003E46EB4CD1}" srcOrd="0" destOrd="0" presId="urn:microsoft.com/office/officeart/2005/8/layout/bProcess4"/>
    <dgm:cxn modelId="{8245B1E2-4362-4122-8C5B-83BDEDDA9A6D}" type="presParOf" srcId="{FA8BE2F1-85A0-4D9A-BAA3-A42B3C4AA2E3}" destId="{FFD5142B-BC25-4B03-917F-7840CD11C99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4DB3BA-160B-452A-B322-454C46A0EE5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F814754-31C5-4C58-BBED-4E32C07345AC}">
      <dgm:prSet/>
      <dgm:spPr/>
      <dgm:t>
        <a:bodyPr/>
        <a:lstStyle/>
        <a:p>
          <a:pPr>
            <a:lnSpc>
              <a:spcPct val="100000"/>
            </a:lnSpc>
          </a:pPr>
          <a:r>
            <a:rPr lang="en-US"/>
            <a:t>Model optimization based on the accuracy metric produce the best over-all performance results </a:t>
          </a:r>
        </a:p>
      </dgm:t>
    </dgm:pt>
    <dgm:pt modelId="{D15BECBB-7308-4D0D-BEDD-62802FE55728}" type="parTrans" cxnId="{2AA12F4F-18F1-442E-9331-070639DBDB80}">
      <dgm:prSet/>
      <dgm:spPr/>
      <dgm:t>
        <a:bodyPr/>
        <a:lstStyle/>
        <a:p>
          <a:endParaRPr lang="en-US"/>
        </a:p>
      </dgm:t>
    </dgm:pt>
    <dgm:pt modelId="{8BFA0ACF-AB87-45EA-A1BA-DC9162C2FFE5}" type="sibTrans" cxnId="{2AA12F4F-18F1-442E-9331-070639DBDB80}">
      <dgm:prSet/>
      <dgm:spPr/>
      <dgm:t>
        <a:bodyPr/>
        <a:lstStyle/>
        <a:p>
          <a:pPr>
            <a:lnSpc>
              <a:spcPct val="100000"/>
            </a:lnSpc>
          </a:pPr>
          <a:endParaRPr lang="en-US"/>
        </a:p>
      </dgm:t>
    </dgm:pt>
    <dgm:pt modelId="{30320741-7466-4D2E-BDCB-CFC18800B131}">
      <dgm:prSet/>
      <dgm:spPr/>
      <dgm:t>
        <a:bodyPr/>
        <a:lstStyle/>
        <a:p>
          <a:pPr>
            <a:lnSpc>
              <a:spcPct val="100000"/>
            </a:lnSpc>
          </a:pPr>
          <a:r>
            <a:rPr lang="en-US"/>
            <a:t>The best performing models in terms of accuracy were Gradient Boost (74%), Random Forest (73%) and KNN (72%)</a:t>
          </a:r>
        </a:p>
      </dgm:t>
    </dgm:pt>
    <dgm:pt modelId="{99397AFA-52AF-4755-9709-F4805139BAB8}" type="parTrans" cxnId="{29FFE34B-740C-422E-8810-BD27CB42D649}">
      <dgm:prSet/>
      <dgm:spPr/>
      <dgm:t>
        <a:bodyPr/>
        <a:lstStyle/>
        <a:p>
          <a:endParaRPr lang="en-US"/>
        </a:p>
      </dgm:t>
    </dgm:pt>
    <dgm:pt modelId="{96B8A195-026F-4354-A332-D89A19DB0C2C}" type="sibTrans" cxnId="{29FFE34B-740C-422E-8810-BD27CB42D649}">
      <dgm:prSet/>
      <dgm:spPr/>
      <dgm:t>
        <a:bodyPr/>
        <a:lstStyle/>
        <a:p>
          <a:pPr>
            <a:lnSpc>
              <a:spcPct val="100000"/>
            </a:lnSpc>
          </a:pPr>
          <a:endParaRPr lang="en-US"/>
        </a:p>
      </dgm:t>
    </dgm:pt>
    <dgm:pt modelId="{FD61FCF8-B1BD-432C-B206-9546F14F3F84}">
      <dgm:prSet/>
      <dgm:spPr/>
      <dgm:t>
        <a:bodyPr/>
        <a:lstStyle/>
        <a:p>
          <a:pPr>
            <a:lnSpc>
              <a:spcPct val="100000"/>
            </a:lnSpc>
          </a:pPr>
          <a:r>
            <a:rPr lang="en-US"/>
            <a:t>The best performing models in terms of precision were Random Forest (71%), Gradient Boost (70%) and Decision Tree (69%)</a:t>
          </a:r>
        </a:p>
      </dgm:t>
    </dgm:pt>
    <dgm:pt modelId="{6630D405-85EC-4BFE-94B5-9F6B1587531E}" type="parTrans" cxnId="{B9E1F982-DF79-4A01-B2D4-8A5E36393462}">
      <dgm:prSet/>
      <dgm:spPr/>
      <dgm:t>
        <a:bodyPr/>
        <a:lstStyle/>
        <a:p>
          <a:endParaRPr lang="en-US"/>
        </a:p>
      </dgm:t>
    </dgm:pt>
    <dgm:pt modelId="{829E0792-9CB8-4052-AA54-0F797BC2B235}" type="sibTrans" cxnId="{B9E1F982-DF79-4A01-B2D4-8A5E36393462}">
      <dgm:prSet/>
      <dgm:spPr/>
      <dgm:t>
        <a:bodyPr/>
        <a:lstStyle/>
        <a:p>
          <a:pPr>
            <a:lnSpc>
              <a:spcPct val="100000"/>
            </a:lnSpc>
          </a:pPr>
          <a:endParaRPr lang="en-US"/>
        </a:p>
      </dgm:t>
    </dgm:pt>
    <dgm:pt modelId="{1019282D-F5A8-4D65-A2FB-F48C67E1716E}">
      <dgm:prSet/>
      <dgm:spPr/>
      <dgm:t>
        <a:bodyPr/>
        <a:lstStyle/>
        <a:p>
          <a:pPr>
            <a:lnSpc>
              <a:spcPct val="100000"/>
            </a:lnSpc>
          </a:pPr>
          <a:r>
            <a:rPr lang="en-US" dirty="0"/>
            <a:t>The best performing models in terms of F1-score were Gradient Boost (72%),  Random Forest (71%), and KNN (70%)</a:t>
          </a:r>
        </a:p>
      </dgm:t>
    </dgm:pt>
    <dgm:pt modelId="{B879F07B-21AF-4078-BC02-6BAEE425DEDF}" type="parTrans" cxnId="{4CD60061-38DE-46B9-B5C4-5A4D26F27CF2}">
      <dgm:prSet/>
      <dgm:spPr/>
      <dgm:t>
        <a:bodyPr/>
        <a:lstStyle/>
        <a:p>
          <a:endParaRPr lang="en-US"/>
        </a:p>
      </dgm:t>
    </dgm:pt>
    <dgm:pt modelId="{E982B959-9E4D-47DE-808A-37DEE8A61231}" type="sibTrans" cxnId="{4CD60061-38DE-46B9-B5C4-5A4D26F27CF2}">
      <dgm:prSet/>
      <dgm:spPr/>
      <dgm:t>
        <a:bodyPr/>
        <a:lstStyle/>
        <a:p>
          <a:pPr>
            <a:lnSpc>
              <a:spcPct val="100000"/>
            </a:lnSpc>
          </a:pPr>
          <a:endParaRPr lang="en-US"/>
        </a:p>
      </dgm:t>
    </dgm:pt>
    <dgm:pt modelId="{E8F143D2-6B8D-4223-B037-048BC5F376A3}">
      <dgm:prSet/>
      <dgm:spPr/>
      <dgm:t>
        <a:bodyPr/>
        <a:lstStyle/>
        <a:p>
          <a:pPr>
            <a:lnSpc>
              <a:spcPct val="100000"/>
            </a:lnSpc>
          </a:pPr>
          <a:r>
            <a:rPr lang="en-US" dirty="0"/>
            <a:t>RFE selection results suggested ‘Transportation expense’, ‘Distance from Residence to Work’, ‘Service time’, ‘Age’, ‘Work load Average/day’ and ‘Body mass index’ as the features with the largest predictive power</a:t>
          </a:r>
        </a:p>
      </dgm:t>
    </dgm:pt>
    <dgm:pt modelId="{76778155-E8ED-40ED-BCB5-11C4E43EEFD3}" type="parTrans" cxnId="{E0EDFBF1-5F40-4E0B-96D0-F68B31625849}">
      <dgm:prSet/>
      <dgm:spPr/>
      <dgm:t>
        <a:bodyPr/>
        <a:lstStyle/>
        <a:p>
          <a:endParaRPr lang="en-US"/>
        </a:p>
      </dgm:t>
    </dgm:pt>
    <dgm:pt modelId="{D6741812-5A06-49D0-B19A-A20F7BCA1390}" type="sibTrans" cxnId="{E0EDFBF1-5F40-4E0B-96D0-F68B31625849}">
      <dgm:prSet/>
      <dgm:spPr/>
      <dgm:t>
        <a:bodyPr/>
        <a:lstStyle/>
        <a:p>
          <a:pPr>
            <a:lnSpc>
              <a:spcPct val="100000"/>
            </a:lnSpc>
          </a:pPr>
          <a:endParaRPr lang="en-US"/>
        </a:p>
      </dgm:t>
    </dgm:pt>
    <dgm:pt modelId="{220F03C5-71FD-497F-B80F-8B71A911C20B}" type="pres">
      <dgm:prSet presAssocID="{224DB3BA-160B-452A-B322-454C46A0EE5A}" presName="root" presStyleCnt="0">
        <dgm:presLayoutVars>
          <dgm:dir/>
          <dgm:resizeHandles val="exact"/>
        </dgm:presLayoutVars>
      </dgm:prSet>
      <dgm:spPr/>
    </dgm:pt>
    <dgm:pt modelId="{A92B2AE1-F25E-47D0-B576-799BD565EFE2}" type="pres">
      <dgm:prSet presAssocID="{224DB3BA-160B-452A-B322-454C46A0EE5A}" presName="container" presStyleCnt="0">
        <dgm:presLayoutVars>
          <dgm:dir/>
          <dgm:resizeHandles val="exact"/>
        </dgm:presLayoutVars>
      </dgm:prSet>
      <dgm:spPr/>
    </dgm:pt>
    <dgm:pt modelId="{6087A6BB-04A6-40EE-BD26-295FD181E30D}" type="pres">
      <dgm:prSet presAssocID="{0F814754-31C5-4C58-BBED-4E32C07345AC}" presName="compNode" presStyleCnt="0"/>
      <dgm:spPr/>
    </dgm:pt>
    <dgm:pt modelId="{8191D67B-E658-4B17-8BA8-8776DA1A35CD}" type="pres">
      <dgm:prSet presAssocID="{0F814754-31C5-4C58-BBED-4E32C07345AC}" presName="iconBgRect" presStyleLbl="bgShp" presStyleIdx="0" presStyleCnt="5"/>
      <dgm:spPr/>
    </dgm:pt>
    <dgm:pt modelId="{CEAF41A9-3DDA-47DF-AE5C-F6ED9EDB132E}" type="pres">
      <dgm:prSet presAssocID="{0F814754-31C5-4C58-BBED-4E32C07345A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ABC5DF3-FB4A-4BA4-9470-E5EF3E7AF1A4}" type="pres">
      <dgm:prSet presAssocID="{0F814754-31C5-4C58-BBED-4E32C07345AC}" presName="spaceRect" presStyleCnt="0"/>
      <dgm:spPr/>
    </dgm:pt>
    <dgm:pt modelId="{A641579D-E97A-4D28-BF6C-828B13BEEFC3}" type="pres">
      <dgm:prSet presAssocID="{0F814754-31C5-4C58-BBED-4E32C07345AC}" presName="textRect" presStyleLbl="revTx" presStyleIdx="0" presStyleCnt="5">
        <dgm:presLayoutVars>
          <dgm:chMax val="1"/>
          <dgm:chPref val="1"/>
        </dgm:presLayoutVars>
      </dgm:prSet>
      <dgm:spPr/>
    </dgm:pt>
    <dgm:pt modelId="{7C3CA042-CFBD-4C50-9221-915243873055}" type="pres">
      <dgm:prSet presAssocID="{8BFA0ACF-AB87-45EA-A1BA-DC9162C2FFE5}" presName="sibTrans" presStyleLbl="sibTrans2D1" presStyleIdx="0" presStyleCnt="0"/>
      <dgm:spPr/>
    </dgm:pt>
    <dgm:pt modelId="{4CF4C227-AA9C-4E18-9834-AFC5BEA2E174}" type="pres">
      <dgm:prSet presAssocID="{30320741-7466-4D2E-BDCB-CFC18800B131}" presName="compNode" presStyleCnt="0"/>
      <dgm:spPr/>
    </dgm:pt>
    <dgm:pt modelId="{4B34D259-F3BA-43FB-8276-645CE16D22C9}" type="pres">
      <dgm:prSet presAssocID="{30320741-7466-4D2E-BDCB-CFC18800B131}" presName="iconBgRect" presStyleLbl="bgShp" presStyleIdx="1" presStyleCnt="5"/>
      <dgm:spPr/>
    </dgm:pt>
    <dgm:pt modelId="{CFE3AC51-9C76-42D9-A1F0-24BC56002A73}" type="pres">
      <dgm:prSet presAssocID="{30320741-7466-4D2E-BDCB-CFC18800B1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r"/>
        </a:ext>
      </dgm:extLst>
    </dgm:pt>
    <dgm:pt modelId="{F5BB7B5A-F50B-4CF3-8274-7AB2C0CEAB5F}" type="pres">
      <dgm:prSet presAssocID="{30320741-7466-4D2E-BDCB-CFC18800B131}" presName="spaceRect" presStyleCnt="0"/>
      <dgm:spPr/>
    </dgm:pt>
    <dgm:pt modelId="{0B234939-7247-4C34-ADEE-664E18197FB7}" type="pres">
      <dgm:prSet presAssocID="{30320741-7466-4D2E-BDCB-CFC18800B131}" presName="textRect" presStyleLbl="revTx" presStyleIdx="1" presStyleCnt="5">
        <dgm:presLayoutVars>
          <dgm:chMax val="1"/>
          <dgm:chPref val="1"/>
        </dgm:presLayoutVars>
      </dgm:prSet>
      <dgm:spPr/>
    </dgm:pt>
    <dgm:pt modelId="{27B2B293-A117-4CD5-9CEA-DAA875D6B393}" type="pres">
      <dgm:prSet presAssocID="{96B8A195-026F-4354-A332-D89A19DB0C2C}" presName="sibTrans" presStyleLbl="sibTrans2D1" presStyleIdx="0" presStyleCnt="0"/>
      <dgm:spPr/>
    </dgm:pt>
    <dgm:pt modelId="{28B29F27-446F-4CBC-8998-B172C0EFD9A0}" type="pres">
      <dgm:prSet presAssocID="{FD61FCF8-B1BD-432C-B206-9546F14F3F84}" presName="compNode" presStyleCnt="0"/>
      <dgm:spPr/>
    </dgm:pt>
    <dgm:pt modelId="{9DE1E67A-93B6-4CA0-B8D2-4BBC531780BE}" type="pres">
      <dgm:prSet presAssocID="{FD61FCF8-B1BD-432C-B206-9546F14F3F84}" presName="iconBgRect" presStyleLbl="bgShp" presStyleIdx="2" presStyleCnt="5"/>
      <dgm:spPr/>
    </dgm:pt>
    <dgm:pt modelId="{3D2B7326-EDEA-4321-9AA2-0CED0E5E0487}" type="pres">
      <dgm:prSet presAssocID="{FD61FCF8-B1BD-432C-B206-9546F14F3F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437C5004-6A28-464A-A601-958075B9609A}" type="pres">
      <dgm:prSet presAssocID="{FD61FCF8-B1BD-432C-B206-9546F14F3F84}" presName="spaceRect" presStyleCnt="0"/>
      <dgm:spPr/>
    </dgm:pt>
    <dgm:pt modelId="{C6DF395F-BD43-4478-821E-0088DCFC9EEF}" type="pres">
      <dgm:prSet presAssocID="{FD61FCF8-B1BD-432C-B206-9546F14F3F84}" presName="textRect" presStyleLbl="revTx" presStyleIdx="2" presStyleCnt="5">
        <dgm:presLayoutVars>
          <dgm:chMax val="1"/>
          <dgm:chPref val="1"/>
        </dgm:presLayoutVars>
      </dgm:prSet>
      <dgm:spPr/>
    </dgm:pt>
    <dgm:pt modelId="{94B4BE32-07F2-4C42-89A4-AB9B0C37487D}" type="pres">
      <dgm:prSet presAssocID="{829E0792-9CB8-4052-AA54-0F797BC2B235}" presName="sibTrans" presStyleLbl="sibTrans2D1" presStyleIdx="0" presStyleCnt="0"/>
      <dgm:spPr/>
    </dgm:pt>
    <dgm:pt modelId="{069E1B27-9991-4E3E-89A5-14A6554A3D7B}" type="pres">
      <dgm:prSet presAssocID="{1019282D-F5A8-4D65-A2FB-F48C67E1716E}" presName="compNode" presStyleCnt="0"/>
      <dgm:spPr/>
    </dgm:pt>
    <dgm:pt modelId="{359EAD3A-079A-434B-B7F8-DFBE65192C64}" type="pres">
      <dgm:prSet presAssocID="{1019282D-F5A8-4D65-A2FB-F48C67E1716E}" presName="iconBgRect" presStyleLbl="bgShp" presStyleIdx="3" presStyleCnt="5"/>
      <dgm:spPr/>
    </dgm:pt>
    <dgm:pt modelId="{F5765DE9-43C8-4F56-8155-6660CBF99742}" type="pres">
      <dgm:prSet presAssocID="{1019282D-F5A8-4D65-A2FB-F48C67E171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hale"/>
        </a:ext>
      </dgm:extLst>
    </dgm:pt>
    <dgm:pt modelId="{871DCB04-3AB7-4234-AD4C-EF75CD2AFA76}" type="pres">
      <dgm:prSet presAssocID="{1019282D-F5A8-4D65-A2FB-F48C67E1716E}" presName="spaceRect" presStyleCnt="0"/>
      <dgm:spPr/>
    </dgm:pt>
    <dgm:pt modelId="{D662BBDB-69F5-46FF-86B5-950315E9FE51}" type="pres">
      <dgm:prSet presAssocID="{1019282D-F5A8-4D65-A2FB-F48C67E1716E}" presName="textRect" presStyleLbl="revTx" presStyleIdx="3" presStyleCnt="5">
        <dgm:presLayoutVars>
          <dgm:chMax val="1"/>
          <dgm:chPref val="1"/>
        </dgm:presLayoutVars>
      </dgm:prSet>
      <dgm:spPr/>
    </dgm:pt>
    <dgm:pt modelId="{B0907564-E933-4AC6-BE91-F9EC58577E81}" type="pres">
      <dgm:prSet presAssocID="{E982B959-9E4D-47DE-808A-37DEE8A61231}" presName="sibTrans" presStyleLbl="sibTrans2D1" presStyleIdx="0" presStyleCnt="0"/>
      <dgm:spPr/>
    </dgm:pt>
    <dgm:pt modelId="{F27484D1-5863-4EA0-9ED9-2AD00E3897A3}" type="pres">
      <dgm:prSet presAssocID="{E8F143D2-6B8D-4223-B037-048BC5F376A3}" presName="compNode" presStyleCnt="0"/>
      <dgm:spPr/>
    </dgm:pt>
    <dgm:pt modelId="{22DAAAC9-4A33-448F-A980-62AEF8683E5C}" type="pres">
      <dgm:prSet presAssocID="{E8F143D2-6B8D-4223-B037-048BC5F376A3}" presName="iconBgRect" presStyleLbl="bgShp" presStyleIdx="4" presStyleCnt="5"/>
      <dgm:spPr/>
    </dgm:pt>
    <dgm:pt modelId="{15D94EF0-A6BB-4888-B30B-E998AB7D6FD6}" type="pres">
      <dgm:prSet presAssocID="{E8F143D2-6B8D-4223-B037-048BC5F376A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urban scene"/>
        </a:ext>
      </dgm:extLst>
    </dgm:pt>
    <dgm:pt modelId="{F27CEF68-D86E-48B8-8E6E-3B644DC603A4}" type="pres">
      <dgm:prSet presAssocID="{E8F143D2-6B8D-4223-B037-048BC5F376A3}" presName="spaceRect" presStyleCnt="0"/>
      <dgm:spPr/>
    </dgm:pt>
    <dgm:pt modelId="{01220A59-3A1B-4967-BA07-7B743D204DC4}" type="pres">
      <dgm:prSet presAssocID="{E8F143D2-6B8D-4223-B037-048BC5F376A3}" presName="textRect" presStyleLbl="revTx" presStyleIdx="4" presStyleCnt="5">
        <dgm:presLayoutVars>
          <dgm:chMax val="1"/>
          <dgm:chPref val="1"/>
        </dgm:presLayoutVars>
      </dgm:prSet>
      <dgm:spPr/>
    </dgm:pt>
  </dgm:ptLst>
  <dgm:cxnLst>
    <dgm:cxn modelId="{6DAFAD0C-191F-46F7-BF99-3897CCF9CEE9}" type="presOf" srcId="{829E0792-9CB8-4052-AA54-0F797BC2B235}" destId="{94B4BE32-07F2-4C42-89A4-AB9B0C37487D}" srcOrd="0" destOrd="0" presId="urn:microsoft.com/office/officeart/2018/2/layout/IconCircleList"/>
    <dgm:cxn modelId="{1437B628-3489-4168-8CFA-0C6BEFDA01FF}" type="presOf" srcId="{30320741-7466-4D2E-BDCB-CFC18800B131}" destId="{0B234939-7247-4C34-ADEE-664E18197FB7}" srcOrd="0" destOrd="0" presId="urn:microsoft.com/office/officeart/2018/2/layout/IconCircleList"/>
    <dgm:cxn modelId="{4CD60061-38DE-46B9-B5C4-5A4D26F27CF2}" srcId="{224DB3BA-160B-452A-B322-454C46A0EE5A}" destId="{1019282D-F5A8-4D65-A2FB-F48C67E1716E}" srcOrd="3" destOrd="0" parTransId="{B879F07B-21AF-4078-BC02-6BAEE425DEDF}" sibTransId="{E982B959-9E4D-47DE-808A-37DEE8A61231}"/>
    <dgm:cxn modelId="{29FFE34B-740C-422E-8810-BD27CB42D649}" srcId="{224DB3BA-160B-452A-B322-454C46A0EE5A}" destId="{30320741-7466-4D2E-BDCB-CFC18800B131}" srcOrd="1" destOrd="0" parTransId="{99397AFA-52AF-4755-9709-F4805139BAB8}" sibTransId="{96B8A195-026F-4354-A332-D89A19DB0C2C}"/>
    <dgm:cxn modelId="{2AA12F4F-18F1-442E-9331-070639DBDB80}" srcId="{224DB3BA-160B-452A-B322-454C46A0EE5A}" destId="{0F814754-31C5-4C58-BBED-4E32C07345AC}" srcOrd="0" destOrd="0" parTransId="{D15BECBB-7308-4D0D-BEDD-62802FE55728}" sibTransId="{8BFA0ACF-AB87-45EA-A1BA-DC9162C2FFE5}"/>
    <dgm:cxn modelId="{65DB2670-77B0-41FF-837E-14B4A9AAD684}" type="presOf" srcId="{0F814754-31C5-4C58-BBED-4E32C07345AC}" destId="{A641579D-E97A-4D28-BF6C-828B13BEEFC3}" srcOrd="0" destOrd="0" presId="urn:microsoft.com/office/officeart/2018/2/layout/IconCircleList"/>
    <dgm:cxn modelId="{3D5BA778-66BA-4D70-9AA1-D33807B361E3}" type="presOf" srcId="{FD61FCF8-B1BD-432C-B206-9546F14F3F84}" destId="{C6DF395F-BD43-4478-821E-0088DCFC9EEF}" srcOrd="0" destOrd="0" presId="urn:microsoft.com/office/officeart/2018/2/layout/IconCircleList"/>
    <dgm:cxn modelId="{B9E1F982-DF79-4A01-B2D4-8A5E36393462}" srcId="{224DB3BA-160B-452A-B322-454C46A0EE5A}" destId="{FD61FCF8-B1BD-432C-B206-9546F14F3F84}" srcOrd="2" destOrd="0" parTransId="{6630D405-85EC-4BFE-94B5-9F6B1587531E}" sibTransId="{829E0792-9CB8-4052-AA54-0F797BC2B235}"/>
    <dgm:cxn modelId="{7D76948C-1255-4026-93FA-E08E09F5E77E}" type="presOf" srcId="{1019282D-F5A8-4D65-A2FB-F48C67E1716E}" destId="{D662BBDB-69F5-46FF-86B5-950315E9FE51}" srcOrd="0" destOrd="0" presId="urn:microsoft.com/office/officeart/2018/2/layout/IconCircleList"/>
    <dgm:cxn modelId="{797D84B7-176D-4073-A91C-E81FD55DCC38}" type="presOf" srcId="{8BFA0ACF-AB87-45EA-A1BA-DC9162C2FFE5}" destId="{7C3CA042-CFBD-4C50-9221-915243873055}" srcOrd="0" destOrd="0" presId="urn:microsoft.com/office/officeart/2018/2/layout/IconCircleList"/>
    <dgm:cxn modelId="{F91F48C0-1B22-4301-BAE9-053F9F452D4F}" type="presOf" srcId="{224DB3BA-160B-452A-B322-454C46A0EE5A}" destId="{220F03C5-71FD-497F-B80F-8B71A911C20B}" srcOrd="0" destOrd="0" presId="urn:microsoft.com/office/officeart/2018/2/layout/IconCircleList"/>
    <dgm:cxn modelId="{CBEA40CB-1AC8-4556-BE4A-376C7FFD5E43}" type="presOf" srcId="{E8F143D2-6B8D-4223-B037-048BC5F376A3}" destId="{01220A59-3A1B-4967-BA07-7B743D204DC4}" srcOrd="0" destOrd="0" presId="urn:microsoft.com/office/officeart/2018/2/layout/IconCircleList"/>
    <dgm:cxn modelId="{452E9DD9-DD36-48AA-9218-90F3E3870E0B}" type="presOf" srcId="{E982B959-9E4D-47DE-808A-37DEE8A61231}" destId="{B0907564-E933-4AC6-BE91-F9EC58577E81}" srcOrd="0" destOrd="0" presId="urn:microsoft.com/office/officeart/2018/2/layout/IconCircleList"/>
    <dgm:cxn modelId="{F25B31E8-46EE-41C6-B7C8-53091FB8A0C3}" type="presOf" srcId="{96B8A195-026F-4354-A332-D89A19DB0C2C}" destId="{27B2B293-A117-4CD5-9CEA-DAA875D6B393}" srcOrd="0" destOrd="0" presId="urn:microsoft.com/office/officeart/2018/2/layout/IconCircleList"/>
    <dgm:cxn modelId="{E0EDFBF1-5F40-4E0B-96D0-F68B31625849}" srcId="{224DB3BA-160B-452A-B322-454C46A0EE5A}" destId="{E8F143D2-6B8D-4223-B037-048BC5F376A3}" srcOrd="4" destOrd="0" parTransId="{76778155-E8ED-40ED-BCB5-11C4E43EEFD3}" sibTransId="{D6741812-5A06-49D0-B19A-A20F7BCA1390}"/>
    <dgm:cxn modelId="{8D14BA5D-E1EC-4529-863B-37E03B53BB27}" type="presParOf" srcId="{220F03C5-71FD-497F-B80F-8B71A911C20B}" destId="{A92B2AE1-F25E-47D0-B576-799BD565EFE2}" srcOrd="0" destOrd="0" presId="urn:microsoft.com/office/officeart/2018/2/layout/IconCircleList"/>
    <dgm:cxn modelId="{B8280685-2401-4CC8-9ABA-6FFA646C922B}" type="presParOf" srcId="{A92B2AE1-F25E-47D0-B576-799BD565EFE2}" destId="{6087A6BB-04A6-40EE-BD26-295FD181E30D}" srcOrd="0" destOrd="0" presId="urn:microsoft.com/office/officeart/2018/2/layout/IconCircleList"/>
    <dgm:cxn modelId="{CD2C168B-EEDC-489D-9C02-D3EFC3B06D02}" type="presParOf" srcId="{6087A6BB-04A6-40EE-BD26-295FD181E30D}" destId="{8191D67B-E658-4B17-8BA8-8776DA1A35CD}" srcOrd="0" destOrd="0" presId="urn:microsoft.com/office/officeart/2018/2/layout/IconCircleList"/>
    <dgm:cxn modelId="{A5CFAF88-186A-42DD-8153-02FA9FA6BE66}" type="presParOf" srcId="{6087A6BB-04A6-40EE-BD26-295FD181E30D}" destId="{CEAF41A9-3DDA-47DF-AE5C-F6ED9EDB132E}" srcOrd="1" destOrd="0" presId="urn:microsoft.com/office/officeart/2018/2/layout/IconCircleList"/>
    <dgm:cxn modelId="{8302871F-2FE6-4B87-B004-13729F5DF419}" type="presParOf" srcId="{6087A6BB-04A6-40EE-BD26-295FD181E30D}" destId="{3ABC5DF3-FB4A-4BA4-9470-E5EF3E7AF1A4}" srcOrd="2" destOrd="0" presId="urn:microsoft.com/office/officeart/2018/2/layout/IconCircleList"/>
    <dgm:cxn modelId="{246A5525-1E8C-4650-97D5-6136204D21F4}" type="presParOf" srcId="{6087A6BB-04A6-40EE-BD26-295FD181E30D}" destId="{A641579D-E97A-4D28-BF6C-828B13BEEFC3}" srcOrd="3" destOrd="0" presId="urn:microsoft.com/office/officeart/2018/2/layout/IconCircleList"/>
    <dgm:cxn modelId="{D2161DD4-C0D1-4532-BF97-A6E1491A9198}" type="presParOf" srcId="{A92B2AE1-F25E-47D0-B576-799BD565EFE2}" destId="{7C3CA042-CFBD-4C50-9221-915243873055}" srcOrd="1" destOrd="0" presId="urn:microsoft.com/office/officeart/2018/2/layout/IconCircleList"/>
    <dgm:cxn modelId="{94132854-41EE-466F-91B2-DC3EBD79DAD6}" type="presParOf" srcId="{A92B2AE1-F25E-47D0-B576-799BD565EFE2}" destId="{4CF4C227-AA9C-4E18-9834-AFC5BEA2E174}" srcOrd="2" destOrd="0" presId="urn:microsoft.com/office/officeart/2018/2/layout/IconCircleList"/>
    <dgm:cxn modelId="{615CD887-F16D-4FF0-BBAC-C6714866D110}" type="presParOf" srcId="{4CF4C227-AA9C-4E18-9834-AFC5BEA2E174}" destId="{4B34D259-F3BA-43FB-8276-645CE16D22C9}" srcOrd="0" destOrd="0" presId="urn:microsoft.com/office/officeart/2018/2/layout/IconCircleList"/>
    <dgm:cxn modelId="{E880CA0F-E175-4F23-9CCB-2EE756AC10F1}" type="presParOf" srcId="{4CF4C227-AA9C-4E18-9834-AFC5BEA2E174}" destId="{CFE3AC51-9C76-42D9-A1F0-24BC56002A73}" srcOrd="1" destOrd="0" presId="urn:microsoft.com/office/officeart/2018/2/layout/IconCircleList"/>
    <dgm:cxn modelId="{44D83DB5-FC57-41B3-A6D3-3491941F3DA6}" type="presParOf" srcId="{4CF4C227-AA9C-4E18-9834-AFC5BEA2E174}" destId="{F5BB7B5A-F50B-4CF3-8274-7AB2C0CEAB5F}" srcOrd="2" destOrd="0" presId="urn:microsoft.com/office/officeart/2018/2/layout/IconCircleList"/>
    <dgm:cxn modelId="{57EAD54E-B8EC-4942-92A3-1C92FEFA1033}" type="presParOf" srcId="{4CF4C227-AA9C-4E18-9834-AFC5BEA2E174}" destId="{0B234939-7247-4C34-ADEE-664E18197FB7}" srcOrd="3" destOrd="0" presId="urn:microsoft.com/office/officeart/2018/2/layout/IconCircleList"/>
    <dgm:cxn modelId="{2D955FF9-784C-4084-9781-1D2B437EF5A7}" type="presParOf" srcId="{A92B2AE1-F25E-47D0-B576-799BD565EFE2}" destId="{27B2B293-A117-4CD5-9CEA-DAA875D6B393}" srcOrd="3" destOrd="0" presId="urn:microsoft.com/office/officeart/2018/2/layout/IconCircleList"/>
    <dgm:cxn modelId="{783AE4FD-EC02-4205-86E4-1F028B51B7F4}" type="presParOf" srcId="{A92B2AE1-F25E-47D0-B576-799BD565EFE2}" destId="{28B29F27-446F-4CBC-8998-B172C0EFD9A0}" srcOrd="4" destOrd="0" presId="urn:microsoft.com/office/officeart/2018/2/layout/IconCircleList"/>
    <dgm:cxn modelId="{88790137-F70F-4811-8CA0-904236585E5D}" type="presParOf" srcId="{28B29F27-446F-4CBC-8998-B172C0EFD9A0}" destId="{9DE1E67A-93B6-4CA0-B8D2-4BBC531780BE}" srcOrd="0" destOrd="0" presId="urn:microsoft.com/office/officeart/2018/2/layout/IconCircleList"/>
    <dgm:cxn modelId="{04EE8D81-AFE5-4341-828F-DEF228B97DBC}" type="presParOf" srcId="{28B29F27-446F-4CBC-8998-B172C0EFD9A0}" destId="{3D2B7326-EDEA-4321-9AA2-0CED0E5E0487}" srcOrd="1" destOrd="0" presId="urn:microsoft.com/office/officeart/2018/2/layout/IconCircleList"/>
    <dgm:cxn modelId="{0EC43DA3-646E-4DD7-98D3-E097B01926F4}" type="presParOf" srcId="{28B29F27-446F-4CBC-8998-B172C0EFD9A0}" destId="{437C5004-6A28-464A-A601-958075B9609A}" srcOrd="2" destOrd="0" presId="urn:microsoft.com/office/officeart/2018/2/layout/IconCircleList"/>
    <dgm:cxn modelId="{461A0079-974B-46A9-88AB-37951ACF55C4}" type="presParOf" srcId="{28B29F27-446F-4CBC-8998-B172C0EFD9A0}" destId="{C6DF395F-BD43-4478-821E-0088DCFC9EEF}" srcOrd="3" destOrd="0" presId="urn:microsoft.com/office/officeart/2018/2/layout/IconCircleList"/>
    <dgm:cxn modelId="{0018357C-2092-4CB4-B39A-95BD94B725C9}" type="presParOf" srcId="{A92B2AE1-F25E-47D0-B576-799BD565EFE2}" destId="{94B4BE32-07F2-4C42-89A4-AB9B0C37487D}" srcOrd="5" destOrd="0" presId="urn:microsoft.com/office/officeart/2018/2/layout/IconCircleList"/>
    <dgm:cxn modelId="{28572BB1-B6CF-4280-94FA-9DDCDD671EF8}" type="presParOf" srcId="{A92B2AE1-F25E-47D0-B576-799BD565EFE2}" destId="{069E1B27-9991-4E3E-89A5-14A6554A3D7B}" srcOrd="6" destOrd="0" presId="urn:microsoft.com/office/officeart/2018/2/layout/IconCircleList"/>
    <dgm:cxn modelId="{4383B7CB-D69B-4D68-B131-655419389242}" type="presParOf" srcId="{069E1B27-9991-4E3E-89A5-14A6554A3D7B}" destId="{359EAD3A-079A-434B-B7F8-DFBE65192C64}" srcOrd="0" destOrd="0" presId="urn:microsoft.com/office/officeart/2018/2/layout/IconCircleList"/>
    <dgm:cxn modelId="{41BC2A45-513C-4B67-8931-948231D3EBCC}" type="presParOf" srcId="{069E1B27-9991-4E3E-89A5-14A6554A3D7B}" destId="{F5765DE9-43C8-4F56-8155-6660CBF99742}" srcOrd="1" destOrd="0" presId="urn:microsoft.com/office/officeart/2018/2/layout/IconCircleList"/>
    <dgm:cxn modelId="{29620823-258D-46C8-AC33-AA1B07BA9467}" type="presParOf" srcId="{069E1B27-9991-4E3E-89A5-14A6554A3D7B}" destId="{871DCB04-3AB7-4234-AD4C-EF75CD2AFA76}" srcOrd="2" destOrd="0" presId="urn:microsoft.com/office/officeart/2018/2/layout/IconCircleList"/>
    <dgm:cxn modelId="{53D86DC5-1AFD-4ADF-BD0D-8DE698C259AA}" type="presParOf" srcId="{069E1B27-9991-4E3E-89A5-14A6554A3D7B}" destId="{D662BBDB-69F5-46FF-86B5-950315E9FE51}" srcOrd="3" destOrd="0" presId="urn:microsoft.com/office/officeart/2018/2/layout/IconCircleList"/>
    <dgm:cxn modelId="{1963A047-AD07-4BF6-A5CD-8E287540812A}" type="presParOf" srcId="{A92B2AE1-F25E-47D0-B576-799BD565EFE2}" destId="{B0907564-E933-4AC6-BE91-F9EC58577E81}" srcOrd="7" destOrd="0" presId="urn:microsoft.com/office/officeart/2018/2/layout/IconCircleList"/>
    <dgm:cxn modelId="{9F4E170A-79CF-4A33-BBE5-98C1822A3471}" type="presParOf" srcId="{A92B2AE1-F25E-47D0-B576-799BD565EFE2}" destId="{F27484D1-5863-4EA0-9ED9-2AD00E3897A3}" srcOrd="8" destOrd="0" presId="urn:microsoft.com/office/officeart/2018/2/layout/IconCircleList"/>
    <dgm:cxn modelId="{426DA736-D3E3-4437-94E9-177FABB6798D}" type="presParOf" srcId="{F27484D1-5863-4EA0-9ED9-2AD00E3897A3}" destId="{22DAAAC9-4A33-448F-A980-62AEF8683E5C}" srcOrd="0" destOrd="0" presId="urn:microsoft.com/office/officeart/2018/2/layout/IconCircleList"/>
    <dgm:cxn modelId="{CA328622-A72B-464D-92E0-74B1B61FA356}" type="presParOf" srcId="{F27484D1-5863-4EA0-9ED9-2AD00E3897A3}" destId="{15D94EF0-A6BB-4888-B30B-E998AB7D6FD6}" srcOrd="1" destOrd="0" presId="urn:microsoft.com/office/officeart/2018/2/layout/IconCircleList"/>
    <dgm:cxn modelId="{6AC4160C-27FA-49CD-8F00-6E23DFB11995}" type="presParOf" srcId="{F27484D1-5863-4EA0-9ED9-2AD00E3897A3}" destId="{F27CEF68-D86E-48B8-8E6E-3B644DC603A4}" srcOrd="2" destOrd="0" presId="urn:microsoft.com/office/officeart/2018/2/layout/IconCircleList"/>
    <dgm:cxn modelId="{FB5C038A-D7CF-4B6C-B385-E1B712552903}" type="presParOf" srcId="{F27484D1-5863-4EA0-9ED9-2AD00E3897A3}" destId="{01220A59-3A1B-4967-BA07-7B743D204DC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9CD80C-BE17-408C-9BF4-9407DDE551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B75657-3C47-488F-8A06-FA0EE8AEDC30}">
      <dgm:prSet custT="1"/>
      <dgm:spPr/>
      <dgm:t>
        <a:bodyPr/>
        <a:lstStyle/>
        <a:p>
          <a:r>
            <a:rPr lang="en-US" sz="1400" dirty="0"/>
            <a:t>It is recommended that the company implements fitness programs such as gym memberships or on-site fitness classes to promote physical health and endurance to reduce absence days</a:t>
          </a:r>
        </a:p>
      </dgm:t>
    </dgm:pt>
    <dgm:pt modelId="{C04C2A28-A243-461A-86DD-ED0CAB2D1219}" type="parTrans" cxnId="{BBD38249-6092-4B0E-86C0-1798F11AF5DE}">
      <dgm:prSet/>
      <dgm:spPr/>
      <dgm:t>
        <a:bodyPr/>
        <a:lstStyle/>
        <a:p>
          <a:endParaRPr lang="en-US"/>
        </a:p>
      </dgm:t>
    </dgm:pt>
    <dgm:pt modelId="{2BC1F76C-C871-4C79-8BC4-91D017A3321B}" type="sibTrans" cxnId="{BBD38249-6092-4B0E-86C0-1798F11AF5DE}">
      <dgm:prSet/>
      <dgm:spPr/>
      <dgm:t>
        <a:bodyPr/>
        <a:lstStyle/>
        <a:p>
          <a:endParaRPr lang="en-US"/>
        </a:p>
      </dgm:t>
    </dgm:pt>
    <dgm:pt modelId="{E3114845-4EB6-436C-9318-DE8DD46A8287}">
      <dgm:prSet/>
      <dgm:spPr/>
      <dgm:t>
        <a:bodyPr/>
        <a:lstStyle/>
        <a:p>
          <a:r>
            <a:rPr lang="en-US" dirty="0"/>
            <a:t>It is recommended that the company implements healthy meal options at its cafeteria to help employees maintain energy levels and a healthy weight</a:t>
          </a:r>
        </a:p>
      </dgm:t>
    </dgm:pt>
    <dgm:pt modelId="{A68F30F6-D8B9-4D78-A92D-811B2E429ED1}" type="parTrans" cxnId="{156900B5-D0DF-4BD0-AF42-602A0EEAA71C}">
      <dgm:prSet/>
      <dgm:spPr/>
      <dgm:t>
        <a:bodyPr/>
        <a:lstStyle/>
        <a:p>
          <a:endParaRPr lang="en-US"/>
        </a:p>
      </dgm:t>
    </dgm:pt>
    <dgm:pt modelId="{E65036A7-237C-41B8-8503-B9C2C97FC498}" type="sibTrans" cxnId="{156900B5-D0DF-4BD0-AF42-602A0EEAA71C}">
      <dgm:prSet/>
      <dgm:spPr/>
      <dgm:t>
        <a:bodyPr/>
        <a:lstStyle/>
        <a:p>
          <a:endParaRPr lang="en-US"/>
        </a:p>
      </dgm:t>
    </dgm:pt>
    <dgm:pt modelId="{79C4DB6A-CC7F-44A7-A008-A301E74DD4C9}">
      <dgm:prSet/>
      <dgm:spPr/>
      <dgm:t>
        <a:bodyPr/>
        <a:lstStyle/>
        <a:p>
          <a:r>
            <a:rPr lang="en-US" dirty="0"/>
            <a:t>The tier-1 models developed in this study had an accuracy &gt;= 72% which makes them useful in predicting employee absences, exceeding the predictive abilities of other ad-hoc methods</a:t>
          </a:r>
        </a:p>
      </dgm:t>
    </dgm:pt>
    <dgm:pt modelId="{32389FCE-078C-49C9-9180-13AFC7CA84CD}" type="parTrans" cxnId="{F3E26164-0FFE-4ABE-9763-F3F6978AD4E6}">
      <dgm:prSet/>
      <dgm:spPr/>
      <dgm:t>
        <a:bodyPr/>
        <a:lstStyle/>
        <a:p>
          <a:endParaRPr lang="en-US"/>
        </a:p>
      </dgm:t>
    </dgm:pt>
    <dgm:pt modelId="{D18B9D87-603D-43B7-878E-D7695A3AC5FA}" type="sibTrans" cxnId="{F3E26164-0FFE-4ABE-9763-F3F6978AD4E6}">
      <dgm:prSet/>
      <dgm:spPr/>
      <dgm:t>
        <a:bodyPr/>
        <a:lstStyle/>
        <a:p>
          <a:endParaRPr lang="en-US"/>
        </a:p>
      </dgm:t>
    </dgm:pt>
    <dgm:pt modelId="{A019E85F-BCE7-4188-AC5B-7452AB439CA0}" type="pres">
      <dgm:prSet presAssocID="{3D9CD80C-BE17-408C-9BF4-9407DDE551E3}" presName="root" presStyleCnt="0">
        <dgm:presLayoutVars>
          <dgm:dir/>
          <dgm:resizeHandles val="exact"/>
        </dgm:presLayoutVars>
      </dgm:prSet>
      <dgm:spPr/>
    </dgm:pt>
    <dgm:pt modelId="{33D4877C-8246-45D4-9CFB-8CFFCDE13839}" type="pres">
      <dgm:prSet presAssocID="{22B75657-3C47-488F-8A06-FA0EE8AEDC30}" presName="compNode" presStyleCnt="0"/>
      <dgm:spPr/>
    </dgm:pt>
    <dgm:pt modelId="{27D04A40-437F-49FF-AFD5-59C530D575E2}" type="pres">
      <dgm:prSet presAssocID="{22B75657-3C47-488F-8A06-FA0EE8AEDC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D423C055-4726-487B-BA69-0A13562F3998}" type="pres">
      <dgm:prSet presAssocID="{22B75657-3C47-488F-8A06-FA0EE8AEDC30}" presName="spaceRect" presStyleCnt="0"/>
      <dgm:spPr/>
    </dgm:pt>
    <dgm:pt modelId="{DA6DF447-3F91-4DD5-B0B7-F9DC5E5A499D}" type="pres">
      <dgm:prSet presAssocID="{22B75657-3C47-488F-8A06-FA0EE8AEDC30}" presName="textRect" presStyleLbl="revTx" presStyleIdx="0" presStyleCnt="3">
        <dgm:presLayoutVars>
          <dgm:chMax val="1"/>
          <dgm:chPref val="1"/>
        </dgm:presLayoutVars>
      </dgm:prSet>
      <dgm:spPr/>
    </dgm:pt>
    <dgm:pt modelId="{8162A991-FF88-4063-BAE7-9C6DA1F982D5}" type="pres">
      <dgm:prSet presAssocID="{2BC1F76C-C871-4C79-8BC4-91D017A3321B}" presName="sibTrans" presStyleCnt="0"/>
      <dgm:spPr/>
    </dgm:pt>
    <dgm:pt modelId="{233D854F-6FDD-4181-BF89-FC147711E8EF}" type="pres">
      <dgm:prSet presAssocID="{E3114845-4EB6-436C-9318-DE8DD46A8287}" presName="compNode" presStyleCnt="0"/>
      <dgm:spPr/>
    </dgm:pt>
    <dgm:pt modelId="{60F67415-8E0C-4AFE-8A2E-20202952A85B}" type="pres">
      <dgm:prSet presAssocID="{E3114845-4EB6-436C-9318-DE8DD46A82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vocado"/>
        </a:ext>
      </dgm:extLst>
    </dgm:pt>
    <dgm:pt modelId="{2EAF60AF-5959-47E3-876B-5C5DB555C347}" type="pres">
      <dgm:prSet presAssocID="{E3114845-4EB6-436C-9318-DE8DD46A8287}" presName="spaceRect" presStyleCnt="0"/>
      <dgm:spPr/>
    </dgm:pt>
    <dgm:pt modelId="{73B1B3AF-B230-49A3-8D55-B4C6E9738C8C}" type="pres">
      <dgm:prSet presAssocID="{E3114845-4EB6-436C-9318-DE8DD46A8287}" presName="textRect" presStyleLbl="revTx" presStyleIdx="1" presStyleCnt="3">
        <dgm:presLayoutVars>
          <dgm:chMax val="1"/>
          <dgm:chPref val="1"/>
        </dgm:presLayoutVars>
      </dgm:prSet>
      <dgm:spPr/>
    </dgm:pt>
    <dgm:pt modelId="{41A82FC9-FFE8-48DC-A11A-07E88A6266B4}" type="pres">
      <dgm:prSet presAssocID="{E65036A7-237C-41B8-8503-B9C2C97FC498}" presName="sibTrans" presStyleCnt="0"/>
      <dgm:spPr/>
    </dgm:pt>
    <dgm:pt modelId="{5F9DE0C8-4E71-4A4A-8592-7ABFDE07BA5B}" type="pres">
      <dgm:prSet presAssocID="{79C4DB6A-CC7F-44A7-A008-A301E74DD4C9}" presName="compNode" presStyleCnt="0"/>
      <dgm:spPr/>
    </dgm:pt>
    <dgm:pt modelId="{80DBB0B7-2B6E-4209-9A89-7BC4299A425D}" type="pres">
      <dgm:prSet presAssocID="{79C4DB6A-CC7F-44A7-A008-A301E74DD4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D701788D-4456-405A-8E73-3B2FA1276C4E}" type="pres">
      <dgm:prSet presAssocID="{79C4DB6A-CC7F-44A7-A008-A301E74DD4C9}" presName="spaceRect" presStyleCnt="0"/>
      <dgm:spPr/>
    </dgm:pt>
    <dgm:pt modelId="{CFE8D24A-8E9E-4CC2-8454-CF0333558E65}" type="pres">
      <dgm:prSet presAssocID="{79C4DB6A-CC7F-44A7-A008-A301E74DD4C9}" presName="textRect" presStyleLbl="revTx" presStyleIdx="2" presStyleCnt="3">
        <dgm:presLayoutVars>
          <dgm:chMax val="1"/>
          <dgm:chPref val="1"/>
        </dgm:presLayoutVars>
      </dgm:prSet>
      <dgm:spPr/>
    </dgm:pt>
  </dgm:ptLst>
  <dgm:cxnLst>
    <dgm:cxn modelId="{F3E26164-0FFE-4ABE-9763-F3F6978AD4E6}" srcId="{3D9CD80C-BE17-408C-9BF4-9407DDE551E3}" destId="{79C4DB6A-CC7F-44A7-A008-A301E74DD4C9}" srcOrd="2" destOrd="0" parTransId="{32389FCE-078C-49C9-9180-13AFC7CA84CD}" sibTransId="{D18B9D87-603D-43B7-878E-D7695A3AC5FA}"/>
    <dgm:cxn modelId="{BBD38249-6092-4B0E-86C0-1798F11AF5DE}" srcId="{3D9CD80C-BE17-408C-9BF4-9407DDE551E3}" destId="{22B75657-3C47-488F-8A06-FA0EE8AEDC30}" srcOrd="0" destOrd="0" parTransId="{C04C2A28-A243-461A-86DD-ED0CAB2D1219}" sibTransId="{2BC1F76C-C871-4C79-8BC4-91D017A3321B}"/>
    <dgm:cxn modelId="{07C4B157-FBD7-468E-A9D8-5B266D67FD4D}" type="presOf" srcId="{22B75657-3C47-488F-8A06-FA0EE8AEDC30}" destId="{DA6DF447-3F91-4DD5-B0B7-F9DC5E5A499D}" srcOrd="0" destOrd="0" presId="urn:microsoft.com/office/officeart/2018/2/layout/IconLabelList"/>
    <dgm:cxn modelId="{89971458-8282-4401-BE95-C89A0A58B403}" type="presOf" srcId="{E3114845-4EB6-436C-9318-DE8DD46A8287}" destId="{73B1B3AF-B230-49A3-8D55-B4C6E9738C8C}" srcOrd="0" destOrd="0" presId="urn:microsoft.com/office/officeart/2018/2/layout/IconLabelList"/>
    <dgm:cxn modelId="{156900B5-D0DF-4BD0-AF42-602A0EEAA71C}" srcId="{3D9CD80C-BE17-408C-9BF4-9407DDE551E3}" destId="{E3114845-4EB6-436C-9318-DE8DD46A8287}" srcOrd="1" destOrd="0" parTransId="{A68F30F6-D8B9-4D78-A92D-811B2E429ED1}" sibTransId="{E65036A7-237C-41B8-8503-B9C2C97FC498}"/>
    <dgm:cxn modelId="{BB26B3C6-6E2C-4FEB-82A8-8944304EABB1}" type="presOf" srcId="{3D9CD80C-BE17-408C-9BF4-9407DDE551E3}" destId="{A019E85F-BCE7-4188-AC5B-7452AB439CA0}" srcOrd="0" destOrd="0" presId="urn:microsoft.com/office/officeart/2018/2/layout/IconLabelList"/>
    <dgm:cxn modelId="{B3112EDF-E5E5-4534-9E4C-8BC1860F1548}" type="presOf" srcId="{79C4DB6A-CC7F-44A7-A008-A301E74DD4C9}" destId="{CFE8D24A-8E9E-4CC2-8454-CF0333558E65}" srcOrd="0" destOrd="0" presId="urn:microsoft.com/office/officeart/2018/2/layout/IconLabelList"/>
    <dgm:cxn modelId="{70E4BE0D-924C-47CA-975F-9983975C28FF}" type="presParOf" srcId="{A019E85F-BCE7-4188-AC5B-7452AB439CA0}" destId="{33D4877C-8246-45D4-9CFB-8CFFCDE13839}" srcOrd="0" destOrd="0" presId="urn:microsoft.com/office/officeart/2018/2/layout/IconLabelList"/>
    <dgm:cxn modelId="{2A9F0E7A-CAE5-425C-9287-E1863D5CFE4F}" type="presParOf" srcId="{33D4877C-8246-45D4-9CFB-8CFFCDE13839}" destId="{27D04A40-437F-49FF-AFD5-59C530D575E2}" srcOrd="0" destOrd="0" presId="urn:microsoft.com/office/officeart/2018/2/layout/IconLabelList"/>
    <dgm:cxn modelId="{D180BCC1-EB09-422D-AC53-05101AB09E21}" type="presParOf" srcId="{33D4877C-8246-45D4-9CFB-8CFFCDE13839}" destId="{D423C055-4726-487B-BA69-0A13562F3998}" srcOrd="1" destOrd="0" presId="urn:microsoft.com/office/officeart/2018/2/layout/IconLabelList"/>
    <dgm:cxn modelId="{C5B127D9-63BD-4EE6-829D-BA6C186D88BF}" type="presParOf" srcId="{33D4877C-8246-45D4-9CFB-8CFFCDE13839}" destId="{DA6DF447-3F91-4DD5-B0B7-F9DC5E5A499D}" srcOrd="2" destOrd="0" presId="urn:microsoft.com/office/officeart/2018/2/layout/IconLabelList"/>
    <dgm:cxn modelId="{E121A5BE-99F5-44DD-8D11-43589F9BC095}" type="presParOf" srcId="{A019E85F-BCE7-4188-AC5B-7452AB439CA0}" destId="{8162A991-FF88-4063-BAE7-9C6DA1F982D5}" srcOrd="1" destOrd="0" presId="urn:microsoft.com/office/officeart/2018/2/layout/IconLabelList"/>
    <dgm:cxn modelId="{930702A7-A9EB-4965-B84B-9648BF2426FF}" type="presParOf" srcId="{A019E85F-BCE7-4188-AC5B-7452AB439CA0}" destId="{233D854F-6FDD-4181-BF89-FC147711E8EF}" srcOrd="2" destOrd="0" presId="urn:microsoft.com/office/officeart/2018/2/layout/IconLabelList"/>
    <dgm:cxn modelId="{CF0A94E5-DE0E-42B1-9EFF-FAEA621C49EE}" type="presParOf" srcId="{233D854F-6FDD-4181-BF89-FC147711E8EF}" destId="{60F67415-8E0C-4AFE-8A2E-20202952A85B}" srcOrd="0" destOrd="0" presId="urn:microsoft.com/office/officeart/2018/2/layout/IconLabelList"/>
    <dgm:cxn modelId="{8BED75D9-36FD-4099-B064-97B97436B444}" type="presParOf" srcId="{233D854F-6FDD-4181-BF89-FC147711E8EF}" destId="{2EAF60AF-5959-47E3-876B-5C5DB555C347}" srcOrd="1" destOrd="0" presId="urn:microsoft.com/office/officeart/2018/2/layout/IconLabelList"/>
    <dgm:cxn modelId="{0CD9D9E0-EBB6-46C2-ADB6-1FCCA5E57E4F}" type="presParOf" srcId="{233D854F-6FDD-4181-BF89-FC147711E8EF}" destId="{73B1B3AF-B230-49A3-8D55-B4C6E9738C8C}" srcOrd="2" destOrd="0" presId="urn:microsoft.com/office/officeart/2018/2/layout/IconLabelList"/>
    <dgm:cxn modelId="{2312A38B-4866-4574-B7AC-ABAC015F64E4}" type="presParOf" srcId="{A019E85F-BCE7-4188-AC5B-7452AB439CA0}" destId="{41A82FC9-FFE8-48DC-A11A-07E88A6266B4}" srcOrd="3" destOrd="0" presId="urn:microsoft.com/office/officeart/2018/2/layout/IconLabelList"/>
    <dgm:cxn modelId="{B2C6EC8D-3BBE-49F0-AA30-1F64C96C8282}" type="presParOf" srcId="{A019E85F-BCE7-4188-AC5B-7452AB439CA0}" destId="{5F9DE0C8-4E71-4A4A-8592-7ABFDE07BA5B}" srcOrd="4" destOrd="0" presId="urn:microsoft.com/office/officeart/2018/2/layout/IconLabelList"/>
    <dgm:cxn modelId="{CBE50FD2-7EA4-4BF8-AC03-2D489D26C78D}" type="presParOf" srcId="{5F9DE0C8-4E71-4A4A-8592-7ABFDE07BA5B}" destId="{80DBB0B7-2B6E-4209-9A89-7BC4299A425D}" srcOrd="0" destOrd="0" presId="urn:microsoft.com/office/officeart/2018/2/layout/IconLabelList"/>
    <dgm:cxn modelId="{4B697AA1-48D4-4D15-9674-916BA4161B41}" type="presParOf" srcId="{5F9DE0C8-4E71-4A4A-8592-7ABFDE07BA5B}" destId="{D701788D-4456-405A-8E73-3B2FA1276C4E}" srcOrd="1" destOrd="0" presId="urn:microsoft.com/office/officeart/2018/2/layout/IconLabelList"/>
    <dgm:cxn modelId="{3CA604BC-C248-433E-A3EC-79E1FF066B14}" type="presParOf" srcId="{5F9DE0C8-4E71-4A4A-8592-7ABFDE07BA5B}" destId="{CFE8D24A-8E9E-4CC2-8454-CF0333558E6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F5E2A-F1B1-4C2C-8A18-FAAAFF3DE895}">
      <dsp:nvSpPr>
        <dsp:cNvPr id="0" name=""/>
        <dsp:cNvSpPr/>
      </dsp:nvSpPr>
      <dsp:spPr>
        <a:xfrm>
          <a:off x="9242" y="375793"/>
          <a:ext cx="2762398" cy="359975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Employment engagement and satisfaction (among other HR indicators) are key for driving positive business outcomes</a:t>
          </a:r>
        </a:p>
      </dsp:txBody>
      <dsp:txXfrm>
        <a:off x="90150" y="456701"/>
        <a:ext cx="2600582" cy="3437934"/>
      </dsp:txXfrm>
    </dsp:sp>
    <dsp:sp modelId="{AD948732-5BE2-4DC3-8EAA-820DAC3EA47D}">
      <dsp:nvSpPr>
        <dsp:cNvPr id="0" name=""/>
        <dsp:cNvSpPr/>
      </dsp:nvSpPr>
      <dsp:spPr>
        <a:xfrm>
          <a:off x="3047880" y="1833131"/>
          <a:ext cx="585628" cy="6850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176C5278-19D9-45BF-9264-C8BA4D58037A}">
      <dsp:nvSpPr>
        <dsp:cNvPr id="0" name=""/>
        <dsp:cNvSpPr/>
      </dsp:nvSpPr>
      <dsp:spPr>
        <a:xfrm>
          <a:off x="3876600" y="375793"/>
          <a:ext cx="2762398" cy="3599750"/>
        </a:xfrm>
        <a:prstGeom prst="roundRect">
          <a:avLst>
            <a:gd name="adj" fmla="val 10000"/>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Tools capable of reliably analyzing and predicting key HR indicators could help organizations achieve their business objectives and reduce costs by providing actionable information for tailoring HR management policies to improve productivity and enhance employee experiences </a:t>
          </a:r>
        </a:p>
      </dsp:txBody>
      <dsp:txXfrm>
        <a:off x="3957508" y="456701"/>
        <a:ext cx="2600582" cy="3437934"/>
      </dsp:txXfrm>
    </dsp:sp>
    <dsp:sp modelId="{D1490593-B94A-465D-B1EB-7DD8238ABF84}">
      <dsp:nvSpPr>
        <dsp:cNvPr id="0" name=""/>
        <dsp:cNvSpPr/>
      </dsp:nvSpPr>
      <dsp:spPr>
        <a:xfrm>
          <a:off x="6915239" y="1833131"/>
          <a:ext cx="585628" cy="685074"/>
        </a:xfrm>
        <a:prstGeom prst="rightArrow">
          <a:avLst>
            <a:gd name="adj1" fmla="val 60000"/>
            <a:gd name="adj2" fmla="val 50000"/>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02C276F7-0151-4A8A-93E2-D81E8CB7B0BC}">
      <dsp:nvSpPr>
        <dsp:cNvPr id="0" name=""/>
        <dsp:cNvSpPr/>
      </dsp:nvSpPr>
      <dsp:spPr>
        <a:xfrm>
          <a:off x="7743958" y="375793"/>
          <a:ext cx="2762398" cy="3599750"/>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ML and AI have emerged as powerful data analysis and interpretation tools that could be successfully applied in the HR realm</a:t>
          </a:r>
        </a:p>
      </dsp:txBody>
      <dsp:txXfrm>
        <a:off x="7824866" y="456701"/>
        <a:ext cx="2600582" cy="343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680CE-3703-4ECA-93D0-2F68510D4646}">
      <dsp:nvSpPr>
        <dsp:cNvPr id="0" name=""/>
        <dsp:cNvSpPr/>
      </dsp:nvSpPr>
      <dsp:spPr>
        <a:xfrm>
          <a:off x="1953914" y="42345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26E1B0-09A9-480B-B152-BB368DC1AC73}">
      <dsp:nvSpPr>
        <dsp:cNvPr id="0" name=""/>
        <dsp:cNvSpPr/>
      </dsp:nvSpPr>
      <dsp:spPr>
        <a:xfrm>
          <a:off x="765914" y="2869353"/>
          <a:ext cx="432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Follow the main tenants of the CRISP-DM methodology to explore the application of ML techniques to HR management </a:t>
          </a:r>
        </a:p>
      </dsp:txBody>
      <dsp:txXfrm>
        <a:off x="765914" y="2869353"/>
        <a:ext cx="4320000" cy="900000"/>
      </dsp:txXfrm>
    </dsp:sp>
    <dsp:sp modelId="{99E345BC-6FA2-44DC-B3B6-7512B87D8374}">
      <dsp:nvSpPr>
        <dsp:cNvPr id="0" name=""/>
        <dsp:cNvSpPr/>
      </dsp:nvSpPr>
      <dsp:spPr>
        <a:xfrm>
          <a:off x="7029914" y="42345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D1CD12-B5DC-47DE-B691-8A61B365366D}">
      <dsp:nvSpPr>
        <dsp:cNvPr id="0" name=""/>
        <dsp:cNvSpPr/>
      </dsp:nvSpPr>
      <dsp:spPr>
        <a:xfrm>
          <a:off x="5841914" y="2869353"/>
          <a:ext cx="432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Study employee absenteeism using a publicly available information database created with records of absenteeism at work from July 2007 to July 2010 at a courier company in Brazil (</a:t>
          </a:r>
          <a:r>
            <a:rPr lang="en-US" sz="1600" kern="1200" dirty="0">
              <a:hlinkClick xmlns:r="http://schemas.openxmlformats.org/officeDocument/2006/relationships" r:id="rId5"/>
            </a:rPr>
            <a:t>link</a:t>
          </a:r>
          <a:r>
            <a:rPr lang="en-US" sz="1600" kern="1200" dirty="0"/>
            <a:t>)</a:t>
          </a:r>
        </a:p>
      </dsp:txBody>
      <dsp:txXfrm>
        <a:off x="5841914" y="2869353"/>
        <a:ext cx="4320000" cy="90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DB440-BE74-4982-A2A1-3A984F731A98}">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8A7B7-010A-49BF-A8E0-7CFBC3051AF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50AD8-BA5D-4B25-8F43-FEA456F6C06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Identified categorical and numerical features on the database which influenced employee absenteeism</a:t>
          </a:r>
        </a:p>
      </dsp:txBody>
      <dsp:txXfrm>
        <a:off x="1437631" y="531"/>
        <a:ext cx="9077968" cy="1244702"/>
      </dsp:txXfrm>
    </dsp:sp>
    <dsp:sp modelId="{67CC5677-06F6-414A-AFA4-B86769E1E1E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E67A5-20DE-475E-AE7D-1B233A7FDBB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6DFFE-3BAC-43BB-8EB1-40FD7F0B5F9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Performed statistical data analyses on the data to gain insights into how these factors affected absenteeism</a:t>
          </a:r>
        </a:p>
      </dsp:txBody>
      <dsp:txXfrm>
        <a:off x="1437631" y="1556410"/>
        <a:ext cx="9077968" cy="1244702"/>
      </dsp:txXfrm>
    </dsp:sp>
    <dsp:sp modelId="{AFA09B79-7CA0-4F1E-8A3B-0228614F5DE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4AF24-990B-4C20-9DED-D340A06CF8B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31400-4AB1-43B4-9B63-008B95DA846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Performed modeling studies with known classification methods (Decision Tree, Logistic Regression, KNN, SVM, Random Forest, </a:t>
          </a:r>
          <a:r>
            <a:rPr lang="en-US" sz="1700" kern="1200" dirty="0" err="1"/>
            <a:t>etc</a:t>
          </a:r>
          <a:r>
            <a:rPr lang="en-US" sz="1700" kern="1200" dirty="0"/>
            <a:t>) to develop preliminary models for predicting employee absences deemed significant (&gt; 4 </a:t>
          </a:r>
          <a:r>
            <a:rPr lang="en-US" sz="1700" kern="1200" dirty="0" err="1"/>
            <a:t>hr</a:t>
          </a:r>
          <a:r>
            <a:rPr lang="en-US" sz="1700" kern="1200" dirty="0"/>
            <a:t>). Compared model performance across several metrics (accuracy, recall, precision, F1 scores)</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AA736-CF2B-4A95-BF09-8BA840EE6F08}">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total number of absenteeism hours was 5124.</a:t>
          </a:r>
        </a:p>
      </dsp:txBody>
      <dsp:txXfrm>
        <a:off x="582645" y="1178"/>
        <a:ext cx="2174490" cy="1304694"/>
      </dsp:txXfrm>
    </dsp:sp>
    <dsp:sp modelId="{182965A4-FAB5-4074-868F-EC7A6226D5A9}">
      <dsp:nvSpPr>
        <dsp:cNvPr id="0" name=""/>
        <dsp:cNvSpPr/>
      </dsp:nvSpPr>
      <dsp:spPr>
        <a:xfrm>
          <a:off x="2974584" y="1178"/>
          <a:ext cx="2174490" cy="1304694"/>
        </a:xfrm>
        <a:prstGeom prst="rect">
          <a:avLst/>
        </a:prstGeom>
        <a:gradFill rotWithShape="0">
          <a:gsLst>
            <a:gs pos="0">
              <a:schemeClr val="accent2">
                <a:hueOff val="805452"/>
                <a:satOff val="-2312"/>
                <a:lumOff val="-3701"/>
                <a:alphaOff val="0"/>
                <a:satMod val="103000"/>
                <a:lumMod val="102000"/>
                <a:tint val="94000"/>
              </a:schemeClr>
            </a:gs>
            <a:gs pos="50000">
              <a:schemeClr val="accent2">
                <a:hueOff val="805452"/>
                <a:satOff val="-2312"/>
                <a:lumOff val="-3701"/>
                <a:alphaOff val="0"/>
                <a:satMod val="110000"/>
                <a:lumMod val="100000"/>
                <a:shade val="100000"/>
              </a:schemeClr>
            </a:gs>
            <a:gs pos="100000">
              <a:schemeClr val="accent2">
                <a:hueOff val="805452"/>
                <a:satOff val="-2312"/>
                <a:lumOff val="-37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average absence time was 7.4 hr. The STD was 13.6 hr.</a:t>
          </a:r>
        </a:p>
      </dsp:txBody>
      <dsp:txXfrm>
        <a:off x="2974584" y="1178"/>
        <a:ext cx="2174490" cy="1304694"/>
      </dsp:txXfrm>
    </dsp:sp>
    <dsp:sp modelId="{39EE3633-4832-42E1-BCF9-0B19C30FC9A9}">
      <dsp:nvSpPr>
        <dsp:cNvPr id="0" name=""/>
        <dsp:cNvSpPr/>
      </dsp:nvSpPr>
      <dsp:spPr>
        <a:xfrm>
          <a:off x="5366524" y="1178"/>
          <a:ext cx="2174490" cy="1304694"/>
        </a:xfrm>
        <a:prstGeom prst="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Half of the absent workers were away for 3 hr or less</a:t>
          </a:r>
        </a:p>
      </dsp:txBody>
      <dsp:txXfrm>
        <a:off x="5366524" y="1178"/>
        <a:ext cx="2174490" cy="1304694"/>
      </dsp:txXfrm>
    </dsp:sp>
    <dsp:sp modelId="{5D859BA1-2980-4CEE-A2A6-35199841A99D}">
      <dsp:nvSpPr>
        <dsp:cNvPr id="0" name=""/>
        <dsp:cNvSpPr/>
      </dsp:nvSpPr>
      <dsp:spPr>
        <a:xfrm>
          <a:off x="7758464" y="1178"/>
          <a:ext cx="2174490" cy="1304694"/>
        </a:xfrm>
        <a:prstGeom prst="rect">
          <a:avLst/>
        </a:prstGeom>
        <a:gradFill rotWithShape="0">
          <a:gsLst>
            <a:gs pos="0">
              <a:schemeClr val="accent2">
                <a:hueOff val="2416355"/>
                <a:satOff val="-6935"/>
                <a:lumOff val="-11103"/>
                <a:alphaOff val="0"/>
                <a:satMod val="103000"/>
                <a:lumMod val="102000"/>
                <a:tint val="94000"/>
              </a:schemeClr>
            </a:gs>
            <a:gs pos="50000">
              <a:schemeClr val="accent2">
                <a:hueOff val="2416355"/>
                <a:satOff val="-6935"/>
                <a:lumOff val="-11103"/>
                <a:alphaOff val="0"/>
                <a:satMod val="110000"/>
                <a:lumMod val="100000"/>
                <a:shade val="100000"/>
              </a:schemeClr>
            </a:gs>
            <a:gs pos="100000">
              <a:schemeClr val="accent2">
                <a:hueOff val="2416355"/>
                <a:satOff val="-6935"/>
                <a:lumOff val="-111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maximum absence time was 120 hr (15 days)</a:t>
          </a:r>
        </a:p>
      </dsp:txBody>
      <dsp:txXfrm>
        <a:off x="7758464" y="1178"/>
        <a:ext cx="2174490" cy="1304694"/>
      </dsp:txXfrm>
    </dsp:sp>
    <dsp:sp modelId="{868EAF24-784D-4FE3-9FEE-8FCD8551C866}">
      <dsp:nvSpPr>
        <dsp:cNvPr id="0" name=""/>
        <dsp:cNvSpPr/>
      </dsp:nvSpPr>
      <dsp:spPr>
        <a:xfrm>
          <a:off x="582645" y="1523321"/>
          <a:ext cx="2174490" cy="1304694"/>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average Service time of absentees was 12.6 years with minimum of 1 and a maximum of 29 years. 75% of absentees had less than 16 years of service.</a:t>
          </a:r>
        </a:p>
      </dsp:txBody>
      <dsp:txXfrm>
        <a:off x="582645" y="1523321"/>
        <a:ext cx="2174490" cy="1304694"/>
      </dsp:txXfrm>
    </dsp:sp>
    <dsp:sp modelId="{94D55DF7-1665-44B5-9AED-817386DECFB2}">
      <dsp:nvSpPr>
        <dsp:cNvPr id="0" name=""/>
        <dsp:cNvSpPr/>
      </dsp:nvSpPr>
      <dsp:spPr>
        <a:xfrm>
          <a:off x="2974584" y="1523321"/>
          <a:ext cx="2174490" cy="1304694"/>
        </a:xfrm>
        <a:prstGeom prst="rect">
          <a:avLst/>
        </a:prstGeom>
        <a:gradFill rotWithShape="0">
          <a:gsLst>
            <a:gs pos="0">
              <a:schemeClr val="accent2">
                <a:hueOff val="4027259"/>
                <a:satOff val="-11558"/>
                <a:lumOff val="-18506"/>
                <a:alphaOff val="0"/>
                <a:satMod val="103000"/>
                <a:lumMod val="102000"/>
                <a:tint val="94000"/>
              </a:schemeClr>
            </a:gs>
            <a:gs pos="50000">
              <a:schemeClr val="accent2">
                <a:hueOff val="4027259"/>
                <a:satOff val="-11558"/>
                <a:lumOff val="-18506"/>
                <a:alphaOff val="0"/>
                <a:satMod val="110000"/>
                <a:lumMod val="100000"/>
                <a:shade val="100000"/>
              </a:schemeClr>
            </a:gs>
            <a:gs pos="100000">
              <a:schemeClr val="accent2">
                <a:hueOff val="4027259"/>
                <a:satOff val="-11558"/>
                <a:lumOff val="-185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mean Age of absentees was 36.3 years with a minimum of 27 years and a maximum of 58 years. 75% of absentees were younger than 40 yo</a:t>
          </a:r>
        </a:p>
      </dsp:txBody>
      <dsp:txXfrm>
        <a:off x="2974584" y="1523321"/>
        <a:ext cx="2174490" cy="1304694"/>
      </dsp:txXfrm>
    </dsp:sp>
    <dsp:sp modelId="{D4EBF655-4181-4B6C-9365-BE4D32B537A0}">
      <dsp:nvSpPr>
        <dsp:cNvPr id="0" name=""/>
        <dsp:cNvSpPr/>
      </dsp:nvSpPr>
      <dsp:spPr>
        <a:xfrm>
          <a:off x="5366524" y="1523321"/>
          <a:ext cx="2174490" cy="1304694"/>
        </a:xfrm>
        <a:prstGeom prst="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average distance from their residence location to work for absentees was 29.9 Km</a:t>
          </a:r>
        </a:p>
      </dsp:txBody>
      <dsp:txXfrm>
        <a:off x="5366524" y="1523321"/>
        <a:ext cx="2174490" cy="1304694"/>
      </dsp:txXfrm>
    </dsp:sp>
    <dsp:sp modelId="{37A5EEBC-2679-4953-92DC-923CF6661C5C}">
      <dsp:nvSpPr>
        <dsp:cNvPr id="0" name=""/>
        <dsp:cNvSpPr/>
      </dsp:nvSpPr>
      <dsp:spPr>
        <a:xfrm>
          <a:off x="7758464" y="1523321"/>
          <a:ext cx="2174490" cy="1304694"/>
        </a:xfrm>
        <a:prstGeom prst="rect">
          <a:avLst/>
        </a:prstGeom>
        <a:gradFill rotWithShape="0">
          <a:gsLst>
            <a:gs pos="0">
              <a:schemeClr val="accent2">
                <a:hueOff val="5638162"/>
                <a:satOff val="-16181"/>
                <a:lumOff val="-25908"/>
                <a:alphaOff val="0"/>
                <a:satMod val="103000"/>
                <a:lumMod val="102000"/>
                <a:tint val="94000"/>
              </a:schemeClr>
            </a:gs>
            <a:gs pos="50000">
              <a:schemeClr val="accent2">
                <a:hueOff val="5638162"/>
                <a:satOff val="-16181"/>
                <a:lumOff val="-25908"/>
                <a:alphaOff val="0"/>
                <a:satMod val="110000"/>
                <a:lumMod val="100000"/>
                <a:shade val="100000"/>
              </a:schemeClr>
            </a:gs>
            <a:gs pos="100000">
              <a:schemeClr val="accent2">
                <a:hueOff val="5638162"/>
                <a:satOff val="-16181"/>
                <a:lumOff val="-259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There were 44 individuals with perfect attendance record (6% of total)</a:t>
          </a:r>
        </a:p>
      </dsp:txBody>
      <dsp:txXfrm>
        <a:off x="7758464" y="1523321"/>
        <a:ext cx="2174490" cy="1304694"/>
      </dsp:txXfrm>
    </dsp:sp>
    <dsp:sp modelId="{2F4E9B91-77D9-482F-9FD8-5FD1F865ADB0}">
      <dsp:nvSpPr>
        <dsp:cNvPr id="0" name=""/>
        <dsp:cNvSpPr/>
      </dsp:nvSpPr>
      <dsp:spPr>
        <a:xfrm>
          <a:off x="4170554" y="3045465"/>
          <a:ext cx="2174490" cy="1304694"/>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By extension, 94% of individuals reported absences during the year</a:t>
          </a:r>
        </a:p>
      </dsp:txBody>
      <dsp:txXfrm>
        <a:off x="4170554" y="3045465"/>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512AA-359B-49BB-A3EC-018D50B05E87}">
      <dsp:nvSpPr>
        <dsp:cNvPr id="0" name=""/>
        <dsp:cNvSpPr/>
      </dsp:nvSpPr>
      <dsp:spPr>
        <a:xfrm rot="5400000">
          <a:off x="1110935" y="987930"/>
          <a:ext cx="1546756" cy="18646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A141FE-8C6A-4CCD-984D-5A047E129091}">
      <dsp:nvSpPr>
        <dsp:cNvPr id="0" name=""/>
        <dsp:cNvSpPr/>
      </dsp:nvSpPr>
      <dsp:spPr>
        <a:xfrm>
          <a:off x="1466407" y="279"/>
          <a:ext cx="2071799" cy="124307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The main reasons for absences were medical consultation (21.4%), dental consultation (16.1%), physiotherapy(9.8%), diseases of the musculoskeletal system and connective tissue (7.9%), injuries (5.7%) and patient follow-up(5.5%)</a:t>
          </a:r>
        </a:p>
      </dsp:txBody>
      <dsp:txXfrm>
        <a:off x="1502816" y="36688"/>
        <a:ext cx="1998981" cy="1170261"/>
      </dsp:txXfrm>
    </dsp:sp>
    <dsp:sp modelId="{7B4DFF0E-2F16-4182-9C14-17A8C97838FF}">
      <dsp:nvSpPr>
        <dsp:cNvPr id="0" name=""/>
        <dsp:cNvSpPr/>
      </dsp:nvSpPr>
      <dsp:spPr>
        <a:xfrm rot="5400000">
          <a:off x="1110935" y="2541780"/>
          <a:ext cx="1546756" cy="186461"/>
        </a:xfrm>
        <a:prstGeom prst="rect">
          <a:avLst/>
        </a:prstGeom>
        <a:gradFill rotWithShape="0">
          <a:gsLst>
            <a:gs pos="0">
              <a:schemeClr val="accent2">
                <a:hueOff val="920516"/>
                <a:satOff val="-2642"/>
                <a:lumOff val="-4230"/>
                <a:alphaOff val="0"/>
                <a:satMod val="103000"/>
                <a:lumMod val="102000"/>
                <a:tint val="94000"/>
              </a:schemeClr>
            </a:gs>
            <a:gs pos="50000">
              <a:schemeClr val="accent2">
                <a:hueOff val="920516"/>
                <a:satOff val="-2642"/>
                <a:lumOff val="-4230"/>
                <a:alphaOff val="0"/>
                <a:satMod val="110000"/>
                <a:lumMod val="100000"/>
                <a:shade val="100000"/>
              </a:schemeClr>
            </a:gs>
            <a:gs pos="100000">
              <a:schemeClr val="accent2">
                <a:hueOff val="920516"/>
                <a:satOff val="-2642"/>
                <a:lumOff val="-42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8C2EAD-64DA-4E96-9386-B69069916674}">
      <dsp:nvSpPr>
        <dsp:cNvPr id="0" name=""/>
        <dsp:cNvSpPr/>
      </dsp:nvSpPr>
      <dsp:spPr>
        <a:xfrm>
          <a:off x="1466407" y="1554129"/>
          <a:ext cx="2071799" cy="1243079"/>
        </a:xfrm>
        <a:prstGeom prst="roundRect">
          <a:avLst>
            <a:gd name="adj" fmla="val 10000"/>
          </a:avLst>
        </a:prstGeom>
        <a:gradFill rotWithShape="0">
          <a:gsLst>
            <a:gs pos="0">
              <a:schemeClr val="accent2">
                <a:hueOff val="805452"/>
                <a:satOff val="-2312"/>
                <a:lumOff val="-3701"/>
                <a:alphaOff val="0"/>
                <a:satMod val="103000"/>
                <a:lumMod val="102000"/>
                <a:tint val="94000"/>
              </a:schemeClr>
            </a:gs>
            <a:gs pos="50000">
              <a:schemeClr val="accent2">
                <a:hueOff val="805452"/>
                <a:satOff val="-2312"/>
                <a:lumOff val="-3701"/>
                <a:alphaOff val="0"/>
                <a:satMod val="110000"/>
                <a:lumMod val="100000"/>
                <a:shade val="100000"/>
              </a:schemeClr>
            </a:gs>
            <a:gs pos="100000">
              <a:schemeClr val="accent2">
                <a:hueOff val="805452"/>
                <a:satOff val="-2312"/>
                <a:lumOff val="-37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The majority of absent hours were caused by diseases of the musculoskeletal system and connective tissue (842 </a:t>
          </a:r>
          <a:r>
            <a:rPr lang="en-US" sz="800" kern="1200" dirty="0" err="1"/>
            <a:t>hr</a:t>
          </a:r>
          <a:r>
            <a:rPr lang="en-US" sz="800" kern="1200" dirty="0"/>
            <a:t>); injury, poisoning and certain other consequences of external causes (729 </a:t>
          </a:r>
          <a:r>
            <a:rPr lang="en-US" sz="800" kern="1200" dirty="0" err="1"/>
            <a:t>hr</a:t>
          </a:r>
          <a:r>
            <a:rPr lang="en-US" sz="800" kern="1200" dirty="0"/>
            <a:t>); as well as medical(424 </a:t>
          </a:r>
          <a:r>
            <a:rPr lang="en-US" sz="800" kern="1200" dirty="0" err="1"/>
            <a:t>hr</a:t>
          </a:r>
          <a:r>
            <a:rPr lang="en-US" sz="800" kern="1200" dirty="0"/>
            <a:t>) and dental(335 </a:t>
          </a:r>
          <a:r>
            <a:rPr lang="en-US" sz="800" kern="1200" dirty="0" err="1"/>
            <a:t>hr</a:t>
          </a:r>
          <a:r>
            <a:rPr lang="en-US" sz="800" kern="1200" dirty="0"/>
            <a:t>) consultations. There were significant absences due to diseases of the respiratory(276 </a:t>
          </a:r>
          <a:r>
            <a:rPr lang="en-US" sz="800" kern="1200" dirty="0" err="1"/>
            <a:t>hr</a:t>
          </a:r>
          <a:r>
            <a:rPr lang="en-US" sz="800" kern="1200" dirty="0"/>
            <a:t>) and digestive(297 </a:t>
          </a:r>
          <a:r>
            <a:rPr lang="en-US" sz="800" kern="1200" dirty="0" err="1"/>
            <a:t>hr</a:t>
          </a:r>
          <a:r>
            <a:rPr lang="en-US" sz="800" kern="1200" dirty="0"/>
            <a:t>) systems.</a:t>
          </a:r>
        </a:p>
      </dsp:txBody>
      <dsp:txXfrm>
        <a:off x="1502816" y="1590538"/>
        <a:ext cx="1998981" cy="1170261"/>
      </dsp:txXfrm>
    </dsp:sp>
    <dsp:sp modelId="{F8337154-22B7-4767-82A4-D9F26EA1CA00}">
      <dsp:nvSpPr>
        <dsp:cNvPr id="0" name=""/>
        <dsp:cNvSpPr/>
      </dsp:nvSpPr>
      <dsp:spPr>
        <a:xfrm>
          <a:off x="1887860" y="3318704"/>
          <a:ext cx="2748400" cy="186461"/>
        </a:xfrm>
        <a:prstGeom prst="rect">
          <a:avLst/>
        </a:prstGeom>
        <a:gradFill rotWithShape="0">
          <a:gsLst>
            <a:gs pos="0">
              <a:schemeClr val="accent2">
                <a:hueOff val="1841033"/>
                <a:satOff val="-5284"/>
                <a:lumOff val="-8460"/>
                <a:alphaOff val="0"/>
                <a:satMod val="103000"/>
                <a:lumMod val="102000"/>
                <a:tint val="94000"/>
              </a:schemeClr>
            </a:gs>
            <a:gs pos="50000">
              <a:schemeClr val="accent2">
                <a:hueOff val="1841033"/>
                <a:satOff val="-5284"/>
                <a:lumOff val="-8460"/>
                <a:alphaOff val="0"/>
                <a:satMod val="110000"/>
                <a:lumMod val="100000"/>
                <a:shade val="100000"/>
              </a:schemeClr>
            </a:gs>
            <a:gs pos="100000">
              <a:schemeClr val="accent2">
                <a:hueOff val="1841033"/>
                <a:satOff val="-5284"/>
                <a:lumOff val="-84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8F9BD0-946B-4BB0-B824-625298C826E9}">
      <dsp:nvSpPr>
        <dsp:cNvPr id="0" name=""/>
        <dsp:cNvSpPr/>
      </dsp:nvSpPr>
      <dsp:spPr>
        <a:xfrm>
          <a:off x="1466407" y="3107978"/>
          <a:ext cx="2071799" cy="1243079"/>
        </a:xfrm>
        <a:prstGeom prst="roundRect">
          <a:avLst>
            <a:gd name="adj" fmla="val 10000"/>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The months with the most absenteeism cases were March (12%), February (10.3%) and July (9.3%)</a:t>
          </a:r>
        </a:p>
      </dsp:txBody>
      <dsp:txXfrm>
        <a:off x="1502816" y="3144387"/>
        <a:ext cx="1998981" cy="1170261"/>
      </dsp:txXfrm>
    </dsp:sp>
    <dsp:sp modelId="{310CD329-9C81-4DA6-8877-137AB9E2B0FB}">
      <dsp:nvSpPr>
        <dsp:cNvPr id="0" name=""/>
        <dsp:cNvSpPr/>
      </dsp:nvSpPr>
      <dsp:spPr>
        <a:xfrm rot="16200000">
          <a:off x="3866428" y="2541780"/>
          <a:ext cx="1546756" cy="186461"/>
        </a:xfrm>
        <a:prstGeom prst="rect">
          <a:avLst/>
        </a:prstGeom>
        <a:gradFill rotWithShape="0">
          <a:gsLst>
            <a:gs pos="0">
              <a:schemeClr val="accent2">
                <a:hueOff val="2761549"/>
                <a:satOff val="-7926"/>
                <a:lumOff val="-12690"/>
                <a:alphaOff val="0"/>
                <a:satMod val="103000"/>
                <a:lumMod val="102000"/>
                <a:tint val="94000"/>
              </a:schemeClr>
            </a:gs>
            <a:gs pos="50000">
              <a:schemeClr val="accent2">
                <a:hueOff val="2761549"/>
                <a:satOff val="-7926"/>
                <a:lumOff val="-12690"/>
                <a:alphaOff val="0"/>
                <a:satMod val="110000"/>
                <a:lumMod val="100000"/>
                <a:shade val="100000"/>
              </a:schemeClr>
            </a:gs>
            <a:gs pos="100000">
              <a:schemeClr val="accent2">
                <a:hueOff val="2761549"/>
                <a:satOff val="-7926"/>
                <a:lumOff val="-126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B31D71-D965-45AD-89E4-B4DC64A2D4D7}">
      <dsp:nvSpPr>
        <dsp:cNvPr id="0" name=""/>
        <dsp:cNvSpPr/>
      </dsp:nvSpPr>
      <dsp:spPr>
        <a:xfrm>
          <a:off x="4221900" y="3107978"/>
          <a:ext cx="2071799" cy="1243079"/>
        </a:xfrm>
        <a:prstGeom prst="roundRect">
          <a:avLst>
            <a:gd name="adj" fmla="val 10000"/>
          </a:avLst>
        </a:prstGeom>
        <a:gradFill rotWithShape="0">
          <a:gsLst>
            <a:gs pos="0">
              <a:schemeClr val="accent2">
                <a:hueOff val="2416355"/>
                <a:satOff val="-6935"/>
                <a:lumOff val="-11103"/>
                <a:alphaOff val="0"/>
                <a:satMod val="103000"/>
                <a:lumMod val="102000"/>
                <a:tint val="94000"/>
              </a:schemeClr>
            </a:gs>
            <a:gs pos="50000">
              <a:schemeClr val="accent2">
                <a:hueOff val="2416355"/>
                <a:satOff val="-6935"/>
                <a:lumOff val="-11103"/>
                <a:alphaOff val="0"/>
                <a:satMod val="110000"/>
                <a:lumMod val="100000"/>
                <a:shade val="100000"/>
              </a:schemeClr>
            </a:gs>
            <a:gs pos="100000">
              <a:schemeClr val="accent2">
                <a:hueOff val="2416355"/>
                <a:satOff val="-6935"/>
                <a:lumOff val="-111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The months with the most absenteeism time were March (765 </a:t>
          </a:r>
          <a:r>
            <a:rPr lang="en-US" sz="1000" kern="1200" dirty="0" err="1"/>
            <a:t>hr</a:t>
          </a:r>
          <a:r>
            <a:rPr lang="en-US" sz="1000" kern="1200" dirty="0"/>
            <a:t>), July (734 </a:t>
          </a:r>
          <a:r>
            <a:rPr lang="en-US" sz="1000" kern="1200" dirty="0" err="1"/>
            <a:t>hr</a:t>
          </a:r>
          <a:r>
            <a:rPr lang="en-US" sz="1000" kern="1200" dirty="0"/>
            <a:t>), April (482 </a:t>
          </a:r>
          <a:r>
            <a:rPr lang="en-US" sz="1000" kern="1200" dirty="0" err="1"/>
            <a:t>hr</a:t>
          </a:r>
          <a:r>
            <a:rPr lang="en-US" sz="1000" kern="1200" dirty="0"/>
            <a:t>) and November (473 </a:t>
          </a:r>
          <a:r>
            <a:rPr lang="en-US" sz="1000" kern="1200" dirty="0" err="1"/>
            <a:t>hr</a:t>
          </a:r>
          <a:r>
            <a:rPr lang="en-US" sz="1000" kern="1200" dirty="0"/>
            <a:t>)</a:t>
          </a:r>
        </a:p>
      </dsp:txBody>
      <dsp:txXfrm>
        <a:off x="4258309" y="3144387"/>
        <a:ext cx="1998981" cy="1170261"/>
      </dsp:txXfrm>
    </dsp:sp>
    <dsp:sp modelId="{F9778C6A-9EF4-4791-B6EF-FB12E3B0521E}">
      <dsp:nvSpPr>
        <dsp:cNvPr id="0" name=""/>
        <dsp:cNvSpPr/>
      </dsp:nvSpPr>
      <dsp:spPr>
        <a:xfrm rot="16200000">
          <a:off x="3866428" y="987930"/>
          <a:ext cx="1546756" cy="186461"/>
        </a:xfrm>
        <a:prstGeom prst="rect">
          <a:avLst/>
        </a:prstGeom>
        <a:gradFill rotWithShape="0">
          <a:gsLst>
            <a:gs pos="0">
              <a:schemeClr val="accent2">
                <a:hueOff val="3682065"/>
                <a:satOff val="-10567"/>
                <a:lumOff val="-16919"/>
                <a:alphaOff val="0"/>
                <a:satMod val="103000"/>
                <a:lumMod val="102000"/>
                <a:tint val="94000"/>
              </a:schemeClr>
            </a:gs>
            <a:gs pos="50000">
              <a:schemeClr val="accent2">
                <a:hueOff val="3682065"/>
                <a:satOff val="-10567"/>
                <a:lumOff val="-16919"/>
                <a:alphaOff val="0"/>
                <a:satMod val="110000"/>
                <a:lumMod val="100000"/>
                <a:shade val="100000"/>
              </a:schemeClr>
            </a:gs>
            <a:gs pos="100000">
              <a:schemeClr val="accent2">
                <a:hueOff val="3682065"/>
                <a:satOff val="-10567"/>
                <a:lumOff val="-1691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3A7D7D-E71A-4BB1-9137-345D7C4715A6}">
      <dsp:nvSpPr>
        <dsp:cNvPr id="0" name=""/>
        <dsp:cNvSpPr/>
      </dsp:nvSpPr>
      <dsp:spPr>
        <a:xfrm>
          <a:off x="4221900" y="1554129"/>
          <a:ext cx="2071799" cy="1243079"/>
        </a:xfrm>
        <a:prstGeom prst="roundRect">
          <a:avLst>
            <a:gd name="adj" fmla="val 10000"/>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The days with the most absence cases were Monday (22.1%), Wednesday (20.8%), Tuesday (20.3%) and Friday (19.8%)</a:t>
          </a:r>
        </a:p>
      </dsp:txBody>
      <dsp:txXfrm>
        <a:off x="4258309" y="1590538"/>
        <a:ext cx="1998981" cy="1170261"/>
      </dsp:txXfrm>
    </dsp:sp>
    <dsp:sp modelId="{5C8FEC76-3BE9-43C4-9DB2-0AEF948A2538}">
      <dsp:nvSpPr>
        <dsp:cNvPr id="0" name=""/>
        <dsp:cNvSpPr/>
      </dsp:nvSpPr>
      <dsp:spPr>
        <a:xfrm>
          <a:off x="4643353" y="211006"/>
          <a:ext cx="2748400" cy="186461"/>
        </a:xfrm>
        <a:prstGeom prst="rect">
          <a:avLst/>
        </a:prstGeom>
        <a:gradFill rotWithShape="0">
          <a:gsLst>
            <a:gs pos="0">
              <a:schemeClr val="accent2">
                <a:hueOff val="4602581"/>
                <a:satOff val="-13209"/>
                <a:lumOff val="-21149"/>
                <a:alphaOff val="0"/>
                <a:satMod val="103000"/>
                <a:lumMod val="102000"/>
                <a:tint val="94000"/>
              </a:schemeClr>
            </a:gs>
            <a:gs pos="50000">
              <a:schemeClr val="accent2">
                <a:hueOff val="4602581"/>
                <a:satOff val="-13209"/>
                <a:lumOff val="-21149"/>
                <a:alphaOff val="0"/>
                <a:satMod val="110000"/>
                <a:lumMod val="100000"/>
                <a:shade val="100000"/>
              </a:schemeClr>
            </a:gs>
            <a:gs pos="100000">
              <a:schemeClr val="accent2">
                <a:hueOff val="4602581"/>
                <a:satOff val="-13209"/>
                <a:lumOff val="-211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A51FE0-8209-41BB-B143-5B1C091A111C}">
      <dsp:nvSpPr>
        <dsp:cNvPr id="0" name=""/>
        <dsp:cNvSpPr/>
      </dsp:nvSpPr>
      <dsp:spPr>
        <a:xfrm>
          <a:off x="4221900" y="279"/>
          <a:ext cx="2071799" cy="1243079"/>
        </a:xfrm>
        <a:prstGeom prst="roundRect">
          <a:avLst>
            <a:gd name="adj" fmla="val 10000"/>
          </a:avLst>
        </a:prstGeom>
        <a:gradFill rotWithShape="0">
          <a:gsLst>
            <a:gs pos="0">
              <a:schemeClr val="accent2">
                <a:hueOff val="4027259"/>
                <a:satOff val="-11558"/>
                <a:lumOff val="-18506"/>
                <a:alphaOff val="0"/>
                <a:satMod val="103000"/>
                <a:lumMod val="102000"/>
                <a:tint val="94000"/>
              </a:schemeClr>
            </a:gs>
            <a:gs pos="50000">
              <a:schemeClr val="accent2">
                <a:hueOff val="4027259"/>
                <a:satOff val="-11558"/>
                <a:lumOff val="-18506"/>
                <a:alphaOff val="0"/>
                <a:satMod val="110000"/>
                <a:lumMod val="100000"/>
                <a:shade val="100000"/>
              </a:schemeClr>
            </a:gs>
            <a:gs pos="100000">
              <a:schemeClr val="accent2">
                <a:hueOff val="4027259"/>
                <a:satOff val="-11558"/>
                <a:lumOff val="-185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The days with the most absenteeism hours were Monday (1489 </a:t>
          </a:r>
          <a:r>
            <a:rPr lang="en-US" sz="1000" kern="1200" dirty="0" err="1"/>
            <a:t>hr</a:t>
          </a:r>
          <a:r>
            <a:rPr lang="en-US" sz="1000" kern="1200" dirty="0"/>
            <a:t>), Tuesday (1229 </a:t>
          </a:r>
          <a:r>
            <a:rPr lang="en-US" sz="1000" kern="1200" dirty="0" err="1"/>
            <a:t>hr</a:t>
          </a:r>
          <a:r>
            <a:rPr lang="en-US" sz="1000" kern="1200" dirty="0"/>
            <a:t>), Wednesday (1115 </a:t>
          </a:r>
          <a:r>
            <a:rPr lang="en-US" sz="1000" kern="1200" dirty="0" err="1"/>
            <a:t>hr</a:t>
          </a:r>
          <a:r>
            <a:rPr lang="en-US" sz="1000" kern="1200" dirty="0"/>
            <a:t>) and Friday (738 </a:t>
          </a:r>
          <a:r>
            <a:rPr lang="en-US" sz="1000" kern="1200" dirty="0" err="1"/>
            <a:t>hr</a:t>
          </a:r>
          <a:r>
            <a:rPr lang="en-US" sz="1000" kern="1200" dirty="0"/>
            <a:t>)</a:t>
          </a:r>
        </a:p>
      </dsp:txBody>
      <dsp:txXfrm>
        <a:off x="4258309" y="36688"/>
        <a:ext cx="1998981" cy="1170261"/>
      </dsp:txXfrm>
    </dsp:sp>
    <dsp:sp modelId="{40689389-1913-4250-AB13-62F7A65A001B}">
      <dsp:nvSpPr>
        <dsp:cNvPr id="0" name=""/>
        <dsp:cNvSpPr/>
      </dsp:nvSpPr>
      <dsp:spPr>
        <a:xfrm rot="5400000">
          <a:off x="6621921" y="987930"/>
          <a:ext cx="1546756" cy="186461"/>
        </a:xfrm>
        <a:prstGeom prst="rect">
          <a:avLst/>
        </a:prstGeom>
        <a:gradFill rotWithShape="0">
          <a:gsLst>
            <a:gs pos="0">
              <a:schemeClr val="accent2">
                <a:hueOff val="5523098"/>
                <a:satOff val="-15851"/>
                <a:lumOff val="-25379"/>
                <a:alphaOff val="0"/>
                <a:satMod val="103000"/>
                <a:lumMod val="102000"/>
                <a:tint val="94000"/>
              </a:schemeClr>
            </a:gs>
            <a:gs pos="50000">
              <a:schemeClr val="accent2">
                <a:hueOff val="5523098"/>
                <a:satOff val="-15851"/>
                <a:lumOff val="-25379"/>
                <a:alphaOff val="0"/>
                <a:satMod val="110000"/>
                <a:lumMod val="100000"/>
                <a:shade val="100000"/>
              </a:schemeClr>
            </a:gs>
            <a:gs pos="100000">
              <a:schemeClr val="accent2">
                <a:hueOff val="5523098"/>
                <a:satOff val="-15851"/>
                <a:lumOff val="-2537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201BB-BAA6-4EE7-A9CD-CDCEB29A0B89}">
      <dsp:nvSpPr>
        <dsp:cNvPr id="0" name=""/>
        <dsp:cNvSpPr/>
      </dsp:nvSpPr>
      <dsp:spPr>
        <a:xfrm>
          <a:off x="6977393" y="279"/>
          <a:ext cx="2071799" cy="1243079"/>
        </a:xfrm>
        <a:prstGeom prst="roundRect">
          <a:avLst>
            <a:gd name="adj" fmla="val 10000"/>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Absence cases were almost equally distributed across seasons with Autumn having a slight uptick (27.2%)</a:t>
          </a:r>
        </a:p>
      </dsp:txBody>
      <dsp:txXfrm>
        <a:off x="7013802" y="36688"/>
        <a:ext cx="1998981" cy="1170261"/>
      </dsp:txXfrm>
    </dsp:sp>
    <dsp:sp modelId="{C43DFB84-EFF4-4C69-AE23-138E58D98F17}">
      <dsp:nvSpPr>
        <dsp:cNvPr id="0" name=""/>
        <dsp:cNvSpPr/>
      </dsp:nvSpPr>
      <dsp:spPr>
        <a:xfrm rot="5400000">
          <a:off x="6621921" y="2541780"/>
          <a:ext cx="1546756" cy="186461"/>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45E8114-5CBD-4A22-A080-DBB60CBBA76B}">
      <dsp:nvSpPr>
        <dsp:cNvPr id="0" name=""/>
        <dsp:cNvSpPr/>
      </dsp:nvSpPr>
      <dsp:spPr>
        <a:xfrm>
          <a:off x="6977393" y="1554129"/>
          <a:ext cx="2071799" cy="1243079"/>
        </a:xfrm>
        <a:prstGeom prst="roundRect">
          <a:avLst>
            <a:gd name="adj" fmla="val 10000"/>
          </a:avLst>
        </a:prstGeom>
        <a:gradFill rotWithShape="0">
          <a:gsLst>
            <a:gs pos="0">
              <a:schemeClr val="accent2">
                <a:hueOff val="5638162"/>
                <a:satOff val="-16181"/>
                <a:lumOff val="-25908"/>
                <a:alphaOff val="0"/>
                <a:satMod val="103000"/>
                <a:lumMod val="102000"/>
                <a:tint val="94000"/>
              </a:schemeClr>
            </a:gs>
            <a:gs pos="50000">
              <a:schemeClr val="accent2">
                <a:hueOff val="5638162"/>
                <a:satOff val="-16181"/>
                <a:lumOff val="-25908"/>
                <a:alphaOff val="0"/>
                <a:satMod val="110000"/>
                <a:lumMod val="100000"/>
                <a:shade val="100000"/>
              </a:schemeClr>
            </a:gs>
            <a:gs pos="100000">
              <a:schemeClr val="accent2">
                <a:hueOff val="5638162"/>
                <a:satOff val="-16181"/>
                <a:lumOff val="-259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The season with the most absenteeism hours was Autumn (1492 </a:t>
          </a:r>
          <a:r>
            <a:rPr lang="en-US" sz="1000" kern="1200" dirty="0" err="1"/>
            <a:t>hr</a:t>
          </a:r>
          <a:r>
            <a:rPr lang="en-US" sz="1000" kern="1200" dirty="0"/>
            <a:t>), followed by Spring (1241) and Winter (1239) which differed very little.</a:t>
          </a:r>
        </a:p>
      </dsp:txBody>
      <dsp:txXfrm>
        <a:off x="7013802" y="1590538"/>
        <a:ext cx="1998981" cy="1170261"/>
      </dsp:txXfrm>
    </dsp:sp>
    <dsp:sp modelId="{84D04E0F-BEA2-49C1-A028-3F3C5CE08046}">
      <dsp:nvSpPr>
        <dsp:cNvPr id="0" name=""/>
        <dsp:cNvSpPr/>
      </dsp:nvSpPr>
      <dsp:spPr>
        <a:xfrm>
          <a:off x="6977393" y="3107978"/>
          <a:ext cx="2071799" cy="1243079"/>
        </a:xfrm>
        <a:prstGeom prst="roundRect">
          <a:avLst>
            <a:gd name="adj" fmla="val 10000"/>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None of the absentees were subject to disciplinary action prior to being absent</a:t>
          </a:r>
        </a:p>
      </dsp:txBody>
      <dsp:txXfrm>
        <a:off x="7013802" y="3144387"/>
        <a:ext cx="1998981" cy="11702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E3DD0-FE6D-4323-A2A5-CB06DD1C53C0}">
      <dsp:nvSpPr>
        <dsp:cNvPr id="0" name=""/>
        <dsp:cNvSpPr/>
      </dsp:nvSpPr>
      <dsp:spPr>
        <a:xfrm>
          <a:off x="3080"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majority of the absentees (82%) had high school education. Employees with this level of education had the most absenteeism hours (4393 hr)</a:t>
          </a:r>
          <a:endParaRPr lang="en-US" sz="1200" kern="1200" dirty="0"/>
        </a:p>
      </dsp:txBody>
      <dsp:txXfrm>
        <a:off x="3080" y="587032"/>
        <a:ext cx="2444055" cy="1466433"/>
      </dsp:txXfrm>
    </dsp:sp>
    <dsp:sp modelId="{E68ED70B-4E3A-4ECD-BD24-71DFB5818119}">
      <dsp:nvSpPr>
        <dsp:cNvPr id="0" name=""/>
        <dsp:cNvSpPr/>
      </dsp:nvSpPr>
      <dsp:spPr>
        <a:xfrm>
          <a:off x="2691541" y="587032"/>
          <a:ext cx="2444055" cy="1466433"/>
        </a:xfrm>
        <a:prstGeom prst="rect">
          <a:avLst/>
        </a:prstGeom>
        <a:solidFill>
          <a:schemeClr val="accent2">
            <a:hueOff val="920516"/>
            <a:satOff val="-2642"/>
            <a:lumOff val="-42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 large majority of absentees (58.5%) had children</a:t>
          </a:r>
        </a:p>
      </dsp:txBody>
      <dsp:txXfrm>
        <a:off x="2691541" y="587032"/>
        <a:ext cx="2444055" cy="1466433"/>
      </dsp:txXfrm>
    </dsp:sp>
    <dsp:sp modelId="{D052D44E-908D-4154-868A-E4F7F13B53A2}">
      <dsp:nvSpPr>
        <dsp:cNvPr id="0" name=""/>
        <dsp:cNvSpPr/>
      </dsp:nvSpPr>
      <dsp:spPr>
        <a:xfrm>
          <a:off x="5380002" y="587032"/>
          <a:ext cx="2444055" cy="1466433"/>
        </a:xfrm>
        <a:prstGeom prst="rect">
          <a:avLst/>
        </a:prstGeom>
        <a:solidFill>
          <a:schemeClr val="accent2">
            <a:hueOff val="1841033"/>
            <a:satOff val="-5284"/>
            <a:lumOff val="-84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largest number of absenteeism hours were seen in employees with 2 children (1649 </a:t>
          </a:r>
          <a:r>
            <a:rPr lang="en-US" sz="1200" kern="1200" dirty="0" err="1"/>
            <a:t>hr</a:t>
          </a:r>
          <a:r>
            <a:rPr lang="en-US" sz="1200" kern="1200" dirty="0"/>
            <a:t>)</a:t>
          </a:r>
        </a:p>
      </dsp:txBody>
      <dsp:txXfrm>
        <a:off x="5380002" y="587032"/>
        <a:ext cx="2444055" cy="1466433"/>
      </dsp:txXfrm>
    </dsp:sp>
    <dsp:sp modelId="{ECDE0859-7D2D-425E-9084-3B0C12910392}">
      <dsp:nvSpPr>
        <dsp:cNvPr id="0" name=""/>
        <dsp:cNvSpPr/>
      </dsp:nvSpPr>
      <dsp:spPr>
        <a:xfrm>
          <a:off x="8068463" y="587032"/>
          <a:ext cx="2444055" cy="1466433"/>
        </a:xfrm>
        <a:prstGeom prst="rect">
          <a:avLst/>
        </a:prstGeom>
        <a:solidFill>
          <a:schemeClr val="accent2">
            <a:hueOff val="2761549"/>
            <a:satOff val="-7926"/>
            <a:lumOff val="-126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56.2 percent of absentees were social drinkers. The largest number of absenteeism hours were in the social drinker group (3226 </a:t>
          </a:r>
          <a:r>
            <a:rPr lang="en-US" sz="1200" kern="1200" dirty="0" err="1"/>
            <a:t>hr</a:t>
          </a:r>
          <a:r>
            <a:rPr lang="en-US" sz="1200" kern="1200" dirty="0"/>
            <a:t>)</a:t>
          </a:r>
        </a:p>
      </dsp:txBody>
      <dsp:txXfrm>
        <a:off x="8068463" y="587032"/>
        <a:ext cx="2444055" cy="1466433"/>
      </dsp:txXfrm>
    </dsp:sp>
    <dsp:sp modelId="{4CEDE202-4D47-4328-9B50-3B30A335754E}">
      <dsp:nvSpPr>
        <dsp:cNvPr id="0" name=""/>
        <dsp:cNvSpPr/>
      </dsp:nvSpPr>
      <dsp:spPr>
        <a:xfrm>
          <a:off x="3080" y="2297871"/>
          <a:ext cx="2444055" cy="1466433"/>
        </a:xfrm>
        <a:prstGeom prst="rect">
          <a:avLst/>
        </a:prstGeom>
        <a:solidFill>
          <a:schemeClr val="accent2">
            <a:hueOff val="3682065"/>
            <a:satOff val="-10567"/>
            <a:lumOff val="-169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6.6 percent of absentees were social smokers. The largest number of absenteeism hours were in the non-smoker group (4773 </a:t>
          </a:r>
          <a:r>
            <a:rPr lang="en-US" sz="1200" kern="1200" dirty="0" err="1"/>
            <a:t>hr</a:t>
          </a:r>
          <a:r>
            <a:rPr lang="en-US" sz="1200" kern="1200" dirty="0"/>
            <a:t>)</a:t>
          </a:r>
        </a:p>
      </dsp:txBody>
      <dsp:txXfrm>
        <a:off x="3080" y="2297871"/>
        <a:ext cx="2444055" cy="1466433"/>
      </dsp:txXfrm>
    </dsp:sp>
    <dsp:sp modelId="{92E9E49D-661D-4358-83E5-AA0336708473}">
      <dsp:nvSpPr>
        <dsp:cNvPr id="0" name=""/>
        <dsp:cNvSpPr/>
      </dsp:nvSpPr>
      <dsp:spPr>
        <a:xfrm>
          <a:off x="2691541" y="2297871"/>
          <a:ext cx="2444055" cy="1466433"/>
        </a:xfrm>
        <a:prstGeom prst="rect">
          <a:avLst/>
        </a:prstGeom>
        <a:solidFill>
          <a:schemeClr val="accent2">
            <a:hueOff val="4602581"/>
            <a:satOff val="-13209"/>
            <a:lumOff val="-211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37.8% of absenteeism cases were found in employees who owned pets. The total number of absenteeism hours for pet owners was 1983 hr. The largest number of hours belonged to the no-pet ownership group (3141 </a:t>
          </a:r>
          <a:r>
            <a:rPr lang="en-US" sz="1200" kern="1200" dirty="0" err="1"/>
            <a:t>hr</a:t>
          </a:r>
          <a:r>
            <a:rPr lang="en-US" sz="1200" kern="1200" dirty="0"/>
            <a:t>)</a:t>
          </a:r>
        </a:p>
      </dsp:txBody>
      <dsp:txXfrm>
        <a:off x="2691541" y="2297871"/>
        <a:ext cx="2444055" cy="1466433"/>
      </dsp:txXfrm>
    </dsp:sp>
    <dsp:sp modelId="{31484906-A4CF-40FD-A737-542EE82B787D}">
      <dsp:nvSpPr>
        <dsp:cNvPr id="0" name=""/>
        <dsp:cNvSpPr/>
      </dsp:nvSpPr>
      <dsp:spPr>
        <a:xfrm>
          <a:off x="5380002" y="2297871"/>
          <a:ext cx="2444055" cy="1466433"/>
        </a:xfrm>
        <a:prstGeom prst="rect">
          <a:avLst/>
        </a:prstGeom>
        <a:solidFill>
          <a:schemeClr val="accent2">
            <a:hueOff val="5523098"/>
            <a:satOff val="-15851"/>
            <a:lumOff val="-253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32.2% of absenteeism cases were found in employees with obesity. The total number of absenteeism hours for these employees was 1461 </a:t>
          </a:r>
          <a:r>
            <a:rPr lang="en-US" sz="1200" kern="1200" dirty="0" err="1"/>
            <a:t>hr</a:t>
          </a:r>
          <a:endParaRPr lang="en-US" sz="1200" kern="1200" dirty="0"/>
        </a:p>
      </dsp:txBody>
      <dsp:txXfrm>
        <a:off x="5380002" y="2297871"/>
        <a:ext cx="2444055" cy="1466433"/>
      </dsp:txXfrm>
    </dsp:sp>
    <dsp:sp modelId="{C9436A6D-325C-4E80-AED0-07C7E3997F1A}">
      <dsp:nvSpPr>
        <dsp:cNvPr id="0" name=""/>
        <dsp:cNvSpPr/>
      </dsp:nvSpPr>
      <dsp:spPr>
        <a:xfrm>
          <a:off x="8068463" y="2297871"/>
          <a:ext cx="2444055" cy="146643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31.9% of absenteeism cases were found in employees who were overweight. The total number of absenteeism hours for these employees was 1931 hr.</a:t>
          </a:r>
        </a:p>
      </dsp:txBody>
      <dsp:txXfrm>
        <a:off x="8068463" y="2297871"/>
        <a:ext cx="2444055" cy="146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512AA-359B-49BB-A3EC-018D50B05E87}">
      <dsp:nvSpPr>
        <dsp:cNvPr id="0" name=""/>
        <dsp:cNvSpPr/>
      </dsp:nvSpPr>
      <dsp:spPr>
        <a:xfrm rot="5400000">
          <a:off x="1110935" y="987930"/>
          <a:ext cx="1546756" cy="18646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A141FE-8C6A-4CCD-984D-5A047E129091}">
      <dsp:nvSpPr>
        <dsp:cNvPr id="0" name=""/>
        <dsp:cNvSpPr/>
      </dsp:nvSpPr>
      <dsp:spPr>
        <a:xfrm>
          <a:off x="1466407" y="279"/>
          <a:ext cx="2071799" cy="124307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40.4% of absenteeism cases were found in employees who were younger than 35 years old. 38.8% of cases were found in the 35 to 40 years old bracket</a:t>
          </a:r>
          <a:endParaRPr lang="en-US" sz="1200" kern="1200" dirty="0"/>
        </a:p>
      </dsp:txBody>
      <dsp:txXfrm>
        <a:off x="1502816" y="36688"/>
        <a:ext cx="1998981" cy="1170261"/>
      </dsp:txXfrm>
    </dsp:sp>
    <dsp:sp modelId="{8A160279-E8C4-4010-B874-400295044DD3}">
      <dsp:nvSpPr>
        <dsp:cNvPr id="0" name=""/>
        <dsp:cNvSpPr/>
      </dsp:nvSpPr>
      <dsp:spPr>
        <a:xfrm rot="5400000">
          <a:off x="1110935" y="2541780"/>
          <a:ext cx="1546756" cy="186461"/>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EC4D41-6282-468B-8FAE-D978B3FC0C12}">
      <dsp:nvSpPr>
        <dsp:cNvPr id="0" name=""/>
        <dsp:cNvSpPr/>
      </dsp:nvSpPr>
      <dsp:spPr>
        <a:xfrm>
          <a:off x="1466407" y="1554129"/>
          <a:ext cx="2071799" cy="1243079"/>
        </a:xfrm>
        <a:prstGeom prst="roundRect">
          <a:avLst>
            <a:gd name="adj" fmla="val 10000"/>
          </a:avLst>
        </a:prstGeom>
        <a:gradFill rotWithShape="0">
          <a:gsLst>
            <a:gs pos="0">
              <a:schemeClr val="accent2">
                <a:hueOff val="1073936"/>
                <a:satOff val="-3082"/>
                <a:lumOff val="-4935"/>
                <a:alphaOff val="0"/>
                <a:satMod val="103000"/>
                <a:lumMod val="102000"/>
                <a:tint val="94000"/>
              </a:schemeClr>
            </a:gs>
            <a:gs pos="50000">
              <a:schemeClr val="accent2">
                <a:hueOff val="1073936"/>
                <a:satOff val="-3082"/>
                <a:lumOff val="-4935"/>
                <a:alphaOff val="0"/>
                <a:satMod val="110000"/>
                <a:lumMod val="100000"/>
                <a:shade val="100000"/>
              </a:schemeClr>
            </a:gs>
            <a:gs pos="100000">
              <a:schemeClr val="accent2">
                <a:hueOff val="1073936"/>
                <a:satOff val="-3082"/>
                <a:lumOff val="-49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largest number of absence hours (1777 </a:t>
          </a:r>
          <a:r>
            <a:rPr lang="en-US" sz="1400" b="0" i="0" kern="1200" dirty="0" err="1"/>
            <a:t>hr</a:t>
          </a:r>
          <a:r>
            <a:rPr lang="en-US" sz="1400" b="0" i="0" kern="1200" dirty="0"/>
            <a:t>) were found in the 33-40 year old bracket</a:t>
          </a:r>
        </a:p>
      </dsp:txBody>
      <dsp:txXfrm>
        <a:off x="1502816" y="1590538"/>
        <a:ext cx="1998981" cy="1170261"/>
      </dsp:txXfrm>
    </dsp:sp>
    <dsp:sp modelId="{5E801D9F-1EE6-4FD6-9E5A-12E632366687}">
      <dsp:nvSpPr>
        <dsp:cNvPr id="0" name=""/>
        <dsp:cNvSpPr/>
      </dsp:nvSpPr>
      <dsp:spPr>
        <a:xfrm>
          <a:off x="1887860" y="3318704"/>
          <a:ext cx="2748400" cy="186461"/>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9F3D16D-65EA-4A19-B4CF-6DBB30662A32}">
      <dsp:nvSpPr>
        <dsp:cNvPr id="0" name=""/>
        <dsp:cNvSpPr/>
      </dsp:nvSpPr>
      <dsp:spPr>
        <a:xfrm>
          <a:off x="1466407" y="3107978"/>
          <a:ext cx="2071799" cy="1243079"/>
        </a:xfrm>
        <a:prstGeom prst="roundRect">
          <a:avLst>
            <a:gd name="adj" fmla="val 10000"/>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a:t>43.7% of absenteeism cases were found in employees with a 240 to 250 Workload average a day</a:t>
          </a:r>
        </a:p>
      </dsp:txBody>
      <dsp:txXfrm>
        <a:off x="1502816" y="3144387"/>
        <a:ext cx="1998981" cy="1170261"/>
      </dsp:txXfrm>
    </dsp:sp>
    <dsp:sp modelId="{54A710E8-8007-41DE-B6F1-42CC6C5E99CC}">
      <dsp:nvSpPr>
        <dsp:cNvPr id="0" name=""/>
        <dsp:cNvSpPr/>
      </dsp:nvSpPr>
      <dsp:spPr>
        <a:xfrm rot="16200000">
          <a:off x="3866428" y="2541780"/>
          <a:ext cx="1546756" cy="186461"/>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520BBF-CFE1-40A6-947B-0F0ACDFD9B84}">
      <dsp:nvSpPr>
        <dsp:cNvPr id="0" name=""/>
        <dsp:cNvSpPr/>
      </dsp:nvSpPr>
      <dsp:spPr>
        <a:xfrm>
          <a:off x="4221900" y="3107978"/>
          <a:ext cx="2071799" cy="1243079"/>
        </a:xfrm>
        <a:prstGeom prst="roundRect">
          <a:avLst>
            <a:gd name="adj" fmla="val 10000"/>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a:t>61.5% of absentees had a transportation expense between 175 and 280</a:t>
          </a:r>
        </a:p>
      </dsp:txBody>
      <dsp:txXfrm>
        <a:off x="4258309" y="3144387"/>
        <a:ext cx="1998981" cy="1170261"/>
      </dsp:txXfrm>
    </dsp:sp>
    <dsp:sp modelId="{59D21B34-4DED-439E-99F7-1FD90AEB5A73}">
      <dsp:nvSpPr>
        <dsp:cNvPr id="0" name=""/>
        <dsp:cNvSpPr/>
      </dsp:nvSpPr>
      <dsp:spPr>
        <a:xfrm rot="16200000">
          <a:off x="3866428" y="987930"/>
          <a:ext cx="1546756" cy="186461"/>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964A6D-71B6-4065-92AE-87E0EAB134F2}">
      <dsp:nvSpPr>
        <dsp:cNvPr id="0" name=""/>
        <dsp:cNvSpPr/>
      </dsp:nvSpPr>
      <dsp:spPr>
        <a:xfrm>
          <a:off x="4221900" y="1554129"/>
          <a:ext cx="2071799" cy="1243079"/>
        </a:xfrm>
        <a:prstGeom prst="roundRect">
          <a:avLst>
            <a:gd name="adj" fmla="val 10000"/>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a:t>67.7% of absentees live 25 Km or farther from work. The largest group of absentees (27.9%) live 50+ Km from work</a:t>
          </a:r>
        </a:p>
      </dsp:txBody>
      <dsp:txXfrm>
        <a:off x="4258309" y="1590538"/>
        <a:ext cx="1998981" cy="1170261"/>
      </dsp:txXfrm>
    </dsp:sp>
    <dsp:sp modelId="{0AB8FA26-0DE6-440A-8D33-50970133FA2B}">
      <dsp:nvSpPr>
        <dsp:cNvPr id="0" name=""/>
        <dsp:cNvSpPr/>
      </dsp:nvSpPr>
      <dsp:spPr>
        <a:xfrm>
          <a:off x="4643353" y="211006"/>
          <a:ext cx="2748400" cy="186461"/>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4B4CF0-24DB-4721-8997-578DA5CF5F8A}">
      <dsp:nvSpPr>
        <dsp:cNvPr id="0" name=""/>
        <dsp:cNvSpPr/>
      </dsp:nvSpPr>
      <dsp:spPr>
        <a:xfrm>
          <a:off x="4221900" y="279"/>
          <a:ext cx="2071799" cy="1243079"/>
        </a:xfrm>
        <a:prstGeom prst="roundRect">
          <a:avLst>
            <a:gd name="adj" fmla="val 10000"/>
          </a:avLst>
        </a:prstGeom>
        <a:gradFill rotWithShape="0">
          <a:gsLst>
            <a:gs pos="0">
              <a:schemeClr val="accent2">
                <a:hueOff val="5369678"/>
                <a:satOff val="-15411"/>
                <a:lumOff val="-24674"/>
                <a:alphaOff val="0"/>
                <a:satMod val="103000"/>
                <a:lumMod val="102000"/>
                <a:tint val="94000"/>
              </a:schemeClr>
            </a:gs>
            <a:gs pos="50000">
              <a:schemeClr val="accent2">
                <a:hueOff val="5369678"/>
                <a:satOff val="-15411"/>
                <a:lumOff val="-24674"/>
                <a:alphaOff val="0"/>
                <a:satMod val="110000"/>
                <a:lumMod val="100000"/>
                <a:shade val="100000"/>
              </a:schemeClr>
            </a:gs>
            <a:gs pos="100000">
              <a:schemeClr val="accent2">
                <a:hueOff val="5369678"/>
                <a:satOff val="-15411"/>
                <a:lumOff val="-246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88.9% of absences were in employees with 9 to 18 years of service</a:t>
          </a:r>
        </a:p>
      </dsp:txBody>
      <dsp:txXfrm>
        <a:off x="4258309" y="36688"/>
        <a:ext cx="1998981" cy="1170261"/>
      </dsp:txXfrm>
    </dsp:sp>
    <dsp:sp modelId="{FFD5142B-BC25-4B03-917F-7840CD11C99A}">
      <dsp:nvSpPr>
        <dsp:cNvPr id="0" name=""/>
        <dsp:cNvSpPr/>
      </dsp:nvSpPr>
      <dsp:spPr>
        <a:xfrm>
          <a:off x="6977393" y="279"/>
          <a:ext cx="2071799" cy="1243079"/>
        </a:xfrm>
        <a:prstGeom prst="roundRect">
          <a:avLst>
            <a:gd name="adj" fmla="val 10000"/>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largest number of absence hours (3182 </a:t>
          </a:r>
          <a:r>
            <a:rPr lang="en-US" sz="1400" b="0" i="0" kern="1200" dirty="0" err="1"/>
            <a:t>hr</a:t>
          </a:r>
          <a:r>
            <a:rPr lang="en-US" sz="1400" b="0" i="0" kern="1200" dirty="0"/>
            <a:t>) were found in the group with 9-14 years of service</a:t>
          </a:r>
        </a:p>
      </dsp:txBody>
      <dsp:txXfrm>
        <a:off x="7013802" y="36688"/>
        <a:ext cx="1998981" cy="11702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1D67B-E658-4B17-8BA8-8776DA1A35CD}">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F41A9-3DDA-47DF-AE5C-F6ED9EDB132E}">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1579D-E97A-4D28-BF6C-828B13BEEFC3}">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Model optimization based on the accuracy metric produce the best over-all performance results </a:t>
          </a:r>
        </a:p>
      </dsp:txBody>
      <dsp:txXfrm>
        <a:off x="1312541" y="828340"/>
        <a:ext cx="2148945" cy="911674"/>
      </dsp:txXfrm>
    </dsp:sp>
    <dsp:sp modelId="{4B34D259-F3BA-43FB-8276-645CE16D22C9}">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3AC51-9C76-42D9-A1F0-24BC56002A73}">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234939-7247-4C34-ADEE-664E18197FB7}">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best performing models in terms of accuracy were Gradient Boost (74%), Random Forest (73%) and KNN (72%)</a:t>
          </a:r>
        </a:p>
      </dsp:txBody>
      <dsp:txXfrm>
        <a:off x="4942957" y="828340"/>
        <a:ext cx="2148945" cy="911674"/>
      </dsp:txXfrm>
    </dsp:sp>
    <dsp:sp modelId="{9DE1E67A-93B6-4CA0-B8D2-4BBC531780BE}">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B7326-EDEA-4321-9AA2-0CED0E5E0487}">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DF395F-BD43-4478-821E-0088DCFC9EEF}">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best performing models in terms of precision were Random Forest (71%), Gradient Boost (70%) and Decision Tree (69%)</a:t>
          </a:r>
        </a:p>
      </dsp:txBody>
      <dsp:txXfrm>
        <a:off x="8573374" y="828340"/>
        <a:ext cx="2148945" cy="911674"/>
      </dsp:txXfrm>
    </dsp:sp>
    <dsp:sp modelId="{359EAD3A-079A-434B-B7F8-DFBE65192C64}">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65DE9-43C8-4F56-8155-6660CBF99742}">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2BBDB-69F5-46FF-86B5-950315E9FE51}">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best performing models in terms of F1-score were Gradient Boost (72%),  Random Forest (71%), and KNN (70%)</a:t>
          </a:r>
        </a:p>
      </dsp:txBody>
      <dsp:txXfrm>
        <a:off x="1312541" y="2452790"/>
        <a:ext cx="2148945" cy="911674"/>
      </dsp:txXfrm>
    </dsp:sp>
    <dsp:sp modelId="{22DAAAC9-4A33-448F-A980-62AEF8683E5C}">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94EF0-A6BB-4888-B30B-E998AB7D6FD6}">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20A59-3A1B-4967-BA07-7B743D204DC4}">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RFE selection results suggested ‘Transportation expense’, ‘Distance from Residence to Work’, ‘Service time’, ‘Age’, ‘Work load Average/day’ and ‘Body mass index’ as the features with the largest predictive power</a:t>
          </a:r>
        </a:p>
      </dsp:txBody>
      <dsp:txXfrm>
        <a:off x="4942957" y="2452790"/>
        <a:ext cx="2148945" cy="9116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04A40-437F-49FF-AFD5-59C530D575E2}">
      <dsp:nvSpPr>
        <dsp:cNvPr id="0" name=""/>
        <dsp:cNvSpPr/>
      </dsp:nvSpPr>
      <dsp:spPr>
        <a:xfrm>
          <a:off x="947201" y="660047"/>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DF447-3F91-4DD5-B0B7-F9DC5E5A499D}">
      <dsp:nvSpPr>
        <dsp:cNvPr id="0" name=""/>
        <dsp:cNvSpPr/>
      </dsp:nvSpPr>
      <dsp:spPr>
        <a:xfrm>
          <a:off x="59990" y="2542757"/>
          <a:ext cx="3226223"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It is recommended that the company implements fitness programs such as gym memberships or on-site fitness classes to promote physical health and endurance to reduce absence days</a:t>
          </a:r>
        </a:p>
      </dsp:txBody>
      <dsp:txXfrm>
        <a:off x="59990" y="2542757"/>
        <a:ext cx="3226223" cy="990000"/>
      </dsp:txXfrm>
    </dsp:sp>
    <dsp:sp modelId="{60F67415-8E0C-4AFE-8A2E-20202952A85B}">
      <dsp:nvSpPr>
        <dsp:cNvPr id="0" name=""/>
        <dsp:cNvSpPr/>
      </dsp:nvSpPr>
      <dsp:spPr>
        <a:xfrm>
          <a:off x="4738014" y="660047"/>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B1B3AF-B230-49A3-8D55-B4C6E9738C8C}">
      <dsp:nvSpPr>
        <dsp:cNvPr id="0" name=""/>
        <dsp:cNvSpPr/>
      </dsp:nvSpPr>
      <dsp:spPr>
        <a:xfrm>
          <a:off x="3850802" y="2542757"/>
          <a:ext cx="3226223"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It is recommended that the company implements healthy meal options at its cafeteria to help employees maintain energy levels and a healthy weight</a:t>
          </a:r>
        </a:p>
      </dsp:txBody>
      <dsp:txXfrm>
        <a:off x="3850802" y="2542757"/>
        <a:ext cx="3226223" cy="990000"/>
      </dsp:txXfrm>
    </dsp:sp>
    <dsp:sp modelId="{80DBB0B7-2B6E-4209-9A89-7BC4299A425D}">
      <dsp:nvSpPr>
        <dsp:cNvPr id="0" name=""/>
        <dsp:cNvSpPr/>
      </dsp:nvSpPr>
      <dsp:spPr>
        <a:xfrm>
          <a:off x="8528826" y="660047"/>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E8D24A-8E9E-4CC2-8454-CF0333558E65}">
      <dsp:nvSpPr>
        <dsp:cNvPr id="0" name=""/>
        <dsp:cNvSpPr/>
      </dsp:nvSpPr>
      <dsp:spPr>
        <a:xfrm>
          <a:off x="7641615" y="2542757"/>
          <a:ext cx="3226223"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tier-1 models developed in this study had an accuracy &gt;= 72% which makes them useful in predicting employee absences, exceeding the predictive abilities of other ad-hoc methods</a:t>
          </a:r>
        </a:p>
      </dsp:txBody>
      <dsp:txXfrm>
        <a:off x="7641615" y="2542757"/>
        <a:ext cx="3226223" cy="99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76CF1-9C2E-4E38-A014-E6238F2BE7BC}"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9B7A7-F341-4967-B646-DEC6D9E9B0BD}" type="slidenum">
              <a:rPr lang="en-US" smtClean="0"/>
              <a:t>‹#›</a:t>
            </a:fld>
            <a:endParaRPr lang="en-US"/>
          </a:p>
        </p:txBody>
      </p:sp>
    </p:spTree>
    <p:extLst>
      <p:ext uri="{BB962C8B-B14F-4D97-AF65-F5344CB8AC3E}">
        <p14:creationId xmlns:p14="http://schemas.microsoft.com/office/powerpoint/2010/main" val="2177554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9B7A7-F341-4967-B646-DEC6D9E9B0BD}" type="slidenum">
              <a:rPr lang="en-US" smtClean="0"/>
              <a:t>11</a:t>
            </a:fld>
            <a:endParaRPr lang="en-US"/>
          </a:p>
        </p:txBody>
      </p:sp>
    </p:spTree>
    <p:extLst>
      <p:ext uri="{BB962C8B-B14F-4D97-AF65-F5344CB8AC3E}">
        <p14:creationId xmlns:p14="http://schemas.microsoft.com/office/powerpoint/2010/main" val="406406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601F-2DC4-9647-8401-F57AB135D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B949C0-74D0-205B-9181-E57AE8267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0225C-5C64-978C-9CA3-1346486FCB64}"/>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5" name="Footer Placeholder 4">
            <a:extLst>
              <a:ext uri="{FF2B5EF4-FFF2-40B4-BE49-F238E27FC236}">
                <a16:creationId xmlns:a16="http://schemas.microsoft.com/office/drawing/2014/main" id="{B1F04E18-5540-27BF-E5EC-E7EA1DE7F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B9AC1-9EC8-BB5C-08D1-D696663A7AEF}"/>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53867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E026-819C-379B-CD30-D2BA5762CA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7F83D-4AB3-4994-9D76-6DCE1EB85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23A6A-8887-ECF8-5449-868029CBDEF0}"/>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5" name="Footer Placeholder 4">
            <a:extLst>
              <a:ext uri="{FF2B5EF4-FFF2-40B4-BE49-F238E27FC236}">
                <a16:creationId xmlns:a16="http://schemas.microsoft.com/office/drawing/2014/main" id="{CE56A3DE-DD3C-9794-53D6-1A2BFAB15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5AECA-9AD0-7663-16D7-FE145C6932F6}"/>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67639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47C61-C62F-DEC3-1FC0-E47B5DEB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C67087-C5FE-DB96-A143-4D8452DE4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51B53-1112-62FB-AD98-0D0FFD0A4FD1}"/>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5" name="Footer Placeholder 4">
            <a:extLst>
              <a:ext uri="{FF2B5EF4-FFF2-40B4-BE49-F238E27FC236}">
                <a16:creationId xmlns:a16="http://schemas.microsoft.com/office/drawing/2014/main" id="{E6C3BCF3-16B2-FD80-B1C6-A5C5A6CBE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5213C-E353-B258-0AEA-9EA92384C146}"/>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91387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CAA1-2834-E1D5-0E08-D2F1B1745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0AE29-AB38-768B-7B61-47EBEC9DD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7B8AF-1F6E-0069-7FAE-FCFA3737C792}"/>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5" name="Footer Placeholder 4">
            <a:extLst>
              <a:ext uri="{FF2B5EF4-FFF2-40B4-BE49-F238E27FC236}">
                <a16:creationId xmlns:a16="http://schemas.microsoft.com/office/drawing/2014/main" id="{B2607FCB-0CD3-AA0C-8AE0-4209896BA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35892-DC0F-044F-3E78-50026EE90B23}"/>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28187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24DD-34B3-23A8-D330-7A79ACB36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7F520D-A76E-4778-04CB-8AE626DC25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B9934-5CE2-D323-A451-F03A3D807558}"/>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5" name="Footer Placeholder 4">
            <a:extLst>
              <a:ext uri="{FF2B5EF4-FFF2-40B4-BE49-F238E27FC236}">
                <a16:creationId xmlns:a16="http://schemas.microsoft.com/office/drawing/2014/main" id="{4B3F9EB7-94C4-F72F-9CDE-A1B899E9C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B3B13-5A1F-D580-27AE-4DF003F2CFFF}"/>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99199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4C62-3CCB-E797-2B00-27E0BBD47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05CD8-92EA-9A0E-E534-ECE8FF3C4D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39B36-B236-6FBA-1CAC-7AD1FE1BE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718465-DC87-8E92-33B4-5E1A1AB97753}"/>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6" name="Footer Placeholder 5">
            <a:extLst>
              <a:ext uri="{FF2B5EF4-FFF2-40B4-BE49-F238E27FC236}">
                <a16:creationId xmlns:a16="http://schemas.microsoft.com/office/drawing/2014/main" id="{B0619BF9-DC26-1E63-0C5B-3B7D979FC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E6690-9224-E170-7171-8E8E485C456E}"/>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428976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37BA-AEE7-E462-B0BA-62CE1B874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BB956-BDE3-C2A6-7F93-77D84F7E7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07364-908B-9E4C-EEC1-E686D79F9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797F9B-86EC-D4FB-114D-EE6C0449F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1721E-12A0-2C21-2B58-0BC44ADEF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7BF2D0-C643-2A09-DF3F-07C4046C1228}"/>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8" name="Footer Placeholder 7">
            <a:extLst>
              <a:ext uri="{FF2B5EF4-FFF2-40B4-BE49-F238E27FC236}">
                <a16:creationId xmlns:a16="http://schemas.microsoft.com/office/drawing/2014/main" id="{2C70AC92-EC15-3A60-D06B-6DA906BE15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BC5EC-9E92-D6BA-FDA5-427CA6D12EFC}"/>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394687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77CD-B672-EDE4-6CB8-5EF3950991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3A656-BC09-C809-8717-CAA7C8107CED}"/>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4" name="Footer Placeholder 3">
            <a:extLst>
              <a:ext uri="{FF2B5EF4-FFF2-40B4-BE49-F238E27FC236}">
                <a16:creationId xmlns:a16="http://schemas.microsoft.com/office/drawing/2014/main" id="{5455F66C-2519-E71D-7C61-898F1E6D7C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CFD00-A9A9-0B42-3544-2079084073D1}"/>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93595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9648E-45C0-8F3B-7ECD-CEBE78FA1C6A}"/>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3" name="Footer Placeholder 2">
            <a:extLst>
              <a:ext uri="{FF2B5EF4-FFF2-40B4-BE49-F238E27FC236}">
                <a16:creationId xmlns:a16="http://schemas.microsoft.com/office/drawing/2014/main" id="{68B102D3-FE00-72B4-BAC2-3127CFA58E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A271D7-778A-96A3-CBA2-D27DA0A08772}"/>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181891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16DB-7FDC-6894-5A39-701DB5E92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6455DA-96B2-A6FA-6429-7B8AA026D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B1A8F-C7D4-0E7B-4A67-11B115B55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04DA1-96A6-B35C-8547-356BB447BAB0}"/>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6" name="Footer Placeholder 5">
            <a:extLst>
              <a:ext uri="{FF2B5EF4-FFF2-40B4-BE49-F238E27FC236}">
                <a16:creationId xmlns:a16="http://schemas.microsoft.com/office/drawing/2014/main" id="{B0E313B1-E626-D7AB-1524-F3D60B371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A37E3-F237-C579-7F72-C26DE3D8168A}"/>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24241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82E3-8290-3D58-D308-23C14F10E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3CE7E5-1119-F534-7C1E-73A4C591D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A9657-46A5-C832-188D-350C0CE7F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ECCDD-83FF-A5DD-0193-898224BAA57A}"/>
              </a:ext>
            </a:extLst>
          </p:cNvPr>
          <p:cNvSpPr>
            <a:spLocks noGrp="1"/>
          </p:cNvSpPr>
          <p:nvPr>
            <p:ph type="dt" sz="half" idx="10"/>
          </p:nvPr>
        </p:nvSpPr>
        <p:spPr/>
        <p:txBody>
          <a:bodyPr/>
          <a:lstStyle/>
          <a:p>
            <a:fld id="{7A8A5B6E-471B-4AA4-A221-248A5A847F59}" type="datetimeFigureOut">
              <a:rPr lang="en-US" smtClean="0"/>
              <a:t>10/8/2024</a:t>
            </a:fld>
            <a:endParaRPr lang="en-US"/>
          </a:p>
        </p:txBody>
      </p:sp>
      <p:sp>
        <p:nvSpPr>
          <p:cNvPr id="6" name="Footer Placeholder 5">
            <a:extLst>
              <a:ext uri="{FF2B5EF4-FFF2-40B4-BE49-F238E27FC236}">
                <a16:creationId xmlns:a16="http://schemas.microsoft.com/office/drawing/2014/main" id="{D5259DEB-1DE9-8F73-CB8C-C169114E8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5E6CB-BD47-649C-6FDA-1BFF8F910E6A}"/>
              </a:ext>
            </a:extLst>
          </p:cNvPr>
          <p:cNvSpPr>
            <a:spLocks noGrp="1"/>
          </p:cNvSpPr>
          <p:nvPr>
            <p:ph type="sldNum" sz="quarter" idx="12"/>
          </p:nvPr>
        </p:nvSpPr>
        <p:spPr/>
        <p:txBody>
          <a:bodyPr/>
          <a:lstStyle/>
          <a:p>
            <a:fld id="{400434B0-947E-4CC1-A83D-C1D8BDBD52BB}" type="slidenum">
              <a:rPr lang="en-US" smtClean="0"/>
              <a:t>‹#›</a:t>
            </a:fld>
            <a:endParaRPr lang="en-US"/>
          </a:p>
        </p:txBody>
      </p:sp>
    </p:spTree>
    <p:extLst>
      <p:ext uri="{BB962C8B-B14F-4D97-AF65-F5344CB8AC3E}">
        <p14:creationId xmlns:p14="http://schemas.microsoft.com/office/powerpoint/2010/main" val="327960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11C29-4127-7028-3727-A4F5E3247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3A44D6-043E-8DCA-23C7-C150C4F10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E31B2-9C5C-D034-ACD9-8AB02A93A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8A5B6E-471B-4AA4-A221-248A5A847F59}" type="datetimeFigureOut">
              <a:rPr lang="en-US" smtClean="0"/>
              <a:t>10/8/2024</a:t>
            </a:fld>
            <a:endParaRPr lang="en-US"/>
          </a:p>
        </p:txBody>
      </p:sp>
      <p:sp>
        <p:nvSpPr>
          <p:cNvPr id="5" name="Footer Placeholder 4">
            <a:extLst>
              <a:ext uri="{FF2B5EF4-FFF2-40B4-BE49-F238E27FC236}">
                <a16:creationId xmlns:a16="http://schemas.microsoft.com/office/drawing/2014/main" id="{6ECBE25A-516A-FA02-9059-756A45C94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FDE974-4E97-DA55-386B-23A4730E6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0434B0-947E-4CC1-A83D-C1D8BDBD52BB}" type="slidenum">
              <a:rPr lang="en-US" smtClean="0"/>
              <a:t>‹#›</a:t>
            </a:fld>
            <a:endParaRPr lang="en-US"/>
          </a:p>
        </p:txBody>
      </p:sp>
    </p:spTree>
    <p:extLst>
      <p:ext uri="{BB962C8B-B14F-4D97-AF65-F5344CB8AC3E}">
        <p14:creationId xmlns:p14="http://schemas.microsoft.com/office/powerpoint/2010/main" val="275740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semanticscholar.org/paper/Application-of-a-neuro-fuzzy-network-in-prediction-Martiniano-Ferreira/036b8cbfba37eded57ccfbd2243fd4426bdc73bd" TargetMode="External"/><Relationship Id="rId2" Type="http://schemas.openxmlformats.org/officeDocument/2006/relationships/hyperlink" Target="https://archive.ics.uci.edu/dataset/445/absenteeism+at+work" TargetMode="Externa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hyperlink" Target="https://github.com/cova-ucb/UCB-Capstone/blob/main/prompt_IV_AC_v1p1.ipynb"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C7585-5E1B-8EAE-F981-CB2DD4E76B69}"/>
              </a:ext>
            </a:extLst>
          </p:cNvPr>
          <p:cNvSpPr>
            <a:spLocks noGrp="1"/>
          </p:cNvSpPr>
          <p:nvPr>
            <p:ph type="ctrTitle"/>
          </p:nvPr>
        </p:nvSpPr>
        <p:spPr>
          <a:xfrm>
            <a:off x="970908" y="1220919"/>
            <a:ext cx="5425781" cy="2387600"/>
          </a:xfrm>
        </p:spPr>
        <p:txBody>
          <a:bodyPr>
            <a:normAutofit/>
          </a:bodyPr>
          <a:lstStyle/>
          <a:p>
            <a:pPr algn="l"/>
            <a:r>
              <a:rPr lang="en-US" sz="4200"/>
              <a:t>Exploring ML/AI techniques in Human Resource Management</a:t>
            </a:r>
          </a:p>
        </p:txBody>
      </p:sp>
      <p:sp>
        <p:nvSpPr>
          <p:cNvPr id="3" name="Subtitle 2">
            <a:extLst>
              <a:ext uri="{FF2B5EF4-FFF2-40B4-BE49-F238E27FC236}">
                <a16:creationId xmlns:a16="http://schemas.microsoft.com/office/drawing/2014/main" id="{AA81BC83-F62B-2DEB-1239-F9932991B335}"/>
              </a:ext>
            </a:extLst>
          </p:cNvPr>
          <p:cNvSpPr>
            <a:spLocks noGrp="1"/>
          </p:cNvSpPr>
          <p:nvPr>
            <p:ph type="subTitle" idx="1"/>
          </p:nvPr>
        </p:nvSpPr>
        <p:spPr>
          <a:xfrm>
            <a:off x="970908" y="3700594"/>
            <a:ext cx="5425781" cy="1655762"/>
          </a:xfrm>
        </p:spPr>
        <p:txBody>
          <a:bodyPr>
            <a:normAutofit fontScale="85000" lnSpcReduction="20000"/>
          </a:bodyPr>
          <a:lstStyle/>
          <a:p>
            <a:pPr algn="l"/>
            <a:r>
              <a:rPr lang="en-US" dirty="0"/>
              <a:t>Professional Certificate in Machine Learning and Artificial Intelligence - UC Berkeley</a:t>
            </a:r>
          </a:p>
          <a:p>
            <a:pPr algn="l"/>
            <a:endParaRPr lang="en-US" dirty="0"/>
          </a:p>
          <a:p>
            <a:pPr algn="l"/>
            <a:r>
              <a:rPr lang="en-US" dirty="0"/>
              <a:t>Armando Cova</a:t>
            </a:r>
          </a:p>
          <a:p>
            <a:pPr algn="l"/>
            <a:r>
              <a:rPr lang="en-US" dirty="0"/>
              <a:t>October 2024</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130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E49AC-7D3B-C83E-5E8C-41C78517C380}"/>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Modeling absenteeism: Development methods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831389-C8A3-7660-4167-ADEA0C805031}"/>
              </a:ext>
            </a:extLst>
          </p:cNvPr>
          <p:cNvSpPr>
            <a:spLocks noGrp="1"/>
          </p:cNvSpPr>
          <p:nvPr>
            <p:ph idx="1"/>
          </p:nvPr>
        </p:nvSpPr>
        <p:spPr>
          <a:xfrm>
            <a:off x="4447308" y="591344"/>
            <a:ext cx="6906491" cy="5585619"/>
          </a:xfrm>
        </p:spPr>
        <p:txBody>
          <a:bodyPr anchor="ctr">
            <a:normAutofit/>
          </a:bodyPr>
          <a:lstStyle/>
          <a:p>
            <a:r>
              <a:rPr lang="en-US" sz="2000" dirty="0"/>
              <a:t>Models were trained on the train data segment and validated on the test data using K-fold cross-validation</a:t>
            </a:r>
          </a:p>
          <a:p>
            <a:r>
              <a:rPr lang="en-US" sz="2000" dirty="0"/>
              <a:t>Hyperparameter searches on the different estimators were carried out using different methods (</a:t>
            </a:r>
            <a:r>
              <a:rPr lang="en-US" sz="2000" dirty="0" err="1"/>
              <a:t>GridSearch</a:t>
            </a:r>
            <a:r>
              <a:rPr lang="en-US" sz="2000" dirty="0"/>
              <a:t>, </a:t>
            </a:r>
            <a:r>
              <a:rPr lang="en-US" sz="2000" dirty="0" err="1"/>
              <a:t>RadomizedSearch</a:t>
            </a:r>
            <a:r>
              <a:rPr lang="en-US" sz="2000" dirty="0"/>
              <a:t>, </a:t>
            </a:r>
            <a:r>
              <a:rPr lang="en-US" sz="2000" dirty="0" err="1"/>
              <a:t>BayesianSearch</a:t>
            </a:r>
            <a:r>
              <a:rPr lang="en-US" sz="2000" dirty="0"/>
              <a:t>)in an attempt to optimize performance for accuracy, precision and F1 scores</a:t>
            </a:r>
          </a:p>
          <a:p>
            <a:r>
              <a:rPr lang="en-US" sz="2000" dirty="0"/>
              <a:t>The predictive performance of the models was compared based on accuracy, precision, recall and F1-score metrics</a:t>
            </a:r>
          </a:p>
          <a:p>
            <a:r>
              <a:rPr lang="en-US" sz="2000" dirty="0"/>
              <a:t>Used recursive feature elimination to identify model features with the largest predictive power</a:t>
            </a:r>
          </a:p>
        </p:txBody>
      </p:sp>
    </p:spTree>
    <p:extLst>
      <p:ext uri="{BB962C8B-B14F-4D97-AF65-F5344CB8AC3E}">
        <p14:creationId xmlns:p14="http://schemas.microsoft.com/office/powerpoint/2010/main" val="55010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660FFA-8F14-514C-865D-5660C817314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Modeling results – Optimized for Accuracy</a:t>
            </a:r>
          </a:p>
        </p:txBody>
      </p:sp>
      <p:graphicFrame>
        <p:nvGraphicFramePr>
          <p:cNvPr id="6" name="Content Placeholder 5">
            <a:extLst>
              <a:ext uri="{FF2B5EF4-FFF2-40B4-BE49-F238E27FC236}">
                <a16:creationId xmlns:a16="http://schemas.microsoft.com/office/drawing/2014/main" id="{C0FF31E1-C4AF-D3BB-2633-A84D0D547614}"/>
              </a:ext>
            </a:extLst>
          </p:cNvPr>
          <p:cNvGraphicFramePr>
            <a:graphicFrameLocks noGrp="1"/>
          </p:cNvGraphicFramePr>
          <p:nvPr>
            <p:ph idx="1"/>
            <p:extLst>
              <p:ext uri="{D42A27DB-BD31-4B8C-83A1-F6EECF244321}">
                <p14:modId xmlns:p14="http://schemas.microsoft.com/office/powerpoint/2010/main" val="978971711"/>
              </p:ext>
            </p:extLst>
          </p:nvPr>
        </p:nvGraphicFramePr>
        <p:xfrm>
          <a:off x="595045" y="2112579"/>
          <a:ext cx="10868396" cy="4186433"/>
        </p:xfrm>
        <a:graphic>
          <a:graphicData uri="http://schemas.openxmlformats.org/drawingml/2006/table">
            <a:tbl>
              <a:tblPr>
                <a:tableStyleId>{5C22544A-7EE6-4342-B048-85BDC9FD1C3A}</a:tableStyleId>
              </a:tblPr>
              <a:tblGrid>
                <a:gridCol w="2827634">
                  <a:extLst>
                    <a:ext uri="{9D8B030D-6E8A-4147-A177-3AD203B41FA5}">
                      <a16:colId xmlns:a16="http://schemas.microsoft.com/office/drawing/2014/main" val="2463625197"/>
                    </a:ext>
                  </a:extLst>
                </a:gridCol>
                <a:gridCol w="2141109">
                  <a:extLst>
                    <a:ext uri="{9D8B030D-6E8A-4147-A177-3AD203B41FA5}">
                      <a16:colId xmlns:a16="http://schemas.microsoft.com/office/drawing/2014/main" val="2596590367"/>
                    </a:ext>
                  </a:extLst>
                </a:gridCol>
                <a:gridCol w="1700455">
                  <a:extLst>
                    <a:ext uri="{9D8B030D-6E8A-4147-A177-3AD203B41FA5}">
                      <a16:colId xmlns:a16="http://schemas.microsoft.com/office/drawing/2014/main" val="1192243965"/>
                    </a:ext>
                  </a:extLst>
                </a:gridCol>
                <a:gridCol w="2137917">
                  <a:extLst>
                    <a:ext uri="{9D8B030D-6E8A-4147-A177-3AD203B41FA5}">
                      <a16:colId xmlns:a16="http://schemas.microsoft.com/office/drawing/2014/main" val="3302120080"/>
                    </a:ext>
                  </a:extLst>
                </a:gridCol>
                <a:gridCol w="2061281">
                  <a:extLst>
                    <a:ext uri="{9D8B030D-6E8A-4147-A177-3AD203B41FA5}">
                      <a16:colId xmlns:a16="http://schemas.microsoft.com/office/drawing/2014/main" val="3577416801"/>
                    </a:ext>
                  </a:extLst>
                </a:gridCol>
              </a:tblGrid>
              <a:tr h="419281">
                <a:tc>
                  <a:txBody>
                    <a:bodyPr/>
                    <a:lstStyle/>
                    <a:p>
                      <a:pPr algn="l" fontAlgn="b"/>
                      <a:endParaRPr lang="en-US" sz="2200" b="1" i="0" u="none" strike="noStrike" dirty="0">
                        <a:solidFill>
                          <a:srgbClr val="000000"/>
                        </a:solidFill>
                        <a:effectLst/>
                        <a:latin typeface="Calibri" panose="020F0502020204030204" pitchFamily="34" charset="0"/>
                      </a:endParaRPr>
                    </a:p>
                  </a:txBody>
                  <a:tcPr marL="8514" marR="8514" marT="8514" marB="0" anchor="b"/>
                </a:tc>
                <a:tc>
                  <a:txBody>
                    <a:bodyPr/>
                    <a:lstStyle/>
                    <a:p>
                      <a:pPr algn="r" fontAlgn="ctr"/>
                      <a:r>
                        <a:rPr lang="en-US" sz="2200" b="1" u="none" strike="noStrike" dirty="0">
                          <a:effectLst/>
                        </a:rPr>
                        <a:t>Test Accuracy</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Test Recall</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Test Precision</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Test F1 Score</a:t>
                      </a: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2316151695"/>
                  </a:ext>
                </a:extLst>
              </a:tr>
              <a:tr h="419281">
                <a:tc>
                  <a:txBody>
                    <a:bodyPr/>
                    <a:lstStyle/>
                    <a:p>
                      <a:pPr algn="r" fontAlgn="ctr"/>
                      <a:r>
                        <a:rPr lang="en-US" sz="2200" b="1" u="none" strike="noStrike" dirty="0">
                          <a:effectLst/>
                        </a:rPr>
                        <a:t>Classifier</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2820067175"/>
                  </a:ext>
                </a:extLst>
              </a:tr>
              <a:tr h="419281">
                <a:tc>
                  <a:txBody>
                    <a:bodyPr/>
                    <a:lstStyle/>
                    <a:p>
                      <a:pPr algn="r" fontAlgn="ctr"/>
                      <a:r>
                        <a:rPr lang="en-US" sz="2200" b="1" u="none" strike="noStrike" dirty="0" err="1">
                          <a:effectLst/>
                        </a:rPr>
                        <a:t>LogisticRegression</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0.63</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0.51</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0.62</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0.56</a:t>
                      </a: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1018582718"/>
                  </a:ext>
                </a:extLst>
              </a:tr>
              <a:tr h="419281">
                <a:tc>
                  <a:txBody>
                    <a:bodyPr/>
                    <a:lstStyle/>
                    <a:p>
                      <a:pPr algn="r" fontAlgn="ctr"/>
                      <a:r>
                        <a:rPr lang="en-US" sz="2200" b="1" u="none" strike="noStrike" dirty="0">
                          <a:effectLst/>
                        </a:rPr>
                        <a:t>KNN</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0.72</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0.73</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0.68</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0.70</a:t>
                      </a:r>
                      <a:endParaRPr lang="en-US" sz="2200" b="1" i="0" u="none" strike="noStrike" dirty="0">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1801960100"/>
                  </a:ext>
                </a:extLst>
              </a:tr>
              <a:tr h="412904">
                <a:tc>
                  <a:txBody>
                    <a:bodyPr/>
                    <a:lstStyle/>
                    <a:p>
                      <a:pPr algn="r" fontAlgn="ctr"/>
                      <a:r>
                        <a:rPr lang="en-US" sz="2200" b="1" u="none" strike="noStrike" dirty="0" err="1">
                          <a:effectLst/>
                        </a:rPr>
                        <a:t>DecisionTree</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0.70</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0.65</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0.69</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0.67</a:t>
                      </a: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1236219020"/>
                  </a:ext>
                </a:extLst>
              </a:tr>
              <a:tr h="419281">
                <a:tc>
                  <a:txBody>
                    <a:bodyPr/>
                    <a:lstStyle/>
                    <a:p>
                      <a:pPr algn="r" fontAlgn="ctr"/>
                      <a:r>
                        <a:rPr lang="en-US" sz="2200" b="1" u="none" strike="noStrike" dirty="0">
                          <a:effectLst/>
                        </a:rPr>
                        <a:t>SVM</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0.65</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0.64</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0.62</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0.63</a:t>
                      </a: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4106990440"/>
                  </a:ext>
                </a:extLst>
              </a:tr>
              <a:tr h="419281">
                <a:tc>
                  <a:txBody>
                    <a:bodyPr/>
                    <a:lstStyle/>
                    <a:p>
                      <a:pPr algn="r" fontAlgn="ctr"/>
                      <a:r>
                        <a:rPr lang="en-US" sz="2200" b="1" u="none" strike="noStrike">
                          <a:effectLst/>
                        </a:rPr>
                        <a:t>RandomForest</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0.73</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0.71</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0.71</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0.71</a:t>
                      </a: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1086983365"/>
                  </a:ext>
                </a:extLst>
              </a:tr>
              <a:tr h="419281">
                <a:tc>
                  <a:txBody>
                    <a:bodyPr/>
                    <a:lstStyle/>
                    <a:p>
                      <a:pPr algn="r" fontAlgn="ctr"/>
                      <a:r>
                        <a:rPr lang="en-US" sz="2200" b="1" u="none" strike="noStrike">
                          <a:effectLst/>
                        </a:rPr>
                        <a:t>AdaBoost</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0.69</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0.61</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0.68</a:t>
                      </a:r>
                      <a:endParaRPr lang="en-US" sz="2200" b="1" i="0" u="none" strike="noStrike" dirty="0">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0.65</a:t>
                      </a:r>
                      <a:endParaRPr lang="en-US" sz="2200" b="1" i="0" u="none" strike="noStrike">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2150457442"/>
                  </a:ext>
                </a:extLst>
              </a:tr>
              <a:tr h="419281">
                <a:tc>
                  <a:txBody>
                    <a:bodyPr/>
                    <a:lstStyle/>
                    <a:p>
                      <a:pPr algn="r" fontAlgn="ctr"/>
                      <a:r>
                        <a:rPr lang="en-US" sz="2200" b="1" u="none" strike="noStrike">
                          <a:effectLst/>
                        </a:rPr>
                        <a:t>GradientBoost</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0.74</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0.73</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0.70</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0.72</a:t>
                      </a:r>
                      <a:endParaRPr lang="en-US" sz="2200" b="1" i="0" u="none" strike="noStrike" dirty="0">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451367961"/>
                  </a:ext>
                </a:extLst>
              </a:tr>
              <a:tr h="419281">
                <a:tc>
                  <a:txBody>
                    <a:bodyPr/>
                    <a:lstStyle/>
                    <a:p>
                      <a:pPr algn="r" fontAlgn="ctr"/>
                      <a:r>
                        <a:rPr lang="en-US" sz="2200" b="1" u="none" strike="noStrike">
                          <a:effectLst/>
                        </a:rPr>
                        <a:t>NBayes</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0.58</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0.31</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a:effectLst/>
                        </a:rPr>
                        <a:t>0.58</a:t>
                      </a:r>
                      <a:endParaRPr lang="en-US" sz="2200" b="1" i="0" u="none" strike="noStrike">
                        <a:solidFill>
                          <a:srgbClr val="000000"/>
                        </a:solidFill>
                        <a:effectLst/>
                        <a:latin typeface="Var(--jp-content-font-family)"/>
                      </a:endParaRPr>
                    </a:p>
                  </a:txBody>
                  <a:tcPr marL="8514" marR="8514" marT="8514" marB="0" anchor="ctr"/>
                </a:tc>
                <a:tc>
                  <a:txBody>
                    <a:bodyPr/>
                    <a:lstStyle/>
                    <a:p>
                      <a:pPr algn="r" fontAlgn="ctr"/>
                      <a:r>
                        <a:rPr lang="en-US" sz="2200" b="1" u="none" strike="noStrike" dirty="0">
                          <a:effectLst/>
                        </a:rPr>
                        <a:t>0.40</a:t>
                      </a:r>
                      <a:endParaRPr lang="en-US" sz="2200" b="1" i="0" u="none" strike="noStrike" dirty="0">
                        <a:solidFill>
                          <a:srgbClr val="000000"/>
                        </a:solidFill>
                        <a:effectLst/>
                        <a:latin typeface="Var(--jp-content-font-family)"/>
                      </a:endParaRPr>
                    </a:p>
                  </a:txBody>
                  <a:tcPr marL="8514" marR="8514" marT="8514" marB="0" anchor="ctr"/>
                </a:tc>
                <a:extLst>
                  <a:ext uri="{0D108BD9-81ED-4DB2-BD59-A6C34878D82A}">
                    <a16:rowId xmlns:a16="http://schemas.microsoft.com/office/drawing/2014/main" val="3605196822"/>
                  </a:ext>
                </a:extLst>
              </a:tr>
            </a:tbl>
          </a:graphicData>
        </a:graphic>
      </p:graphicFrame>
    </p:spTree>
    <p:extLst>
      <p:ext uri="{BB962C8B-B14F-4D97-AF65-F5344CB8AC3E}">
        <p14:creationId xmlns:p14="http://schemas.microsoft.com/office/powerpoint/2010/main" val="265482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5" name="Oval 44">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75721-E1C6-C684-F5E7-EE28E39E8C96}"/>
              </a:ext>
            </a:extLst>
          </p:cNvPr>
          <p:cNvSpPr>
            <a:spLocks noGrp="1"/>
          </p:cNvSpPr>
          <p:nvPr>
            <p:ph type="title"/>
          </p:nvPr>
        </p:nvSpPr>
        <p:spPr>
          <a:xfrm>
            <a:off x="630935" y="630936"/>
            <a:ext cx="5330275" cy="1951075"/>
          </a:xfrm>
          <a:noFill/>
        </p:spPr>
        <p:txBody>
          <a:bodyPr vert="horz" lIns="91440" tIns="45720" rIns="91440" bIns="45720" rtlCol="0" anchor="t">
            <a:normAutofit/>
          </a:bodyPr>
          <a:lstStyle/>
          <a:p>
            <a:r>
              <a:rPr lang="en-US">
                <a:solidFill>
                  <a:schemeClr val="bg1"/>
                </a:solidFill>
              </a:rPr>
              <a:t>Confusion matrices – Models optimized for accuracy</a:t>
            </a:r>
          </a:p>
        </p:txBody>
      </p:sp>
      <p:sp>
        <p:nvSpPr>
          <p:cNvPr id="37" name="Content Placeholder 36">
            <a:extLst>
              <a:ext uri="{FF2B5EF4-FFF2-40B4-BE49-F238E27FC236}">
                <a16:creationId xmlns:a16="http://schemas.microsoft.com/office/drawing/2014/main" id="{6C640398-6476-F29C-4258-AFF3F62430FD}"/>
              </a:ext>
            </a:extLst>
          </p:cNvPr>
          <p:cNvSpPr>
            <a:spLocks noGrp="1"/>
          </p:cNvSpPr>
          <p:nvPr>
            <p:ph idx="1"/>
          </p:nvPr>
        </p:nvSpPr>
        <p:spPr>
          <a:xfrm>
            <a:off x="6167718" y="630936"/>
            <a:ext cx="4992469" cy="1951087"/>
          </a:xfrm>
          <a:noFill/>
        </p:spPr>
        <p:txBody>
          <a:bodyPr anchor="t">
            <a:normAutofit/>
          </a:bodyPr>
          <a:lstStyle/>
          <a:p>
            <a:endParaRPr lang="en-US" sz="1800">
              <a:solidFill>
                <a:schemeClr val="bg1"/>
              </a:solidFill>
            </a:endParaRPr>
          </a:p>
        </p:txBody>
      </p:sp>
      <p:sp>
        <p:nvSpPr>
          <p:cNvPr id="54" name="Rectangle 5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7" name="Straight Connector 5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3" name="Straight Connector 6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descr="A group of colored squares&#10;&#10;Description automatically generated">
            <a:extLst>
              <a:ext uri="{FF2B5EF4-FFF2-40B4-BE49-F238E27FC236}">
                <a16:creationId xmlns:a16="http://schemas.microsoft.com/office/drawing/2014/main" id="{A0179B4C-2FE1-B076-91BD-A086D46E81BD}"/>
              </a:ext>
            </a:extLst>
          </p:cNvPr>
          <p:cNvPicPr>
            <a:picLocks noChangeAspect="1"/>
          </p:cNvPicPr>
          <p:nvPr/>
        </p:nvPicPr>
        <p:blipFill>
          <a:blip r:embed="rId2"/>
          <a:stretch>
            <a:fillRect/>
          </a:stretch>
        </p:blipFill>
        <p:spPr>
          <a:xfrm>
            <a:off x="630313" y="2756877"/>
            <a:ext cx="5330898" cy="3451755"/>
          </a:xfrm>
          <a:prstGeom prst="rect">
            <a:avLst/>
          </a:prstGeom>
        </p:spPr>
      </p:pic>
      <p:grpSp>
        <p:nvGrpSpPr>
          <p:cNvPr id="68" name="Group 6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69" name="Straight Connector 6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descr="A group of colored squares with numbers&#10;&#10;Description automatically generated">
            <a:extLst>
              <a:ext uri="{FF2B5EF4-FFF2-40B4-BE49-F238E27FC236}">
                <a16:creationId xmlns:a16="http://schemas.microsoft.com/office/drawing/2014/main" id="{CF4E4FBE-10B7-EC45-4542-74A21F682EBB}"/>
              </a:ext>
            </a:extLst>
          </p:cNvPr>
          <p:cNvPicPr>
            <a:picLocks noChangeAspect="1"/>
          </p:cNvPicPr>
          <p:nvPr/>
        </p:nvPicPr>
        <p:blipFill>
          <a:blip r:embed="rId3"/>
          <a:stretch>
            <a:fillRect/>
          </a:stretch>
        </p:blipFill>
        <p:spPr>
          <a:xfrm>
            <a:off x="6149111" y="2756877"/>
            <a:ext cx="5330898" cy="3438427"/>
          </a:xfrm>
          <a:prstGeom prst="rect">
            <a:avLst/>
          </a:prstGeom>
        </p:spPr>
      </p:pic>
    </p:spTree>
    <p:extLst>
      <p:ext uri="{BB962C8B-B14F-4D97-AF65-F5344CB8AC3E}">
        <p14:creationId xmlns:p14="http://schemas.microsoft.com/office/powerpoint/2010/main" val="374009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660FFA-8F14-514C-865D-5660C817314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Modeling results – Optimized for Precision</a:t>
            </a:r>
          </a:p>
        </p:txBody>
      </p:sp>
      <p:graphicFrame>
        <p:nvGraphicFramePr>
          <p:cNvPr id="10" name="Content Placeholder 9">
            <a:extLst>
              <a:ext uri="{FF2B5EF4-FFF2-40B4-BE49-F238E27FC236}">
                <a16:creationId xmlns:a16="http://schemas.microsoft.com/office/drawing/2014/main" id="{1D1A165B-3CBA-CF54-AFF8-F640E70C74D5}"/>
              </a:ext>
            </a:extLst>
          </p:cNvPr>
          <p:cNvGraphicFramePr>
            <a:graphicFrameLocks noGrp="1"/>
          </p:cNvGraphicFramePr>
          <p:nvPr>
            <p:ph idx="1"/>
            <p:extLst>
              <p:ext uri="{D42A27DB-BD31-4B8C-83A1-F6EECF244321}">
                <p14:modId xmlns:p14="http://schemas.microsoft.com/office/powerpoint/2010/main" val="1222215364"/>
              </p:ext>
            </p:extLst>
          </p:nvPr>
        </p:nvGraphicFramePr>
        <p:xfrm>
          <a:off x="477456" y="2087674"/>
          <a:ext cx="10876849" cy="4210180"/>
        </p:xfrm>
        <a:graphic>
          <a:graphicData uri="http://schemas.openxmlformats.org/drawingml/2006/table">
            <a:tbl>
              <a:tblPr>
                <a:tableStyleId>{5C22544A-7EE6-4342-B048-85BDC9FD1C3A}</a:tableStyleId>
              </a:tblPr>
              <a:tblGrid>
                <a:gridCol w="2714942">
                  <a:extLst>
                    <a:ext uri="{9D8B030D-6E8A-4147-A177-3AD203B41FA5}">
                      <a16:colId xmlns:a16="http://schemas.microsoft.com/office/drawing/2014/main" val="3759983578"/>
                    </a:ext>
                  </a:extLst>
                </a:gridCol>
                <a:gridCol w="2417685">
                  <a:extLst>
                    <a:ext uri="{9D8B030D-6E8A-4147-A177-3AD203B41FA5}">
                      <a16:colId xmlns:a16="http://schemas.microsoft.com/office/drawing/2014/main" val="10024371"/>
                    </a:ext>
                  </a:extLst>
                </a:gridCol>
                <a:gridCol w="2058242">
                  <a:extLst>
                    <a:ext uri="{9D8B030D-6E8A-4147-A177-3AD203B41FA5}">
                      <a16:colId xmlns:a16="http://schemas.microsoft.com/office/drawing/2014/main" val="1809128983"/>
                    </a:ext>
                  </a:extLst>
                </a:gridCol>
                <a:gridCol w="1922258">
                  <a:extLst>
                    <a:ext uri="{9D8B030D-6E8A-4147-A177-3AD203B41FA5}">
                      <a16:colId xmlns:a16="http://schemas.microsoft.com/office/drawing/2014/main" val="2632678871"/>
                    </a:ext>
                  </a:extLst>
                </a:gridCol>
                <a:gridCol w="1763722">
                  <a:extLst>
                    <a:ext uri="{9D8B030D-6E8A-4147-A177-3AD203B41FA5}">
                      <a16:colId xmlns:a16="http://schemas.microsoft.com/office/drawing/2014/main" val="3756443958"/>
                    </a:ext>
                  </a:extLst>
                </a:gridCol>
              </a:tblGrid>
              <a:tr h="421018">
                <a:tc>
                  <a:txBody>
                    <a:bodyPr/>
                    <a:lstStyle/>
                    <a:p>
                      <a:pPr algn="r" fontAlgn="ctr"/>
                      <a:r>
                        <a:rPr lang="en-US" sz="2200" b="1" u="none" strike="noStrike" dirty="0">
                          <a:effectLst/>
                        </a:rPr>
                        <a:t> </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Test Accuracy</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Test Recall</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Test Precision</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Test F1 Score</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1954744728"/>
                  </a:ext>
                </a:extLst>
              </a:tr>
              <a:tr h="421018">
                <a:tc>
                  <a:txBody>
                    <a:bodyPr/>
                    <a:lstStyle/>
                    <a:p>
                      <a:pPr algn="r" fontAlgn="ctr"/>
                      <a:r>
                        <a:rPr lang="en-US" sz="2200" b="1" u="none" strike="noStrike" dirty="0">
                          <a:effectLst/>
                        </a:rPr>
                        <a:t>Classifier</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3964719030"/>
                  </a:ext>
                </a:extLst>
              </a:tr>
              <a:tr h="421018">
                <a:tc>
                  <a:txBody>
                    <a:bodyPr/>
                    <a:lstStyle/>
                    <a:p>
                      <a:pPr algn="r" fontAlgn="ctr"/>
                      <a:r>
                        <a:rPr lang="en-US" sz="2200" b="1" u="none" strike="noStrike">
                          <a:effectLst/>
                        </a:rPr>
                        <a:t>LogisticRegression</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0.63</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0.51</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0.62</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0.56</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1766709630"/>
                  </a:ext>
                </a:extLst>
              </a:tr>
              <a:tr h="421018">
                <a:tc>
                  <a:txBody>
                    <a:bodyPr/>
                    <a:lstStyle/>
                    <a:p>
                      <a:pPr algn="r" fontAlgn="ctr"/>
                      <a:r>
                        <a:rPr lang="en-US" sz="2200" b="1" u="none" strike="noStrike" dirty="0">
                          <a:effectLst/>
                        </a:rPr>
                        <a:t>KNN</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0.69</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0.51</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0.74</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0.60</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3073272233"/>
                  </a:ext>
                </a:extLst>
              </a:tr>
              <a:tr h="421018">
                <a:tc>
                  <a:txBody>
                    <a:bodyPr/>
                    <a:lstStyle/>
                    <a:p>
                      <a:pPr algn="r" fontAlgn="ctr"/>
                      <a:r>
                        <a:rPr lang="en-US" sz="2200" b="1" u="none" strike="noStrike">
                          <a:effectLst/>
                        </a:rPr>
                        <a:t>DecisionTree</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0.70</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0.65</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0.69</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0.67</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3330580481"/>
                  </a:ext>
                </a:extLst>
              </a:tr>
              <a:tr h="421018">
                <a:tc>
                  <a:txBody>
                    <a:bodyPr/>
                    <a:lstStyle/>
                    <a:p>
                      <a:pPr algn="r" fontAlgn="ctr"/>
                      <a:r>
                        <a:rPr lang="en-US" sz="2200" b="1" u="none" strike="noStrike">
                          <a:effectLst/>
                        </a:rPr>
                        <a:t>SVM</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0.65</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0.64</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0.62</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0.63</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43536759"/>
                  </a:ext>
                </a:extLst>
              </a:tr>
              <a:tr h="421018">
                <a:tc>
                  <a:txBody>
                    <a:bodyPr/>
                    <a:lstStyle/>
                    <a:p>
                      <a:pPr algn="r" fontAlgn="ctr"/>
                      <a:r>
                        <a:rPr lang="en-US" sz="2200" b="1" u="none" strike="noStrike" dirty="0" err="1">
                          <a:effectLst/>
                        </a:rPr>
                        <a:t>RandomForest</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0.70</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0.69</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0.66</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0.68</a:t>
                      </a:r>
                      <a:endParaRPr lang="en-US" sz="2200" b="1" i="0" u="none" strike="noStrike">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2053288326"/>
                  </a:ext>
                </a:extLst>
              </a:tr>
              <a:tr h="421018">
                <a:tc>
                  <a:txBody>
                    <a:bodyPr/>
                    <a:lstStyle/>
                    <a:p>
                      <a:pPr algn="r" fontAlgn="ctr"/>
                      <a:r>
                        <a:rPr lang="en-US" sz="2200" b="1" u="none" strike="noStrike">
                          <a:effectLst/>
                        </a:rPr>
                        <a:t>AdaBoost</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0.68</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0.60</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0.66</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0.63</a:t>
                      </a:r>
                      <a:endParaRPr lang="en-US" sz="2200" b="1" i="0" u="none" strike="noStrike" dirty="0">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885753122"/>
                  </a:ext>
                </a:extLst>
              </a:tr>
              <a:tr h="421018">
                <a:tc>
                  <a:txBody>
                    <a:bodyPr/>
                    <a:lstStyle/>
                    <a:p>
                      <a:pPr algn="r" fontAlgn="ctr"/>
                      <a:r>
                        <a:rPr lang="en-US" sz="2200" b="1" u="none" strike="noStrike">
                          <a:effectLst/>
                        </a:rPr>
                        <a:t>GradientBoost</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0.67</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0.59</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0.66</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0.62</a:t>
                      </a:r>
                      <a:endParaRPr lang="en-US" sz="2200" b="1" i="0" u="none" strike="noStrike" dirty="0">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2358683953"/>
                  </a:ext>
                </a:extLst>
              </a:tr>
              <a:tr h="421018">
                <a:tc>
                  <a:txBody>
                    <a:bodyPr/>
                    <a:lstStyle/>
                    <a:p>
                      <a:pPr algn="r" fontAlgn="ctr"/>
                      <a:r>
                        <a:rPr lang="en-US" sz="2200" b="1" u="none" strike="noStrike">
                          <a:effectLst/>
                        </a:rPr>
                        <a:t>NBayes</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0.58</a:t>
                      </a:r>
                      <a:endParaRPr lang="en-US" sz="2200" b="1" i="0" u="none" strike="noStrike" dirty="0">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0.31</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a:effectLst/>
                        </a:rPr>
                        <a:t>0.58</a:t>
                      </a:r>
                      <a:endParaRPr lang="en-US" sz="2200" b="1" i="0" u="none" strike="noStrike">
                        <a:solidFill>
                          <a:srgbClr val="000000"/>
                        </a:solidFill>
                        <a:effectLst/>
                        <a:latin typeface="Segoe UI" panose="020B0502040204020203" pitchFamily="34" charset="0"/>
                      </a:endParaRPr>
                    </a:p>
                  </a:txBody>
                  <a:tcPr marL="6636" marR="6636" marT="6636" marB="0" anchor="ctr"/>
                </a:tc>
                <a:tc>
                  <a:txBody>
                    <a:bodyPr/>
                    <a:lstStyle/>
                    <a:p>
                      <a:pPr algn="r" fontAlgn="ctr"/>
                      <a:r>
                        <a:rPr lang="en-US" sz="2200" b="1" u="none" strike="noStrike" dirty="0">
                          <a:effectLst/>
                        </a:rPr>
                        <a:t>0.40</a:t>
                      </a:r>
                      <a:endParaRPr lang="en-US" sz="2200" b="1" i="0" u="none" strike="noStrike" dirty="0">
                        <a:solidFill>
                          <a:srgbClr val="000000"/>
                        </a:solidFill>
                        <a:effectLst/>
                        <a:latin typeface="Segoe UI" panose="020B0502040204020203" pitchFamily="34" charset="0"/>
                      </a:endParaRPr>
                    </a:p>
                  </a:txBody>
                  <a:tcPr marL="6636" marR="6636" marT="6636" marB="0" anchor="ctr"/>
                </a:tc>
                <a:extLst>
                  <a:ext uri="{0D108BD9-81ED-4DB2-BD59-A6C34878D82A}">
                    <a16:rowId xmlns:a16="http://schemas.microsoft.com/office/drawing/2014/main" val="773374324"/>
                  </a:ext>
                </a:extLst>
              </a:tr>
            </a:tbl>
          </a:graphicData>
        </a:graphic>
      </p:graphicFrame>
    </p:spTree>
    <p:extLst>
      <p:ext uri="{BB962C8B-B14F-4D97-AF65-F5344CB8AC3E}">
        <p14:creationId xmlns:p14="http://schemas.microsoft.com/office/powerpoint/2010/main" val="75143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5" name="Oval 44">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75721-E1C6-C684-F5E7-EE28E39E8C96}"/>
              </a:ext>
            </a:extLst>
          </p:cNvPr>
          <p:cNvSpPr>
            <a:spLocks noGrp="1"/>
          </p:cNvSpPr>
          <p:nvPr>
            <p:ph type="title"/>
          </p:nvPr>
        </p:nvSpPr>
        <p:spPr>
          <a:xfrm>
            <a:off x="630935" y="630936"/>
            <a:ext cx="5330275" cy="1951075"/>
          </a:xfrm>
          <a:noFill/>
        </p:spPr>
        <p:txBody>
          <a:bodyPr vert="horz" lIns="91440" tIns="45720" rIns="91440" bIns="45720" rtlCol="0" anchor="t">
            <a:normAutofit/>
          </a:bodyPr>
          <a:lstStyle/>
          <a:p>
            <a:r>
              <a:rPr lang="en-US">
                <a:solidFill>
                  <a:schemeClr val="bg1"/>
                </a:solidFill>
              </a:rPr>
              <a:t>Confusion matrices – Models optimized for precision</a:t>
            </a:r>
          </a:p>
        </p:txBody>
      </p:sp>
      <p:sp>
        <p:nvSpPr>
          <p:cNvPr id="37" name="Content Placeholder 36">
            <a:extLst>
              <a:ext uri="{FF2B5EF4-FFF2-40B4-BE49-F238E27FC236}">
                <a16:creationId xmlns:a16="http://schemas.microsoft.com/office/drawing/2014/main" id="{038FBCF7-7F0F-BB85-7A1E-A3BF65E58CB4}"/>
              </a:ext>
            </a:extLst>
          </p:cNvPr>
          <p:cNvSpPr>
            <a:spLocks noGrp="1"/>
          </p:cNvSpPr>
          <p:nvPr>
            <p:ph idx="1"/>
          </p:nvPr>
        </p:nvSpPr>
        <p:spPr>
          <a:xfrm>
            <a:off x="6167718" y="630936"/>
            <a:ext cx="4992469" cy="1951087"/>
          </a:xfrm>
          <a:noFill/>
        </p:spPr>
        <p:txBody>
          <a:bodyPr anchor="t">
            <a:normAutofit/>
          </a:bodyPr>
          <a:lstStyle/>
          <a:p>
            <a:endParaRPr lang="en-US" sz="1800">
              <a:solidFill>
                <a:schemeClr val="bg1"/>
              </a:solidFill>
            </a:endParaRPr>
          </a:p>
        </p:txBody>
      </p:sp>
      <p:sp>
        <p:nvSpPr>
          <p:cNvPr id="54" name="Rectangle 5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7" name="Straight Connector 5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3" name="Straight Connector 6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8" name="Content Placeholder 7" descr="A group of colored squares&#10;&#10;Description automatically generated">
            <a:extLst>
              <a:ext uri="{FF2B5EF4-FFF2-40B4-BE49-F238E27FC236}">
                <a16:creationId xmlns:a16="http://schemas.microsoft.com/office/drawing/2014/main" id="{A71F8C0E-12AA-DF70-6E77-0D42A373680B}"/>
              </a:ext>
            </a:extLst>
          </p:cNvPr>
          <p:cNvPicPr>
            <a:picLocks noChangeAspect="1"/>
          </p:cNvPicPr>
          <p:nvPr/>
        </p:nvPicPr>
        <p:blipFill>
          <a:blip r:embed="rId2"/>
          <a:stretch>
            <a:fillRect/>
          </a:stretch>
        </p:blipFill>
        <p:spPr>
          <a:xfrm>
            <a:off x="630313" y="2756877"/>
            <a:ext cx="5330898" cy="3491739"/>
          </a:xfrm>
          <a:prstGeom prst="rect">
            <a:avLst/>
          </a:prstGeom>
        </p:spPr>
      </p:pic>
      <p:grpSp>
        <p:nvGrpSpPr>
          <p:cNvPr id="68" name="Group 6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69" name="Straight Connector 6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10" name="Picture 9" descr="A chart of different colored squares&#10;&#10;Description automatically generated">
            <a:extLst>
              <a:ext uri="{FF2B5EF4-FFF2-40B4-BE49-F238E27FC236}">
                <a16:creationId xmlns:a16="http://schemas.microsoft.com/office/drawing/2014/main" id="{AFA16D39-91DE-082C-EC81-8E0E7094DA2B}"/>
              </a:ext>
            </a:extLst>
          </p:cNvPr>
          <p:cNvPicPr>
            <a:picLocks noChangeAspect="1"/>
          </p:cNvPicPr>
          <p:nvPr/>
        </p:nvPicPr>
        <p:blipFill>
          <a:blip r:embed="rId3"/>
          <a:stretch>
            <a:fillRect/>
          </a:stretch>
        </p:blipFill>
        <p:spPr>
          <a:xfrm>
            <a:off x="6149111" y="2756877"/>
            <a:ext cx="5330898" cy="3491739"/>
          </a:xfrm>
          <a:prstGeom prst="rect">
            <a:avLst/>
          </a:prstGeom>
        </p:spPr>
      </p:pic>
    </p:spTree>
    <p:extLst>
      <p:ext uri="{BB962C8B-B14F-4D97-AF65-F5344CB8AC3E}">
        <p14:creationId xmlns:p14="http://schemas.microsoft.com/office/powerpoint/2010/main" val="26817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660FFA-8F14-514C-865D-5660C817314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Modeling results – Optimized for F1-score</a:t>
            </a:r>
          </a:p>
        </p:txBody>
      </p:sp>
      <p:graphicFrame>
        <p:nvGraphicFramePr>
          <p:cNvPr id="8" name="Content Placeholder 7">
            <a:extLst>
              <a:ext uri="{FF2B5EF4-FFF2-40B4-BE49-F238E27FC236}">
                <a16:creationId xmlns:a16="http://schemas.microsoft.com/office/drawing/2014/main" id="{D44B8922-4451-83EE-CBB1-294C97C03D22}"/>
              </a:ext>
            </a:extLst>
          </p:cNvPr>
          <p:cNvGraphicFramePr>
            <a:graphicFrameLocks noGrp="1"/>
          </p:cNvGraphicFramePr>
          <p:nvPr>
            <p:ph idx="1"/>
            <p:extLst>
              <p:ext uri="{D42A27DB-BD31-4B8C-83A1-F6EECF244321}">
                <p14:modId xmlns:p14="http://schemas.microsoft.com/office/powerpoint/2010/main" val="462408748"/>
              </p:ext>
            </p:extLst>
          </p:nvPr>
        </p:nvGraphicFramePr>
        <p:xfrm>
          <a:off x="644056" y="2113428"/>
          <a:ext cx="10927831" cy="4191110"/>
        </p:xfrm>
        <a:graphic>
          <a:graphicData uri="http://schemas.openxmlformats.org/drawingml/2006/table">
            <a:tbl>
              <a:tblPr>
                <a:tableStyleId>{5C22544A-7EE6-4342-B048-85BDC9FD1C3A}</a:tableStyleId>
              </a:tblPr>
              <a:tblGrid>
                <a:gridCol w="2839258">
                  <a:extLst>
                    <a:ext uri="{9D8B030D-6E8A-4147-A177-3AD203B41FA5}">
                      <a16:colId xmlns:a16="http://schemas.microsoft.com/office/drawing/2014/main" val="2925357894"/>
                    </a:ext>
                  </a:extLst>
                </a:gridCol>
                <a:gridCol w="2153009">
                  <a:extLst>
                    <a:ext uri="{9D8B030D-6E8A-4147-A177-3AD203B41FA5}">
                      <a16:colId xmlns:a16="http://schemas.microsoft.com/office/drawing/2014/main" val="357151830"/>
                    </a:ext>
                  </a:extLst>
                </a:gridCol>
                <a:gridCol w="1712534">
                  <a:extLst>
                    <a:ext uri="{9D8B030D-6E8A-4147-A177-3AD203B41FA5}">
                      <a16:colId xmlns:a16="http://schemas.microsoft.com/office/drawing/2014/main" val="3097954890"/>
                    </a:ext>
                  </a:extLst>
                </a:gridCol>
                <a:gridCol w="2149818">
                  <a:extLst>
                    <a:ext uri="{9D8B030D-6E8A-4147-A177-3AD203B41FA5}">
                      <a16:colId xmlns:a16="http://schemas.microsoft.com/office/drawing/2014/main" val="3011745734"/>
                    </a:ext>
                  </a:extLst>
                </a:gridCol>
                <a:gridCol w="2073212">
                  <a:extLst>
                    <a:ext uri="{9D8B030D-6E8A-4147-A177-3AD203B41FA5}">
                      <a16:colId xmlns:a16="http://schemas.microsoft.com/office/drawing/2014/main" val="1351910308"/>
                    </a:ext>
                  </a:extLst>
                </a:gridCol>
              </a:tblGrid>
              <a:tr h="419111">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Test Accuracy</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Test Recall</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Test Precision</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Test F1 Score</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3755273136"/>
                  </a:ext>
                </a:extLst>
              </a:tr>
              <a:tr h="419111">
                <a:tc>
                  <a:txBody>
                    <a:bodyPr/>
                    <a:lstStyle/>
                    <a:p>
                      <a:pPr algn="r" fontAlgn="ctr"/>
                      <a:r>
                        <a:rPr lang="en-US" sz="2200" b="1" u="none" strike="noStrike">
                          <a:effectLst/>
                        </a:rPr>
                        <a:t>Classifier</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 </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790272950"/>
                  </a:ext>
                </a:extLst>
              </a:tr>
              <a:tr h="419111">
                <a:tc>
                  <a:txBody>
                    <a:bodyPr/>
                    <a:lstStyle/>
                    <a:p>
                      <a:pPr algn="r" fontAlgn="ctr"/>
                      <a:r>
                        <a:rPr lang="en-US" sz="2200" b="1" u="none" strike="noStrike">
                          <a:effectLst/>
                        </a:rPr>
                        <a:t>LogisticRegression</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0.61</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0.52</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0.58</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0.55</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1740413897"/>
                  </a:ext>
                </a:extLst>
              </a:tr>
              <a:tr h="419111">
                <a:tc>
                  <a:txBody>
                    <a:bodyPr/>
                    <a:lstStyle/>
                    <a:p>
                      <a:pPr algn="r" fontAlgn="ctr"/>
                      <a:r>
                        <a:rPr lang="en-US" sz="2200" b="1" u="none" strike="noStrike">
                          <a:effectLst/>
                        </a:rPr>
                        <a:t>KNN</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0.72</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0.73</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0.68</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0.70</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469253222"/>
                  </a:ext>
                </a:extLst>
              </a:tr>
              <a:tr h="419111">
                <a:tc>
                  <a:txBody>
                    <a:bodyPr/>
                    <a:lstStyle/>
                    <a:p>
                      <a:pPr algn="r" fontAlgn="ctr"/>
                      <a:r>
                        <a:rPr lang="en-US" sz="2200" b="1" u="none" strike="noStrike">
                          <a:effectLst/>
                        </a:rPr>
                        <a:t>DecisionTree</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0.71</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0.65</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0.71</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0.67</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675278142"/>
                  </a:ext>
                </a:extLst>
              </a:tr>
              <a:tr h="419111">
                <a:tc>
                  <a:txBody>
                    <a:bodyPr/>
                    <a:lstStyle/>
                    <a:p>
                      <a:pPr algn="r" fontAlgn="ctr"/>
                      <a:r>
                        <a:rPr lang="en-US" sz="2200" b="1" u="none" strike="noStrike">
                          <a:effectLst/>
                        </a:rPr>
                        <a:t>SVM</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0.52</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0.93</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0.49</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0.64</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1871191409"/>
                  </a:ext>
                </a:extLst>
              </a:tr>
              <a:tr h="419111">
                <a:tc>
                  <a:txBody>
                    <a:bodyPr/>
                    <a:lstStyle/>
                    <a:p>
                      <a:pPr algn="r" fontAlgn="ctr"/>
                      <a:r>
                        <a:rPr lang="en-US" sz="2200" b="1" u="none" strike="noStrike">
                          <a:effectLst/>
                        </a:rPr>
                        <a:t>RandomForest</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0.70</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0.69</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0.66</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0.68</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2170176955"/>
                  </a:ext>
                </a:extLst>
              </a:tr>
              <a:tr h="419111">
                <a:tc>
                  <a:txBody>
                    <a:bodyPr/>
                    <a:lstStyle/>
                    <a:p>
                      <a:pPr algn="r" fontAlgn="ctr"/>
                      <a:r>
                        <a:rPr lang="en-US" sz="2200" b="1" u="none" strike="noStrike">
                          <a:effectLst/>
                        </a:rPr>
                        <a:t>AdaBoost</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0.68</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0.60</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0.66</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0.63</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4154609506"/>
                  </a:ext>
                </a:extLst>
              </a:tr>
              <a:tr h="419111">
                <a:tc>
                  <a:txBody>
                    <a:bodyPr/>
                    <a:lstStyle/>
                    <a:p>
                      <a:pPr algn="r" fontAlgn="ctr"/>
                      <a:r>
                        <a:rPr lang="en-US" sz="2200" b="1" u="none" strike="noStrike">
                          <a:effectLst/>
                        </a:rPr>
                        <a:t>GradientBoost</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0.74</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0.74</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0.71</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0.72</a:t>
                      </a:r>
                      <a:endParaRPr lang="en-US" sz="2200" b="1" i="0" u="none" strike="noStrike">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2601835822"/>
                  </a:ext>
                </a:extLst>
              </a:tr>
              <a:tr h="419111">
                <a:tc>
                  <a:txBody>
                    <a:bodyPr/>
                    <a:lstStyle/>
                    <a:p>
                      <a:pPr algn="r" fontAlgn="ctr"/>
                      <a:r>
                        <a:rPr lang="en-US" sz="2200" b="1" u="none" strike="noStrike">
                          <a:effectLst/>
                        </a:rPr>
                        <a:t>NBayes</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0.58</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0.31</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a:effectLst/>
                        </a:rPr>
                        <a:t>0.58</a:t>
                      </a:r>
                      <a:endParaRPr lang="en-US" sz="2200" b="1" i="0" u="none" strike="noStrike">
                        <a:solidFill>
                          <a:srgbClr val="000000"/>
                        </a:solidFill>
                        <a:effectLst/>
                        <a:latin typeface="Segoe UI" panose="020B0502040204020203" pitchFamily="34" charset="0"/>
                      </a:endParaRPr>
                    </a:p>
                  </a:txBody>
                  <a:tcPr marL="8511" marR="8511" marT="8511" marB="0" anchor="ctr"/>
                </a:tc>
                <a:tc>
                  <a:txBody>
                    <a:bodyPr/>
                    <a:lstStyle/>
                    <a:p>
                      <a:pPr algn="r" fontAlgn="ctr"/>
                      <a:r>
                        <a:rPr lang="en-US" sz="2200" b="1" u="none" strike="noStrike" dirty="0">
                          <a:effectLst/>
                        </a:rPr>
                        <a:t>0.40</a:t>
                      </a:r>
                      <a:endParaRPr lang="en-US" sz="2200" b="1" i="0" u="none" strike="noStrike" dirty="0">
                        <a:solidFill>
                          <a:srgbClr val="000000"/>
                        </a:solidFill>
                        <a:effectLst/>
                        <a:latin typeface="Segoe UI" panose="020B0502040204020203" pitchFamily="34" charset="0"/>
                      </a:endParaRPr>
                    </a:p>
                  </a:txBody>
                  <a:tcPr marL="8511" marR="8511" marT="8511" marB="0" anchor="ctr"/>
                </a:tc>
                <a:extLst>
                  <a:ext uri="{0D108BD9-81ED-4DB2-BD59-A6C34878D82A}">
                    <a16:rowId xmlns:a16="http://schemas.microsoft.com/office/drawing/2014/main" val="3526054405"/>
                  </a:ext>
                </a:extLst>
              </a:tr>
            </a:tbl>
          </a:graphicData>
        </a:graphic>
      </p:graphicFrame>
    </p:spTree>
    <p:extLst>
      <p:ext uri="{BB962C8B-B14F-4D97-AF65-F5344CB8AC3E}">
        <p14:creationId xmlns:p14="http://schemas.microsoft.com/office/powerpoint/2010/main" val="20138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5" name="Oval 44">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75721-E1C6-C684-F5E7-EE28E39E8C96}"/>
              </a:ext>
            </a:extLst>
          </p:cNvPr>
          <p:cNvSpPr>
            <a:spLocks noGrp="1"/>
          </p:cNvSpPr>
          <p:nvPr>
            <p:ph type="title"/>
          </p:nvPr>
        </p:nvSpPr>
        <p:spPr>
          <a:xfrm>
            <a:off x="630935" y="630936"/>
            <a:ext cx="5330275" cy="1951075"/>
          </a:xfrm>
          <a:noFill/>
        </p:spPr>
        <p:txBody>
          <a:bodyPr vert="horz" lIns="91440" tIns="45720" rIns="91440" bIns="45720" rtlCol="0" anchor="t">
            <a:normAutofit/>
          </a:bodyPr>
          <a:lstStyle/>
          <a:p>
            <a:r>
              <a:rPr lang="en-US" dirty="0">
                <a:solidFill>
                  <a:schemeClr val="bg1"/>
                </a:solidFill>
              </a:rPr>
              <a:t>Confusion matrices – Models optimized for F1-score</a:t>
            </a:r>
          </a:p>
        </p:txBody>
      </p:sp>
      <p:sp>
        <p:nvSpPr>
          <p:cNvPr id="37" name="Content Placeholder 36">
            <a:extLst>
              <a:ext uri="{FF2B5EF4-FFF2-40B4-BE49-F238E27FC236}">
                <a16:creationId xmlns:a16="http://schemas.microsoft.com/office/drawing/2014/main" id="{038FBCF7-7F0F-BB85-7A1E-A3BF65E58CB4}"/>
              </a:ext>
            </a:extLst>
          </p:cNvPr>
          <p:cNvSpPr>
            <a:spLocks noGrp="1"/>
          </p:cNvSpPr>
          <p:nvPr>
            <p:ph idx="1"/>
          </p:nvPr>
        </p:nvSpPr>
        <p:spPr>
          <a:xfrm>
            <a:off x="6167718" y="630936"/>
            <a:ext cx="4992469" cy="1951087"/>
          </a:xfrm>
          <a:noFill/>
        </p:spPr>
        <p:txBody>
          <a:bodyPr anchor="t">
            <a:normAutofit/>
          </a:bodyPr>
          <a:lstStyle/>
          <a:p>
            <a:endParaRPr lang="en-US" sz="1800">
              <a:solidFill>
                <a:schemeClr val="bg1"/>
              </a:solidFill>
            </a:endParaRPr>
          </a:p>
        </p:txBody>
      </p:sp>
      <p:sp>
        <p:nvSpPr>
          <p:cNvPr id="54" name="Rectangle 5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7" name="Straight Connector 5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3" name="Straight Connector 6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69" name="Straight Connector 6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09B80798-46E5-B70F-3E3A-2459BB9077E8}"/>
              </a:ext>
            </a:extLst>
          </p:cNvPr>
          <p:cNvPicPr>
            <a:picLocks noChangeAspect="1"/>
          </p:cNvPicPr>
          <p:nvPr/>
        </p:nvPicPr>
        <p:blipFill>
          <a:blip r:embed="rId2"/>
          <a:stretch>
            <a:fillRect/>
          </a:stretch>
        </p:blipFill>
        <p:spPr>
          <a:xfrm>
            <a:off x="102697" y="2643320"/>
            <a:ext cx="5665347" cy="4153358"/>
          </a:xfrm>
          <a:prstGeom prst="rect">
            <a:avLst/>
          </a:prstGeom>
        </p:spPr>
      </p:pic>
      <p:pic>
        <p:nvPicPr>
          <p:cNvPr id="6" name="Picture 5">
            <a:extLst>
              <a:ext uri="{FF2B5EF4-FFF2-40B4-BE49-F238E27FC236}">
                <a16:creationId xmlns:a16="http://schemas.microsoft.com/office/drawing/2014/main" id="{D066EF56-CED7-9521-2104-F9F9B9F4DDDB}"/>
              </a:ext>
            </a:extLst>
          </p:cNvPr>
          <p:cNvPicPr>
            <a:picLocks noChangeAspect="1"/>
          </p:cNvPicPr>
          <p:nvPr/>
        </p:nvPicPr>
        <p:blipFill>
          <a:blip r:embed="rId3"/>
          <a:stretch>
            <a:fillRect/>
          </a:stretch>
        </p:blipFill>
        <p:spPr>
          <a:xfrm>
            <a:off x="5786984" y="2646860"/>
            <a:ext cx="6295660" cy="4140656"/>
          </a:xfrm>
          <a:prstGeom prst="rect">
            <a:avLst/>
          </a:prstGeom>
        </p:spPr>
      </p:pic>
    </p:spTree>
    <p:extLst>
      <p:ext uri="{BB962C8B-B14F-4D97-AF65-F5344CB8AC3E}">
        <p14:creationId xmlns:p14="http://schemas.microsoft.com/office/powerpoint/2010/main" val="132016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AE9332-F5BE-5C19-EC8B-AE5EEA01FEF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Modeling results summary</a:t>
            </a:r>
          </a:p>
        </p:txBody>
      </p:sp>
      <p:graphicFrame>
        <p:nvGraphicFramePr>
          <p:cNvPr id="5" name="Content Placeholder 2">
            <a:extLst>
              <a:ext uri="{FF2B5EF4-FFF2-40B4-BE49-F238E27FC236}">
                <a16:creationId xmlns:a16="http://schemas.microsoft.com/office/drawing/2014/main" id="{46955C0E-FA67-D257-E490-6E3619980454}"/>
              </a:ext>
            </a:extLst>
          </p:cNvPr>
          <p:cNvGraphicFramePr>
            <a:graphicFrameLocks noGrp="1"/>
          </p:cNvGraphicFramePr>
          <p:nvPr>
            <p:ph idx="1"/>
            <p:extLst>
              <p:ext uri="{D42A27DB-BD31-4B8C-83A1-F6EECF244321}">
                <p14:modId xmlns:p14="http://schemas.microsoft.com/office/powerpoint/2010/main" val="21132614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24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E9332-F5BE-5C19-EC8B-AE5EEA01FEF0}"/>
              </a:ext>
            </a:extLst>
          </p:cNvPr>
          <p:cNvSpPr>
            <a:spLocks noGrp="1"/>
          </p:cNvSpPr>
          <p:nvPr>
            <p:ph type="title"/>
          </p:nvPr>
        </p:nvSpPr>
        <p:spPr>
          <a:xfrm>
            <a:off x="761803" y="350196"/>
            <a:ext cx="4646904" cy="1624520"/>
          </a:xfrm>
        </p:spPr>
        <p:txBody>
          <a:bodyPr anchor="ctr">
            <a:normAutofit fontScale="90000"/>
          </a:bodyPr>
          <a:lstStyle/>
          <a:p>
            <a:r>
              <a:rPr lang="en-US" sz="4000" dirty="0"/>
              <a:t>Conclusions and Recommendations - 1</a:t>
            </a:r>
          </a:p>
        </p:txBody>
      </p:sp>
      <p:sp>
        <p:nvSpPr>
          <p:cNvPr id="3" name="Content Placeholder 2">
            <a:extLst>
              <a:ext uri="{FF2B5EF4-FFF2-40B4-BE49-F238E27FC236}">
                <a16:creationId xmlns:a16="http://schemas.microsoft.com/office/drawing/2014/main" id="{7BB31FE4-7939-E260-769C-5DE6F405733B}"/>
              </a:ext>
            </a:extLst>
          </p:cNvPr>
          <p:cNvSpPr>
            <a:spLocks noGrp="1"/>
          </p:cNvSpPr>
          <p:nvPr>
            <p:ph idx="1"/>
          </p:nvPr>
        </p:nvSpPr>
        <p:spPr>
          <a:xfrm>
            <a:off x="761802" y="2743200"/>
            <a:ext cx="4646905" cy="3613149"/>
          </a:xfrm>
        </p:spPr>
        <p:txBody>
          <a:bodyPr anchor="ctr">
            <a:normAutofit/>
          </a:bodyPr>
          <a:lstStyle/>
          <a:p>
            <a:r>
              <a:rPr lang="en-US" sz="1400" dirty="0"/>
              <a:t>The main reasons for employee absenteeism were related to health issues, either the need for follow-up medical, dental and rehabilitation care or employee health conditions including diseases and injuries</a:t>
            </a:r>
          </a:p>
          <a:p>
            <a:r>
              <a:rPr lang="en-US" sz="1400" dirty="0"/>
              <a:t>It is recommended that the company implements wellness programs that focus on physical and mental health to help employees stay healthy and reduce absenteeism due to illness</a:t>
            </a:r>
          </a:p>
          <a:p>
            <a:r>
              <a:rPr lang="en-US" sz="1400" dirty="0"/>
              <a:t>It is recommended that the company reviews and enhances its safety policies and procedures to reduce occupational hazards to prevent absences due to work related injuries/illnesses</a:t>
            </a:r>
          </a:p>
          <a:p>
            <a:r>
              <a:rPr lang="en-US" sz="1400" dirty="0"/>
              <a:t>It is recommended that the company offers medical and dental services on-site to help reduce absenteeism due to employees having to travel to seek medical/dental care</a:t>
            </a:r>
          </a:p>
        </p:txBody>
      </p:sp>
      <p:pic>
        <p:nvPicPr>
          <p:cNvPr id="5" name="Picture 4" descr="Analysing medical x-ray results">
            <a:extLst>
              <a:ext uri="{FF2B5EF4-FFF2-40B4-BE49-F238E27FC236}">
                <a16:creationId xmlns:a16="http://schemas.microsoft.com/office/drawing/2014/main" id="{EAF0A1FE-D1D3-BF7F-1EDB-294BFC2C37DA}"/>
              </a:ext>
            </a:extLst>
          </p:cNvPr>
          <p:cNvPicPr>
            <a:picLocks noChangeAspect="1"/>
          </p:cNvPicPr>
          <p:nvPr/>
        </p:nvPicPr>
        <p:blipFill>
          <a:blip r:embed="rId2"/>
          <a:srcRect l="20300" r="20299" b="-2"/>
          <a:stretch/>
        </p:blipFill>
        <p:spPr>
          <a:xfrm>
            <a:off x="6096000" y="1"/>
            <a:ext cx="6102825" cy="6858000"/>
          </a:xfrm>
          <a:prstGeom prst="rect">
            <a:avLst/>
          </a:prstGeom>
        </p:spPr>
      </p:pic>
    </p:spTree>
    <p:extLst>
      <p:ext uri="{BB962C8B-B14F-4D97-AF65-F5344CB8AC3E}">
        <p14:creationId xmlns:p14="http://schemas.microsoft.com/office/powerpoint/2010/main" val="1675167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AE9332-F5BE-5C19-EC8B-AE5EEA01FEF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Conclusions and Recommendations -2</a:t>
            </a:r>
          </a:p>
        </p:txBody>
      </p:sp>
      <p:graphicFrame>
        <p:nvGraphicFramePr>
          <p:cNvPr id="5" name="Content Placeholder 2">
            <a:extLst>
              <a:ext uri="{FF2B5EF4-FFF2-40B4-BE49-F238E27FC236}">
                <a16:creationId xmlns:a16="http://schemas.microsoft.com/office/drawing/2014/main" id="{C99122EA-E64D-809D-CBBB-893F4A11CA5A}"/>
              </a:ext>
            </a:extLst>
          </p:cNvPr>
          <p:cNvGraphicFramePr>
            <a:graphicFrameLocks noGrp="1"/>
          </p:cNvGraphicFramePr>
          <p:nvPr>
            <p:ph idx="1"/>
            <p:extLst>
              <p:ext uri="{D42A27DB-BD31-4B8C-83A1-F6EECF244321}">
                <p14:modId xmlns:p14="http://schemas.microsoft.com/office/powerpoint/2010/main" val="306156273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9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8A2E08-BD99-8764-308A-4A47D0E50514}"/>
              </a:ext>
            </a:extLst>
          </p:cNvPr>
          <p:cNvPicPr>
            <a:picLocks noChangeAspect="1"/>
          </p:cNvPicPr>
          <p:nvPr/>
        </p:nvPicPr>
        <p:blipFill>
          <a:blip r:embed="rId2">
            <a:duotone>
              <a:schemeClr val="bg2">
                <a:shade val="45000"/>
                <a:satMod val="135000"/>
              </a:schemeClr>
              <a:prstClr val="white"/>
            </a:duotone>
          </a:blip>
          <a:srcRect t="12211" b="351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A6169-D7BF-2078-9EAB-A18EF0A737EC}"/>
              </a:ext>
            </a:extLst>
          </p:cNvPr>
          <p:cNvSpPr>
            <a:spLocks noGrp="1"/>
          </p:cNvSpPr>
          <p:nvPr>
            <p:ph type="title"/>
          </p:nvPr>
        </p:nvSpPr>
        <p:spPr>
          <a:xfrm>
            <a:off x="838200" y="365125"/>
            <a:ext cx="10515600" cy="1325563"/>
          </a:xfrm>
        </p:spPr>
        <p:txBody>
          <a:bodyPr>
            <a:normAutofit/>
          </a:bodyPr>
          <a:lstStyle/>
          <a:p>
            <a:r>
              <a:rPr lang="en-US" dirty="0"/>
              <a:t>Motivation</a:t>
            </a:r>
          </a:p>
        </p:txBody>
      </p:sp>
      <p:graphicFrame>
        <p:nvGraphicFramePr>
          <p:cNvPr id="5" name="Content Placeholder 2">
            <a:extLst>
              <a:ext uri="{FF2B5EF4-FFF2-40B4-BE49-F238E27FC236}">
                <a16:creationId xmlns:a16="http://schemas.microsoft.com/office/drawing/2014/main" id="{5ADD6873-82DB-2536-BF02-7567950FD9E2}"/>
              </a:ext>
            </a:extLst>
          </p:cNvPr>
          <p:cNvGraphicFramePr>
            <a:graphicFrameLocks noGrp="1"/>
          </p:cNvGraphicFramePr>
          <p:nvPr>
            <p:ph idx="1"/>
            <p:extLst>
              <p:ext uri="{D42A27DB-BD31-4B8C-83A1-F6EECF244321}">
                <p14:modId xmlns:p14="http://schemas.microsoft.com/office/powerpoint/2010/main" val="3894914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430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7C6ED-0782-1F92-EF42-A53F8E7E3EF5}"/>
              </a:ext>
            </a:extLst>
          </p:cNvPr>
          <p:cNvSpPr>
            <a:spLocks noGrp="1"/>
          </p:cNvSpPr>
          <p:nvPr>
            <p:ph type="title"/>
          </p:nvPr>
        </p:nvSpPr>
        <p:spPr>
          <a:xfrm>
            <a:off x="761800" y="762001"/>
            <a:ext cx="5334197" cy="1708242"/>
          </a:xfrm>
        </p:spPr>
        <p:txBody>
          <a:bodyPr anchor="ctr">
            <a:normAutofit/>
          </a:bodyPr>
          <a:lstStyle/>
          <a:p>
            <a:r>
              <a:rPr lang="en-US" sz="4000" dirty="0"/>
              <a:t>References</a:t>
            </a:r>
          </a:p>
        </p:txBody>
      </p:sp>
      <p:sp>
        <p:nvSpPr>
          <p:cNvPr id="3" name="Content Placeholder 2">
            <a:extLst>
              <a:ext uri="{FF2B5EF4-FFF2-40B4-BE49-F238E27FC236}">
                <a16:creationId xmlns:a16="http://schemas.microsoft.com/office/drawing/2014/main" id="{839E3C3C-CADD-185A-721A-8251B18D2EA2}"/>
              </a:ext>
            </a:extLst>
          </p:cNvPr>
          <p:cNvSpPr>
            <a:spLocks noGrp="1"/>
          </p:cNvSpPr>
          <p:nvPr>
            <p:ph idx="1"/>
          </p:nvPr>
        </p:nvSpPr>
        <p:spPr>
          <a:xfrm>
            <a:off x="761800" y="2107360"/>
            <a:ext cx="5334197" cy="4132720"/>
          </a:xfrm>
        </p:spPr>
        <p:txBody>
          <a:bodyPr anchor="ctr">
            <a:normAutofit/>
          </a:bodyPr>
          <a:lstStyle/>
          <a:p>
            <a:r>
              <a:rPr lang="en-US" sz="1800" dirty="0" err="1">
                <a:hlinkClick r:id="rId2"/>
              </a:rPr>
              <a:t>Martiniano</a:t>
            </a:r>
            <a:r>
              <a:rPr lang="en-US" sz="1800" dirty="0">
                <a:hlinkClick r:id="rId2"/>
              </a:rPr>
              <a:t>, A. &amp; Ferreira, R. (2012). Absenteeism at work [Dataset]. UCI Machine Learning Repository. https://doi.org/10.24432/C5X882.</a:t>
            </a:r>
          </a:p>
          <a:p>
            <a:r>
              <a:rPr lang="en-US" sz="1700" dirty="0" err="1"/>
              <a:t>Martiniano</a:t>
            </a:r>
            <a:r>
              <a:rPr lang="en-US" sz="1700" dirty="0"/>
              <a:t> A., Ferreira R.P., Sassi R., </a:t>
            </a:r>
            <a:r>
              <a:rPr lang="en-US" sz="1700" dirty="0" err="1"/>
              <a:t>Affonso</a:t>
            </a:r>
            <a:r>
              <a:rPr lang="en-US" sz="1700" dirty="0"/>
              <a:t> C. (2012). </a:t>
            </a:r>
            <a:r>
              <a:rPr lang="en-US" sz="1700" i="0" dirty="0">
                <a:effectLst/>
                <a:latin typeface="ui-sans-serif"/>
                <a:hlinkClick r:id="rId3"/>
              </a:rPr>
              <a:t>Application of a neuro fuzzy network in prediction of absenteeism at work</a:t>
            </a:r>
            <a:r>
              <a:rPr lang="en-US" sz="1700" i="0" dirty="0">
                <a:effectLst/>
                <a:latin typeface="ui-sans-serif"/>
              </a:rPr>
              <a:t> </a:t>
            </a:r>
            <a:r>
              <a:rPr lang="en-US" sz="1700" b="0" i="0" dirty="0">
                <a:effectLst/>
                <a:latin typeface="ui-sans-serif"/>
              </a:rPr>
              <a:t>Iberian Conference on Information Systems and Technologies</a:t>
            </a:r>
          </a:p>
          <a:p>
            <a:r>
              <a:rPr lang="en-US" sz="1700" dirty="0">
                <a:latin typeface="system-ui"/>
              </a:rPr>
              <a:t>Cova A. (2024). </a:t>
            </a:r>
            <a:r>
              <a:rPr lang="en-US" sz="1700" i="0" dirty="0">
                <a:effectLst/>
                <a:latin typeface="system-ui"/>
                <a:hlinkClick r:id="rId4"/>
              </a:rPr>
              <a:t>Capstone project: Developing models for predicting absenteeism at work</a:t>
            </a:r>
            <a:r>
              <a:rPr lang="en-US" sz="1700" i="0" dirty="0">
                <a:effectLst/>
                <a:latin typeface="system-ui"/>
              </a:rPr>
              <a:t>. </a:t>
            </a:r>
            <a:r>
              <a:rPr lang="en-US" sz="1600" dirty="0"/>
              <a:t>Professional Certificate in Machine Learning and Artificial Intelligence, </a:t>
            </a:r>
            <a:r>
              <a:rPr lang="en-US" sz="1700" i="0" dirty="0">
                <a:effectLst/>
                <a:latin typeface="system-ui"/>
              </a:rPr>
              <a:t>UC Berkeley </a:t>
            </a:r>
          </a:p>
          <a:p>
            <a:endParaRPr lang="en-US" sz="1700" b="0" i="0" dirty="0">
              <a:effectLst/>
              <a:latin typeface="ui-sans-serif"/>
            </a:endParaRPr>
          </a:p>
          <a:p>
            <a:endParaRPr lang="en-US" sz="1700" dirty="0"/>
          </a:p>
        </p:txBody>
      </p:sp>
      <p:pic>
        <p:nvPicPr>
          <p:cNvPr id="5" name="Picture 4" descr="Complex maths formulae on a blackboard">
            <a:extLst>
              <a:ext uri="{FF2B5EF4-FFF2-40B4-BE49-F238E27FC236}">
                <a16:creationId xmlns:a16="http://schemas.microsoft.com/office/drawing/2014/main" id="{563AF3DB-A2D7-08AD-620A-F07EC5F2D9FF}"/>
              </a:ext>
            </a:extLst>
          </p:cNvPr>
          <p:cNvPicPr>
            <a:picLocks noChangeAspect="1"/>
          </p:cNvPicPr>
          <p:nvPr/>
        </p:nvPicPr>
        <p:blipFill>
          <a:blip r:embed="rId5"/>
          <a:srcRect l="28616" r="14695"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94633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gital financial graph">
            <a:extLst>
              <a:ext uri="{FF2B5EF4-FFF2-40B4-BE49-F238E27FC236}">
                <a16:creationId xmlns:a16="http://schemas.microsoft.com/office/drawing/2014/main" id="{801908A4-B7C7-0A5A-2569-BA768F1C1EE6}"/>
              </a:ext>
            </a:extLst>
          </p:cNvPr>
          <p:cNvPicPr>
            <a:picLocks noChangeAspect="1"/>
          </p:cNvPicPr>
          <p:nvPr/>
        </p:nvPicPr>
        <p:blipFill>
          <a:blip r:embed="rId2">
            <a:alphaModFix amt="50000"/>
          </a:blip>
          <a:srcRect/>
          <a:stretch/>
        </p:blipFill>
        <p:spPr>
          <a:xfrm>
            <a:off x="20" y="10"/>
            <a:ext cx="12191979" cy="6857990"/>
          </a:xfrm>
          <a:prstGeom prst="rect">
            <a:avLst/>
          </a:prstGeom>
        </p:spPr>
      </p:pic>
      <p:sp>
        <p:nvSpPr>
          <p:cNvPr id="5" name="Title 4">
            <a:extLst>
              <a:ext uri="{FF2B5EF4-FFF2-40B4-BE49-F238E27FC236}">
                <a16:creationId xmlns:a16="http://schemas.microsoft.com/office/drawing/2014/main" id="{88CF7FC5-5B99-E8F1-317E-4204ACDE3CDB}"/>
              </a:ext>
            </a:extLst>
          </p:cNvPr>
          <p:cNvSpPr>
            <a:spLocks noGrp="1"/>
          </p:cNvSpPr>
          <p:nvPr>
            <p:ph type="title"/>
          </p:nvPr>
        </p:nvSpPr>
        <p:spPr>
          <a:xfrm>
            <a:off x="762000" y="1137434"/>
            <a:ext cx="7848600" cy="3204429"/>
          </a:xfrm>
        </p:spPr>
        <p:txBody>
          <a:bodyPr vert="horz" lIns="91440" tIns="45720" rIns="91440" bIns="45720" rtlCol="0" anchor="t">
            <a:normAutofit/>
          </a:bodyPr>
          <a:lstStyle/>
          <a:p>
            <a:r>
              <a:rPr lang="en-US" sz="4000">
                <a:solidFill>
                  <a:srgbClr val="FFFFFF"/>
                </a:solidFill>
              </a:rPr>
              <a:t>Data Analysis Visualizations</a:t>
            </a:r>
          </a:p>
        </p:txBody>
      </p:sp>
      <p:sp>
        <p:nvSpPr>
          <p:cNvPr id="6" name="Text Placeholder 5">
            <a:extLst>
              <a:ext uri="{FF2B5EF4-FFF2-40B4-BE49-F238E27FC236}">
                <a16:creationId xmlns:a16="http://schemas.microsoft.com/office/drawing/2014/main" id="{C036EB30-1ACA-602A-1ED6-96EFE78BC9A5}"/>
              </a:ext>
            </a:extLst>
          </p:cNvPr>
          <p:cNvSpPr>
            <a:spLocks noGrp="1"/>
          </p:cNvSpPr>
          <p:nvPr>
            <p:ph type="body" idx="1"/>
          </p:nvPr>
        </p:nvSpPr>
        <p:spPr>
          <a:xfrm>
            <a:off x="762000" y="4792531"/>
            <a:ext cx="5334000" cy="1089423"/>
          </a:xfrm>
        </p:spPr>
        <p:txBody>
          <a:bodyPr vert="horz" lIns="91440" tIns="45720" rIns="91440" bIns="45720" rtlCol="0" anchor="b">
            <a:normAutofit/>
          </a:bodyPr>
          <a:lstStyle/>
          <a:p>
            <a:endParaRPr lang="en-US" sz="1800">
              <a:solidFill>
                <a:srgbClr val="FFFFFF"/>
              </a:solidFill>
            </a:endParaRPr>
          </a:p>
        </p:txBody>
      </p:sp>
      <p:cxnSp>
        <p:nvCxnSpPr>
          <p:cNvPr id="14" name="Straight Connector 13">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8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81759-DD1A-8650-3AE6-D16B82028E53}"/>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Reason for absence</a:t>
            </a:r>
            <a:r>
              <a:rPr lang="en-US" dirty="0"/>
              <a:t> </a:t>
            </a:r>
          </a:p>
        </p:txBody>
      </p:sp>
      <p:pic>
        <p:nvPicPr>
          <p:cNvPr id="4098" name="Picture 2">
            <a:extLst>
              <a:ext uri="{FF2B5EF4-FFF2-40B4-BE49-F238E27FC236}">
                <a16:creationId xmlns:a16="http://schemas.microsoft.com/office/drawing/2014/main" id="{F129FDB1-3E80-631C-E8EE-4670BF1843E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81729"/>
            <a:ext cx="5181600" cy="40391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93AD592-F7DA-77D8-4FC4-83E5253795D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64045"/>
            <a:ext cx="5181600" cy="407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8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6349AFE-21D5-9079-C7A9-19AB7EE5136B}"/>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Month of absence</a:t>
            </a:r>
            <a:r>
              <a:rPr lang="en-US" dirty="0"/>
              <a:t> </a:t>
            </a:r>
          </a:p>
        </p:txBody>
      </p:sp>
      <p:pic>
        <p:nvPicPr>
          <p:cNvPr id="5122" name="Picture 2">
            <a:extLst>
              <a:ext uri="{FF2B5EF4-FFF2-40B4-BE49-F238E27FC236}">
                <a16:creationId xmlns:a16="http://schemas.microsoft.com/office/drawing/2014/main" id="{32B96244-9BB8-DF20-033F-6728E6CDC5B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BCE4188-5857-5646-191D-C50DEBCCB62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41358"/>
            <a:ext cx="5181600" cy="411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1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52E7-82B8-9866-584F-BE1BB4679527}"/>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Day of the week</a:t>
            </a:r>
            <a:endParaRPr lang="en-US" dirty="0"/>
          </a:p>
        </p:txBody>
      </p:sp>
      <p:pic>
        <p:nvPicPr>
          <p:cNvPr id="6146" name="Picture 2">
            <a:extLst>
              <a:ext uri="{FF2B5EF4-FFF2-40B4-BE49-F238E27FC236}">
                <a16:creationId xmlns:a16="http://schemas.microsoft.com/office/drawing/2014/main" id="{D3C7BCAD-3661-C0D8-98AA-D34DB407F13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F63D104-FF3F-5E59-595F-62D5A77044E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60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A29F-9FDB-7AAC-CC67-420CC9D989B5}"/>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Seasons</a:t>
            </a:r>
            <a:endParaRPr lang="en-US" dirty="0"/>
          </a:p>
        </p:txBody>
      </p:sp>
      <p:pic>
        <p:nvPicPr>
          <p:cNvPr id="7170" name="Picture 2">
            <a:extLst>
              <a:ext uri="{FF2B5EF4-FFF2-40B4-BE49-F238E27FC236}">
                <a16:creationId xmlns:a16="http://schemas.microsoft.com/office/drawing/2014/main" id="{42637DB2-2C0B-92F8-789A-2F342FEE9B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6AFABED-F022-4972-1E77-3EF1F4F659F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936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B02A-FB46-FC88-7339-87E3F82EE156}"/>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Education</a:t>
            </a:r>
            <a:endParaRPr lang="en-US" dirty="0"/>
          </a:p>
        </p:txBody>
      </p:sp>
      <p:pic>
        <p:nvPicPr>
          <p:cNvPr id="8194" name="Picture 2">
            <a:extLst>
              <a:ext uri="{FF2B5EF4-FFF2-40B4-BE49-F238E27FC236}">
                <a16:creationId xmlns:a16="http://schemas.microsoft.com/office/drawing/2014/main" id="{4405118C-27B4-7B14-A4AB-15CE61E9490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CC7971E-E5B3-6486-2D44-9DEB6BE120C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934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185-98EF-0E6F-6C11-7493E99FB15A}"/>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Number of children</a:t>
            </a:r>
            <a:endParaRPr lang="en-US" dirty="0"/>
          </a:p>
        </p:txBody>
      </p:sp>
      <p:pic>
        <p:nvPicPr>
          <p:cNvPr id="9218" name="Picture 2">
            <a:extLst>
              <a:ext uri="{FF2B5EF4-FFF2-40B4-BE49-F238E27FC236}">
                <a16:creationId xmlns:a16="http://schemas.microsoft.com/office/drawing/2014/main" id="{050D14D2-152D-E3BC-14AC-F924001B59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0265B56-5B95-FDAD-B021-31D333AC8A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19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A534-7539-620D-6753-1F84DEF04748}"/>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Social drinking status</a:t>
            </a:r>
            <a:endParaRPr lang="en-US" dirty="0"/>
          </a:p>
        </p:txBody>
      </p:sp>
      <p:pic>
        <p:nvPicPr>
          <p:cNvPr id="10242" name="Picture 2">
            <a:extLst>
              <a:ext uri="{FF2B5EF4-FFF2-40B4-BE49-F238E27FC236}">
                <a16:creationId xmlns:a16="http://schemas.microsoft.com/office/drawing/2014/main" id="{B720B920-0715-3A63-BDCF-90C80D12BF9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5C6D3FE-C5BC-5A27-FB65-DF81CF5F1E6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22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BC78-99C2-458E-D2B9-A2A2834E8D79}"/>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Social smoking status</a:t>
            </a:r>
            <a:endParaRPr lang="en-US" dirty="0"/>
          </a:p>
        </p:txBody>
      </p:sp>
      <p:pic>
        <p:nvPicPr>
          <p:cNvPr id="11266" name="Picture 2">
            <a:extLst>
              <a:ext uri="{FF2B5EF4-FFF2-40B4-BE49-F238E27FC236}">
                <a16:creationId xmlns:a16="http://schemas.microsoft.com/office/drawing/2014/main" id="{ED9C5C78-AE5D-3565-D77F-2882BF890CE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14A79C4-7D73-E163-1C30-66F95520C56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83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CD04B-D8FD-0E5D-F785-FE6DABCD839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Objectives</a:t>
            </a:r>
          </a:p>
        </p:txBody>
      </p:sp>
      <p:graphicFrame>
        <p:nvGraphicFramePr>
          <p:cNvPr id="5" name="Content Placeholder 2">
            <a:extLst>
              <a:ext uri="{FF2B5EF4-FFF2-40B4-BE49-F238E27FC236}">
                <a16:creationId xmlns:a16="http://schemas.microsoft.com/office/drawing/2014/main" id="{C8A2ACD9-070E-768E-F293-B64935928466}"/>
              </a:ext>
            </a:extLst>
          </p:cNvPr>
          <p:cNvGraphicFramePr>
            <a:graphicFrameLocks noGrp="1"/>
          </p:cNvGraphicFramePr>
          <p:nvPr>
            <p:ph idx="1"/>
            <p:extLst>
              <p:ext uri="{D42A27DB-BD31-4B8C-83A1-F6EECF244321}">
                <p14:modId xmlns:p14="http://schemas.microsoft.com/office/powerpoint/2010/main" val="36564892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73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1A16-5BA5-D119-1713-13BE27C02311}"/>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Pet ownership</a:t>
            </a:r>
            <a:endParaRPr lang="en-US" dirty="0"/>
          </a:p>
        </p:txBody>
      </p:sp>
      <p:pic>
        <p:nvPicPr>
          <p:cNvPr id="12290" name="Picture 2">
            <a:extLst>
              <a:ext uri="{FF2B5EF4-FFF2-40B4-BE49-F238E27FC236}">
                <a16:creationId xmlns:a16="http://schemas.microsoft.com/office/drawing/2014/main" id="{B1B6ADB6-EDCC-56D2-05B8-43C1BE36188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A6B5B349-0D5C-E002-882B-B3CBF4BBED5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4A38-B260-53A8-378F-516A67A0E28B}"/>
              </a:ext>
            </a:extLst>
          </p:cNvPr>
          <p:cNvSpPr>
            <a:spLocks noGrp="1"/>
          </p:cNvSpPr>
          <p:nvPr>
            <p:ph type="title"/>
          </p:nvPr>
        </p:nvSpPr>
        <p:spPr/>
        <p:txBody>
          <a:bodyPr/>
          <a:lstStyle/>
          <a:p>
            <a:r>
              <a:rPr lang="en-US" dirty="0"/>
              <a:t>Exploratory Data Analysis: </a:t>
            </a:r>
            <a:br>
              <a:rPr lang="en-US" dirty="0"/>
            </a:br>
            <a:r>
              <a:rPr lang="en-US" i="0" dirty="0">
                <a:effectLst/>
                <a:latin typeface="system-ui"/>
              </a:rPr>
              <a:t>BMI</a:t>
            </a:r>
            <a:endParaRPr lang="en-US" dirty="0"/>
          </a:p>
        </p:txBody>
      </p:sp>
      <p:sp>
        <p:nvSpPr>
          <p:cNvPr id="4" name="Content Placeholder 3">
            <a:extLst>
              <a:ext uri="{FF2B5EF4-FFF2-40B4-BE49-F238E27FC236}">
                <a16:creationId xmlns:a16="http://schemas.microsoft.com/office/drawing/2014/main" id="{D684DB77-0F3B-CFAD-4008-6E897457A4DE}"/>
              </a:ext>
            </a:extLst>
          </p:cNvPr>
          <p:cNvSpPr>
            <a:spLocks noGrp="1"/>
          </p:cNvSpPr>
          <p:nvPr>
            <p:ph sz="half" idx="2"/>
          </p:nvPr>
        </p:nvSpPr>
        <p:spPr/>
        <p:txBody>
          <a:bodyPr/>
          <a:lstStyle/>
          <a:p>
            <a:endParaRPr lang="en-US"/>
          </a:p>
        </p:txBody>
      </p:sp>
      <p:pic>
        <p:nvPicPr>
          <p:cNvPr id="13314" name="Picture 2">
            <a:extLst>
              <a:ext uri="{FF2B5EF4-FFF2-40B4-BE49-F238E27FC236}">
                <a16:creationId xmlns:a16="http://schemas.microsoft.com/office/drawing/2014/main" id="{AF66ADC3-897B-3BFA-B801-C9CF057E517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64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E694-009A-9172-9E34-81DE738D72DF}"/>
              </a:ext>
            </a:extLst>
          </p:cNvPr>
          <p:cNvSpPr>
            <a:spLocks noGrp="1"/>
          </p:cNvSpPr>
          <p:nvPr>
            <p:ph type="title"/>
          </p:nvPr>
        </p:nvSpPr>
        <p:spPr/>
        <p:txBody>
          <a:bodyPr/>
          <a:lstStyle/>
          <a:p>
            <a:r>
              <a:rPr lang="en-US" dirty="0"/>
              <a:t>Exploratory Data Analysis: </a:t>
            </a:r>
            <a:br>
              <a:rPr lang="en-US" dirty="0"/>
            </a:br>
            <a:r>
              <a:rPr lang="en-US" dirty="0">
                <a:latin typeface="system-ui"/>
              </a:rPr>
              <a:t>Obesity status</a:t>
            </a:r>
            <a:endParaRPr lang="en-US" dirty="0"/>
          </a:p>
        </p:txBody>
      </p:sp>
      <p:pic>
        <p:nvPicPr>
          <p:cNvPr id="14338" name="Picture 2">
            <a:extLst>
              <a:ext uri="{FF2B5EF4-FFF2-40B4-BE49-F238E27FC236}">
                <a16:creationId xmlns:a16="http://schemas.microsoft.com/office/drawing/2014/main" id="{8943E997-8190-F60B-3CBF-353B02AC6DB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27EF658-3F9D-B2BA-22D7-CAD4E1814C0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30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D621-95FD-5BEE-C12F-4D66B7A47AD8}"/>
              </a:ext>
            </a:extLst>
          </p:cNvPr>
          <p:cNvSpPr>
            <a:spLocks noGrp="1"/>
          </p:cNvSpPr>
          <p:nvPr>
            <p:ph type="title"/>
          </p:nvPr>
        </p:nvSpPr>
        <p:spPr/>
        <p:txBody>
          <a:bodyPr/>
          <a:lstStyle/>
          <a:p>
            <a:r>
              <a:rPr lang="en-US" dirty="0"/>
              <a:t>Exploratory Data Analysis: </a:t>
            </a:r>
            <a:br>
              <a:rPr lang="en-US" dirty="0"/>
            </a:br>
            <a:r>
              <a:rPr lang="en-US" dirty="0">
                <a:latin typeface="system-ui"/>
              </a:rPr>
              <a:t>Overweight status</a:t>
            </a:r>
            <a:endParaRPr lang="en-US" dirty="0"/>
          </a:p>
        </p:txBody>
      </p:sp>
      <p:pic>
        <p:nvPicPr>
          <p:cNvPr id="15362" name="Picture 2">
            <a:extLst>
              <a:ext uri="{FF2B5EF4-FFF2-40B4-BE49-F238E27FC236}">
                <a16:creationId xmlns:a16="http://schemas.microsoft.com/office/drawing/2014/main" id="{E9F0D738-C0C7-DDE0-96EC-77550CDE09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B0525BF8-69EA-3BA8-B83F-E7130103A57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3323"/>
            <a:ext cx="5181600" cy="405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8633-5BAD-425B-104A-5B981585E568}"/>
              </a:ext>
            </a:extLst>
          </p:cNvPr>
          <p:cNvSpPr>
            <a:spLocks noGrp="1"/>
          </p:cNvSpPr>
          <p:nvPr>
            <p:ph type="title"/>
          </p:nvPr>
        </p:nvSpPr>
        <p:spPr/>
        <p:txBody>
          <a:bodyPr/>
          <a:lstStyle/>
          <a:p>
            <a:r>
              <a:rPr lang="en-US" dirty="0"/>
              <a:t>Exploratory Data Analysis: </a:t>
            </a:r>
            <a:br>
              <a:rPr lang="en-US" dirty="0"/>
            </a:br>
            <a:r>
              <a:rPr lang="en-US" dirty="0">
                <a:latin typeface="system-ui"/>
              </a:rPr>
              <a:t>Employee Age</a:t>
            </a:r>
            <a:endParaRPr lang="en-US" dirty="0"/>
          </a:p>
        </p:txBody>
      </p:sp>
      <p:pic>
        <p:nvPicPr>
          <p:cNvPr id="16386" name="Picture 2">
            <a:extLst>
              <a:ext uri="{FF2B5EF4-FFF2-40B4-BE49-F238E27FC236}">
                <a16:creationId xmlns:a16="http://schemas.microsoft.com/office/drawing/2014/main" id="{2EC46F37-54AF-0E96-C61B-9F96FACB995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AA45C089-C6F7-5157-05E1-4D86F56CC77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48548"/>
            <a:ext cx="5181600" cy="410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64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2BE7-E92F-72DD-403B-9A1D48BCA3D9}"/>
              </a:ext>
            </a:extLst>
          </p:cNvPr>
          <p:cNvSpPr>
            <a:spLocks noGrp="1"/>
          </p:cNvSpPr>
          <p:nvPr>
            <p:ph type="title"/>
          </p:nvPr>
        </p:nvSpPr>
        <p:spPr/>
        <p:txBody>
          <a:bodyPr/>
          <a:lstStyle/>
          <a:p>
            <a:r>
              <a:rPr lang="en-US" dirty="0"/>
              <a:t>Exploratory Data Analysis: </a:t>
            </a:r>
            <a:br>
              <a:rPr lang="en-US" dirty="0"/>
            </a:br>
            <a:r>
              <a:rPr lang="en-US" dirty="0">
                <a:latin typeface="system-ui"/>
              </a:rPr>
              <a:t>Workload Average</a:t>
            </a:r>
            <a:endParaRPr lang="en-US" dirty="0"/>
          </a:p>
        </p:txBody>
      </p:sp>
      <p:sp>
        <p:nvSpPr>
          <p:cNvPr id="4" name="Content Placeholder 3">
            <a:extLst>
              <a:ext uri="{FF2B5EF4-FFF2-40B4-BE49-F238E27FC236}">
                <a16:creationId xmlns:a16="http://schemas.microsoft.com/office/drawing/2014/main" id="{48E581DE-3C6A-0936-6EC2-F10DD57F1D1C}"/>
              </a:ext>
            </a:extLst>
          </p:cNvPr>
          <p:cNvSpPr>
            <a:spLocks noGrp="1"/>
          </p:cNvSpPr>
          <p:nvPr>
            <p:ph sz="half" idx="2"/>
          </p:nvPr>
        </p:nvSpPr>
        <p:spPr/>
        <p:txBody>
          <a:bodyPr/>
          <a:lstStyle/>
          <a:p>
            <a:endParaRPr lang="en-US"/>
          </a:p>
        </p:txBody>
      </p:sp>
      <p:pic>
        <p:nvPicPr>
          <p:cNvPr id="17410" name="Picture 2">
            <a:extLst>
              <a:ext uri="{FF2B5EF4-FFF2-40B4-BE49-F238E27FC236}">
                <a16:creationId xmlns:a16="http://schemas.microsoft.com/office/drawing/2014/main" id="{CF8CBD5F-640D-571B-FB39-975A26C5B9E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59240"/>
            <a:ext cx="5181600" cy="408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66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348D-B3B6-671F-1C7A-85C7E092CD03}"/>
              </a:ext>
            </a:extLst>
          </p:cNvPr>
          <p:cNvSpPr>
            <a:spLocks noGrp="1"/>
          </p:cNvSpPr>
          <p:nvPr>
            <p:ph type="title"/>
          </p:nvPr>
        </p:nvSpPr>
        <p:spPr/>
        <p:txBody>
          <a:bodyPr/>
          <a:lstStyle/>
          <a:p>
            <a:r>
              <a:rPr lang="en-US" dirty="0"/>
              <a:t>Exploratory Data Analysis: </a:t>
            </a:r>
            <a:br>
              <a:rPr lang="en-US" dirty="0"/>
            </a:br>
            <a:r>
              <a:rPr lang="en-US" dirty="0">
                <a:latin typeface="system-ui"/>
              </a:rPr>
              <a:t>Transportation Expense</a:t>
            </a:r>
            <a:endParaRPr lang="en-US" dirty="0"/>
          </a:p>
        </p:txBody>
      </p:sp>
      <p:pic>
        <p:nvPicPr>
          <p:cNvPr id="18434" name="Picture 2">
            <a:extLst>
              <a:ext uri="{FF2B5EF4-FFF2-40B4-BE49-F238E27FC236}">
                <a16:creationId xmlns:a16="http://schemas.microsoft.com/office/drawing/2014/main" id="{9D990337-82FC-F284-F3C8-1B00A5D2527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59240"/>
            <a:ext cx="5181600" cy="408410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2B29D1ED-F54C-1797-7549-A860B8B0C1A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64045"/>
            <a:ext cx="5181600" cy="407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28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97F4-828C-6222-646B-DCCB82C61913}"/>
              </a:ext>
            </a:extLst>
          </p:cNvPr>
          <p:cNvSpPr>
            <a:spLocks noGrp="1"/>
          </p:cNvSpPr>
          <p:nvPr>
            <p:ph type="title"/>
          </p:nvPr>
        </p:nvSpPr>
        <p:spPr/>
        <p:txBody>
          <a:bodyPr/>
          <a:lstStyle/>
          <a:p>
            <a:r>
              <a:rPr lang="en-US" dirty="0"/>
              <a:t>Exploratory Data Analysis: </a:t>
            </a:r>
            <a:br>
              <a:rPr lang="en-US" dirty="0"/>
            </a:br>
            <a:r>
              <a:rPr lang="en-US" dirty="0">
                <a:latin typeface="system-ui"/>
              </a:rPr>
              <a:t>Distance from Residence to Work</a:t>
            </a:r>
            <a:endParaRPr lang="en-US" dirty="0"/>
          </a:p>
        </p:txBody>
      </p:sp>
      <p:pic>
        <p:nvPicPr>
          <p:cNvPr id="19458" name="Picture 2">
            <a:extLst>
              <a:ext uri="{FF2B5EF4-FFF2-40B4-BE49-F238E27FC236}">
                <a16:creationId xmlns:a16="http://schemas.microsoft.com/office/drawing/2014/main" id="{E4421982-1E0C-8066-DCB8-1161A1EC45E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25602"/>
            <a:ext cx="5148082" cy="415138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DA75F387-731C-30FB-0B04-02C2762D658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74693"/>
            <a:ext cx="5181600" cy="40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50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A0A0-AE55-6813-9736-1A630F08C7AD}"/>
              </a:ext>
            </a:extLst>
          </p:cNvPr>
          <p:cNvSpPr>
            <a:spLocks noGrp="1"/>
          </p:cNvSpPr>
          <p:nvPr>
            <p:ph type="title"/>
          </p:nvPr>
        </p:nvSpPr>
        <p:spPr/>
        <p:txBody>
          <a:bodyPr/>
          <a:lstStyle/>
          <a:p>
            <a:r>
              <a:rPr lang="en-US" dirty="0"/>
              <a:t>Exploratory Data Analysis: </a:t>
            </a:r>
            <a:br>
              <a:rPr lang="en-US" dirty="0"/>
            </a:br>
            <a:r>
              <a:rPr lang="en-US" dirty="0">
                <a:latin typeface="system-ui"/>
              </a:rPr>
              <a:t>Service Time</a:t>
            </a:r>
            <a:endParaRPr lang="en-US" dirty="0"/>
          </a:p>
        </p:txBody>
      </p:sp>
      <p:pic>
        <p:nvPicPr>
          <p:cNvPr id="20482" name="Picture 2">
            <a:extLst>
              <a:ext uri="{FF2B5EF4-FFF2-40B4-BE49-F238E27FC236}">
                <a16:creationId xmlns:a16="http://schemas.microsoft.com/office/drawing/2014/main" id="{6BBFED23-8700-BC14-44A1-817BC0A4AC5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54959" y="1948462"/>
            <a:ext cx="5148082" cy="4105664"/>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0890E51C-8B98-A2E4-F6AA-2F688B10DD7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64045"/>
            <a:ext cx="5181600" cy="407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60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FA8BD-3181-7EA7-2D75-61BBDF6D2403}"/>
              </a:ext>
            </a:extLst>
          </p:cNvPr>
          <p:cNvSpPr>
            <a:spLocks noGrp="1"/>
          </p:cNvSpPr>
          <p:nvPr>
            <p:ph type="title"/>
          </p:nvPr>
        </p:nvSpPr>
        <p:spPr>
          <a:xfrm>
            <a:off x="841248" y="256032"/>
            <a:ext cx="10506456" cy="1014984"/>
          </a:xfrm>
        </p:spPr>
        <p:txBody>
          <a:bodyPr anchor="b">
            <a:normAutofit/>
          </a:bodyPr>
          <a:lstStyle/>
          <a:p>
            <a:r>
              <a:rPr lang="en-US" dirty="0"/>
              <a:t>Materials and Methods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CFC215F-7ACE-EB8B-7E18-1A6EBF09B617}"/>
              </a:ext>
            </a:extLst>
          </p:cNvPr>
          <p:cNvGraphicFramePr>
            <a:graphicFrameLocks noGrp="1"/>
          </p:cNvGraphicFramePr>
          <p:nvPr>
            <p:ph idx="1"/>
            <p:extLst>
              <p:ext uri="{D42A27DB-BD31-4B8C-83A1-F6EECF244321}">
                <p14:modId xmlns:p14="http://schemas.microsoft.com/office/powerpoint/2010/main" val="45236501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78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C4A6DC-42A8-3CE2-E27D-429FB098C2EA}"/>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dirty="0"/>
              <a:t>Exploratory data analysis: </a:t>
            </a:r>
            <a:br>
              <a:rPr lang="en-US" dirty="0"/>
            </a:br>
            <a:r>
              <a:rPr lang="en-US" dirty="0"/>
              <a:t>Summary of Main results - 1</a:t>
            </a:r>
          </a:p>
        </p:txBody>
      </p:sp>
      <p:graphicFrame>
        <p:nvGraphicFramePr>
          <p:cNvPr id="5" name="Content Placeholder 2">
            <a:extLst>
              <a:ext uri="{FF2B5EF4-FFF2-40B4-BE49-F238E27FC236}">
                <a16:creationId xmlns:a16="http://schemas.microsoft.com/office/drawing/2014/main" id="{329F8B28-0D6D-2F86-E454-CE3F193E0E6E}"/>
              </a:ext>
            </a:extLst>
          </p:cNvPr>
          <p:cNvGraphicFramePr>
            <a:graphicFrameLocks noGrp="1"/>
          </p:cNvGraphicFramePr>
          <p:nvPr>
            <p:ph idx="1"/>
            <p:extLst>
              <p:ext uri="{D42A27DB-BD31-4B8C-83A1-F6EECF244321}">
                <p14:modId xmlns:p14="http://schemas.microsoft.com/office/powerpoint/2010/main" val="3186743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973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7E58490-3894-EA12-C573-D7CC7A2C8847}"/>
              </a:ext>
            </a:extLst>
          </p:cNvPr>
          <p:cNvPicPr>
            <a:picLocks noChangeAspect="1"/>
          </p:cNvPicPr>
          <p:nvPr/>
        </p:nvPicPr>
        <p:blipFill>
          <a:blip r:embed="rId2">
            <a:duotone>
              <a:schemeClr val="bg2">
                <a:shade val="45000"/>
                <a:satMod val="135000"/>
              </a:schemeClr>
              <a:prstClr val="white"/>
            </a:duotone>
          </a:blip>
          <a:srcRect t="5833" b="9898"/>
          <a:stretch/>
        </p:blipFill>
        <p:spPr>
          <a:xfrm>
            <a:off x="20" y="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dirty="0"/>
              <a:t>Exploratory data analysis: </a:t>
            </a:r>
            <a:br>
              <a:rPr lang="en-US" dirty="0"/>
            </a:br>
            <a:r>
              <a:rPr lang="en-US" dirty="0"/>
              <a:t>Summary of Main results - 2</a:t>
            </a:r>
          </a:p>
        </p:txBody>
      </p:sp>
      <p:graphicFrame>
        <p:nvGraphicFramePr>
          <p:cNvPr id="14" name="Content Placeholder 2">
            <a:extLst>
              <a:ext uri="{FF2B5EF4-FFF2-40B4-BE49-F238E27FC236}">
                <a16:creationId xmlns:a16="http://schemas.microsoft.com/office/drawing/2014/main" id="{B891D3BD-E951-A98D-22A9-F4720138FF9B}"/>
              </a:ext>
            </a:extLst>
          </p:cNvPr>
          <p:cNvGraphicFramePr>
            <a:graphicFrameLocks noGrp="1"/>
          </p:cNvGraphicFramePr>
          <p:nvPr>
            <p:ph idx="1"/>
            <p:extLst>
              <p:ext uri="{D42A27DB-BD31-4B8C-83A1-F6EECF244321}">
                <p14:modId xmlns:p14="http://schemas.microsoft.com/office/powerpoint/2010/main" val="17750167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092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70D9D49-E509-95EF-FFFD-B49CF899EA39}"/>
              </a:ext>
            </a:extLst>
          </p:cNvPr>
          <p:cNvPicPr>
            <a:picLocks noChangeAspect="1"/>
          </p:cNvPicPr>
          <p:nvPr/>
        </p:nvPicPr>
        <p:blipFill>
          <a:blip r:embed="rId2"/>
          <a:srcRect t="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a:t>Exploratory data analysis: </a:t>
            </a:r>
            <a:br>
              <a:rPr lang="en-US"/>
            </a:br>
            <a:r>
              <a:rPr lang="en-US"/>
              <a:t>Summary of Main results - 3</a:t>
            </a:r>
          </a:p>
        </p:txBody>
      </p:sp>
      <p:graphicFrame>
        <p:nvGraphicFramePr>
          <p:cNvPr id="12" name="Content Placeholder 2">
            <a:extLst>
              <a:ext uri="{FF2B5EF4-FFF2-40B4-BE49-F238E27FC236}">
                <a16:creationId xmlns:a16="http://schemas.microsoft.com/office/drawing/2014/main" id="{7218D1A4-074E-3C92-D438-15F9B7D3D912}"/>
              </a:ext>
            </a:extLst>
          </p:cNvPr>
          <p:cNvGraphicFramePr>
            <a:graphicFrameLocks noGrp="1"/>
          </p:cNvGraphicFramePr>
          <p:nvPr>
            <p:ph idx="1"/>
            <p:extLst>
              <p:ext uri="{D42A27DB-BD31-4B8C-83A1-F6EECF244321}">
                <p14:modId xmlns:p14="http://schemas.microsoft.com/office/powerpoint/2010/main" val="25805408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545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7E58490-3894-EA12-C573-D7CC7A2C8847}"/>
              </a:ext>
            </a:extLst>
          </p:cNvPr>
          <p:cNvPicPr>
            <a:picLocks noChangeAspect="1"/>
          </p:cNvPicPr>
          <p:nvPr/>
        </p:nvPicPr>
        <p:blipFill>
          <a:blip r:embed="rId2">
            <a:duotone>
              <a:schemeClr val="bg2">
                <a:shade val="45000"/>
                <a:satMod val="135000"/>
              </a:schemeClr>
              <a:prstClr val="white"/>
            </a:duotone>
          </a:blip>
          <a:srcRect t="5833" b="9898"/>
          <a:stretch/>
        </p:blipFill>
        <p:spPr>
          <a:xfrm>
            <a:off x="20" y="0"/>
            <a:ext cx="12191980" cy="6857990"/>
          </a:xfrm>
          <a:prstGeom prst="rect">
            <a:avLst/>
          </a:prstGeom>
        </p:spPr>
      </p:pic>
      <p:sp>
        <p:nvSpPr>
          <p:cNvPr id="2" name="Title 1">
            <a:extLst>
              <a:ext uri="{FF2B5EF4-FFF2-40B4-BE49-F238E27FC236}">
                <a16:creationId xmlns:a16="http://schemas.microsoft.com/office/drawing/2014/main" id="{02B818DB-BF3E-CBCD-C230-F558BDD096A8}"/>
              </a:ext>
            </a:extLst>
          </p:cNvPr>
          <p:cNvSpPr>
            <a:spLocks noGrp="1"/>
          </p:cNvSpPr>
          <p:nvPr>
            <p:ph type="title"/>
          </p:nvPr>
        </p:nvSpPr>
        <p:spPr>
          <a:xfrm>
            <a:off x="838200" y="365125"/>
            <a:ext cx="10515600" cy="1325563"/>
          </a:xfrm>
        </p:spPr>
        <p:txBody>
          <a:bodyPr>
            <a:normAutofit/>
          </a:bodyPr>
          <a:lstStyle/>
          <a:p>
            <a:r>
              <a:rPr lang="en-US" dirty="0"/>
              <a:t>Exploratory data analysis: </a:t>
            </a:r>
            <a:br>
              <a:rPr lang="en-US" dirty="0"/>
            </a:br>
            <a:r>
              <a:rPr lang="en-US" dirty="0"/>
              <a:t>Summary of Main results - 4</a:t>
            </a:r>
          </a:p>
        </p:txBody>
      </p:sp>
      <p:graphicFrame>
        <p:nvGraphicFramePr>
          <p:cNvPr id="14" name="Content Placeholder 2">
            <a:extLst>
              <a:ext uri="{FF2B5EF4-FFF2-40B4-BE49-F238E27FC236}">
                <a16:creationId xmlns:a16="http://schemas.microsoft.com/office/drawing/2014/main" id="{B891D3BD-E951-A98D-22A9-F4720138FF9B}"/>
              </a:ext>
            </a:extLst>
          </p:cNvPr>
          <p:cNvGraphicFramePr>
            <a:graphicFrameLocks noGrp="1"/>
          </p:cNvGraphicFramePr>
          <p:nvPr>
            <p:ph idx="1"/>
            <p:extLst>
              <p:ext uri="{D42A27DB-BD31-4B8C-83A1-F6EECF244321}">
                <p14:modId xmlns:p14="http://schemas.microsoft.com/office/powerpoint/2010/main" val="442254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44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E49AC-7D3B-C83E-5E8C-41C78517C380}"/>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Modeling absenteeism: Development methods 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831389-C8A3-7660-4167-ADEA0C805031}"/>
              </a:ext>
            </a:extLst>
          </p:cNvPr>
          <p:cNvSpPr>
            <a:spLocks noGrp="1"/>
          </p:cNvSpPr>
          <p:nvPr>
            <p:ph idx="1"/>
          </p:nvPr>
        </p:nvSpPr>
        <p:spPr>
          <a:xfrm>
            <a:off x="4447308" y="591344"/>
            <a:ext cx="6906491" cy="5585619"/>
          </a:xfrm>
        </p:spPr>
        <p:txBody>
          <a:bodyPr anchor="ctr">
            <a:normAutofit/>
          </a:bodyPr>
          <a:lstStyle/>
          <a:p>
            <a:r>
              <a:rPr lang="en-US" sz="2000" dirty="0"/>
              <a:t>Identified suitable numeric and categorical data features for modeling</a:t>
            </a:r>
          </a:p>
          <a:p>
            <a:pPr lvl="1"/>
            <a:r>
              <a:rPr lang="en-US" sz="2000" dirty="0"/>
              <a:t>Numerical features were normalized </a:t>
            </a:r>
          </a:p>
          <a:p>
            <a:pPr lvl="1"/>
            <a:r>
              <a:rPr lang="en-US" sz="2000" dirty="0"/>
              <a:t>Categorical features were hot-encoded</a:t>
            </a:r>
          </a:p>
          <a:p>
            <a:r>
              <a:rPr lang="en-US" sz="2000" dirty="0"/>
              <a:t>Modeling data was split using a 80/20 train/test segment ratio</a:t>
            </a:r>
          </a:p>
          <a:p>
            <a:r>
              <a:rPr lang="en-US" sz="2000" dirty="0"/>
              <a:t>Used SMOTE to mitigate observed significant class imbalance in the target variable</a:t>
            </a:r>
          </a:p>
          <a:p>
            <a:r>
              <a:rPr lang="en-US" sz="2000" dirty="0"/>
              <a:t>Models were built using state-of-the-art classification methods (KNN, Decision Tree, Logistic Regression, SVM, Random Forest, Ada Boost, Gradient Boost and Naïve Bayes)</a:t>
            </a:r>
          </a:p>
        </p:txBody>
      </p:sp>
    </p:spTree>
    <p:extLst>
      <p:ext uri="{BB962C8B-B14F-4D97-AF65-F5344CB8AC3E}">
        <p14:creationId xmlns:p14="http://schemas.microsoft.com/office/powerpoint/2010/main" val="2618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1471</TotalTime>
  <Words>1959</Words>
  <Application>Microsoft Office PowerPoint</Application>
  <PresentationFormat>Widescreen</PresentationFormat>
  <Paragraphs>254</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Aptos</vt:lpstr>
      <vt:lpstr>Aptos Display</vt:lpstr>
      <vt:lpstr>Arial</vt:lpstr>
      <vt:lpstr>Calibri</vt:lpstr>
      <vt:lpstr>Segoe UI</vt:lpstr>
      <vt:lpstr>system-ui</vt:lpstr>
      <vt:lpstr>ui-sans-serif</vt:lpstr>
      <vt:lpstr>Var(--jp-content-font-family)</vt:lpstr>
      <vt:lpstr>Office Theme</vt:lpstr>
      <vt:lpstr>Exploring ML/AI techniques in Human Resource Management</vt:lpstr>
      <vt:lpstr>Motivation</vt:lpstr>
      <vt:lpstr>Objectives</vt:lpstr>
      <vt:lpstr>Materials and Methods</vt:lpstr>
      <vt:lpstr>Exploratory data analysis:  Summary of Main results - 1</vt:lpstr>
      <vt:lpstr>Exploratory data analysis:  Summary of Main results - 2</vt:lpstr>
      <vt:lpstr>Exploratory data analysis:  Summary of Main results - 3</vt:lpstr>
      <vt:lpstr>Exploratory data analysis:  Summary of Main results - 4</vt:lpstr>
      <vt:lpstr>Modeling absenteeism: Development methods 1</vt:lpstr>
      <vt:lpstr>Modeling absenteeism: Development methods 2</vt:lpstr>
      <vt:lpstr>Modeling results – Optimized for Accuracy</vt:lpstr>
      <vt:lpstr>Confusion matrices – Models optimized for accuracy</vt:lpstr>
      <vt:lpstr>Modeling results – Optimized for Precision</vt:lpstr>
      <vt:lpstr>Confusion matrices – Models optimized for precision</vt:lpstr>
      <vt:lpstr>Modeling results – Optimized for F1-score</vt:lpstr>
      <vt:lpstr>Confusion matrices – Models optimized for F1-score</vt:lpstr>
      <vt:lpstr>Modeling results summary</vt:lpstr>
      <vt:lpstr>Conclusions and Recommendations - 1</vt:lpstr>
      <vt:lpstr>Conclusions and Recommendations -2</vt:lpstr>
      <vt:lpstr>References</vt:lpstr>
      <vt:lpstr>Data Analysis Visualizations</vt:lpstr>
      <vt:lpstr>Exploratory Data Analysis:  Reason for absence </vt:lpstr>
      <vt:lpstr>Exploratory Data Analysis:  Month of absence </vt:lpstr>
      <vt:lpstr>Exploratory Data Analysis:  Day of the week</vt:lpstr>
      <vt:lpstr>Exploratory Data Analysis:  Seasons</vt:lpstr>
      <vt:lpstr>Exploratory Data Analysis:  Education</vt:lpstr>
      <vt:lpstr>Exploratory Data Analysis:  Number of children</vt:lpstr>
      <vt:lpstr>Exploratory Data Analysis:  Social drinking status</vt:lpstr>
      <vt:lpstr>Exploratory Data Analysis:  Social smoking status</vt:lpstr>
      <vt:lpstr>Exploratory Data Analysis:  Pet ownership</vt:lpstr>
      <vt:lpstr>Exploratory Data Analysis:  BMI</vt:lpstr>
      <vt:lpstr>Exploratory Data Analysis:  Obesity status</vt:lpstr>
      <vt:lpstr>Exploratory Data Analysis:  Overweight status</vt:lpstr>
      <vt:lpstr>Exploratory Data Analysis:  Employee Age</vt:lpstr>
      <vt:lpstr>Exploratory Data Analysis:  Workload Average</vt:lpstr>
      <vt:lpstr>Exploratory Data Analysis:  Transportation Expense</vt:lpstr>
      <vt:lpstr>Exploratory Data Analysis:  Distance from Residence to Work</vt:lpstr>
      <vt:lpstr>Exploratory Data Analysis:  Service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Armando Cova</dc:creator>
  <cp:lastModifiedBy>Armando Cova</cp:lastModifiedBy>
  <cp:revision>41</cp:revision>
  <dcterms:created xsi:type="dcterms:W3CDTF">2024-09-29T18:57:30Z</dcterms:created>
  <dcterms:modified xsi:type="dcterms:W3CDTF">2024-10-09T03:28:33Z</dcterms:modified>
</cp:coreProperties>
</file>