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6"/>
  </p:notesMasterIdLst>
  <p:sldIdLst>
    <p:sldId id="256" r:id="rId2"/>
    <p:sldId id="257" r:id="rId3"/>
    <p:sldId id="308" r:id="rId4"/>
    <p:sldId id="270" r:id="rId5"/>
    <p:sldId id="271" r:id="rId6"/>
    <p:sldId id="272" r:id="rId7"/>
    <p:sldId id="273" r:id="rId8"/>
    <p:sldId id="276" r:id="rId9"/>
    <p:sldId id="277" r:id="rId10"/>
    <p:sldId id="285" r:id="rId11"/>
    <p:sldId id="286" r:id="rId12"/>
    <p:sldId id="309" r:id="rId13"/>
    <p:sldId id="310" r:id="rId14"/>
    <p:sldId id="301" r:id="rId15"/>
    <p:sldId id="311" r:id="rId16"/>
    <p:sldId id="302" r:id="rId17"/>
    <p:sldId id="303" r:id="rId18"/>
    <p:sldId id="312" r:id="rId19"/>
    <p:sldId id="304" r:id="rId20"/>
    <p:sldId id="305" r:id="rId21"/>
    <p:sldId id="306" r:id="rId22"/>
    <p:sldId id="307" r:id="rId23"/>
    <p:sldId id="283" r:id="rId24"/>
    <p:sldId id="284" r:id="rId2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26" autoAdjust="0"/>
  </p:normalViewPr>
  <p:slideViewPr>
    <p:cSldViewPr snapToGrid="0" snapToObjects="1">
      <p:cViewPr>
        <p:scale>
          <a:sx n="143" d="100"/>
          <a:sy n="143" d="100"/>
        </p:scale>
        <p:origin x="8" y="-2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86CF3-70FC-2549-9DCC-89FDFFE182F3}" type="datetimeFigureOut">
              <a:rPr lang="es-ES" smtClean="0"/>
              <a:t>14-04-15</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9C77C-FA6A-7B44-8FD3-8374FD1FA7A4}" type="slidenum">
              <a:rPr lang="es-ES" smtClean="0"/>
              <a:t>‹Nr.›</a:t>
            </a:fld>
            <a:endParaRPr lang="es-ES"/>
          </a:p>
        </p:txBody>
      </p:sp>
    </p:spTree>
    <p:extLst>
      <p:ext uri="{BB962C8B-B14F-4D97-AF65-F5344CB8AC3E}">
        <p14:creationId xmlns:p14="http://schemas.microsoft.com/office/powerpoint/2010/main" val="12528406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A19C77C-FA6A-7B44-8FD3-8374FD1FA7A4}" type="slidenum">
              <a:rPr lang="es-ES" smtClean="0"/>
              <a:t>2</a:t>
            </a:fld>
            <a:endParaRPr lang="es-ES"/>
          </a:p>
        </p:txBody>
      </p:sp>
    </p:spTree>
    <p:extLst>
      <p:ext uri="{BB962C8B-B14F-4D97-AF65-F5344CB8AC3E}">
        <p14:creationId xmlns:p14="http://schemas.microsoft.com/office/powerpoint/2010/main" val="2092475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Rounded Rectangle 9"/>
          <p:cNvSpPr/>
          <p:nvPr/>
        </p:nvSpPr>
        <p:spPr>
          <a:xfrm rot="20707748">
            <a:off x="-617539" y="-489412"/>
            <a:ext cx="6664606" cy="2957019"/>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331373"/>
            <a:ext cx="3126510" cy="1819857"/>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104" y="1501173"/>
            <a:ext cx="2679455" cy="3709528"/>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2492471"/>
            <a:ext cx="7378073" cy="3418347"/>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40" y="2724509"/>
            <a:ext cx="5985159" cy="1204577"/>
          </a:xfrm>
        </p:spPr>
        <p:txBody>
          <a:bodyPr>
            <a:normAutofit/>
          </a:bodyPr>
          <a:lstStyle>
            <a:lvl1pPr>
              <a:lnSpc>
                <a:spcPts val="6000"/>
              </a:lnSpc>
              <a:defRPr sz="6000">
                <a:solidFill>
                  <a:schemeClr val="tx1"/>
                </a:solidFill>
              </a:defRPr>
            </a:lvl1pPr>
          </a:lstStyle>
          <a:p>
            <a:r>
              <a:rPr lang="es-ES_tradnl" smtClean="0"/>
              <a:t>Clic para editar título</a:t>
            </a:r>
            <a:endParaRPr lang="en-US" dirty="0"/>
          </a:p>
        </p:txBody>
      </p:sp>
      <p:sp>
        <p:nvSpPr>
          <p:cNvPr id="3" name="Subtitle 2"/>
          <p:cNvSpPr>
            <a:spLocks noGrp="1"/>
          </p:cNvSpPr>
          <p:nvPr>
            <p:ph type="subTitle" idx="1"/>
          </p:nvPr>
        </p:nvSpPr>
        <p:spPr>
          <a:xfrm rot="-900000">
            <a:off x="2201151" y="3770423"/>
            <a:ext cx="4655297" cy="846372"/>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a:xfrm rot="-900000">
            <a:off x="6741465" y="1734966"/>
            <a:ext cx="1524000" cy="273844"/>
          </a:xfrm>
        </p:spPr>
        <p:txBody>
          <a:bodyPr/>
          <a:lstStyle>
            <a:lvl1pPr algn="l">
              <a:defRPr sz="1800">
                <a:solidFill>
                  <a:schemeClr val="tx1"/>
                </a:solidFill>
              </a:defRPr>
            </a:lvl1pPr>
          </a:lstStyle>
          <a:p>
            <a:fld id="{B5DA2572-DBBD-0042-BC90-9AA47B22902C}" type="datetimeFigureOut">
              <a:rPr lang="es-ES" smtClean="0"/>
              <a:t>14-04-15</a:t>
            </a:fld>
            <a:endParaRPr lang="es-ES"/>
          </a:p>
        </p:txBody>
      </p:sp>
      <p:sp>
        <p:nvSpPr>
          <p:cNvPr id="5" name="Footer Placeholder 4"/>
          <p:cNvSpPr>
            <a:spLocks noGrp="1"/>
          </p:cNvSpPr>
          <p:nvPr>
            <p:ph type="ftr" sz="quarter" idx="11"/>
          </p:nvPr>
        </p:nvSpPr>
        <p:spPr>
          <a:xfrm rot="-900000">
            <a:off x="6551298" y="1146474"/>
            <a:ext cx="2465987" cy="273844"/>
          </a:xfrm>
        </p:spPr>
        <p:txBody>
          <a:bodyPr/>
          <a:lstStyle>
            <a:lvl1pPr>
              <a:defRPr>
                <a:solidFill>
                  <a:schemeClr val="tx1"/>
                </a:solidFill>
              </a:defRPr>
            </a:lvl1pPr>
          </a:lstStyle>
          <a:p>
            <a:endParaRPr lang="es-ES"/>
          </a:p>
        </p:txBody>
      </p:sp>
      <p:sp>
        <p:nvSpPr>
          <p:cNvPr id="6" name="Slide Number Placeholder 5"/>
          <p:cNvSpPr>
            <a:spLocks noGrp="1"/>
          </p:cNvSpPr>
          <p:nvPr>
            <p:ph type="sldNum" sz="quarter" idx="12"/>
          </p:nvPr>
        </p:nvSpPr>
        <p:spPr>
          <a:xfrm rot="-900000">
            <a:off x="6451719" y="871548"/>
            <a:ext cx="2133600" cy="315779"/>
          </a:xfrm>
        </p:spPr>
        <p:txBody>
          <a:bodyPr anchor="ctr"/>
          <a:lstStyle>
            <a:lvl1pPr algn="l">
              <a:defRPr sz="2400">
                <a:solidFill>
                  <a:schemeClr val="tx1"/>
                </a:solidFil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2" name="Rounded Rectangle 11"/>
          <p:cNvSpPr/>
          <p:nvPr/>
        </p:nvSpPr>
        <p:spPr>
          <a:xfrm rot="20707748">
            <a:off x="-895918" y="-574724"/>
            <a:ext cx="8332816" cy="4420785"/>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3817214"/>
            <a:ext cx="8528044" cy="2183598"/>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2879628"/>
            <a:ext cx="1011244" cy="2245764"/>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6" y="-241377"/>
            <a:ext cx="1976541" cy="3054605"/>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5" y="3570323"/>
            <a:ext cx="5004753" cy="974658"/>
          </a:xfrm>
        </p:spPr>
        <p:txBody>
          <a:bodyPr anchor="t"/>
          <a:lstStyle/>
          <a:p>
            <a:r>
              <a:rPr lang="es-ES_tradnl" smtClean="0"/>
              <a:t>Clic para editar título</a:t>
            </a:r>
            <a:endParaRPr lang="en-US"/>
          </a:p>
        </p:txBody>
      </p:sp>
      <p:sp>
        <p:nvSpPr>
          <p:cNvPr id="3" name="Vertical Text Placeholder 2"/>
          <p:cNvSpPr>
            <a:spLocks noGrp="1"/>
          </p:cNvSpPr>
          <p:nvPr>
            <p:ph type="body" orient="vert" idx="1"/>
          </p:nvPr>
        </p:nvSpPr>
        <p:spPr>
          <a:xfrm rot="-900000">
            <a:off x="781855" y="738438"/>
            <a:ext cx="6581279" cy="270356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a:xfrm rot="-900000">
            <a:off x="6996405" y="4678878"/>
            <a:ext cx="1524000" cy="273844"/>
          </a:xfrm>
        </p:spPr>
        <p:txBody>
          <a:bodyPr/>
          <a:lstStyle/>
          <a:p>
            <a:fld id="{B5DA2572-DBBD-0042-BC90-9AA47B22902C}" type="datetimeFigureOut">
              <a:rPr lang="es-ES" smtClean="0"/>
              <a:t>14-04-15</a:t>
            </a:fld>
            <a:endParaRPr lang="es-ES"/>
          </a:p>
        </p:txBody>
      </p:sp>
      <p:sp>
        <p:nvSpPr>
          <p:cNvPr id="5" name="Footer Placeholder 4"/>
          <p:cNvSpPr>
            <a:spLocks noGrp="1"/>
          </p:cNvSpPr>
          <p:nvPr>
            <p:ph type="ftr" sz="quarter" idx="11"/>
          </p:nvPr>
        </p:nvSpPr>
        <p:spPr>
          <a:xfrm rot="-900000">
            <a:off x="5321849" y="4571097"/>
            <a:ext cx="3124200" cy="273844"/>
          </a:xfrm>
        </p:spPr>
        <p:txBody>
          <a:bodyPr/>
          <a:lstStyle>
            <a:lvl1pPr algn="r">
              <a:defRPr/>
            </a:lvl1pPr>
          </a:lstStyle>
          <a:p>
            <a:endParaRPr lang="es-ES"/>
          </a:p>
        </p:txBody>
      </p:sp>
      <p:sp>
        <p:nvSpPr>
          <p:cNvPr id="6" name="Slide Number Placeholder 5"/>
          <p:cNvSpPr>
            <a:spLocks noGrp="1"/>
          </p:cNvSpPr>
          <p:nvPr>
            <p:ph type="sldNum" sz="quarter" idx="12"/>
          </p:nvPr>
        </p:nvSpPr>
        <p:spPr>
          <a:xfrm rot="-900000">
            <a:off x="8182736" y="2435205"/>
            <a:ext cx="907445"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Rounded Rectangle 11"/>
          <p:cNvSpPr/>
          <p:nvPr/>
        </p:nvSpPr>
        <p:spPr>
          <a:xfrm rot="20707748">
            <a:off x="-882907" y="-469548"/>
            <a:ext cx="7440156" cy="5510345"/>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41" y="4705699"/>
            <a:ext cx="4396677" cy="875604"/>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30" y="4094795"/>
            <a:ext cx="1710569" cy="1154017"/>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368046"/>
            <a:ext cx="3065776" cy="4358903"/>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383560"/>
            <a:ext cx="1435608" cy="3614166"/>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rot="-900000">
            <a:off x="967768" y="806757"/>
            <a:ext cx="5398955" cy="381619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14-04-15</a:t>
            </a:fld>
            <a:endParaRPr lang="es-ES"/>
          </a:p>
        </p:txBody>
      </p:sp>
      <p:sp>
        <p:nvSpPr>
          <p:cNvPr id="5" name="Footer Placeholder 4"/>
          <p:cNvSpPr>
            <a:spLocks noGrp="1"/>
          </p:cNvSpPr>
          <p:nvPr>
            <p:ph type="ftr" sz="quarter" idx="11"/>
          </p:nvPr>
        </p:nvSpPr>
        <p:spPr>
          <a:xfrm rot="-900000">
            <a:off x="4997808" y="4641183"/>
            <a:ext cx="2380306" cy="273844"/>
          </a:xfrm>
        </p:spPr>
        <p:txBody>
          <a:bodyPr/>
          <a:lstStyle>
            <a:lvl1pPr algn="r">
              <a:defRPr/>
            </a:lvl1pPr>
          </a:lstStyle>
          <a:p>
            <a:endParaRPr lang="es-ES"/>
          </a:p>
        </p:txBody>
      </p:sp>
      <p:sp>
        <p:nvSpPr>
          <p:cNvPr id="6" name="Slide Number Placeholder 5"/>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Rounded Rectangle 8"/>
          <p:cNvSpPr/>
          <p:nvPr/>
        </p:nvSpPr>
        <p:spPr>
          <a:xfrm rot="907748">
            <a:off x="-865440" y="637949"/>
            <a:ext cx="3615441" cy="4613793"/>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383632"/>
            <a:ext cx="3735394" cy="1040836"/>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7" y="4942651"/>
            <a:ext cx="1981025" cy="4017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6" y="-415223"/>
            <a:ext cx="6782931" cy="5869905"/>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775" y="1979541"/>
            <a:ext cx="3798715" cy="1695631"/>
          </a:xfrm>
        </p:spPr>
        <p:txBody>
          <a:bodyPr/>
          <a:lstStyle/>
          <a:p>
            <a:r>
              <a:rPr lang="es-ES_tradnl" smtClean="0"/>
              <a:t>Clic para editar título</a:t>
            </a:r>
            <a:endParaRPr lang="en-US"/>
          </a:p>
        </p:txBody>
      </p:sp>
      <p:sp>
        <p:nvSpPr>
          <p:cNvPr id="3" name="Content Placeholder 2"/>
          <p:cNvSpPr>
            <a:spLocks noGrp="1"/>
          </p:cNvSpPr>
          <p:nvPr>
            <p:ph idx="1"/>
          </p:nvPr>
        </p:nvSpPr>
        <p:spPr>
          <a:xfrm rot="900000">
            <a:off x="3479034" y="719789"/>
            <a:ext cx="4658735" cy="3808218"/>
          </a:xfrm>
        </p:spPr>
        <p:txBody>
          <a:bodyPr anchor="ct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rot="900000">
            <a:off x="1690988" y="456237"/>
            <a:ext cx="1789355" cy="273844"/>
          </a:xfrm>
        </p:spPr>
        <p:txBody>
          <a:bodyPr/>
          <a:lstStyle/>
          <a:p>
            <a:fld id="{B5DA2572-DBBD-0042-BC90-9AA47B22902C}" type="datetimeFigureOut">
              <a:rPr lang="es-ES" smtClean="0"/>
              <a:t>14-04-15</a:t>
            </a:fld>
            <a:endParaRPr lang="es-ES"/>
          </a:p>
        </p:txBody>
      </p:sp>
      <p:sp>
        <p:nvSpPr>
          <p:cNvPr id="5" name="Footer Placeholder 4"/>
          <p:cNvSpPr>
            <a:spLocks noGrp="1"/>
          </p:cNvSpPr>
          <p:nvPr>
            <p:ph type="ftr" sz="quarter" idx="11"/>
          </p:nvPr>
        </p:nvSpPr>
        <p:spPr>
          <a:xfrm rot="900000">
            <a:off x="3103626" y="4633161"/>
            <a:ext cx="2392237" cy="273844"/>
          </a:xfrm>
        </p:spPr>
        <p:txBody>
          <a:bodyPr/>
          <a:lstStyle/>
          <a:p>
            <a:endParaRPr lang="es-ES"/>
          </a:p>
        </p:txBody>
      </p:sp>
      <p:sp>
        <p:nvSpPr>
          <p:cNvPr id="6" name="Slide Number Placeholder 5"/>
          <p:cNvSpPr>
            <a:spLocks noGrp="1"/>
          </p:cNvSpPr>
          <p:nvPr>
            <p:ph type="sldNum" sz="quarter" idx="12"/>
          </p:nvPr>
        </p:nvSpPr>
        <p:spPr>
          <a:xfrm rot="900000">
            <a:off x="1265376" y="225600"/>
            <a:ext cx="2287319" cy="273844"/>
          </a:xfrm>
        </p:spPr>
        <p:txBody>
          <a:body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7" name="Rounded Rectangle 16"/>
          <p:cNvSpPr/>
          <p:nvPr/>
        </p:nvSpPr>
        <p:spPr>
          <a:xfrm rot="900000">
            <a:off x="-57216" y="-763264"/>
            <a:ext cx="7411427" cy="2578633"/>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1813367"/>
            <a:ext cx="6998365" cy="381006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73" y="2831861"/>
            <a:ext cx="3102275" cy="2658025"/>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85" y="-78233"/>
            <a:ext cx="2350627" cy="2865650"/>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8" y="2191372"/>
            <a:ext cx="5690855" cy="1178010"/>
          </a:xfrm>
        </p:spPr>
        <p:txBody>
          <a:bodyPr anchor="b">
            <a:noAutofit/>
          </a:bodyPr>
          <a:lstStyle>
            <a:lvl1pPr algn="r">
              <a:defRPr sz="4800" b="0" cap="none" baseline="0"/>
            </a:lvl1pPr>
          </a:lstStyle>
          <a:p>
            <a:r>
              <a:rPr lang="es-ES_tradnl" smtClean="0"/>
              <a:t>Clic para editar título</a:t>
            </a:r>
            <a:endParaRPr lang="en-US" dirty="0"/>
          </a:p>
        </p:txBody>
      </p:sp>
      <p:sp>
        <p:nvSpPr>
          <p:cNvPr id="3" name="Text Placeholder 2"/>
          <p:cNvSpPr>
            <a:spLocks noGrp="1"/>
          </p:cNvSpPr>
          <p:nvPr>
            <p:ph type="body" idx="1"/>
          </p:nvPr>
        </p:nvSpPr>
        <p:spPr>
          <a:xfrm rot="900000">
            <a:off x="537849" y="3370651"/>
            <a:ext cx="5271544" cy="1125140"/>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rot="900000">
            <a:off x="6878368" y="2821041"/>
            <a:ext cx="1524000" cy="273844"/>
          </a:xfrm>
        </p:spPr>
        <p:txBody>
          <a:bodyPr/>
          <a:lstStyle>
            <a:lvl1pPr algn="l">
              <a:defRPr/>
            </a:lvl1pPr>
          </a:lstStyle>
          <a:p>
            <a:fld id="{B5DA2572-DBBD-0042-BC90-9AA47B22902C}" type="datetimeFigureOut">
              <a:rPr lang="es-ES" smtClean="0"/>
              <a:t>14-04-15</a:t>
            </a:fld>
            <a:endParaRPr lang="es-ES"/>
          </a:p>
        </p:txBody>
      </p:sp>
      <p:sp>
        <p:nvSpPr>
          <p:cNvPr id="5" name="Footer Placeholder 4"/>
          <p:cNvSpPr>
            <a:spLocks noGrp="1"/>
          </p:cNvSpPr>
          <p:nvPr>
            <p:ph type="ftr" sz="quarter" idx="11"/>
          </p:nvPr>
        </p:nvSpPr>
        <p:spPr>
          <a:xfrm rot="900000">
            <a:off x="7056971" y="2378097"/>
            <a:ext cx="1926305" cy="273844"/>
          </a:xfrm>
        </p:spPr>
        <p:txBody>
          <a:bodyPr/>
          <a:lstStyle/>
          <a:p>
            <a:endParaRPr lang="es-ES"/>
          </a:p>
        </p:txBody>
      </p:sp>
      <p:sp>
        <p:nvSpPr>
          <p:cNvPr id="6" name="Slide Number Placeholder 5"/>
          <p:cNvSpPr>
            <a:spLocks noGrp="1"/>
          </p:cNvSpPr>
          <p:nvPr>
            <p:ph type="sldNum" sz="quarter" idx="12"/>
          </p:nvPr>
        </p:nvSpPr>
        <p:spPr>
          <a:xfrm rot="900000" flipH="1">
            <a:off x="7176369" y="1995870"/>
            <a:ext cx="683979"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7" name="Rounded Rectangle 16"/>
          <p:cNvSpPr/>
          <p:nvPr/>
        </p:nvSpPr>
        <p:spPr>
          <a:xfrm rot="20707748">
            <a:off x="-883224" y="-469491"/>
            <a:ext cx="7439907" cy="550844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43" y="4706622"/>
            <a:ext cx="4387395" cy="873756"/>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4096763"/>
            <a:ext cx="1709024" cy="1152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50" y="-367910"/>
            <a:ext cx="3064333" cy="4358904"/>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4433" y="1493752"/>
            <a:ext cx="3615226" cy="1436159"/>
          </a:xfrm>
        </p:spPr>
        <p:txBody>
          <a:bodyPr/>
          <a:lstStyle/>
          <a:p>
            <a:r>
              <a:rPr lang="es-ES_tradnl" smtClean="0"/>
              <a:t>Clic para editar título</a:t>
            </a:r>
            <a:endParaRPr lang="en-US"/>
          </a:p>
        </p:txBody>
      </p:sp>
      <p:sp>
        <p:nvSpPr>
          <p:cNvPr id="3" name="Content Placeholder 2"/>
          <p:cNvSpPr>
            <a:spLocks noGrp="1"/>
          </p:cNvSpPr>
          <p:nvPr>
            <p:ph sz="half" idx="1"/>
          </p:nvPr>
        </p:nvSpPr>
        <p:spPr>
          <a:xfrm rot="-900000">
            <a:off x="1014439" y="1001298"/>
            <a:ext cx="2578608" cy="3629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rot="-900000">
            <a:off x="3701032" y="463504"/>
            <a:ext cx="2580010" cy="3627882"/>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a:xfrm rot="-900000">
            <a:off x="7755919" y="4415561"/>
            <a:ext cx="1241980" cy="273844"/>
          </a:xfrm>
        </p:spPr>
        <p:txBody>
          <a:bodyPr/>
          <a:lstStyle>
            <a:lvl1pPr algn="l">
              <a:defRPr/>
            </a:lvl1pPr>
          </a:lstStyle>
          <a:p>
            <a:fld id="{B5DA2572-DBBD-0042-BC90-9AA47B22902C}" type="datetimeFigureOut">
              <a:rPr lang="es-ES" smtClean="0"/>
              <a:t>14-04-15</a:t>
            </a:fld>
            <a:endParaRPr lang="es-ES"/>
          </a:p>
        </p:txBody>
      </p:sp>
      <p:sp>
        <p:nvSpPr>
          <p:cNvPr id="6" name="Footer Placeholder 5"/>
          <p:cNvSpPr>
            <a:spLocks noGrp="1"/>
          </p:cNvSpPr>
          <p:nvPr>
            <p:ph type="ftr" sz="quarter" idx="11"/>
          </p:nvPr>
        </p:nvSpPr>
        <p:spPr>
          <a:xfrm rot="-900000">
            <a:off x="4054658" y="4120782"/>
            <a:ext cx="3124200" cy="273844"/>
          </a:xfrm>
        </p:spPr>
        <p:txBody>
          <a:bodyPr/>
          <a:lstStyle>
            <a:lvl1pPr algn="r">
              <a:defRPr/>
            </a:lvl1pPr>
          </a:lstStyle>
          <a:p>
            <a:endParaRPr lang="es-ES"/>
          </a:p>
        </p:txBody>
      </p:sp>
      <p:sp>
        <p:nvSpPr>
          <p:cNvPr id="7" name="Slide Number Placeholder 6"/>
          <p:cNvSpPr>
            <a:spLocks noGrp="1"/>
          </p:cNvSpPr>
          <p:nvPr>
            <p:ph type="sldNum" sz="quarter" idx="12"/>
          </p:nvPr>
        </p:nvSpPr>
        <p:spPr>
          <a:xfrm rot="-900000">
            <a:off x="7690167" y="4232334"/>
            <a:ext cx="1241693"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53" name="Rounded Rectangle 52"/>
          <p:cNvSpPr/>
          <p:nvPr/>
        </p:nvSpPr>
        <p:spPr>
          <a:xfrm rot="20707748">
            <a:off x="-883224" y="-469491"/>
            <a:ext cx="7439907" cy="550844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43" y="4706622"/>
            <a:ext cx="4387395" cy="873756"/>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4096763"/>
            <a:ext cx="1709024" cy="1152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50" y="-367910"/>
            <a:ext cx="3064333" cy="4358904"/>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7865" y="1493901"/>
            <a:ext cx="3614166" cy="1435608"/>
          </a:xfrm>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rot="-900000">
            <a:off x="854761" y="1055153"/>
            <a:ext cx="2213148" cy="5699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rot="-900000">
            <a:off x="1120518" y="1670921"/>
            <a:ext cx="2578608" cy="2954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Text Placeholder 4"/>
          <p:cNvSpPr>
            <a:spLocks noGrp="1"/>
          </p:cNvSpPr>
          <p:nvPr>
            <p:ph type="body" sz="quarter" idx="3"/>
          </p:nvPr>
        </p:nvSpPr>
        <p:spPr>
          <a:xfrm rot="-900000">
            <a:off x="3535715" y="515629"/>
            <a:ext cx="2214753" cy="56478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rot="-900000">
            <a:off x="3808498" y="1121913"/>
            <a:ext cx="2578608" cy="29669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14-04-15</a:t>
            </a:fld>
            <a:endParaRPr lang="es-ES"/>
          </a:p>
        </p:txBody>
      </p:sp>
      <p:sp>
        <p:nvSpPr>
          <p:cNvPr id="8" name="Footer Placeholder 7"/>
          <p:cNvSpPr>
            <a:spLocks noGrp="1"/>
          </p:cNvSpPr>
          <p:nvPr>
            <p:ph type="ftr" sz="quarter" idx="11"/>
          </p:nvPr>
        </p:nvSpPr>
        <p:spPr>
          <a:xfrm rot="-900000">
            <a:off x="4050792" y="4121658"/>
            <a:ext cx="3124200" cy="273844"/>
          </a:xfrm>
        </p:spPr>
        <p:txBody>
          <a:bodyPr/>
          <a:lstStyle>
            <a:lvl1pPr algn="r">
              <a:defRPr/>
            </a:lvl1pPr>
          </a:lstStyle>
          <a:p>
            <a:endParaRPr lang="es-ES"/>
          </a:p>
        </p:txBody>
      </p:sp>
      <p:sp>
        <p:nvSpPr>
          <p:cNvPr id="9" name="Slide Number Placeholder 8"/>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1" name="Rounded Rectangle 20"/>
          <p:cNvSpPr/>
          <p:nvPr/>
        </p:nvSpPr>
        <p:spPr>
          <a:xfrm rot="907748">
            <a:off x="-865440" y="637949"/>
            <a:ext cx="3615441" cy="4613793"/>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383632"/>
            <a:ext cx="3735394" cy="1040836"/>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7" y="4942651"/>
            <a:ext cx="1981025" cy="4017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6" y="-415223"/>
            <a:ext cx="6782931" cy="5869905"/>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2286" y="1983105"/>
            <a:ext cx="3799332" cy="1691640"/>
          </a:xfrm>
        </p:spPr>
        <p:txBody>
          <a:bodyPr/>
          <a:lstStyle/>
          <a:p>
            <a:r>
              <a:rPr lang="es-ES_tradnl" smtClean="0"/>
              <a:t>Clic para editar título</a:t>
            </a:r>
            <a:endParaRPr lang="en-US"/>
          </a:p>
        </p:txBody>
      </p:sp>
      <p:sp>
        <p:nvSpPr>
          <p:cNvPr id="3" name="Date Placeholder 2"/>
          <p:cNvSpPr>
            <a:spLocks noGrp="1"/>
          </p:cNvSpPr>
          <p:nvPr>
            <p:ph type="dt" sz="half" idx="10"/>
          </p:nvPr>
        </p:nvSpPr>
        <p:spPr>
          <a:xfrm rot="900000">
            <a:off x="1691640" y="459486"/>
            <a:ext cx="1792224" cy="273844"/>
          </a:xfrm>
        </p:spPr>
        <p:txBody>
          <a:bodyPr/>
          <a:lstStyle/>
          <a:p>
            <a:fld id="{B5DA2572-DBBD-0042-BC90-9AA47B22902C}" type="datetimeFigureOut">
              <a:rPr lang="es-ES" smtClean="0"/>
              <a:t>14-04-15</a:t>
            </a:fld>
            <a:endParaRPr lang="es-ES"/>
          </a:p>
        </p:txBody>
      </p:sp>
      <p:sp>
        <p:nvSpPr>
          <p:cNvPr id="4" name="Footer Placeholder 3"/>
          <p:cNvSpPr>
            <a:spLocks noGrp="1"/>
          </p:cNvSpPr>
          <p:nvPr>
            <p:ph type="ftr" sz="quarter" idx="11"/>
          </p:nvPr>
        </p:nvSpPr>
        <p:spPr>
          <a:xfrm rot="900000">
            <a:off x="2493727" y="4575777"/>
            <a:ext cx="3052113" cy="273844"/>
          </a:xfrm>
        </p:spPr>
        <p:txBody>
          <a:bodyPr/>
          <a:lstStyle/>
          <a:p>
            <a:endParaRPr lang="es-ES"/>
          </a:p>
        </p:txBody>
      </p:sp>
      <p:sp>
        <p:nvSpPr>
          <p:cNvPr id="5" name="Slide Number Placeholder 4"/>
          <p:cNvSpPr>
            <a:spLocks noGrp="1"/>
          </p:cNvSpPr>
          <p:nvPr>
            <p:ph type="sldNum" sz="quarter" idx="12"/>
          </p:nvPr>
        </p:nvSpPr>
        <p:spPr>
          <a:xfrm rot="900000">
            <a:off x="1261872" y="226314"/>
            <a:ext cx="2286000" cy="273844"/>
          </a:xfrm>
        </p:spPr>
        <p:txBody>
          <a:body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ounded Rectangle 11"/>
          <p:cNvSpPr/>
          <p:nvPr/>
        </p:nvSpPr>
        <p:spPr>
          <a:xfrm rot="900000">
            <a:off x="-372248" y="-913615"/>
            <a:ext cx="8577953" cy="4758087"/>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3905920"/>
            <a:ext cx="7470000" cy="1865035"/>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4862495"/>
            <a:ext cx="1932834" cy="476724"/>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90" y="69296"/>
            <a:ext cx="1878991" cy="4810675"/>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4445339"/>
            <a:ext cx="1524000" cy="273844"/>
          </a:xfrm>
        </p:spPr>
        <p:txBody>
          <a:bodyPr/>
          <a:lstStyle>
            <a:lvl1pPr algn="l">
              <a:defRPr/>
            </a:lvl1pPr>
          </a:lstStyle>
          <a:p>
            <a:fld id="{B5DA2572-DBBD-0042-BC90-9AA47B22902C}" type="datetimeFigureOut">
              <a:rPr lang="es-ES" smtClean="0"/>
              <a:t>14-04-15</a:t>
            </a:fld>
            <a:endParaRPr lang="es-ES"/>
          </a:p>
        </p:txBody>
      </p:sp>
      <p:sp>
        <p:nvSpPr>
          <p:cNvPr id="3" name="Footer Placeholder 2"/>
          <p:cNvSpPr>
            <a:spLocks noGrp="1"/>
          </p:cNvSpPr>
          <p:nvPr>
            <p:ph type="ftr" sz="quarter" idx="11"/>
          </p:nvPr>
        </p:nvSpPr>
        <p:spPr>
          <a:xfrm rot="900000">
            <a:off x="3892286" y="4490473"/>
            <a:ext cx="3124200" cy="221372"/>
          </a:xfrm>
        </p:spPr>
        <p:txBody>
          <a:bodyPr/>
          <a:lstStyle>
            <a:lvl1pPr algn="r">
              <a:defRPr/>
            </a:lvl1pPr>
          </a:lstStyle>
          <a:p>
            <a:endParaRPr lang="es-ES"/>
          </a:p>
        </p:txBody>
      </p:sp>
      <p:sp>
        <p:nvSpPr>
          <p:cNvPr id="4" name="Slide Number Placeholder 3"/>
          <p:cNvSpPr>
            <a:spLocks noGrp="1"/>
          </p:cNvSpPr>
          <p:nvPr>
            <p:ph type="sldNum" sz="quarter" idx="12"/>
          </p:nvPr>
        </p:nvSpPr>
        <p:spPr>
          <a:xfrm rot="900000">
            <a:off x="7599046" y="4177584"/>
            <a:ext cx="716206"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3" name="Rounded Rectangle 12"/>
          <p:cNvSpPr/>
          <p:nvPr/>
        </p:nvSpPr>
        <p:spPr>
          <a:xfrm rot="20707748">
            <a:off x="-897260" y="-468404"/>
            <a:ext cx="7286946" cy="4531004"/>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12" y="4033616"/>
            <a:ext cx="7443151" cy="1857324"/>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1000" y="4094950"/>
            <a:ext cx="1709023" cy="1153727"/>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6" y="-367375"/>
            <a:ext cx="3059119" cy="4357057"/>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7865" y="1493901"/>
            <a:ext cx="3614166" cy="1435608"/>
          </a:xfrm>
        </p:spPr>
        <p:txBody>
          <a:bodyPr anchor="b"/>
          <a:lstStyle>
            <a:lvl1pPr algn="r">
              <a:defRPr sz="4400" b="0"/>
            </a:lvl1pPr>
          </a:lstStyle>
          <a:p>
            <a:r>
              <a:rPr lang="es-ES_tradnl" smtClean="0"/>
              <a:t>Clic para editar título</a:t>
            </a:r>
            <a:endParaRPr lang="en-US" dirty="0"/>
          </a:p>
        </p:txBody>
      </p:sp>
      <p:sp>
        <p:nvSpPr>
          <p:cNvPr id="3" name="Content Placeholder 2"/>
          <p:cNvSpPr>
            <a:spLocks noGrp="1"/>
          </p:cNvSpPr>
          <p:nvPr>
            <p:ph idx="1"/>
          </p:nvPr>
        </p:nvSpPr>
        <p:spPr>
          <a:xfrm rot="-900000">
            <a:off x="844848" y="748451"/>
            <a:ext cx="5343100" cy="2916165"/>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rot="-900000">
            <a:off x="3216574" y="3858443"/>
            <a:ext cx="3930375" cy="741099"/>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14-04-15</a:t>
            </a:fld>
            <a:endParaRPr lang="es-ES"/>
          </a:p>
        </p:txBody>
      </p:sp>
      <p:sp>
        <p:nvSpPr>
          <p:cNvPr id="6" name="Footer Placeholder 5"/>
          <p:cNvSpPr>
            <a:spLocks noGrp="1"/>
          </p:cNvSpPr>
          <p:nvPr>
            <p:ph type="ftr" sz="quarter" idx="11"/>
          </p:nvPr>
        </p:nvSpPr>
        <p:spPr>
          <a:xfrm rot="-900000">
            <a:off x="4263972" y="4574330"/>
            <a:ext cx="3063047" cy="273844"/>
          </a:xfrm>
        </p:spPr>
        <p:txBody>
          <a:bodyPr/>
          <a:lstStyle>
            <a:lvl1pPr algn="r">
              <a:defRPr/>
            </a:lvl1pPr>
          </a:lstStyle>
          <a:p>
            <a:endParaRPr lang="es-ES"/>
          </a:p>
        </p:txBody>
      </p:sp>
      <p:sp>
        <p:nvSpPr>
          <p:cNvPr id="7" name="Slide Number Placeholder 6"/>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rot="900000">
            <a:off x="-533701" y="-734812"/>
            <a:ext cx="6672870" cy="51162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4477293"/>
            <a:ext cx="5300494" cy="1121966"/>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8" y="-181970"/>
            <a:ext cx="2434235" cy="1037717"/>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961576"/>
            <a:ext cx="3842742" cy="4633838"/>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207826" y="1809062"/>
            <a:ext cx="3777287" cy="1997131"/>
          </a:xfrm>
        </p:spPr>
        <p:txBody>
          <a:bodyPr anchor="t">
            <a:normAutofit/>
          </a:bodyPr>
          <a:lstStyle>
            <a:lvl1pPr algn="r">
              <a:defRPr sz="4400" b="0"/>
            </a:lvl1pPr>
          </a:lstStyle>
          <a:p>
            <a:r>
              <a:rPr lang="es-ES_tradnl" smtClean="0"/>
              <a:t>Clic para editar título</a:t>
            </a:r>
            <a:endParaRPr lang="en-US"/>
          </a:p>
        </p:txBody>
      </p:sp>
      <p:sp>
        <p:nvSpPr>
          <p:cNvPr id="3" name="Picture Placeholder 2"/>
          <p:cNvSpPr>
            <a:spLocks noGrp="1"/>
          </p:cNvSpPr>
          <p:nvPr>
            <p:ph type="pic" idx="1"/>
          </p:nvPr>
        </p:nvSpPr>
        <p:spPr>
          <a:xfrm rot="900000">
            <a:off x="1507529" y="461799"/>
            <a:ext cx="4323504" cy="2470814"/>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rot="900000">
            <a:off x="822795" y="3120844"/>
            <a:ext cx="4310915" cy="902655"/>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rot="900000">
            <a:off x="6992395" y="428444"/>
            <a:ext cx="1524000" cy="273844"/>
          </a:xfrm>
        </p:spPr>
        <p:txBody>
          <a:bodyPr/>
          <a:lstStyle>
            <a:lvl1pPr algn="l">
              <a:defRPr/>
            </a:lvl1pPr>
          </a:lstStyle>
          <a:p>
            <a:fld id="{B5DA2572-DBBD-0042-BC90-9AA47B22902C}" type="datetimeFigureOut">
              <a:rPr lang="es-ES" smtClean="0"/>
              <a:t>14-04-15</a:t>
            </a:fld>
            <a:endParaRPr lang="es-ES"/>
          </a:p>
        </p:txBody>
      </p:sp>
      <p:sp>
        <p:nvSpPr>
          <p:cNvPr id="6" name="Footer Placeholder 5"/>
          <p:cNvSpPr>
            <a:spLocks noGrp="1"/>
          </p:cNvSpPr>
          <p:nvPr>
            <p:ph type="ftr" sz="quarter" idx="11"/>
          </p:nvPr>
        </p:nvSpPr>
        <p:spPr>
          <a:xfrm rot="900000">
            <a:off x="647298" y="3871899"/>
            <a:ext cx="2977453" cy="273844"/>
          </a:xfrm>
        </p:spPr>
        <p:txBody>
          <a:bodyPr/>
          <a:lstStyle>
            <a:lvl1pPr algn="l">
              <a:defRPr/>
            </a:lvl1pPr>
          </a:lstStyle>
          <a:p>
            <a:endParaRPr lang="es-ES"/>
          </a:p>
        </p:txBody>
      </p:sp>
      <p:sp>
        <p:nvSpPr>
          <p:cNvPr id="7" name="Slide Number Placeholder 6"/>
          <p:cNvSpPr>
            <a:spLocks noGrp="1"/>
          </p:cNvSpPr>
          <p:nvPr>
            <p:ph type="sldNum" sz="quarter" idx="12"/>
          </p:nvPr>
        </p:nvSpPr>
        <p:spPr>
          <a:xfrm rot="900000">
            <a:off x="7046476" y="293292"/>
            <a:ext cx="1963187"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5143500"/>
          </a:xfrm>
          <a:prstGeom prst="rect">
            <a:avLst/>
          </a:prstGeom>
        </p:spPr>
      </p:pic>
      <p:sp>
        <p:nvSpPr>
          <p:cNvPr id="2" name="Title Placeholder 1"/>
          <p:cNvSpPr>
            <a:spLocks noGrp="1"/>
          </p:cNvSpPr>
          <p:nvPr>
            <p:ph type="title"/>
          </p:nvPr>
        </p:nvSpPr>
        <p:spPr>
          <a:xfrm rot="-5400000">
            <a:off x="-8380" y="1875283"/>
            <a:ext cx="3990448" cy="1840087"/>
          </a:xfrm>
          <a:prstGeom prst="rect">
            <a:avLst/>
          </a:prstGeom>
        </p:spPr>
        <p:txBody>
          <a:bodyPr vert="horz" lIns="91440" tIns="45720" rIns="91440" bIns="45720" rtlCol="0" anchor="b">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3657600" y="742952"/>
            <a:ext cx="5027024" cy="3587511"/>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7162800" y="4572003"/>
            <a:ext cx="1524000" cy="273844"/>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B5DA2572-DBBD-0042-BC90-9AA47B22902C}" type="datetimeFigureOut">
              <a:rPr lang="es-ES" smtClean="0"/>
              <a:t>14-04-15</a:t>
            </a:fld>
            <a:endParaRPr lang="es-ES"/>
          </a:p>
        </p:txBody>
      </p:sp>
      <p:sp>
        <p:nvSpPr>
          <p:cNvPr id="5" name="Footer Placeholder 4"/>
          <p:cNvSpPr>
            <a:spLocks noGrp="1"/>
          </p:cNvSpPr>
          <p:nvPr>
            <p:ph type="ftr" sz="quarter" idx="3"/>
          </p:nvPr>
        </p:nvSpPr>
        <p:spPr>
          <a:xfrm>
            <a:off x="4038600" y="4572003"/>
            <a:ext cx="3124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713047" y="399371"/>
            <a:ext cx="2133600" cy="273844"/>
          </a:xfrm>
          <a:prstGeom prst="rect">
            <a:avLst/>
          </a:prstGeom>
        </p:spPr>
        <p:txBody>
          <a:bodyPr vert="horz" lIns="91440" tIns="45720" rIns="91440" bIns="45720" rtlCol="0" anchor="ctr"/>
          <a:lstStyle>
            <a:lvl1pPr algn="r">
              <a:defRPr sz="2400">
                <a:solidFill>
                  <a:schemeClr val="tx1">
                    <a:tint val="75000"/>
                  </a:schemeClr>
                </a:solidFill>
              </a:defRPr>
            </a:lvl1pPr>
          </a:lstStyle>
          <a:p>
            <a:fld id="{8C38C88F-3B26-2B43-87F9-C1828CA3C424}" type="slidenum">
              <a:rPr lang="es-ES" smtClean="0"/>
              <a:t>‹Nr.›</a:t>
            </a:fld>
            <a:endParaRPr lang="es-ES"/>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xmlns:p14="http://schemas.microsoft.com/office/powerpoint/2010/main"/>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uscape.cl" TargetMode="External"/><Relationship Id="rId3" Type="http://schemas.openxmlformats.org/officeDocument/2006/relationships/hyperlink" Target="http://www.solonotebook.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900000">
            <a:off x="338789" y="2745151"/>
            <a:ext cx="6197833" cy="1204577"/>
          </a:xfrm>
        </p:spPr>
        <p:txBody>
          <a:bodyPr>
            <a:normAutofit fontScale="90000"/>
          </a:bodyPr>
          <a:lstStyle/>
          <a:p>
            <a:pPr algn="ctr"/>
            <a:r>
              <a:rPr lang="es-ES" dirty="0" smtClean="0"/>
              <a:t>Proyecto de Titulo I</a:t>
            </a:r>
            <a:r>
              <a:rPr lang="es-ES" dirty="0"/>
              <a:t/>
            </a:r>
            <a:br>
              <a:rPr lang="es-ES" dirty="0"/>
            </a:br>
            <a:r>
              <a:rPr lang="es-ES" sz="4000" dirty="0" smtClean="0"/>
              <a:t>Semana </a:t>
            </a:r>
            <a:r>
              <a:rPr lang="es-ES" sz="4000" dirty="0" smtClean="0"/>
              <a:t>4</a:t>
            </a:r>
            <a:endParaRPr lang="es-ES" sz="4000" dirty="0"/>
          </a:p>
        </p:txBody>
      </p:sp>
      <p:sp>
        <p:nvSpPr>
          <p:cNvPr id="3" name="Subtítulo 2"/>
          <p:cNvSpPr>
            <a:spLocks noGrp="1"/>
          </p:cNvSpPr>
          <p:nvPr>
            <p:ph type="subTitle" idx="1"/>
          </p:nvPr>
        </p:nvSpPr>
        <p:spPr/>
        <p:txBody>
          <a:bodyPr>
            <a:normAutofit fontScale="55000" lnSpcReduction="20000"/>
          </a:bodyPr>
          <a:lstStyle/>
          <a:p>
            <a:r>
              <a:rPr lang="es-ES" dirty="0" smtClean="0"/>
              <a:t>Integrantes:</a:t>
            </a:r>
          </a:p>
          <a:p>
            <a:pPr marL="342900" indent="-342900">
              <a:buFont typeface="Arial"/>
              <a:buChar char="•"/>
            </a:pPr>
            <a:r>
              <a:rPr lang="es-ES" dirty="0" smtClean="0"/>
              <a:t>Jorge Iván Bruna Vicencio</a:t>
            </a:r>
          </a:p>
          <a:p>
            <a:pPr marL="342900" indent="-342900">
              <a:buFont typeface="Arial"/>
              <a:buChar char="•"/>
            </a:pPr>
            <a:r>
              <a:rPr lang="es-ES" dirty="0" smtClean="0"/>
              <a:t>César Francisco Ovalle Cabrera</a:t>
            </a:r>
            <a:endParaRPr lang="es-ES" dirty="0"/>
          </a:p>
        </p:txBody>
      </p:sp>
    </p:spTree>
    <p:extLst>
      <p:ext uri="{BB962C8B-B14F-4D97-AF65-F5344CB8AC3E}">
        <p14:creationId xmlns:p14="http://schemas.microsoft.com/office/powerpoint/2010/main" val="761367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623422">
            <a:off x="232541" y="-341183"/>
            <a:ext cx="3798715" cy="1695631"/>
          </a:xfrm>
        </p:spPr>
        <p:txBody>
          <a:bodyPr/>
          <a:lstStyle/>
          <a:p>
            <a:r>
              <a:rPr lang="es-ES" dirty="0" smtClean="0"/>
              <a:t>BPMN Actual</a:t>
            </a:r>
            <a:endParaRPr lang="es-ES" dirty="0"/>
          </a:p>
        </p:txBody>
      </p:sp>
      <p:pic>
        <p:nvPicPr>
          <p:cNvPr id="4" name="Marcador de contenido 3" descr="Bpmn Situacion actual.jpg"/>
          <p:cNvPicPr>
            <a:picLocks noGrp="1" noChangeAspect="1"/>
          </p:cNvPicPr>
          <p:nvPr>
            <p:ph idx="1"/>
          </p:nvPr>
        </p:nvPicPr>
        <p:blipFill>
          <a:blip r:embed="rId2">
            <a:extLst>
              <a:ext uri="{28A0092B-C50C-407E-A947-70E740481C1C}">
                <a14:useLocalDpi xmlns:a14="http://schemas.microsoft.com/office/drawing/2010/main" val="0"/>
              </a:ext>
            </a:extLst>
          </a:blip>
          <a:srcRect t="-80351" b="-80351"/>
          <a:stretch>
            <a:fillRect/>
          </a:stretch>
        </p:blipFill>
        <p:spPr>
          <a:xfrm>
            <a:off x="168737" y="-159867"/>
            <a:ext cx="8889784" cy="6761000"/>
          </a:xfrm>
        </p:spPr>
      </p:pic>
    </p:spTree>
    <p:extLst>
      <p:ext uri="{BB962C8B-B14F-4D97-AF65-F5344CB8AC3E}">
        <p14:creationId xmlns:p14="http://schemas.microsoft.com/office/powerpoint/2010/main" val="1403374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828" y="-425925"/>
            <a:ext cx="3798715" cy="1695631"/>
          </a:xfrm>
        </p:spPr>
        <p:txBody>
          <a:bodyPr/>
          <a:lstStyle/>
          <a:p>
            <a:r>
              <a:rPr lang="es-ES" dirty="0" smtClean="0"/>
              <a:t>BPMN Futuro</a:t>
            </a:r>
            <a:endParaRPr lang="es-ES" dirty="0"/>
          </a:p>
        </p:txBody>
      </p:sp>
      <p:pic>
        <p:nvPicPr>
          <p:cNvPr id="4" name="Marcador de contenido 3" descr="Bpmn Situacion futura.jpg"/>
          <p:cNvPicPr>
            <a:picLocks noGrp="1" noChangeAspect="1"/>
          </p:cNvPicPr>
          <p:nvPr>
            <p:ph idx="1"/>
          </p:nvPr>
        </p:nvPicPr>
        <p:blipFill>
          <a:blip r:embed="rId2">
            <a:extLst>
              <a:ext uri="{28A0092B-C50C-407E-A947-70E740481C1C}">
                <a14:useLocalDpi xmlns:a14="http://schemas.microsoft.com/office/drawing/2010/main" val="0"/>
              </a:ext>
            </a:extLst>
          </a:blip>
          <a:srcRect t="-11211" b="-11211"/>
          <a:stretch>
            <a:fillRect/>
          </a:stretch>
        </p:blipFill>
        <p:spPr>
          <a:xfrm>
            <a:off x="1" y="1269706"/>
            <a:ext cx="9144000" cy="3956646"/>
          </a:xfrm>
        </p:spPr>
      </p:pic>
    </p:spTree>
    <p:extLst>
      <p:ext uri="{BB962C8B-B14F-4D97-AF65-F5344CB8AC3E}">
        <p14:creationId xmlns:p14="http://schemas.microsoft.com/office/powerpoint/2010/main" val="3522897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Mercado existente</a:t>
            </a:r>
            <a:endParaRPr lang="es-ES" dirty="0"/>
          </a:p>
        </p:txBody>
      </p:sp>
      <p:sp>
        <p:nvSpPr>
          <p:cNvPr id="3" name="Marcador de contenido 2"/>
          <p:cNvSpPr>
            <a:spLocks noGrp="1"/>
          </p:cNvSpPr>
          <p:nvPr>
            <p:ph idx="1"/>
          </p:nvPr>
        </p:nvSpPr>
        <p:spPr/>
        <p:txBody>
          <a:bodyPr>
            <a:normAutofit fontScale="40000" lnSpcReduction="20000"/>
          </a:bodyPr>
          <a:lstStyle/>
          <a:p>
            <a:r>
              <a:rPr lang="es-ES_tradnl" dirty="0">
                <a:effectLst/>
              </a:rPr>
              <a:t>Nuestra principal competencia es</a:t>
            </a:r>
            <a:r>
              <a:rPr lang="es-ES_tradnl" dirty="0" smtClean="0">
                <a:effectLst/>
              </a:rPr>
              <a:t>:</a:t>
            </a:r>
            <a:endParaRPr lang="es-CL" dirty="0">
              <a:effectLst/>
            </a:endParaRPr>
          </a:p>
          <a:p>
            <a:r>
              <a:rPr lang="es-ES_tradnl" u="sng" dirty="0" smtClean="0">
                <a:effectLst/>
                <a:hlinkClick r:id="rId2"/>
              </a:rPr>
              <a:t>www.buscape.cl</a:t>
            </a:r>
            <a:endParaRPr lang="es-CL" dirty="0">
              <a:effectLst/>
            </a:endParaRPr>
          </a:p>
          <a:p>
            <a:r>
              <a:rPr lang="es-ES_tradnl" dirty="0">
                <a:effectLst/>
              </a:rPr>
              <a:t>Es un sitio web, en donde se puede buscar por un producto, filtrando por precio, marca, categoría, etc. Funciona tomando las ofertas de las páginas web de las grandes tiendas y comparando las ofertas de las distintas tiendas. Tras elegir un producto el sitio de re dirige al sitio web de la tienda que posee el </a:t>
            </a:r>
            <a:r>
              <a:rPr lang="es-ES_tradnl" dirty="0" smtClean="0">
                <a:effectLst/>
              </a:rPr>
              <a:t>producto </a:t>
            </a:r>
            <a:r>
              <a:rPr lang="es-ES_tradnl" dirty="0">
                <a:effectLst/>
              </a:rPr>
              <a:t>que se selecciono</a:t>
            </a:r>
            <a:r>
              <a:rPr lang="es-ES_tradnl" dirty="0" smtClean="0">
                <a:effectLst/>
              </a:rPr>
              <a:t>.</a:t>
            </a:r>
            <a:endParaRPr lang="es-CL" dirty="0">
              <a:effectLst/>
            </a:endParaRPr>
          </a:p>
          <a:p>
            <a:r>
              <a:rPr lang="es-ES_tradnl" dirty="0">
                <a:effectLst/>
              </a:rPr>
              <a:t>Sin embargo, posee varias de las características que proponemos, pero hay varias más que no posee. Las pequeñas empresas quedan excluidas de </a:t>
            </a:r>
            <a:r>
              <a:rPr lang="es-ES_tradnl" u="sng" dirty="0">
                <a:effectLst/>
                <a:hlinkClick r:id="rId2"/>
              </a:rPr>
              <a:t>www.buscape.cl</a:t>
            </a:r>
            <a:r>
              <a:rPr lang="es-ES_tradnl" dirty="0">
                <a:effectLst/>
              </a:rPr>
              <a:t>, además no existe la funcionalidad de ver donde quedan las tiendas físicas, a que distancia te encuentras desde tu ubicación actual o como llegar a la ubicación. Tampoco incluye la aplicación “estilo social” que será de utilidad cuando no se conoce mayor información sobre el producto que se desea adquirir</a:t>
            </a:r>
            <a:r>
              <a:rPr lang="es-ES_tradnl" dirty="0" smtClean="0">
                <a:effectLst/>
              </a:rPr>
              <a:t>.</a:t>
            </a:r>
            <a:endParaRPr lang="es-CL" dirty="0">
              <a:effectLst/>
            </a:endParaRPr>
          </a:p>
          <a:p>
            <a:r>
              <a:rPr lang="es-ES_tradnl" u="sng" dirty="0">
                <a:effectLst/>
                <a:hlinkClick r:id="rId3"/>
              </a:rPr>
              <a:t>www.solonotebook.net</a:t>
            </a:r>
            <a:r>
              <a:rPr lang="es-ES_tradnl" u="sng" dirty="0">
                <a:effectLst/>
              </a:rPr>
              <a:t> </a:t>
            </a:r>
            <a:r>
              <a:rPr lang="es-ES_tradnl" dirty="0">
                <a:effectLst/>
              </a:rPr>
              <a:t> </a:t>
            </a:r>
            <a:endParaRPr lang="es-CL" dirty="0">
              <a:effectLst/>
            </a:endParaRPr>
          </a:p>
          <a:p>
            <a:r>
              <a:rPr lang="es-ES_tradnl" dirty="0">
                <a:effectLst/>
              </a:rPr>
              <a:t>Es un sitio web especializado en comparar precios de notebooks en las distintas tiendas web que existen en el mercado. Si bien es una muy buena herramienta al momento de comprar un notebook, ya que la gente puede comentar y valorar el producto, no da la posibilidad de que otras tiendas puedan subir sus productos</a:t>
            </a:r>
            <a:r>
              <a:rPr lang="es-ES_tradnl" dirty="0" smtClean="0">
                <a:effectLst/>
              </a:rPr>
              <a:t>.</a:t>
            </a:r>
            <a:endParaRPr lang="es-CL" dirty="0">
              <a:effectLst/>
            </a:endParaRPr>
          </a:p>
        </p:txBody>
      </p:sp>
    </p:spTree>
    <p:extLst>
      <p:ext uri="{BB962C8B-B14F-4D97-AF65-F5344CB8AC3E}">
        <p14:creationId xmlns:p14="http://schemas.microsoft.com/office/powerpoint/2010/main" val="21544911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Mercado existente</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931701084"/>
              </p:ext>
            </p:extLst>
          </p:nvPr>
        </p:nvGraphicFramePr>
        <p:xfrm>
          <a:off x="3936907" y="742535"/>
          <a:ext cx="3743510" cy="3811396"/>
        </p:xfrm>
        <a:graphic>
          <a:graphicData uri="http://schemas.openxmlformats.org/drawingml/2006/table">
            <a:tbl>
              <a:tblPr/>
              <a:tblGrid>
                <a:gridCol w="753338"/>
                <a:gridCol w="996724"/>
                <a:gridCol w="996724"/>
                <a:gridCol w="996724"/>
              </a:tblGrid>
              <a:tr h="347694">
                <a:tc>
                  <a:txBody>
                    <a:bodyPr/>
                    <a:lstStyle/>
                    <a:p>
                      <a:pPr algn="l" fontAlgn="b"/>
                      <a:endParaRPr lang="es-ES" sz="1100" b="0" i="0" u="none" strike="noStrike">
                        <a:solidFill>
                          <a:srgbClr val="000000"/>
                        </a:solidFill>
                        <a:effectLst/>
                        <a:latin typeface="Calibri"/>
                      </a:endParaRPr>
                    </a:p>
                  </a:txBody>
                  <a:tcPr marL="11590" marR="11590" marT="1159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s-ES" sz="1100" b="0" i="0" u="none" strike="noStrike">
                          <a:solidFill>
                            <a:srgbClr val="000000"/>
                          </a:solidFill>
                          <a:effectLst/>
                          <a:latin typeface="Calibri"/>
                        </a:rPr>
                        <a:t>"Donde Comprarlo"</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s-ES" sz="1100" b="0" i="0" u="none" strike="noStrike">
                          <a:solidFill>
                            <a:srgbClr val="000000"/>
                          </a:solidFill>
                          <a:effectLst/>
                          <a:latin typeface="Calibri"/>
                        </a:rPr>
                        <a:t>Buscape</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s-ES" sz="1100" b="0" i="0" u="none" strike="noStrike">
                          <a:solidFill>
                            <a:srgbClr val="000000"/>
                          </a:solidFill>
                          <a:effectLst/>
                          <a:latin typeface="Calibri"/>
                        </a:rPr>
                        <a:t>Solonotebooks</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Buscar por categorías</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Buscar por criterios</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Comparador de precios</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Tiendas web</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Tiendas físicas</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Geolocalización</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Como llegar</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679163">
                <a:tc>
                  <a:txBody>
                    <a:bodyPr/>
                    <a:lstStyle/>
                    <a:p>
                      <a:pPr algn="l" fontAlgn="b"/>
                      <a:r>
                        <a:rPr lang="es-ES" sz="1100" b="0" i="0" u="none" strike="noStrike">
                          <a:solidFill>
                            <a:srgbClr val="000000"/>
                          </a:solidFill>
                          <a:effectLst/>
                          <a:latin typeface="Calibri"/>
                        </a:rPr>
                        <a:t>Pequeñas tiendas pueden publicar</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347694">
                <a:tc>
                  <a:txBody>
                    <a:bodyPr/>
                    <a:lstStyle/>
                    <a:p>
                      <a:pPr algn="l" fontAlgn="b"/>
                      <a:r>
                        <a:rPr lang="es-ES" sz="1100" b="0" i="0" u="none" strike="noStrike">
                          <a:solidFill>
                            <a:srgbClr val="000000"/>
                          </a:solidFill>
                          <a:effectLst/>
                          <a:latin typeface="Calibri"/>
                        </a:rPr>
                        <a:t>Social</a:t>
                      </a:r>
                    </a:p>
                  </a:txBody>
                  <a:tcPr marL="11590" marR="11590" marT="115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X</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s-ES" sz="1100" b="0" i="0" u="none" strike="noStrike" dirty="0">
                          <a:solidFill>
                            <a:srgbClr val="000000"/>
                          </a:solidFill>
                          <a:effectLst/>
                          <a:latin typeface="Calibri"/>
                        </a:rPr>
                        <a:t>-</a:t>
                      </a:r>
                    </a:p>
                  </a:txBody>
                  <a:tcPr marL="11590" marR="11590" marT="115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bl>
          </a:graphicData>
        </a:graphic>
      </p:graphicFrame>
    </p:spTree>
    <p:extLst>
      <p:ext uri="{BB962C8B-B14F-4D97-AF65-F5344CB8AC3E}">
        <p14:creationId xmlns:p14="http://schemas.microsoft.com/office/powerpoint/2010/main" val="15287133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Metodologías</a:t>
            </a:r>
            <a:endParaRPr lang="es-ES" dirty="0"/>
          </a:p>
        </p:txBody>
      </p:sp>
      <p:sp>
        <p:nvSpPr>
          <p:cNvPr id="3" name="Marcador de contenido 2"/>
          <p:cNvSpPr>
            <a:spLocks noGrp="1"/>
          </p:cNvSpPr>
          <p:nvPr>
            <p:ph idx="1"/>
          </p:nvPr>
        </p:nvSpPr>
        <p:spPr/>
        <p:txBody>
          <a:bodyPr>
            <a:normAutofit/>
          </a:bodyPr>
          <a:lstStyle/>
          <a:p>
            <a:r>
              <a:rPr lang="es-ES" dirty="0" smtClean="0"/>
              <a:t>SCRUM</a:t>
            </a:r>
          </a:p>
          <a:p>
            <a:r>
              <a:rPr lang="es-ES" dirty="0" smtClean="0"/>
              <a:t>Entregas constantes.</a:t>
            </a:r>
          </a:p>
          <a:p>
            <a:r>
              <a:rPr lang="es-ES" dirty="0" smtClean="0"/>
              <a:t>Ajustable con proyectos con posibilidad de cambio.</a:t>
            </a:r>
          </a:p>
          <a:p>
            <a:r>
              <a:rPr lang="es-ES" dirty="0" smtClean="0"/>
              <a:t>Retroalimentaci</a:t>
            </a:r>
            <a:r>
              <a:rPr lang="es-ES" dirty="0" smtClean="0"/>
              <a:t>ón.</a:t>
            </a:r>
            <a:endParaRPr lang="es-ES" dirty="0" smtClean="0"/>
          </a:p>
          <a:p>
            <a:endParaRPr lang="es-ES" dirty="0"/>
          </a:p>
        </p:txBody>
      </p:sp>
    </p:spTree>
    <p:extLst>
      <p:ext uri="{BB962C8B-B14F-4D97-AF65-F5344CB8AC3E}">
        <p14:creationId xmlns:p14="http://schemas.microsoft.com/office/powerpoint/2010/main" val="21608615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Metodologías</a:t>
            </a:r>
            <a:endParaRPr lang="es-ES" dirty="0"/>
          </a:p>
        </p:txBody>
      </p:sp>
      <p:sp>
        <p:nvSpPr>
          <p:cNvPr id="3" name="Marcador de contenido 2"/>
          <p:cNvSpPr>
            <a:spLocks noGrp="1"/>
          </p:cNvSpPr>
          <p:nvPr>
            <p:ph idx="1"/>
          </p:nvPr>
        </p:nvSpPr>
        <p:spPr>
          <a:xfrm rot="900000">
            <a:off x="3469151" y="794857"/>
            <a:ext cx="5238817" cy="3808218"/>
          </a:xfrm>
        </p:spPr>
        <p:txBody>
          <a:bodyPr/>
          <a:lstStyle/>
          <a:p>
            <a:r>
              <a:rPr lang="es-ES" dirty="0" smtClean="0"/>
              <a:t>XP (eXtream Programming)</a:t>
            </a:r>
          </a:p>
          <a:p>
            <a:r>
              <a:rPr lang="es-ES" dirty="0" smtClean="0"/>
              <a:t>Entregas constantes.</a:t>
            </a:r>
          </a:p>
          <a:p>
            <a:r>
              <a:rPr lang="es-ES" dirty="0" smtClean="0"/>
              <a:t>Pruebas regulares.</a:t>
            </a:r>
          </a:p>
          <a:p>
            <a:r>
              <a:rPr lang="es-ES" dirty="0" smtClean="0"/>
              <a:t>Programación en parejas.</a:t>
            </a:r>
          </a:p>
          <a:p>
            <a:r>
              <a:rPr lang="es-ES" dirty="0" smtClean="0"/>
              <a:t>Retroalimentaci</a:t>
            </a:r>
            <a:r>
              <a:rPr lang="es-ES" dirty="0" smtClean="0"/>
              <a:t>ón.</a:t>
            </a:r>
            <a:endParaRPr lang="es-ES" dirty="0"/>
          </a:p>
        </p:txBody>
      </p:sp>
    </p:spTree>
    <p:extLst>
      <p:ext uri="{BB962C8B-B14F-4D97-AF65-F5344CB8AC3E}">
        <p14:creationId xmlns:p14="http://schemas.microsoft.com/office/powerpoint/2010/main" val="11435815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Roles Scrum</a:t>
            </a:r>
            <a:endParaRPr lang="es-ES" dirty="0"/>
          </a:p>
        </p:txBody>
      </p:sp>
      <p:sp>
        <p:nvSpPr>
          <p:cNvPr id="3" name="Marcador de contenido 2"/>
          <p:cNvSpPr>
            <a:spLocks noGrp="1"/>
          </p:cNvSpPr>
          <p:nvPr>
            <p:ph idx="1"/>
          </p:nvPr>
        </p:nvSpPr>
        <p:spPr/>
        <p:txBody>
          <a:bodyPr>
            <a:normAutofit fontScale="92500"/>
          </a:bodyPr>
          <a:lstStyle/>
          <a:p>
            <a:r>
              <a:rPr lang="es-ES_tradnl" dirty="0">
                <a:effectLst/>
              </a:rPr>
              <a:t>Product Owner: Juan Felipe Calderón.</a:t>
            </a:r>
            <a:endParaRPr lang="es-CL" dirty="0">
              <a:effectLst/>
            </a:endParaRPr>
          </a:p>
          <a:p>
            <a:r>
              <a:rPr lang="es-ES_tradnl" dirty="0">
                <a:effectLst/>
              </a:rPr>
              <a:t>Scrum Master: César Francisco Ovalle Cabrera</a:t>
            </a:r>
            <a:endParaRPr lang="es-CL" dirty="0">
              <a:effectLst/>
            </a:endParaRPr>
          </a:p>
          <a:p>
            <a:r>
              <a:rPr lang="es-ES_tradnl" dirty="0">
                <a:effectLst/>
              </a:rPr>
              <a:t>Scrum Team: Jorge Iván Bruna Vicencio / César Francisco Ovalle </a:t>
            </a:r>
            <a:r>
              <a:rPr lang="es-ES_tradnl" dirty="0" smtClean="0">
                <a:effectLst/>
              </a:rPr>
              <a:t>Cabrera</a:t>
            </a:r>
            <a:endParaRPr lang="es-CL" dirty="0">
              <a:effectLst/>
            </a:endParaRPr>
          </a:p>
        </p:txBody>
      </p:sp>
    </p:spTree>
    <p:extLst>
      <p:ext uri="{BB962C8B-B14F-4D97-AF65-F5344CB8AC3E}">
        <p14:creationId xmlns:p14="http://schemas.microsoft.com/office/powerpoint/2010/main" val="39492107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Roles XP</a:t>
            </a:r>
            <a:endParaRPr lang="es-ES" dirty="0"/>
          </a:p>
        </p:txBody>
      </p:sp>
      <p:sp>
        <p:nvSpPr>
          <p:cNvPr id="3" name="Marcador de contenido 2"/>
          <p:cNvSpPr>
            <a:spLocks noGrp="1"/>
          </p:cNvSpPr>
          <p:nvPr>
            <p:ph idx="1"/>
          </p:nvPr>
        </p:nvSpPr>
        <p:spPr/>
        <p:txBody>
          <a:bodyPr>
            <a:normAutofit fontScale="70000" lnSpcReduction="20000"/>
          </a:bodyPr>
          <a:lstStyle/>
          <a:p>
            <a:r>
              <a:rPr lang="es-ES_tradnl" dirty="0">
                <a:effectLst/>
              </a:rPr>
              <a:t>Cliente: Juan Felipe Calderón.</a:t>
            </a:r>
            <a:endParaRPr lang="es-CL" dirty="0">
              <a:effectLst/>
            </a:endParaRPr>
          </a:p>
          <a:p>
            <a:r>
              <a:rPr lang="es-ES_tradnl" dirty="0">
                <a:effectLst/>
              </a:rPr>
              <a:t>Programador: Jorge Iván Bruna Vicencio / César Francisco Ovalle Cabrera</a:t>
            </a:r>
            <a:endParaRPr lang="es-CL" dirty="0">
              <a:effectLst/>
            </a:endParaRPr>
          </a:p>
          <a:p>
            <a:r>
              <a:rPr lang="es-ES_tradnl" dirty="0">
                <a:effectLst/>
              </a:rPr>
              <a:t>Tester: Jorge Iván Bruna Vicencio / César Francisco Ovalle Cabrera</a:t>
            </a:r>
            <a:endParaRPr lang="es-CL" dirty="0">
              <a:effectLst/>
            </a:endParaRPr>
          </a:p>
          <a:p>
            <a:r>
              <a:rPr lang="es-ES_tradnl" dirty="0">
                <a:effectLst/>
              </a:rPr>
              <a:t>Tracker: Jorge Iván Bruna Vicencio</a:t>
            </a:r>
            <a:endParaRPr lang="es-CL" dirty="0">
              <a:effectLst/>
            </a:endParaRPr>
          </a:p>
          <a:p>
            <a:r>
              <a:rPr lang="es-ES_tradnl" dirty="0">
                <a:effectLst/>
              </a:rPr>
              <a:t>Coach: César Francisco Ovalle Cabrera</a:t>
            </a:r>
            <a:endParaRPr lang="es-CL" dirty="0">
              <a:effectLst/>
            </a:endParaRPr>
          </a:p>
          <a:p>
            <a:r>
              <a:rPr lang="es-ES_tradnl" dirty="0">
                <a:effectLst/>
              </a:rPr>
              <a:t>Gestor: </a:t>
            </a:r>
            <a:r>
              <a:rPr lang="es-ES_tradnl" dirty="0" smtClean="0">
                <a:effectLst/>
              </a:rPr>
              <a:t>Jorge Iv</a:t>
            </a:r>
            <a:r>
              <a:rPr lang="es-ES_tradnl" dirty="0" smtClean="0">
                <a:effectLst/>
              </a:rPr>
              <a:t>án Bruna Vicencio</a:t>
            </a:r>
            <a:endParaRPr lang="es-CL" dirty="0">
              <a:effectLst/>
            </a:endParaRPr>
          </a:p>
        </p:txBody>
      </p:sp>
    </p:spTree>
    <p:extLst>
      <p:ext uri="{BB962C8B-B14F-4D97-AF65-F5344CB8AC3E}">
        <p14:creationId xmlns:p14="http://schemas.microsoft.com/office/powerpoint/2010/main" val="8187961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Historias de Usuario</a:t>
            </a:r>
            <a:endParaRPr lang="es-ES"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3007361679"/>
              </p:ext>
            </p:extLst>
          </p:nvPr>
        </p:nvGraphicFramePr>
        <p:xfrm>
          <a:off x="3348099" y="213845"/>
          <a:ext cx="5666017" cy="4116377"/>
        </p:xfrm>
        <a:graphic>
          <a:graphicData uri="http://schemas.openxmlformats.org/drawingml/2006/table">
            <a:tbl>
              <a:tblPr/>
              <a:tblGrid>
                <a:gridCol w="383580"/>
                <a:gridCol w="383580"/>
                <a:gridCol w="383580"/>
                <a:gridCol w="652085"/>
                <a:gridCol w="1978174"/>
                <a:gridCol w="1885018"/>
              </a:tblGrid>
              <a:tr h="78608">
                <a:tc gridSpan="6">
                  <a:txBody>
                    <a:bodyPr/>
                    <a:lstStyle/>
                    <a:p>
                      <a:pPr algn="ctr" fontAlgn="b"/>
                      <a:r>
                        <a:rPr lang="es-ES" sz="700" b="1" i="0" u="none" strike="noStrike">
                          <a:solidFill>
                            <a:srgbClr val="FFFFFF"/>
                          </a:solidFill>
                          <a:effectLst/>
                          <a:latin typeface="Arial"/>
                        </a:rPr>
                        <a:t>Historias de Usuario</a:t>
                      </a:r>
                    </a:p>
                  </a:txBody>
                  <a:tcPr marL="4505" marR="4505" marT="450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00FF"/>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481070">
                <a:tc>
                  <a:txBody>
                    <a:bodyPr/>
                    <a:lstStyle/>
                    <a:p>
                      <a:pPr algn="ctr" fontAlgn="b"/>
                      <a:r>
                        <a:rPr lang="es-ES" sz="700" b="1" i="0" u="none" strike="noStrike">
                          <a:solidFill>
                            <a:srgbClr val="FFFFFF"/>
                          </a:solidFill>
                          <a:effectLst/>
                          <a:latin typeface="Arial"/>
                        </a:rPr>
                        <a:t>Identificador (ID) de la Historia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Priorización</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Estimación</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Rol</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Característica / Funcionalidad</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700" b="1" i="0" u="none" strike="noStrike">
                          <a:solidFill>
                            <a:srgbClr val="FFFFFF"/>
                          </a:solidFill>
                          <a:effectLst/>
                          <a:latin typeface="Arial"/>
                        </a:rPr>
                        <a:t>Razón / Resultado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r>
              <a:tr h="242216">
                <a:tc>
                  <a:txBody>
                    <a:bodyPr/>
                    <a:lstStyle/>
                    <a:p>
                      <a:pPr algn="ctr" fontAlgn="ctr"/>
                      <a:r>
                        <a:rPr lang="es-ES" sz="700" b="0" i="0" u="none" strike="noStrike" dirty="0">
                          <a:solidFill>
                            <a:srgbClr val="000000"/>
                          </a:solidFill>
                          <a:effectLst/>
                          <a:latin typeface="Arial"/>
                        </a:rPr>
                        <a:t>1</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ingresar a un sitio que centralice los precios e información de un producto deseado.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no tener que buscar por todas las tiendas y/o web's un producto al mejor precio. </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dirty="0">
                          <a:solidFill>
                            <a:srgbClr val="000000"/>
                          </a:solidFill>
                          <a:effectLst/>
                          <a:latin typeface="Arial"/>
                        </a:rPr>
                        <a:t>2</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buscar un producto por categorias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encontrar el que busco.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3</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buscar un producto por criterios (rango, palabra clave, precio máximo)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poder buscar un producto al mejor precio.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dirty="0">
                          <a:solidFill>
                            <a:srgbClr val="000000"/>
                          </a:solidFill>
                          <a:effectLst/>
                          <a:latin typeface="Arial"/>
                        </a:rPr>
                        <a:t>4</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seleccionar un producto </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saber en donde esta al mejor precio.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5</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saber como llegar a una tienda deseada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conocer el camino como llegar.</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6</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ver información de los productos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conocer lo que se ofrece.</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7</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que se muestre en un mapa la tienda deseada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saber donde esta la tienda.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8</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subir una imagen de un producto que desconozco </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obtener respuestas sobre su informacion.</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9</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comentar una imagen subida por otro usuario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dar respuestas al desconocimiento de otros usuarios.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10</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dirty="0">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registrarme en el sitio como usuario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poder subir imágenes y comentar.</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216">
                <a:tc>
                  <a:txBody>
                    <a:bodyPr/>
                    <a:lstStyle/>
                    <a:p>
                      <a:pPr algn="ctr" fontAlgn="ctr"/>
                      <a:r>
                        <a:rPr lang="es-ES" sz="700" b="0" i="0" u="none" strike="noStrike">
                          <a:solidFill>
                            <a:srgbClr val="000000"/>
                          </a:solidFill>
                          <a:effectLst/>
                          <a:latin typeface="Arial"/>
                        </a:rPr>
                        <a:t>11</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pequeña empresa</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publicar un producto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que mi producto se encuentre dentro del sitio.</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216">
                <a:tc>
                  <a:txBody>
                    <a:bodyPr/>
                    <a:lstStyle/>
                    <a:p>
                      <a:pPr algn="ctr" fontAlgn="ctr"/>
                      <a:r>
                        <a:rPr lang="es-ES" sz="700" b="0" i="0" u="none" strike="noStrike">
                          <a:solidFill>
                            <a:srgbClr val="000000"/>
                          </a:solidFill>
                          <a:effectLst/>
                          <a:latin typeface="Arial"/>
                        </a:rPr>
                        <a:t>12</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pequeña empresa</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registrarme en el sitio como empresa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poder publicar mis productos.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13</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administrar mi cuenta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poder modificar mis datos.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216">
                <a:tc>
                  <a:txBody>
                    <a:bodyPr/>
                    <a:lstStyle/>
                    <a:p>
                      <a:pPr algn="ctr" fontAlgn="ctr"/>
                      <a:r>
                        <a:rPr lang="es-ES" sz="700" b="0" i="0" u="none" strike="noStrike">
                          <a:solidFill>
                            <a:srgbClr val="000000"/>
                          </a:solidFill>
                          <a:effectLst/>
                          <a:latin typeface="Arial"/>
                        </a:rPr>
                        <a:t>14</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dirty="0">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pequeña empresa</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administrar mi cuenta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poder modificar mis datos.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598">
                <a:tc>
                  <a:txBody>
                    <a:bodyPr/>
                    <a:lstStyle/>
                    <a:p>
                      <a:pPr algn="ctr" fontAlgn="ctr"/>
                      <a:r>
                        <a:rPr lang="es-ES" sz="700" b="0" i="0" u="none" strike="noStrike">
                          <a:solidFill>
                            <a:srgbClr val="000000"/>
                          </a:solidFill>
                          <a:effectLst/>
                          <a:latin typeface="Arial"/>
                        </a:rPr>
                        <a:t>15</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dirty="0">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Usuario</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ingresar a mi cuenta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Con la finalidad de poder administrar mi cuenta, subir imágenes y comentar.</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216">
                <a:tc>
                  <a:txBody>
                    <a:bodyPr/>
                    <a:lstStyle/>
                    <a:p>
                      <a:pPr algn="ctr" fontAlgn="ctr"/>
                      <a:r>
                        <a:rPr lang="es-ES" sz="700" b="0" i="0" u="none" strike="noStrike" dirty="0">
                          <a:solidFill>
                            <a:srgbClr val="000000"/>
                          </a:solidFill>
                          <a:effectLst/>
                          <a:latin typeface="Arial"/>
                        </a:rPr>
                        <a:t>16</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Arial"/>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700" b="0" i="0" u="none" strike="noStrike">
                          <a:solidFill>
                            <a:srgbClr val="000000"/>
                          </a:solidFill>
                          <a:effectLst/>
                          <a:latin typeface="Calibri"/>
                        </a:rPr>
                        <a:t>P</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ES" sz="700" b="0" i="0" u="none" strike="noStrike">
                          <a:solidFill>
                            <a:srgbClr val="000000"/>
                          </a:solidFill>
                          <a:effectLst/>
                          <a:latin typeface="Arial"/>
                        </a:rPr>
                        <a:t>Como pequeña empresa</a:t>
                      </a:r>
                    </a:p>
                  </a:txBody>
                  <a:tcPr marL="4505" marR="4505" marT="45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a:solidFill>
                            <a:srgbClr val="000000"/>
                          </a:solidFill>
                          <a:effectLst/>
                          <a:latin typeface="Arial"/>
                        </a:rPr>
                        <a:t>Necesito poder ingresar a mi cuenta</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700" b="0" i="0" u="none" strike="noStrike" dirty="0">
                          <a:solidFill>
                            <a:srgbClr val="000000"/>
                          </a:solidFill>
                          <a:effectLst/>
                          <a:latin typeface="Arial"/>
                        </a:rPr>
                        <a:t>Con la finalidad de poder administrar mi cuenta y publicar productos.</a:t>
                      </a:r>
                    </a:p>
                  </a:txBody>
                  <a:tcPr marL="4505" marR="4505" marT="45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36148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dirty="0" smtClean="0"/>
              <a:t>Requerimientos No funcionales</a:t>
            </a:r>
            <a:endParaRPr lang="es-ES" sz="3600" dirty="0"/>
          </a:p>
        </p:txBody>
      </p:sp>
      <p:sp>
        <p:nvSpPr>
          <p:cNvPr id="3" name="Marcador de contenido 2"/>
          <p:cNvSpPr>
            <a:spLocks noGrp="1"/>
          </p:cNvSpPr>
          <p:nvPr>
            <p:ph idx="1"/>
          </p:nvPr>
        </p:nvSpPr>
        <p:spPr/>
        <p:txBody>
          <a:bodyPr>
            <a:normAutofit/>
          </a:bodyPr>
          <a:lstStyle/>
          <a:p>
            <a:pPr lvl="0"/>
            <a:r>
              <a:rPr lang="es-ES_tradnl" dirty="0" smtClean="0">
                <a:effectLst/>
              </a:rPr>
              <a:t>Estabilidad</a:t>
            </a:r>
          </a:p>
          <a:p>
            <a:pPr lvl="0"/>
            <a:r>
              <a:rPr lang="es-ES_tradnl" dirty="0" smtClean="0">
                <a:effectLst/>
              </a:rPr>
              <a:t>Interfaz</a:t>
            </a:r>
            <a:endParaRPr lang="es-ES_tradnl" dirty="0">
              <a:effectLst/>
            </a:endParaRPr>
          </a:p>
          <a:p>
            <a:pPr lvl="0"/>
            <a:r>
              <a:rPr lang="es-ES_tradnl" dirty="0" smtClean="0">
                <a:effectLst/>
              </a:rPr>
              <a:t>Usabilidad</a:t>
            </a:r>
            <a:endParaRPr lang="es-ES_tradnl" dirty="0">
              <a:effectLst/>
            </a:endParaRPr>
          </a:p>
          <a:p>
            <a:pPr lvl="0"/>
            <a:r>
              <a:rPr lang="es-ES_tradnl" dirty="0" smtClean="0">
                <a:effectLst/>
              </a:rPr>
              <a:t>Tiempo </a:t>
            </a:r>
            <a:r>
              <a:rPr lang="es-ES_tradnl" dirty="0">
                <a:effectLst/>
              </a:rPr>
              <a:t>de </a:t>
            </a:r>
            <a:r>
              <a:rPr lang="es-ES_tradnl" dirty="0" smtClean="0">
                <a:effectLst/>
              </a:rPr>
              <a:t>Respuesta</a:t>
            </a:r>
          </a:p>
          <a:p>
            <a:pPr lvl="0"/>
            <a:r>
              <a:rPr lang="es-ES_tradnl" dirty="0" smtClean="0">
                <a:effectLst/>
              </a:rPr>
              <a:t>Extensibilidad</a:t>
            </a:r>
            <a:endParaRPr lang="es-ES" dirty="0"/>
          </a:p>
        </p:txBody>
      </p:sp>
    </p:spTree>
    <p:extLst>
      <p:ext uri="{BB962C8B-B14F-4D97-AF65-F5344CB8AC3E}">
        <p14:creationId xmlns:p14="http://schemas.microsoft.com/office/powerpoint/2010/main" val="1313166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Que se hizo durante esta semana</a:t>
            </a:r>
            <a:endParaRPr lang="es-ES" dirty="0"/>
          </a:p>
        </p:txBody>
      </p:sp>
      <p:sp>
        <p:nvSpPr>
          <p:cNvPr id="3" name="Marcador de contenido 2"/>
          <p:cNvSpPr>
            <a:spLocks noGrp="1"/>
          </p:cNvSpPr>
          <p:nvPr>
            <p:ph idx="1"/>
          </p:nvPr>
        </p:nvSpPr>
        <p:spPr/>
        <p:txBody>
          <a:bodyPr>
            <a:normAutofit fontScale="85000" lnSpcReduction="20000"/>
          </a:bodyPr>
          <a:lstStyle/>
          <a:p>
            <a:pPr lvl="0"/>
            <a:r>
              <a:rPr lang="es-ES_tradnl" dirty="0">
                <a:effectLst/>
              </a:rPr>
              <a:t>Prototipo.</a:t>
            </a:r>
            <a:endParaRPr lang="es-CL" dirty="0">
              <a:effectLst/>
            </a:endParaRPr>
          </a:p>
          <a:p>
            <a:pPr lvl="0"/>
            <a:r>
              <a:rPr lang="es-ES_tradnl" dirty="0">
                <a:effectLst/>
              </a:rPr>
              <a:t>Corrección semana pasada.</a:t>
            </a:r>
            <a:endParaRPr lang="es-CL" dirty="0">
              <a:effectLst/>
            </a:endParaRPr>
          </a:p>
          <a:p>
            <a:pPr lvl="0"/>
            <a:r>
              <a:rPr lang="es-ES_tradnl" dirty="0">
                <a:effectLst/>
              </a:rPr>
              <a:t>Justificación de la metodología de gestión y desarrollo.</a:t>
            </a:r>
            <a:endParaRPr lang="es-CL" dirty="0">
              <a:effectLst/>
            </a:endParaRPr>
          </a:p>
          <a:p>
            <a:pPr lvl="0"/>
            <a:r>
              <a:rPr lang="es-ES_tradnl" dirty="0">
                <a:effectLst/>
              </a:rPr>
              <a:t>Definición de roles SCRUM y XP.</a:t>
            </a:r>
            <a:endParaRPr lang="es-CL" dirty="0">
              <a:effectLst/>
            </a:endParaRPr>
          </a:p>
          <a:p>
            <a:pPr lvl="0"/>
            <a:r>
              <a:rPr lang="es-ES_tradnl" dirty="0">
                <a:effectLst/>
              </a:rPr>
              <a:t>Retroalimentación.</a:t>
            </a:r>
            <a:endParaRPr lang="es-CL" dirty="0">
              <a:effectLst/>
            </a:endParaRPr>
          </a:p>
          <a:p>
            <a:pPr lvl="0"/>
            <a:r>
              <a:rPr lang="es-ES_tradnl" dirty="0">
                <a:effectLst/>
              </a:rPr>
              <a:t>Definición de requisitos no funcionales</a:t>
            </a:r>
            <a:r>
              <a:rPr lang="es-ES_tradnl" dirty="0" smtClean="0">
                <a:effectLst/>
              </a:rPr>
              <a:t>.</a:t>
            </a:r>
            <a:endParaRPr lang="es-CL" dirty="0">
              <a:effectLst/>
            </a:endParaRPr>
          </a:p>
        </p:txBody>
      </p:sp>
    </p:spTree>
    <p:extLst>
      <p:ext uri="{BB962C8B-B14F-4D97-AF65-F5344CB8AC3E}">
        <p14:creationId xmlns:p14="http://schemas.microsoft.com/office/powerpoint/2010/main" val="1530963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Retroalimentaci</a:t>
            </a:r>
            <a:r>
              <a:rPr lang="es-ES" sz="3200" dirty="0" smtClean="0"/>
              <a:t>ón</a:t>
            </a:r>
            <a:endParaRPr lang="es-ES" sz="3200" dirty="0"/>
          </a:p>
        </p:txBody>
      </p:sp>
      <p:sp>
        <p:nvSpPr>
          <p:cNvPr id="3" name="Marcador de contenido 2"/>
          <p:cNvSpPr>
            <a:spLocks noGrp="1"/>
          </p:cNvSpPr>
          <p:nvPr>
            <p:ph idx="1"/>
          </p:nvPr>
        </p:nvSpPr>
        <p:spPr/>
        <p:txBody>
          <a:bodyPr>
            <a:normAutofit/>
          </a:bodyPr>
          <a:lstStyle/>
          <a:p>
            <a:endParaRPr lang="es-ES_tradnl" dirty="0" smtClean="0">
              <a:effectLst/>
            </a:endParaRPr>
          </a:p>
          <a:p>
            <a:r>
              <a:rPr lang="es-ES_tradnl" dirty="0" smtClean="0">
                <a:effectLst/>
              </a:rPr>
              <a:t>Pruebas Unitarias.</a:t>
            </a:r>
          </a:p>
          <a:p>
            <a:r>
              <a:rPr lang="es-ES_tradnl" dirty="0" smtClean="0">
                <a:effectLst/>
              </a:rPr>
              <a:t>Reuniones (Daily Meeting).</a:t>
            </a:r>
          </a:p>
          <a:p>
            <a:r>
              <a:rPr lang="es-ES_tradnl" dirty="0" smtClean="0">
                <a:effectLst/>
              </a:rPr>
              <a:t>Product Backlog.</a:t>
            </a:r>
          </a:p>
          <a:p>
            <a:r>
              <a:rPr lang="es-ES_tradnl" dirty="0" smtClean="0">
                <a:effectLst/>
              </a:rPr>
              <a:t>Sprint Backlog.</a:t>
            </a:r>
          </a:p>
          <a:p>
            <a:pPr marL="0" indent="0">
              <a:buNone/>
            </a:pPr>
            <a:endParaRPr lang="es-CL" dirty="0">
              <a:effectLst/>
            </a:endParaRPr>
          </a:p>
          <a:p>
            <a:endParaRPr lang="es-ES" dirty="0"/>
          </a:p>
        </p:txBody>
      </p:sp>
    </p:spTree>
    <p:extLst>
      <p:ext uri="{BB962C8B-B14F-4D97-AF65-F5344CB8AC3E}">
        <p14:creationId xmlns:p14="http://schemas.microsoft.com/office/powerpoint/2010/main" val="27658501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Prototipo Web</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4049503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Prototipo Móvil</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16745043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Que se hará en la siguiente semana.</a:t>
            </a:r>
            <a:endParaRPr lang="es-ES" dirty="0"/>
          </a:p>
        </p:txBody>
      </p:sp>
      <p:sp>
        <p:nvSpPr>
          <p:cNvPr id="3" name="Marcador de contenido 2"/>
          <p:cNvSpPr>
            <a:spLocks noGrp="1"/>
          </p:cNvSpPr>
          <p:nvPr>
            <p:ph idx="1"/>
          </p:nvPr>
        </p:nvSpPr>
        <p:spPr/>
        <p:txBody>
          <a:bodyPr>
            <a:normAutofit/>
          </a:bodyPr>
          <a:lstStyle/>
          <a:p>
            <a:pPr lvl="0"/>
            <a:r>
              <a:rPr lang="es-ES_tradnl" dirty="0" smtClean="0">
                <a:effectLst/>
              </a:rPr>
              <a:t>Correcciones.</a:t>
            </a:r>
          </a:p>
          <a:p>
            <a:pPr lvl="0"/>
            <a:r>
              <a:rPr lang="es-CL" dirty="0" smtClean="0">
                <a:effectLst/>
              </a:rPr>
              <a:t>Construcci</a:t>
            </a:r>
            <a:r>
              <a:rPr lang="es-CL" dirty="0" smtClean="0">
                <a:effectLst/>
              </a:rPr>
              <a:t>ón product backlog.</a:t>
            </a:r>
            <a:endParaRPr lang="es-CL" dirty="0">
              <a:effectLst/>
            </a:endParaRPr>
          </a:p>
          <a:p>
            <a:pPr lvl="0"/>
            <a:r>
              <a:rPr lang="es-ES_tradnl" dirty="0">
                <a:effectLst/>
              </a:rPr>
              <a:t>Memoria Hito 1.</a:t>
            </a:r>
            <a:endParaRPr lang="es-CL" dirty="0">
              <a:effectLst/>
            </a:endParaRPr>
          </a:p>
        </p:txBody>
      </p:sp>
    </p:spTree>
    <p:extLst>
      <p:ext uri="{BB962C8B-B14F-4D97-AF65-F5344CB8AC3E}">
        <p14:creationId xmlns:p14="http://schemas.microsoft.com/office/powerpoint/2010/main" val="22607849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 encontrados</a:t>
            </a:r>
            <a:endParaRPr lang="es-ES" dirty="0"/>
          </a:p>
        </p:txBody>
      </p:sp>
      <p:sp>
        <p:nvSpPr>
          <p:cNvPr id="3" name="Marcador de contenido 2"/>
          <p:cNvSpPr>
            <a:spLocks noGrp="1"/>
          </p:cNvSpPr>
          <p:nvPr>
            <p:ph idx="1"/>
          </p:nvPr>
        </p:nvSpPr>
        <p:spPr/>
        <p:txBody>
          <a:bodyPr/>
          <a:lstStyle/>
          <a:p>
            <a:pPr lvl="0"/>
            <a:r>
              <a:rPr lang="es-CL" dirty="0">
                <a:effectLst/>
              </a:rPr>
              <a:t>No se encontraron mayores problemas</a:t>
            </a:r>
          </a:p>
          <a:p>
            <a:endParaRPr lang="es-ES" dirty="0"/>
          </a:p>
        </p:txBody>
      </p:sp>
    </p:spTree>
    <p:extLst>
      <p:ext uri="{BB962C8B-B14F-4D97-AF65-F5344CB8AC3E}">
        <p14:creationId xmlns:p14="http://schemas.microsoft.com/office/powerpoint/2010/main" val="18482900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normAutofit fontScale="47500" lnSpcReduction="20000"/>
          </a:bodyPr>
          <a:lstStyle/>
          <a:p>
            <a:r>
              <a:rPr lang="es-ES_tradnl" dirty="0">
                <a:effectLst/>
              </a:rPr>
              <a:t>En una encuesta realizada a más de 100 personas, se obtuvo que el 77% de las personas prefiere realizar compras de manera presencial y el </a:t>
            </a:r>
            <a:r>
              <a:rPr lang="es-ES_tradnl" dirty="0">
                <a:solidFill>
                  <a:schemeClr val="accent4"/>
                </a:solidFill>
                <a:effectLst/>
              </a:rPr>
              <a:t>82,7%</a:t>
            </a:r>
            <a:r>
              <a:rPr lang="es-ES_tradnl" dirty="0">
                <a:effectLst/>
              </a:rPr>
              <a:t> prefiere buscar alternativas antes de comprar un producto para encontrarlo al precio más económico. De las personas encuestadas un </a:t>
            </a:r>
            <a:r>
              <a:rPr lang="es-ES_tradnl" dirty="0">
                <a:solidFill>
                  <a:srgbClr val="70A525"/>
                </a:solidFill>
                <a:effectLst/>
              </a:rPr>
              <a:t>58,1% </a:t>
            </a:r>
            <a:r>
              <a:rPr lang="es-ES_tradnl" dirty="0">
                <a:effectLst/>
              </a:rPr>
              <a:t>de las personas antes de ir a comprar el producto hace una busca previa por internet y un </a:t>
            </a:r>
            <a:r>
              <a:rPr lang="es-ES_tradnl" dirty="0">
                <a:solidFill>
                  <a:srgbClr val="70A525"/>
                </a:solidFill>
                <a:effectLst/>
              </a:rPr>
              <a:t>29,8% </a:t>
            </a:r>
            <a:r>
              <a:rPr lang="es-ES_tradnl" dirty="0">
                <a:effectLst/>
              </a:rPr>
              <a:t>lo hace de vez en cuando. Al 79,1% de las personas le ha sucedido en al menos una ocasión que se interesaron por un producto, pero no supieron en donde comprarlo.</a:t>
            </a:r>
            <a:endParaRPr lang="es-CL" dirty="0">
              <a:effectLst/>
            </a:endParaRPr>
          </a:p>
          <a:p>
            <a:r>
              <a:rPr lang="es-ES_tradnl" dirty="0">
                <a:effectLst/>
              </a:rPr>
              <a:t>Por todos estos motivos es que se dificulta la toma de decisión sobre donde comprar un producto, ya que una gran cantidad de personas antes de comprar un producto busca </a:t>
            </a:r>
            <a:r>
              <a:rPr lang="es-ES_tradnl" dirty="0" smtClean="0">
                <a:effectLst/>
              </a:rPr>
              <a:t>alternativas, </a:t>
            </a:r>
            <a:r>
              <a:rPr lang="es-ES_tradnl" dirty="0">
                <a:effectLst/>
              </a:rPr>
              <a:t>lo que trae consigo tomar gran cantidad de tiempo en buscar el producto al mejor precio, sin mencionar que puede que se pase por alto algunos lugares en donde podría encontrarse el producto. </a:t>
            </a:r>
            <a:endParaRPr lang="es-CL" dirty="0">
              <a:effectLst/>
            </a:endParaRPr>
          </a:p>
          <a:p>
            <a:endParaRPr lang="es-ES" dirty="0"/>
          </a:p>
        </p:txBody>
      </p:sp>
    </p:spTree>
    <p:extLst>
      <p:ext uri="{BB962C8B-B14F-4D97-AF65-F5344CB8AC3E}">
        <p14:creationId xmlns:p14="http://schemas.microsoft.com/office/powerpoint/2010/main" val="29818927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pPr lvl="0"/>
            <a:r>
              <a:rPr lang="es-ES" dirty="0">
                <a:effectLst/>
              </a:rPr>
              <a:t>Complejidad para tomar una decisión sobre donde comprar un producto y al mejor precio en un rango determinado</a:t>
            </a:r>
            <a:endParaRPr lang="es-CL" dirty="0">
              <a:effectLst/>
            </a:endParaRPr>
          </a:p>
          <a:p>
            <a:endParaRPr lang="es-ES" dirty="0"/>
          </a:p>
        </p:txBody>
      </p:sp>
    </p:spTree>
    <p:extLst>
      <p:ext uri="{BB962C8B-B14F-4D97-AF65-F5344CB8AC3E}">
        <p14:creationId xmlns:p14="http://schemas.microsoft.com/office/powerpoint/2010/main" val="11901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666387">
            <a:off x="5674123" y="-31703"/>
            <a:ext cx="3798715" cy="1695631"/>
          </a:xfrm>
        </p:spPr>
        <p:txBody>
          <a:bodyPr/>
          <a:lstStyle/>
          <a:p>
            <a:r>
              <a:rPr lang="es-ES" dirty="0" smtClean="0"/>
              <a:t>Técnica</a:t>
            </a:r>
            <a:br>
              <a:rPr lang="es-ES" dirty="0" smtClean="0"/>
            </a:br>
            <a:r>
              <a:rPr lang="es-ES" dirty="0" smtClean="0"/>
              <a:t>5 por qué</a:t>
            </a:r>
            <a:endParaRPr lang="es-ES" dirty="0"/>
          </a:p>
        </p:txBody>
      </p:sp>
      <p:pic>
        <p:nvPicPr>
          <p:cNvPr id="4" name="Marcador de contenido 3" descr="5 por qué's v23456789.jpg"/>
          <p:cNvPicPr>
            <a:picLocks noGrp="1" noChangeAspect="1"/>
          </p:cNvPicPr>
          <p:nvPr>
            <p:ph idx="1"/>
          </p:nvPr>
        </p:nvPicPr>
        <p:blipFill>
          <a:blip r:embed="rId2">
            <a:extLst>
              <a:ext uri="{28A0092B-C50C-407E-A947-70E740481C1C}">
                <a14:useLocalDpi xmlns:a14="http://schemas.microsoft.com/office/drawing/2010/main" val="0"/>
              </a:ext>
            </a:extLst>
          </a:blip>
          <a:srcRect l="-29910" r="-29910"/>
          <a:stretch>
            <a:fillRect/>
          </a:stretch>
        </p:blipFill>
        <p:spPr>
          <a:xfrm>
            <a:off x="912451" y="-1"/>
            <a:ext cx="6388662" cy="5222323"/>
          </a:xfrm>
        </p:spPr>
      </p:pic>
    </p:spTree>
    <p:extLst>
      <p:ext uri="{BB962C8B-B14F-4D97-AF65-F5344CB8AC3E}">
        <p14:creationId xmlns:p14="http://schemas.microsoft.com/office/powerpoint/2010/main" val="671771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6788" y="-847816"/>
            <a:ext cx="3798715" cy="1695631"/>
          </a:xfrm>
        </p:spPr>
        <p:txBody>
          <a:bodyPr/>
          <a:lstStyle/>
          <a:p>
            <a:r>
              <a:rPr lang="es-ES" dirty="0" smtClean="0"/>
              <a:t>Ishikawa</a:t>
            </a:r>
            <a:endParaRPr lang="es-ES" dirty="0"/>
          </a:p>
        </p:txBody>
      </p:sp>
      <p:pic>
        <p:nvPicPr>
          <p:cNvPr id="4" name="Marcador de contenido 3" descr="ichikawa v4.jpg"/>
          <p:cNvPicPr>
            <a:picLocks noGrp="1" noChangeAspect="1"/>
          </p:cNvPicPr>
          <p:nvPr>
            <p:ph idx="1"/>
          </p:nvPr>
        </p:nvPicPr>
        <p:blipFill>
          <a:blip r:embed="rId2">
            <a:extLst>
              <a:ext uri="{28A0092B-C50C-407E-A947-70E740481C1C}">
                <a14:useLocalDpi xmlns:a14="http://schemas.microsoft.com/office/drawing/2010/main" val="0"/>
              </a:ext>
            </a:extLst>
          </a:blip>
          <a:srcRect t="-55863" b="-55863"/>
          <a:stretch>
            <a:fillRect/>
          </a:stretch>
        </p:blipFill>
        <p:spPr>
          <a:xfrm>
            <a:off x="230903" y="-616897"/>
            <a:ext cx="8765452" cy="7165196"/>
          </a:xfrm>
        </p:spPr>
      </p:pic>
    </p:spTree>
    <p:extLst>
      <p:ext uri="{BB962C8B-B14F-4D97-AF65-F5344CB8AC3E}">
        <p14:creationId xmlns:p14="http://schemas.microsoft.com/office/powerpoint/2010/main" val="11532498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p:txBody>
          <a:bodyPr>
            <a:normAutofit fontScale="47500" lnSpcReduction="20000"/>
          </a:bodyPr>
          <a:lstStyle/>
          <a:p>
            <a:pPr lvl="0"/>
            <a:r>
              <a:rPr lang="es-ES_tradnl" dirty="0">
                <a:solidFill>
                  <a:schemeClr val="accent2"/>
                </a:solidFill>
                <a:effectLst/>
              </a:rPr>
              <a:t>Objetivo general:</a:t>
            </a:r>
            <a:endParaRPr lang="es-CL" dirty="0">
              <a:solidFill>
                <a:schemeClr val="accent2"/>
              </a:solidFill>
              <a:effectLst/>
            </a:endParaRPr>
          </a:p>
          <a:p>
            <a:pPr lvl="0"/>
            <a:r>
              <a:rPr lang="es-ES_tradnl" dirty="0">
                <a:effectLst/>
              </a:rPr>
              <a:t>Entregar información de manera oportuna para poder tomar la decisión al momento de comprar un producto al mejor precio dentro de un rango determinado</a:t>
            </a:r>
            <a:r>
              <a:rPr lang="es-ES_tradnl" dirty="0" smtClean="0">
                <a:effectLst/>
              </a:rPr>
              <a:t>.</a:t>
            </a:r>
            <a:r>
              <a:rPr lang="es-ES_tradnl" dirty="0">
                <a:effectLst/>
              </a:rPr>
              <a:t> </a:t>
            </a:r>
            <a:endParaRPr lang="es-CL" dirty="0">
              <a:effectLst/>
            </a:endParaRPr>
          </a:p>
          <a:p>
            <a:pPr lvl="0"/>
            <a:r>
              <a:rPr lang="es-ES_tradnl" dirty="0">
                <a:solidFill>
                  <a:srgbClr val="FEA022"/>
                </a:solidFill>
                <a:effectLst/>
              </a:rPr>
              <a:t>Objetivos específicos:</a:t>
            </a:r>
            <a:endParaRPr lang="es-CL" dirty="0">
              <a:solidFill>
                <a:srgbClr val="FEA022"/>
              </a:solidFill>
              <a:effectLst/>
            </a:endParaRPr>
          </a:p>
          <a:p>
            <a:pPr lvl="0"/>
            <a:r>
              <a:rPr lang="es-ES_tradnl" dirty="0">
                <a:effectLst/>
              </a:rPr>
              <a:t>Reunir información de los producto en venta de al menos un 60% de las tiendas incluidas en el alcance.</a:t>
            </a:r>
            <a:endParaRPr lang="es-CL" dirty="0">
              <a:effectLst/>
            </a:endParaRPr>
          </a:p>
          <a:p>
            <a:pPr lvl="0"/>
            <a:r>
              <a:rPr lang="es-ES_tradnl" dirty="0">
                <a:effectLst/>
              </a:rPr>
              <a:t>Recomendar en un 99% de los casos el producto con el mejor precio según se realice la búsqueda y los resultados obtenidos.</a:t>
            </a:r>
            <a:endParaRPr lang="es-CL" dirty="0">
              <a:effectLst/>
            </a:endParaRPr>
          </a:p>
          <a:p>
            <a:pPr lvl="0"/>
            <a:r>
              <a:rPr lang="es-ES_tradnl" dirty="0">
                <a:effectLst/>
              </a:rPr>
              <a:t>Reducir los tiempos de búsqueda de un producto al mejor precio en un rango determinado.</a:t>
            </a:r>
            <a:endParaRPr lang="es-CL" dirty="0">
              <a:effectLst/>
            </a:endParaRPr>
          </a:p>
          <a:p>
            <a:pPr lvl="0"/>
            <a:r>
              <a:rPr lang="es-ES_tradnl" dirty="0">
                <a:effectLst/>
              </a:rPr>
              <a:t>Identificar al menos el 40% de los productos de los que se desconozca mayor información y/o detalle, mediante apoyo social.</a:t>
            </a:r>
            <a:endParaRPr lang="es-CL" dirty="0">
              <a:effectLst/>
            </a:endParaRPr>
          </a:p>
          <a:p>
            <a:endParaRPr lang="es-ES" dirty="0"/>
          </a:p>
        </p:txBody>
      </p:sp>
    </p:spTree>
    <p:extLst>
      <p:ext uri="{BB962C8B-B14F-4D97-AF65-F5344CB8AC3E}">
        <p14:creationId xmlns:p14="http://schemas.microsoft.com/office/powerpoint/2010/main" val="1077469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 del Proyecto</a:t>
            </a:r>
            <a:endParaRPr lang="es-ES" dirty="0"/>
          </a:p>
        </p:txBody>
      </p:sp>
      <p:sp>
        <p:nvSpPr>
          <p:cNvPr id="3" name="Marcador de contenido 2"/>
          <p:cNvSpPr>
            <a:spLocks noGrp="1"/>
          </p:cNvSpPr>
          <p:nvPr>
            <p:ph idx="1"/>
          </p:nvPr>
        </p:nvSpPr>
        <p:spPr/>
        <p:txBody>
          <a:bodyPr>
            <a:normAutofit fontScale="32500" lnSpcReduction="20000"/>
          </a:bodyPr>
          <a:lstStyle/>
          <a:p>
            <a:pPr lvl="0"/>
            <a:r>
              <a:rPr lang="es-ES_tradnl" dirty="0">
                <a:effectLst/>
              </a:rPr>
              <a:t>Dirigido a personas que posean Smartphone y/o computador con conexión a internet.</a:t>
            </a:r>
            <a:endParaRPr lang="es-CL" dirty="0">
              <a:effectLst/>
            </a:endParaRPr>
          </a:p>
          <a:p>
            <a:pPr lvl="0"/>
            <a:r>
              <a:rPr lang="es-ES_tradnl" dirty="0">
                <a:effectLst/>
              </a:rPr>
              <a:t>Dirigido a personas entre los 18 y 30 años de edad.</a:t>
            </a:r>
            <a:endParaRPr lang="es-CL" dirty="0">
              <a:effectLst/>
            </a:endParaRPr>
          </a:p>
          <a:p>
            <a:pPr lvl="0"/>
            <a:r>
              <a:rPr lang="es-ES_tradnl" dirty="0">
                <a:effectLst/>
              </a:rPr>
              <a:t>Dirigido principalmente al público femenino.</a:t>
            </a:r>
            <a:endParaRPr lang="es-CL" dirty="0">
              <a:effectLst/>
            </a:endParaRPr>
          </a:p>
          <a:p>
            <a:pPr lvl="0"/>
            <a:r>
              <a:rPr lang="es-ES_tradnl" dirty="0">
                <a:effectLst/>
              </a:rPr>
              <a:t>Ha desarrollar en un principio para cierto tipo de productos como:</a:t>
            </a:r>
            <a:endParaRPr lang="es-CL" dirty="0">
              <a:effectLst/>
            </a:endParaRPr>
          </a:p>
          <a:p>
            <a:pPr lvl="1"/>
            <a:r>
              <a:rPr lang="es-ES_tradnl" dirty="0">
                <a:effectLst/>
              </a:rPr>
              <a:t>Botas y Botines femeninos marca:</a:t>
            </a:r>
            <a:endParaRPr lang="es-CL" dirty="0">
              <a:effectLst/>
            </a:endParaRPr>
          </a:p>
          <a:p>
            <a:pPr lvl="2"/>
            <a:r>
              <a:rPr lang="es-ES_tradnl" dirty="0">
                <a:effectLst/>
              </a:rPr>
              <a:t>Azaleia.</a:t>
            </a:r>
            <a:endParaRPr lang="es-CL" dirty="0">
              <a:effectLst/>
            </a:endParaRPr>
          </a:p>
          <a:p>
            <a:pPr lvl="2"/>
            <a:r>
              <a:rPr lang="es-ES_tradnl" dirty="0">
                <a:effectLst/>
              </a:rPr>
              <a:t>Pollini.</a:t>
            </a:r>
            <a:endParaRPr lang="es-CL" dirty="0">
              <a:effectLst/>
            </a:endParaRPr>
          </a:p>
          <a:p>
            <a:pPr lvl="2"/>
            <a:r>
              <a:rPr lang="es-ES_tradnl" dirty="0">
                <a:effectLst/>
              </a:rPr>
              <a:t>16 hrs.</a:t>
            </a:r>
            <a:endParaRPr lang="es-CL" dirty="0">
              <a:effectLst/>
            </a:endParaRPr>
          </a:p>
          <a:p>
            <a:pPr lvl="2"/>
            <a:r>
              <a:rPr lang="es-ES_tradnl" dirty="0">
                <a:effectLst/>
              </a:rPr>
              <a:t>Naturalizer.</a:t>
            </a:r>
            <a:endParaRPr lang="es-CL" dirty="0">
              <a:effectLst/>
            </a:endParaRPr>
          </a:p>
          <a:p>
            <a:pPr lvl="2"/>
            <a:r>
              <a:rPr lang="es-ES_tradnl" dirty="0">
                <a:effectLst/>
              </a:rPr>
              <a:t>Gacel.</a:t>
            </a:r>
            <a:endParaRPr lang="es-CL" dirty="0">
              <a:effectLst/>
            </a:endParaRPr>
          </a:p>
          <a:p>
            <a:pPr lvl="0"/>
            <a:r>
              <a:rPr lang="es-ES_tradnl" dirty="0">
                <a:effectLst/>
              </a:rPr>
              <a:t>Se utilizará la tecnología de mapas de Google.</a:t>
            </a:r>
            <a:endParaRPr lang="es-CL" dirty="0">
              <a:effectLst/>
            </a:endParaRPr>
          </a:p>
          <a:p>
            <a:pPr lvl="0"/>
            <a:r>
              <a:rPr lang="es-ES_tradnl" dirty="0">
                <a:effectLst/>
              </a:rPr>
              <a:t>Se tomará la información “rastreando” los sitios web de las empresas que posean los productos.</a:t>
            </a:r>
            <a:endParaRPr lang="es-CL" dirty="0">
              <a:effectLst/>
            </a:endParaRPr>
          </a:p>
          <a:p>
            <a:pPr lvl="0"/>
            <a:r>
              <a:rPr lang="es-ES_tradnl" dirty="0">
                <a:effectLst/>
              </a:rPr>
              <a:t>Pequeñas empresas sin sitios web deben poder publicar sus productos manualmente.</a:t>
            </a:r>
            <a:endParaRPr lang="es-CL" dirty="0">
              <a:effectLst/>
            </a:endParaRPr>
          </a:p>
          <a:p>
            <a:pPr lvl="0"/>
            <a:r>
              <a:rPr lang="es-ES_tradnl" dirty="0">
                <a:effectLst/>
              </a:rPr>
              <a:t>Será </a:t>
            </a:r>
            <a:r>
              <a:rPr lang="es-ES_tradnl" dirty="0" smtClean="0">
                <a:effectLst/>
              </a:rPr>
              <a:t>aplicaci</a:t>
            </a:r>
            <a:r>
              <a:rPr lang="es-ES_tradnl" dirty="0" smtClean="0">
                <a:effectLst/>
              </a:rPr>
              <a:t>ón móvil</a:t>
            </a:r>
            <a:r>
              <a:rPr lang="es-ES_tradnl" dirty="0" smtClean="0">
                <a:effectLst/>
              </a:rPr>
              <a:t>, </a:t>
            </a:r>
            <a:r>
              <a:rPr lang="es-ES_tradnl" dirty="0">
                <a:effectLst/>
              </a:rPr>
              <a:t>optimizado también para </a:t>
            </a:r>
            <a:r>
              <a:rPr lang="es-ES_tradnl" dirty="0" smtClean="0">
                <a:effectLst/>
              </a:rPr>
              <a:t>sitios web.</a:t>
            </a:r>
            <a:endParaRPr lang="es-CL" dirty="0">
              <a:effectLst/>
            </a:endParaRPr>
          </a:p>
          <a:p>
            <a:pPr lvl="0"/>
            <a:r>
              <a:rPr lang="es-ES_tradnl" dirty="0" smtClean="0">
                <a:effectLst/>
              </a:rPr>
              <a:t>Implementación </a:t>
            </a:r>
            <a:r>
              <a:rPr lang="es-ES_tradnl" dirty="0">
                <a:effectLst/>
              </a:rPr>
              <a:t>de espacio de carácter social</a:t>
            </a:r>
            <a:r>
              <a:rPr lang="es-ES_tradnl" dirty="0" smtClean="0">
                <a:effectLst/>
              </a:rPr>
              <a:t>.</a:t>
            </a:r>
            <a:endParaRPr lang="es-CL" dirty="0">
              <a:effectLst/>
            </a:endParaRPr>
          </a:p>
        </p:txBody>
      </p:sp>
    </p:spTree>
    <p:extLst>
      <p:ext uri="{BB962C8B-B14F-4D97-AF65-F5344CB8AC3E}">
        <p14:creationId xmlns:p14="http://schemas.microsoft.com/office/powerpoint/2010/main" val="4240965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 del Proyecto</a:t>
            </a:r>
            <a:endParaRPr lang="es-ES" dirty="0"/>
          </a:p>
        </p:txBody>
      </p:sp>
      <p:sp>
        <p:nvSpPr>
          <p:cNvPr id="3" name="Marcador de contenido 2"/>
          <p:cNvSpPr>
            <a:spLocks noGrp="1"/>
          </p:cNvSpPr>
          <p:nvPr>
            <p:ph idx="1"/>
          </p:nvPr>
        </p:nvSpPr>
        <p:spPr/>
        <p:txBody>
          <a:bodyPr>
            <a:normAutofit fontScale="55000" lnSpcReduction="20000"/>
          </a:bodyPr>
          <a:lstStyle/>
          <a:p>
            <a:pPr lvl="0"/>
            <a:r>
              <a:rPr lang="es-ES_tradnl" dirty="0">
                <a:effectLst/>
              </a:rPr>
              <a:t>En un comienzo solo para Viña del Mar.</a:t>
            </a:r>
            <a:endParaRPr lang="es-CL" dirty="0">
              <a:effectLst/>
            </a:endParaRPr>
          </a:p>
          <a:p>
            <a:pPr lvl="0"/>
            <a:r>
              <a:rPr lang="es-ES_tradnl" dirty="0">
                <a:effectLst/>
              </a:rPr>
              <a:t>Inicialmente solo para </a:t>
            </a:r>
            <a:r>
              <a:rPr lang="es-ES_tradnl" dirty="0" smtClean="0">
                <a:effectLst/>
              </a:rPr>
              <a:t>sistema </a:t>
            </a:r>
            <a:r>
              <a:rPr lang="es-ES_tradnl" dirty="0">
                <a:effectLst/>
              </a:rPr>
              <a:t>Android.</a:t>
            </a:r>
            <a:endParaRPr lang="es-CL" dirty="0">
              <a:effectLst/>
            </a:endParaRPr>
          </a:p>
          <a:p>
            <a:pPr lvl="0"/>
            <a:r>
              <a:rPr lang="es-ES_tradnl" dirty="0">
                <a:effectLst/>
              </a:rPr>
              <a:t>En un comienzo solo en las siguientes tiendas:</a:t>
            </a:r>
            <a:endParaRPr lang="es-CL" dirty="0">
              <a:effectLst/>
            </a:endParaRPr>
          </a:p>
          <a:p>
            <a:pPr lvl="1"/>
            <a:r>
              <a:rPr lang="es-ES_tradnl" dirty="0">
                <a:effectLst/>
              </a:rPr>
              <a:t>Ripley</a:t>
            </a:r>
            <a:endParaRPr lang="es-CL" dirty="0">
              <a:effectLst/>
            </a:endParaRPr>
          </a:p>
          <a:p>
            <a:pPr lvl="1"/>
            <a:r>
              <a:rPr lang="es-ES_tradnl" dirty="0">
                <a:effectLst/>
              </a:rPr>
              <a:t>Falabella</a:t>
            </a:r>
            <a:endParaRPr lang="es-CL" dirty="0">
              <a:effectLst/>
            </a:endParaRPr>
          </a:p>
          <a:p>
            <a:pPr lvl="1"/>
            <a:r>
              <a:rPr lang="es-ES_tradnl" dirty="0">
                <a:effectLst/>
              </a:rPr>
              <a:t>Paris</a:t>
            </a:r>
            <a:endParaRPr lang="es-CL" dirty="0">
              <a:effectLst/>
            </a:endParaRPr>
          </a:p>
          <a:p>
            <a:pPr lvl="1"/>
            <a:r>
              <a:rPr lang="es-ES_tradnl" dirty="0">
                <a:effectLst/>
              </a:rPr>
              <a:t>Azaleia</a:t>
            </a:r>
            <a:endParaRPr lang="es-CL" dirty="0">
              <a:effectLst/>
            </a:endParaRPr>
          </a:p>
          <a:p>
            <a:pPr lvl="1"/>
            <a:r>
              <a:rPr lang="es-ES_tradnl" dirty="0">
                <a:effectLst/>
              </a:rPr>
              <a:t>Gacel</a:t>
            </a:r>
            <a:endParaRPr lang="es-CL" dirty="0">
              <a:effectLst/>
            </a:endParaRPr>
          </a:p>
          <a:p>
            <a:pPr lvl="0"/>
            <a:r>
              <a:rPr lang="es-ES_tradnl" dirty="0">
                <a:effectLst/>
              </a:rPr>
              <a:t>Vía web solo en navegadores convencionales, ya sea Google Chrome, Mozilla Firefox e Internet Explorer.</a:t>
            </a:r>
            <a:endParaRPr lang="es-CL" dirty="0">
              <a:effectLst/>
            </a:endParaRPr>
          </a:p>
          <a:p>
            <a:endParaRPr lang="es-ES" dirty="0"/>
          </a:p>
        </p:txBody>
      </p:sp>
    </p:spTree>
    <p:extLst>
      <p:ext uri="{BB962C8B-B14F-4D97-AF65-F5344CB8AC3E}">
        <p14:creationId xmlns:p14="http://schemas.microsoft.com/office/powerpoint/2010/main" val="34664888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entrado">
  <a:themeElements>
    <a:clrScheme name="Centrado">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Centrado">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ntrado">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Centrado.thmx</Template>
  <TotalTime>2871</TotalTime>
  <Words>1250</Words>
  <Application>Microsoft Macintosh PowerPoint</Application>
  <PresentationFormat>Presentación en pantalla (16:9)</PresentationFormat>
  <Paragraphs>248</Paragraphs>
  <Slides>24</Slides>
  <Notes>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Centrado</vt:lpstr>
      <vt:lpstr>Proyecto de Titulo I Semana 4</vt:lpstr>
      <vt:lpstr>Que se hizo durante esta semana</vt:lpstr>
      <vt:lpstr>Problema</vt:lpstr>
      <vt:lpstr>Problema</vt:lpstr>
      <vt:lpstr>Técnica 5 por qué</vt:lpstr>
      <vt:lpstr>Ishikawa</vt:lpstr>
      <vt:lpstr>Objetivos</vt:lpstr>
      <vt:lpstr>Alcance del Proyecto</vt:lpstr>
      <vt:lpstr>Limitaciones del Proyecto</vt:lpstr>
      <vt:lpstr>BPMN Actual</vt:lpstr>
      <vt:lpstr>BPMN Futuro</vt:lpstr>
      <vt:lpstr>Mercado existente</vt:lpstr>
      <vt:lpstr>Mercado existente</vt:lpstr>
      <vt:lpstr>Metodologías</vt:lpstr>
      <vt:lpstr>Metodologías</vt:lpstr>
      <vt:lpstr>Roles Scrum</vt:lpstr>
      <vt:lpstr>Roles XP</vt:lpstr>
      <vt:lpstr>Historias de Usuario</vt:lpstr>
      <vt:lpstr>Requerimientos No funcionales</vt:lpstr>
      <vt:lpstr>Retroalimentación</vt:lpstr>
      <vt:lpstr>Prototipo Web</vt:lpstr>
      <vt:lpstr>Prototipo Móvil</vt:lpstr>
      <vt:lpstr>Que se hará en la siguiente semana.</vt:lpstr>
      <vt:lpstr>Problemas encontrados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Titulo I</dc:title>
  <dc:creator>Francisco Ovalle</dc:creator>
  <cp:lastModifiedBy>Francisco Ovalle</cp:lastModifiedBy>
  <cp:revision>68</cp:revision>
  <dcterms:created xsi:type="dcterms:W3CDTF">2015-03-24T05:19:38Z</dcterms:created>
  <dcterms:modified xsi:type="dcterms:W3CDTF">2015-04-14T19:54:23Z</dcterms:modified>
</cp:coreProperties>
</file>