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8" r:id="rId2"/>
  </p:sldMasterIdLst>
  <p:sldIdLst>
    <p:sldId id="256" r:id="rId3"/>
    <p:sldId id="263" r:id="rId4"/>
    <p:sldId id="257" r:id="rId5"/>
    <p:sldId id="264" r:id="rId6"/>
    <p:sldId id="258" r:id="rId7"/>
    <p:sldId id="281" r:id="rId8"/>
    <p:sldId id="278" r:id="rId9"/>
    <p:sldId id="259" r:id="rId10"/>
    <p:sldId id="283" r:id="rId11"/>
    <p:sldId id="292" r:id="rId12"/>
    <p:sldId id="267" r:id="rId13"/>
    <p:sldId id="265" r:id="rId14"/>
    <p:sldId id="273" r:id="rId15"/>
    <p:sldId id="280" r:id="rId16"/>
    <p:sldId id="289" r:id="rId17"/>
    <p:sldId id="293" r:id="rId18"/>
    <p:sldId id="285" r:id="rId19"/>
    <p:sldId id="287" r:id="rId20"/>
    <p:sldId id="294" r:id="rId21"/>
    <p:sldId id="291" r:id="rId22"/>
    <p:sldId id="290" r:id="rId23"/>
    <p:sldId id="260" r:id="rId24"/>
    <p:sldId id="271" r:id="rId25"/>
    <p:sldId id="282" r:id="rId26"/>
    <p:sldId id="272" r:id="rId27"/>
    <p:sldId id="295" r:id="rId28"/>
    <p:sldId id="284" r:id="rId29"/>
    <p:sldId id="261" r:id="rId30"/>
    <p:sldId id="262" r:id="rId31"/>
    <p:sldId id="270" r:id="rId32"/>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768" y="-96"/>
      </p:cViewPr>
      <p:guideLst>
        <p:guide orient="horz" pos="2160"/>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86432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40691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0271"/>
            <a:ext cx="1971675" cy="4358879"/>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628651" y="270273"/>
            <a:ext cx="5800725" cy="435887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218694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4" y="877448"/>
            <a:ext cx="4814835" cy="374535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400050"/>
            <a:ext cx="6154713" cy="2343151"/>
          </a:xfrm>
        </p:spPr>
        <p:txBody>
          <a:bodyPr anchor="b">
            <a:normAutofit/>
          </a:bodyPr>
          <a:lstStyle>
            <a:lvl1pPr algn="l">
              <a:defRPr sz="4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33400" y="2882901"/>
            <a:ext cx="4954250" cy="1435100"/>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41887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1" y="400050"/>
            <a:ext cx="6554867" cy="2825753"/>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080416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485900"/>
            <a:ext cx="6402468" cy="17399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1" y="3365500"/>
            <a:ext cx="6402467" cy="114935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933034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11" name="Content Placeholder 3"/>
          <p:cNvSpPr>
            <a:spLocks noGrp="1"/>
          </p:cNvSpPr>
          <p:nvPr>
            <p:ph sz="half" idx="13"/>
          </p:nvPr>
        </p:nvSpPr>
        <p:spPr>
          <a:xfrm>
            <a:off x="533401" y="400050"/>
            <a:ext cx="3949967" cy="282575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Content Placeholder 5"/>
          <p:cNvSpPr>
            <a:spLocks noGrp="1"/>
          </p:cNvSpPr>
          <p:nvPr>
            <p:ph sz="quarter" idx="4"/>
          </p:nvPr>
        </p:nvSpPr>
        <p:spPr>
          <a:xfrm>
            <a:off x="4662362" y="400050"/>
            <a:ext cx="3948238" cy="28194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02-06-15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6569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1" y="400050"/>
            <a:ext cx="3716866" cy="4572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33400" y="857251"/>
            <a:ext cx="3945467" cy="236855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55017" y="425053"/>
            <a:ext cx="3764051" cy="432197"/>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2363" y="857250"/>
            <a:ext cx="3956705" cy="236220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02-06-15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84715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defRPr sz="3200"/>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02-06-15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803048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02-06-15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76269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400050"/>
            <a:ext cx="3200400" cy="1143000"/>
          </a:xfrm>
        </p:spPr>
        <p:txBody>
          <a:bodyPr anchor="b">
            <a:normAutofit/>
          </a:bodyPr>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0" y="400050"/>
            <a:ext cx="4438755" cy="41148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418667" y="1657352"/>
            <a:ext cx="3200400" cy="156845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02-06-15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71501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327671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085850"/>
            <a:ext cx="3563258" cy="85725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762000" y="685800"/>
            <a:ext cx="3280974" cy="36004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496028" y="2057400"/>
            <a:ext cx="3564223" cy="15621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02-06-15</a:t>
            </a:fld>
            <a:endParaRPr lang="es-ES"/>
          </a:p>
        </p:txBody>
      </p:sp>
      <p:sp>
        <p:nvSpPr>
          <p:cNvPr id="6" name="Footer Placeholder 5"/>
          <p:cNvSpPr>
            <a:spLocks noGrp="1"/>
          </p:cNvSpPr>
          <p:nvPr>
            <p:ph type="ftr" sz="quarter" idx="11"/>
          </p:nvPr>
        </p:nvSpPr>
        <p:spPr>
          <a:xfrm>
            <a:off x="533400" y="4629150"/>
            <a:ext cx="5811724" cy="273844"/>
          </a:xfrm>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817944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lstStyle/>
          <a:p>
            <a:r>
              <a:rPr lang="es-ES" smtClean="0"/>
              <a:t>Haga clic para modificar el estilo de título del patrón</a:t>
            </a:r>
            <a:endParaRPr lang="en-US" dirty="0"/>
          </a:p>
        </p:txBody>
      </p:sp>
      <p:sp>
        <p:nvSpPr>
          <p:cNvPr id="6" name="Picture Placeholder 2"/>
          <p:cNvSpPr>
            <a:spLocks noGrp="1" noChangeAspect="1"/>
          </p:cNvSpPr>
          <p:nvPr>
            <p:ph type="pic" idx="13"/>
          </p:nvPr>
        </p:nvSpPr>
        <p:spPr>
          <a:xfrm>
            <a:off x="533400" y="400050"/>
            <a:ext cx="8077200"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9" name="Text Placeholder 9"/>
          <p:cNvSpPr>
            <a:spLocks noGrp="1"/>
          </p:cNvSpPr>
          <p:nvPr>
            <p:ph type="body" sz="quarter" idx="14"/>
          </p:nvPr>
        </p:nvSpPr>
        <p:spPr>
          <a:xfrm>
            <a:off x="762002" y="2882900"/>
            <a:ext cx="7281332" cy="3429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02-06-15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844148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00050"/>
            <a:ext cx="8077200" cy="2171700"/>
          </a:xfrm>
        </p:spPr>
        <p:txBody>
          <a:bodyPr anchor="ctr">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3086100"/>
            <a:ext cx="6383552" cy="142875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651071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4" y="400050"/>
            <a:ext cx="6859787" cy="21717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66801" y="2571750"/>
            <a:ext cx="6402467" cy="36195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33401" y="3225802"/>
            <a:ext cx="6382361" cy="1289048"/>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
        <p:nvSpPr>
          <p:cNvPr id="14" name="TextBox 13"/>
          <p:cNvSpPr txBox="1"/>
          <p:nvPr/>
        </p:nvSpPr>
        <p:spPr>
          <a:xfrm>
            <a:off x="228601" y="532968"/>
            <a:ext cx="457319" cy="43858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1" y="2076451"/>
            <a:ext cx="457319" cy="43858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948037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1" y="2571750"/>
            <a:ext cx="6382361" cy="1273050"/>
          </a:xfrm>
        </p:spPr>
        <p:txBody>
          <a:bodyPr anchor="b">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3849735"/>
            <a:ext cx="6383552" cy="665114"/>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1542540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400050"/>
            <a:ext cx="6859786" cy="2171700"/>
          </a:xfrm>
        </p:spPr>
        <p:txBody>
          <a:bodyPr anchor="ctr">
            <a:normAutofit/>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1" y="2914650"/>
            <a:ext cx="6382361" cy="7874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33400" y="3714750"/>
            <a:ext cx="6382360" cy="8001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
        <p:nvSpPr>
          <p:cNvPr id="14" name="TextBox 13"/>
          <p:cNvSpPr txBox="1"/>
          <p:nvPr/>
        </p:nvSpPr>
        <p:spPr>
          <a:xfrm>
            <a:off x="228601" y="532968"/>
            <a:ext cx="457319" cy="43858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1" y="2076451"/>
            <a:ext cx="457319" cy="43858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85130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400050"/>
            <a:ext cx="7525658" cy="2171700"/>
          </a:xfrm>
        </p:spPr>
        <p:txBody>
          <a:bodyPr vert="horz" lIns="91440" tIns="45720" rIns="91440" bIns="45720" rtlCol="0" anchor="ctr">
            <a:normAutofit/>
          </a:bodyPr>
          <a:lstStyle>
            <a:lvl1pPr>
              <a:defRPr lang="en-US" sz="2800"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1" y="2946401"/>
            <a:ext cx="6382361" cy="62865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33400" y="3575051"/>
            <a:ext cx="6382360" cy="93979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6494855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1" y="3371850"/>
            <a:ext cx="6554867" cy="1143000"/>
          </a:xfrm>
        </p:spPr>
        <p:txBody>
          <a:bodyPr>
            <a:normAutofit/>
          </a:bodyPr>
          <a:lstStyle>
            <a:lvl1pPr algn="l">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1" y="400051"/>
            <a:ext cx="6554867" cy="282575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2454702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400050"/>
            <a:ext cx="2044194" cy="3314700"/>
          </a:xfrm>
        </p:spPr>
        <p:txBody>
          <a:bodyPr vert="eaVert">
            <a:normAutofit/>
          </a:bodyPr>
          <a:lstStyle>
            <a:lvl1pPr>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0" y="400050"/>
            <a:ext cx="5850012" cy="41148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93788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3414476"/>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02-06-15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29813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33845" y="1371601"/>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371601"/>
            <a:ext cx="3886200" cy="32635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02-06-15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29080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9"/>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33845" y="1880664"/>
            <a:ext cx="3867150"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1"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1" y="1880664"/>
            <a:ext cx="3886201" cy="276039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7A847CFC-816F-41D0-AAC0-9BF4FEBC753E}" type="datetimeFigureOut">
              <a:rPr lang="es-ES" smtClean="0"/>
              <a:t>02-06-15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‹Nr.›</a:t>
            </a:fld>
            <a:endParaRPr lang="es-ES"/>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155233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847CFC-816F-41D0-AAC0-9BF4FEBC753E}" type="datetimeFigureOut">
              <a:rPr lang="es-ES" smtClean="0"/>
              <a:t>02-06-15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‹Nr.›</a:t>
            </a:fld>
            <a:endParaRPr lang="es-ES"/>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93948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02-06-15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45101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1"/>
            <a:ext cx="2948940" cy="1200148"/>
          </a:xfrm>
        </p:spPr>
        <p:txBody>
          <a:bodyPr anchor="b">
            <a:normAutofit/>
          </a:bodyPr>
          <a:lstStyle>
            <a:lvl1pP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02-06-15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7986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02-06-15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‹Nr.›</a:t>
            </a:fld>
            <a:endParaRPr lang="es-ES"/>
          </a:p>
        </p:txBody>
      </p:sp>
    </p:spTree>
    <p:extLst>
      <p:ext uri="{BB962C8B-B14F-4D97-AF65-F5344CB8AC3E}">
        <p14:creationId xmlns:p14="http://schemas.microsoft.com/office/powerpoint/2010/main" val="30012227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3845" y="1371601"/>
            <a:ext cx="7886700" cy="326350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7A847CFC-816F-41D0-AAC0-9BF4FEBC753E}" type="datetimeFigureOut">
              <a:rPr lang="es-ES" smtClean="0"/>
              <a:t>02-06-15</a:t>
            </a:fld>
            <a:endParaRPr lang="es-E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6463145" y="4767264"/>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fld id="{132FADFE-3B8F-471C-ABF0-DBC7717ECBBC}" type="slidenum">
              <a:rPr lang="es-ES" smtClean="0"/>
              <a:t>‹Nr.›</a:t>
            </a:fld>
            <a:endParaRPr lang="es-ES"/>
          </a:p>
        </p:txBody>
      </p:sp>
    </p:spTree>
    <p:extLst>
      <p:ext uri="{BB962C8B-B14F-4D97-AF65-F5344CB8AC3E}">
        <p14:creationId xmlns:p14="http://schemas.microsoft.com/office/powerpoint/2010/main" val="2888314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2921001"/>
            <a:ext cx="2470456" cy="1993900"/>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1" y="3371850"/>
            <a:ext cx="6554867" cy="11430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1" y="400051"/>
            <a:ext cx="6554867" cy="282575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30246" y="4629153"/>
            <a:ext cx="1200463" cy="273844"/>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A847CFC-816F-41D0-AAC0-9BF4FEBC753E}" type="datetimeFigureOut">
              <a:rPr lang="es-ES" smtClean="0"/>
              <a:t>02-06-15</a:t>
            </a:fld>
            <a:endParaRPr lang="es-ES"/>
          </a:p>
        </p:txBody>
      </p:sp>
      <p:sp>
        <p:nvSpPr>
          <p:cNvPr id="5" name="Footer Placeholder 4"/>
          <p:cNvSpPr>
            <a:spLocks noGrp="1"/>
          </p:cNvSpPr>
          <p:nvPr>
            <p:ph type="ftr" sz="quarter" idx="3"/>
          </p:nvPr>
        </p:nvSpPr>
        <p:spPr>
          <a:xfrm>
            <a:off x="533400" y="4629150"/>
            <a:ext cx="5811724" cy="273844"/>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7774427" y="4183859"/>
            <a:ext cx="856907" cy="502444"/>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132FADFE-3B8F-471C-ABF0-DBC7717ECBBC}" type="slidenum">
              <a:rPr lang="es-ES" smtClean="0"/>
              <a:t>‹Nr.›</a:t>
            </a:fld>
            <a:endParaRPr lang="es-ES"/>
          </a:p>
        </p:txBody>
      </p:sp>
    </p:spTree>
    <p:extLst>
      <p:ext uri="{BB962C8B-B14F-4D97-AF65-F5344CB8AC3E}">
        <p14:creationId xmlns:p14="http://schemas.microsoft.com/office/powerpoint/2010/main" val="392962007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3400" y="400050"/>
            <a:ext cx="6342856" cy="2343151"/>
          </a:xfrm>
        </p:spPr>
        <p:txBody>
          <a:bodyPr/>
          <a:lstStyle/>
          <a:p>
            <a:r>
              <a:rPr lang="es-CL" dirty="0" smtClean="0"/>
              <a:t>“DONDE COMPRARLO”</a:t>
            </a:r>
            <a:br>
              <a:rPr lang="es-CL" dirty="0" smtClean="0"/>
            </a:br>
            <a:r>
              <a:rPr lang="es-CL" dirty="0" smtClean="0"/>
              <a:t>Proyecto de titulo i</a:t>
            </a:r>
            <a:endParaRPr lang="es-CL" dirty="0"/>
          </a:p>
        </p:txBody>
      </p:sp>
      <p:sp>
        <p:nvSpPr>
          <p:cNvPr id="3" name="Subtítulo 2"/>
          <p:cNvSpPr>
            <a:spLocks noGrp="1"/>
          </p:cNvSpPr>
          <p:nvPr>
            <p:ph type="subTitle" idx="1"/>
          </p:nvPr>
        </p:nvSpPr>
        <p:spPr>
          <a:xfrm>
            <a:off x="395536" y="3381840"/>
            <a:ext cx="4954250" cy="1435100"/>
          </a:xfrm>
        </p:spPr>
        <p:txBody>
          <a:bodyPr/>
          <a:lstStyle/>
          <a:p>
            <a:r>
              <a:rPr lang="es-CL" dirty="0" smtClean="0">
                <a:solidFill>
                  <a:schemeClr val="tx1"/>
                </a:solidFill>
              </a:rPr>
              <a:t>Integrantes:</a:t>
            </a:r>
          </a:p>
          <a:p>
            <a:r>
              <a:rPr lang="es-CL" dirty="0" smtClean="0">
                <a:solidFill>
                  <a:schemeClr val="tx1"/>
                </a:solidFill>
              </a:rPr>
              <a:t>-Cesar Francisco Ovalle Cabrera</a:t>
            </a:r>
          </a:p>
          <a:p>
            <a:r>
              <a:rPr lang="es-CL" dirty="0" smtClean="0">
                <a:solidFill>
                  <a:schemeClr val="tx1"/>
                </a:solidFill>
              </a:rPr>
              <a:t>-Jorge Iván Bruna Vicencio</a:t>
            </a:r>
          </a:p>
          <a:p>
            <a:endParaRPr lang="es-CL" dirty="0" smtClean="0"/>
          </a:p>
        </p:txBody>
      </p:sp>
    </p:spTree>
    <p:extLst>
      <p:ext uri="{BB962C8B-B14F-4D97-AF65-F5344CB8AC3E}">
        <p14:creationId xmlns:p14="http://schemas.microsoft.com/office/powerpoint/2010/main" val="55189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18686002"/>
              </p:ext>
            </p:extLst>
          </p:nvPr>
        </p:nvGraphicFramePr>
        <p:xfrm>
          <a:off x="539552" y="1563638"/>
          <a:ext cx="7278960" cy="1650305"/>
        </p:xfrm>
        <a:graphic>
          <a:graphicData uri="http://schemas.openxmlformats.org/drawingml/2006/table">
            <a:tbl>
              <a:tblPr/>
              <a:tblGrid>
                <a:gridCol w="737733"/>
                <a:gridCol w="1888595"/>
                <a:gridCol w="1436119"/>
                <a:gridCol w="3216513"/>
              </a:tblGrid>
              <a:tr h="295898">
                <a:tc gridSpan="4">
                  <a:txBody>
                    <a:bodyPr/>
                    <a:lstStyle/>
                    <a:p>
                      <a:pPr algn="ctr" fontAlgn="b"/>
                      <a:r>
                        <a:rPr lang="es-ES" sz="800" b="1" i="0" u="none" strike="noStrike">
                          <a:solidFill>
                            <a:srgbClr val="FFFFFF"/>
                          </a:solidFill>
                          <a:effectLst/>
                          <a:latin typeface="Arial"/>
                        </a:rPr>
                        <a:t>Criterios de Aceptación H.U Nro 2 Busqueda Criterio</a:t>
                      </a:r>
                    </a:p>
                  </a:txBody>
                  <a:tcPr marL="4429" marR="4429" marT="442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hMerge="1">
                  <a:txBody>
                    <a:bodyPr/>
                    <a:lstStyle/>
                    <a:p>
                      <a:endParaRPr lang="es-ES"/>
                    </a:p>
                  </a:txBody>
                  <a:tcPr/>
                </a:tc>
                <a:tc hMerge="1">
                  <a:txBody>
                    <a:bodyPr/>
                    <a:lstStyle/>
                    <a:p>
                      <a:endParaRPr lang="es-ES"/>
                    </a:p>
                  </a:txBody>
                  <a:tcPr/>
                </a:tc>
                <a:tc hMerge="1">
                  <a:txBody>
                    <a:bodyPr/>
                    <a:lstStyle/>
                    <a:p>
                      <a:endParaRPr lang="es-ES"/>
                    </a:p>
                  </a:txBody>
                  <a:tcPr/>
                </a:tc>
              </a:tr>
              <a:tr h="295898">
                <a:tc>
                  <a:txBody>
                    <a:bodyPr/>
                    <a:lstStyle/>
                    <a:p>
                      <a:pPr algn="ctr" fontAlgn="b"/>
                      <a:r>
                        <a:rPr lang="es-ES" sz="800" b="1" i="0" u="none" strike="noStrike">
                          <a:solidFill>
                            <a:srgbClr val="FFFFFF"/>
                          </a:solidFill>
                          <a:effectLst/>
                          <a:latin typeface="Arial"/>
                        </a:rPr>
                        <a:t>Criterio de Aceptación (Título)</a:t>
                      </a:r>
                    </a:p>
                  </a:txBody>
                  <a:tcPr marL="4429" marR="4429" marT="442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800" b="1" i="0" u="none" strike="noStrike" dirty="0" err="1" smtClean="0">
                          <a:solidFill>
                            <a:srgbClr val="FFFFFF"/>
                          </a:solidFill>
                          <a:effectLst/>
                          <a:latin typeface="Arial"/>
                        </a:rPr>
                        <a:t>Obs</a:t>
                      </a:r>
                      <a:r>
                        <a:rPr lang="es-ES" sz="800" b="1" i="0" u="none" strike="noStrike" dirty="0">
                          <a:solidFill>
                            <a:srgbClr val="FFFFFF"/>
                          </a:solidFill>
                          <a:effectLst/>
                          <a:latin typeface="Arial"/>
                        </a:rPr>
                        <a:t> </a:t>
                      </a:r>
                    </a:p>
                  </a:txBody>
                  <a:tcPr marL="4429" marR="4429" marT="44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800" b="1" i="0" u="none" strike="noStrike">
                          <a:solidFill>
                            <a:srgbClr val="FFFFFF"/>
                          </a:solidFill>
                          <a:effectLst/>
                          <a:latin typeface="Arial"/>
                        </a:rPr>
                        <a:t>Evento</a:t>
                      </a:r>
                    </a:p>
                  </a:txBody>
                  <a:tcPr marL="4429" marR="4429" marT="44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800" b="1" i="0" u="none" strike="noStrike">
                          <a:solidFill>
                            <a:srgbClr val="FFFFFF"/>
                          </a:solidFill>
                          <a:effectLst/>
                          <a:latin typeface="Arial"/>
                        </a:rPr>
                        <a:t>Resultado / Comportamiento esperado</a:t>
                      </a:r>
                    </a:p>
                  </a:txBody>
                  <a:tcPr marL="4429" marR="4429" marT="44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r>
              <a:tr h="462339">
                <a:tc>
                  <a:txBody>
                    <a:bodyPr/>
                    <a:lstStyle/>
                    <a:p>
                      <a:pPr algn="ctr" fontAlgn="ctr"/>
                      <a:r>
                        <a:rPr lang="es-ES" sz="800" b="0" i="0" u="none" strike="noStrike" dirty="0">
                          <a:solidFill>
                            <a:srgbClr val="000000"/>
                          </a:solidFill>
                          <a:effectLst/>
                          <a:latin typeface="Arial"/>
                        </a:rPr>
                        <a:t>Búsqueda por criterios</a:t>
                      </a:r>
                    </a:p>
                  </a:txBody>
                  <a:tcPr marL="4429" marR="4429" marT="442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latin typeface="Arial"/>
                        </a:rPr>
                        <a:t>No pasa por detalles de UI. Busqueda funciona. En formulario se debería indicar precio máximo en vez de precio. Corregir prox sprint.</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900" b="0" i="0" u="none" strike="noStrike" dirty="0">
                          <a:solidFill>
                            <a:srgbClr val="000000"/>
                          </a:solidFill>
                          <a:effectLst/>
                          <a:latin typeface="Calibri"/>
                        </a:rPr>
                        <a:t>Cuando busque por criterios, estos deben ser</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dirty="0">
                          <a:solidFill>
                            <a:srgbClr val="000000"/>
                          </a:solidFill>
                          <a:effectLst/>
                          <a:latin typeface="Arial"/>
                        </a:rPr>
                        <a:t>por </a:t>
                      </a:r>
                      <a:r>
                        <a:rPr lang="es-ES" sz="800" b="0" i="0" u="none" strike="noStrike" dirty="0" smtClean="0">
                          <a:solidFill>
                            <a:srgbClr val="000000"/>
                          </a:solidFill>
                          <a:effectLst/>
                          <a:latin typeface="Arial"/>
                        </a:rPr>
                        <a:t>categoría, </a:t>
                      </a:r>
                      <a:r>
                        <a:rPr lang="es-ES" sz="800" b="0" i="0" u="none" strike="noStrike" dirty="0">
                          <a:solidFill>
                            <a:srgbClr val="000000"/>
                          </a:solidFill>
                          <a:effectLst/>
                          <a:latin typeface="Arial"/>
                        </a:rPr>
                        <a:t>lista desplegable de </a:t>
                      </a:r>
                      <a:r>
                        <a:rPr lang="es-ES" sz="800" b="0" i="0" u="none" strike="noStrike" dirty="0" smtClean="0">
                          <a:solidFill>
                            <a:srgbClr val="000000"/>
                          </a:solidFill>
                          <a:effectLst/>
                          <a:latin typeface="Arial"/>
                        </a:rPr>
                        <a:t>categoría, </a:t>
                      </a:r>
                      <a:r>
                        <a:rPr lang="es-ES" sz="800" b="0" i="0" u="none" strike="noStrike" dirty="0">
                          <a:solidFill>
                            <a:srgbClr val="000000"/>
                          </a:solidFill>
                          <a:effectLst/>
                          <a:latin typeface="Arial"/>
                        </a:rPr>
                        <a:t>filtrado por texto, precio </a:t>
                      </a:r>
                      <a:r>
                        <a:rPr lang="es-ES" sz="800" b="0" i="0" u="none" strike="noStrike" dirty="0" smtClean="0">
                          <a:solidFill>
                            <a:srgbClr val="000000"/>
                          </a:solidFill>
                          <a:effectLst/>
                          <a:latin typeface="Arial"/>
                        </a:rPr>
                        <a:t>máximo </a:t>
                      </a:r>
                      <a:r>
                        <a:rPr lang="es-ES" sz="800" b="0" i="0" u="none" strike="noStrike" dirty="0">
                          <a:solidFill>
                            <a:srgbClr val="000000"/>
                          </a:solidFill>
                          <a:effectLst/>
                          <a:latin typeface="Arial"/>
                        </a:rPr>
                        <a:t>y marca.</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62339">
                <a:tc>
                  <a:txBody>
                    <a:bodyPr/>
                    <a:lstStyle/>
                    <a:p>
                      <a:pPr algn="ctr" fontAlgn="ctr"/>
                      <a:r>
                        <a:rPr lang="es-ES" sz="800" b="0" i="0" u="none" strike="noStrike">
                          <a:solidFill>
                            <a:srgbClr val="000000"/>
                          </a:solidFill>
                          <a:effectLst/>
                          <a:latin typeface="Arial"/>
                        </a:rPr>
                        <a:t> </a:t>
                      </a:r>
                    </a:p>
                  </a:txBody>
                  <a:tcPr marL="4429" marR="4429" marT="442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latin typeface="Arial"/>
                        </a:rPr>
                        <a:t>No pasa, porque no es posible ordenar de forma creciente/decreciente. En criterios de aceptación, prox sprint precisar que orden es por rpecio.</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900" b="0" i="0" u="none" strike="noStrike">
                          <a:solidFill>
                            <a:srgbClr val="000000"/>
                          </a:solidFill>
                          <a:effectLst/>
                          <a:latin typeface="Calibri"/>
                        </a:rPr>
                        <a:t>Cuando se muestren los resultados al buscar por criterios</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dirty="0">
                          <a:solidFill>
                            <a:srgbClr val="000000"/>
                          </a:solidFill>
                          <a:effectLst/>
                          <a:latin typeface="Arial"/>
                        </a:rPr>
                        <a:t>se mostrara lista de productos y precio </a:t>
                      </a:r>
                      <a:r>
                        <a:rPr lang="es-ES" sz="800" b="0" i="0" u="none" strike="noStrike" dirty="0" smtClean="0">
                          <a:solidFill>
                            <a:srgbClr val="000000"/>
                          </a:solidFill>
                          <a:effectLst/>
                          <a:latin typeface="Arial"/>
                        </a:rPr>
                        <a:t>(elección </a:t>
                      </a:r>
                      <a:r>
                        <a:rPr lang="es-ES" sz="800" b="0" i="0" u="none" strike="noStrike" dirty="0">
                          <a:solidFill>
                            <a:srgbClr val="000000"/>
                          </a:solidFill>
                          <a:effectLst/>
                          <a:latin typeface="Arial"/>
                        </a:rPr>
                        <a:t>creciente o decreciente)</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94114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4000500"/>
            <a:ext cx="6554867" cy="1143000"/>
          </a:xfrm>
        </p:spPr>
        <p:txBody>
          <a:bodyPr/>
          <a:lstStyle/>
          <a:p>
            <a:r>
              <a:rPr lang="es-CL" dirty="0" smtClean="0"/>
              <a:t>SPRINT</a:t>
            </a:r>
            <a:endParaRPr lang="es-CL" dirty="0"/>
          </a:p>
        </p:txBody>
      </p:sp>
      <p:sp>
        <p:nvSpPr>
          <p:cNvPr id="3" name="Marcador de contenido 2"/>
          <p:cNvSpPr>
            <a:spLocks noGrp="1"/>
          </p:cNvSpPr>
          <p:nvPr>
            <p:ph idx="1"/>
          </p:nvPr>
        </p:nvSpPr>
        <p:spPr/>
        <p:txBody>
          <a:bodyPr/>
          <a:lstStyle/>
          <a:p>
            <a:endParaRPr lang="es-ES"/>
          </a:p>
        </p:txBody>
      </p:sp>
      <p:pic>
        <p:nvPicPr>
          <p:cNvPr id="4" name="Imagen 3" descr="Captura de pantalla 2015-06-02 a las 13.47.4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1469"/>
            <a:ext cx="9144000" cy="4248473"/>
          </a:xfrm>
          <a:prstGeom prst="rect">
            <a:avLst/>
          </a:prstGeom>
        </p:spPr>
      </p:pic>
    </p:spTree>
    <p:extLst>
      <p:ext uri="{BB962C8B-B14F-4D97-AF65-F5344CB8AC3E}">
        <p14:creationId xmlns:p14="http://schemas.microsoft.com/office/powerpoint/2010/main" val="39298649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Línea de tiempo</a:t>
            </a:r>
            <a:endParaRPr lang="es-CL" dirty="0"/>
          </a:p>
        </p:txBody>
      </p:sp>
      <p:sp>
        <p:nvSpPr>
          <p:cNvPr id="3" name="Marcador de contenido 2"/>
          <p:cNvSpPr>
            <a:spLocks noGrp="1"/>
          </p:cNvSpPr>
          <p:nvPr>
            <p:ph idx="1"/>
          </p:nvPr>
        </p:nvSpPr>
        <p:spPr/>
        <p:txBody>
          <a:bodyPr/>
          <a:lstStyle/>
          <a:p>
            <a:endParaRPr lang="es-ES"/>
          </a:p>
        </p:txBody>
      </p:sp>
      <p:pic>
        <p:nvPicPr>
          <p:cNvPr id="5" name="Imagen 4" descr="Sin títul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 y="699542"/>
            <a:ext cx="9144000" cy="2846832"/>
          </a:xfrm>
          <a:prstGeom prst="rect">
            <a:avLst/>
          </a:prstGeom>
        </p:spPr>
      </p:pic>
    </p:spTree>
    <p:extLst>
      <p:ext uri="{BB962C8B-B14F-4D97-AF65-F5344CB8AC3E}">
        <p14:creationId xmlns:p14="http://schemas.microsoft.com/office/powerpoint/2010/main" val="28104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3579862"/>
            <a:ext cx="6554867" cy="1143000"/>
          </a:xfrm>
        </p:spPr>
        <p:txBody>
          <a:bodyPr/>
          <a:lstStyle/>
          <a:p>
            <a:r>
              <a:rPr lang="es-ES" dirty="0" smtClean="0"/>
              <a:t>Sprint chart</a:t>
            </a:r>
            <a:endParaRPr lang="es-ES" dirty="0"/>
          </a:p>
        </p:txBody>
      </p:sp>
      <p:sp>
        <p:nvSpPr>
          <p:cNvPr id="3" name="Marcador de contenido 2"/>
          <p:cNvSpPr>
            <a:spLocks noGrp="1"/>
          </p:cNvSpPr>
          <p:nvPr>
            <p:ph idx="1"/>
          </p:nvPr>
        </p:nvSpPr>
        <p:spPr/>
        <p:txBody>
          <a:bodyPr/>
          <a:lstStyle/>
          <a:p>
            <a:endParaRPr lang="es-ES"/>
          </a:p>
        </p:txBody>
      </p:sp>
      <p:pic>
        <p:nvPicPr>
          <p:cNvPr id="5" name="Imagen 4" descr="Captura de pantalla 2015-06-02 a las 13.48.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824243"/>
          </a:xfrm>
          <a:prstGeom prst="rect">
            <a:avLst/>
          </a:prstGeom>
        </p:spPr>
      </p:pic>
    </p:spTree>
    <p:extLst>
      <p:ext uri="{BB962C8B-B14F-4D97-AF65-F5344CB8AC3E}">
        <p14:creationId xmlns:p14="http://schemas.microsoft.com/office/powerpoint/2010/main" val="32445447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Burndown</a:t>
            </a:r>
            <a:r>
              <a:rPr lang="es-ES" dirty="0" smtClean="0"/>
              <a:t> chart </a:t>
            </a:r>
            <a:endParaRPr lang="es-ES" dirty="0"/>
          </a:p>
        </p:txBody>
      </p:sp>
      <p:sp>
        <p:nvSpPr>
          <p:cNvPr id="3" name="Marcador de contenido 2"/>
          <p:cNvSpPr>
            <a:spLocks noGrp="1"/>
          </p:cNvSpPr>
          <p:nvPr>
            <p:ph idx="1"/>
          </p:nvPr>
        </p:nvSpPr>
        <p:spPr/>
        <p:txBody>
          <a:bodyPr/>
          <a:lstStyle/>
          <a:p>
            <a:endParaRPr lang="es-ES"/>
          </a:p>
        </p:txBody>
      </p:sp>
      <p:pic>
        <p:nvPicPr>
          <p:cNvPr id="4" name="Imagen 3" descr="burndow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722639"/>
          </a:xfrm>
          <a:prstGeom prst="rect">
            <a:avLst/>
          </a:prstGeom>
        </p:spPr>
      </p:pic>
    </p:spTree>
    <p:extLst>
      <p:ext uri="{BB962C8B-B14F-4D97-AF65-F5344CB8AC3E}">
        <p14:creationId xmlns:p14="http://schemas.microsoft.com/office/powerpoint/2010/main" val="6549349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520" y="3795886"/>
            <a:ext cx="6554867" cy="1143000"/>
          </a:xfrm>
        </p:spPr>
        <p:txBody>
          <a:bodyPr/>
          <a:lstStyle/>
          <a:p>
            <a:r>
              <a:rPr lang="es-ES" dirty="0" smtClean="0"/>
              <a:t>Diagrama </a:t>
            </a:r>
            <a:r>
              <a:rPr lang="es-ES" dirty="0"/>
              <a:t/>
            </a:r>
            <a:br>
              <a:rPr lang="es-ES" dirty="0"/>
            </a:br>
            <a:r>
              <a:rPr lang="es-ES" dirty="0" smtClean="0"/>
              <a:t>Secuencia</a:t>
            </a:r>
            <a:endParaRPr lang="es-ES" dirty="0"/>
          </a:p>
        </p:txBody>
      </p:sp>
      <p:sp>
        <p:nvSpPr>
          <p:cNvPr id="3" name="Marcador de contenido 2"/>
          <p:cNvSpPr>
            <a:spLocks noGrp="1"/>
          </p:cNvSpPr>
          <p:nvPr>
            <p:ph idx="1"/>
          </p:nvPr>
        </p:nvSpPr>
        <p:spPr/>
        <p:txBody>
          <a:bodyPr/>
          <a:lstStyle/>
          <a:p>
            <a:endParaRPr lang="es-ES"/>
          </a:p>
        </p:txBody>
      </p:sp>
      <p:pic>
        <p:nvPicPr>
          <p:cNvPr id="5" name="Imagen 4" descr="Secuencia rastreado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867894"/>
          </a:xfrm>
          <a:prstGeom prst="rect">
            <a:avLst/>
          </a:prstGeom>
        </p:spPr>
      </p:pic>
    </p:spTree>
    <p:extLst>
      <p:ext uri="{BB962C8B-B14F-4D97-AF65-F5344CB8AC3E}">
        <p14:creationId xmlns:p14="http://schemas.microsoft.com/office/powerpoint/2010/main" val="6307315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4000500"/>
            <a:ext cx="6554867" cy="1143000"/>
          </a:xfrm>
        </p:spPr>
        <p:txBody>
          <a:bodyPr/>
          <a:lstStyle/>
          <a:p>
            <a:r>
              <a:rPr lang="es-ES" dirty="0" smtClean="0"/>
              <a:t>Pruebas</a:t>
            </a:r>
            <a:endParaRPr lang="es-ES" dirty="0"/>
          </a:p>
        </p:txBody>
      </p:sp>
      <p:pic>
        <p:nvPicPr>
          <p:cNvPr id="4" name="Imagen 3" descr="pruebas codi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4744" cy="4083918"/>
          </a:xfrm>
          <a:prstGeom prst="rect">
            <a:avLst/>
          </a:prstGeom>
        </p:spPr>
      </p:pic>
    </p:spTree>
    <p:extLst>
      <p:ext uri="{BB962C8B-B14F-4D97-AF65-F5344CB8AC3E}">
        <p14:creationId xmlns:p14="http://schemas.microsoft.com/office/powerpoint/2010/main" val="488105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3723878"/>
            <a:ext cx="6554867" cy="1143000"/>
          </a:xfrm>
        </p:spPr>
        <p:txBody>
          <a:bodyPr/>
          <a:lstStyle/>
          <a:p>
            <a:r>
              <a:rPr lang="es-ES" dirty="0" smtClean="0"/>
              <a:t>Modelo</a:t>
            </a:r>
            <a:endParaRPr lang="es-ES" dirty="0"/>
          </a:p>
        </p:txBody>
      </p:sp>
      <p:sp>
        <p:nvSpPr>
          <p:cNvPr id="3" name="Marcador de contenido 2"/>
          <p:cNvSpPr>
            <a:spLocks noGrp="1"/>
          </p:cNvSpPr>
          <p:nvPr>
            <p:ph idx="1"/>
          </p:nvPr>
        </p:nvSpPr>
        <p:spPr/>
        <p:txBody>
          <a:bodyPr/>
          <a:lstStyle/>
          <a:p>
            <a:endParaRPr lang="es-ES"/>
          </a:p>
        </p:txBody>
      </p:sp>
      <p:pic>
        <p:nvPicPr>
          <p:cNvPr id="4" name="Imagen 3" descr="Model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920" y="0"/>
            <a:ext cx="7405798" cy="4011910"/>
          </a:xfrm>
          <a:prstGeom prst="rect">
            <a:avLst/>
          </a:prstGeom>
        </p:spPr>
      </p:pic>
    </p:spTree>
    <p:extLst>
      <p:ext uri="{BB962C8B-B14F-4D97-AF65-F5344CB8AC3E}">
        <p14:creationId xmlns:p14="http://schemas.microsoft.com/office/powerpoint/2010/main" val="2555881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000500"/>
            <a:ext cx="5940152" cy="1143000"/>
          </a:xfrm>
        </p:spPr>
        <p:txBody>
          <a:bodyPr/>
          <a:lstStyle/>
          <a:p>
            <a:r>
              <a:rPr lang="es-ES" dirty="0" smtClean="0"/>
              <a:t>Controlador</a:t>
            </a:r>
            <a:endParaRPr lang="es-ES" dirty="0"/>
          </a:p>
        </p:txBody>
      </p:sp>
      <p:sp>
        <p:nvSpPr>
          <p:cNvPr id="3" name="Marcador de contenido 2"/>
          <p:cNvSpPr>
            <a:spLocks noGrp="1"/>
          </p:cNvSpPr>
          <p:nvPr>
            <p:ph idx="1"/>
          </p:nvPr>
        </p:nvSpPr>
        <p:spPr/>
        <p:txBody>
          <a:bodyPr/>
          <a:lstStyle/>
          <a:p>
            <a:endParaRPr lang="es-ES"/>
          </a:p>
        </p:txBody>
      </p:sp>
      <p:pic>
        <p:nvPicPr>
          <p:cNvPr id="5" name="Imagen 4" descr="codigo toma dato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95486"/>
            <a:ext cx="8500542" cy="3888432"/>
          </a:xfrm>
          <a:prstGeom prst="rect">
            <a:avLst/>
          </a:prstGeom>
        </p:spPr>
      </p:pic>
    </p:spTree>
    <p:extLst>
      <p:ext uri="{BB962C8B-B14F-4D97-AF65-F5344CB8AC3E}">
        <p14:creationId xmlns:p14="http://schemas.microsoft.com/office/powerpoint/2010/main" val="30390210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descr="code simple_html_d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486"/>
            <a:ext cx="9144000" cy="4536503"/>
          </a:xfrm>
          <a:prstGeom prst="rect">
            <a:avLst/>
          </a:prstGeom>
        </p:spPr>
      </p:pic>
    </p:spTree>
    <p:extLst>
      <p:ext uri="{BB962C8B-B14F-4D97-AF65-F5344CB8AC3E}">
        <p14:creationId xmlns:p14="http://schemas.microsoft.com/office/powerpoint/2010/main" val="33581646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hicimos?</a:t>
            </a:r>
            <a:endParaRPr lang="es-CL" dirty="0"/>
          </a:p>
        </p:txBody>
      </p:sp>
      <p:sp>
        <p:nvSpPr>
          <p:cNvPr id="3" name="Marcador de contenido 2"/>
          <p:cNvSpPr>
            <a:spLocks noGrp="1"/>
          </p:cNvSpPr>
          <p:nvPr>
            <p:ph idx="1"/>
          </p:nvPr>
        </p:nvSpPr>
        <p:spPr/>
        <p:txBody>
          <a:bodyPr>
            <a:normAutofit/>
          </a:bodyPr>
          <a:lstStyle/>
          <a:p>
            <a:r>
              <a:rPr lang="es-CL" dirty="0" smtClean="0"/>
              <a:t>SE TRABAJÓ EN LAS TAREAS.</a:t>
            </a:r>
            <a:endParaRPr lang="es-CL" dirty="0"/>
          </a:p>
        </p:txBody>
      </p:sp>
    </p:spTree>
    <p:extLst>
      <p:ext uri="{BB962C8B-B14F-4D97-AF65-F5344CB8AC3E}">
        <p14:creationId xmlns:p14="http://schemas.microsoft.com/office/powerpoint/2010/main" val="34983156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Requisitos </a:t>
            </a:r>
            <a:br>
              <a:rPr lang="es-ES" dirty="0" smtClean="0"/>
            </a:br>
            <a:r>
              <a:rPr lang="es-ES" dirty="0" smtClean="0"/>
              <a:t>No</a:t>
            </a:r>
            <a:br>
              <a:rPr lang="es-ES" dirty="0" smtClean="0"/>
            </a:br>
            <a:r>
              <a:rPr lang="es-ES" dirty="0" smtClean="0"/>
              <a:t>Funcionales</a:t>
            </a:r>
            <a:endParaRPr lang="es-ES" dirty="0"/>
          </a:p>
        </p:txBody>
      </p:sp>
      <p:sp>
        <p:nvSpPr>
          <p:cNvPr id="3" name="Marcador de contenido 2"/>
          <p:cNvSpPr>
            <a:spLocks noGrp="1"/>
          </p:cNvSpPr>
          <p:nvPr>
            <p:ph idx="1"/>
          </p:nvPr>
        </p:nvSpPr>
        <p:spPr/>
        <p:txBody>
          <a:bodyPr/>
          <a:lstStyle/>
          <a:p>
            <a:endParaRPr lang="es-ES"/>
          </a:p>
        </p:txBody>
      </p:sp>
      <p:pic>
        <p:nvPicPr>
          <p:cNvPr id="4" name="Imagen 3" descr="Captura de pantalla 2015-05-19 a las 17.52.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784" y="0"/>
            <a:ext cx="5911215" cy="3795886"/>
          </a:xfrm>
          <a:prstGeom prst="rect">
            <a:avLst/>
          </a:prstGeom>
        </p:spPr>
      </p:pic>
      <p:sp>
        <p:nvSpPr>
          <p:cNvPr id="5" name="CuadroTexto 4"/>
          <p:cNvSpPr txBox="1"/>
          <p:nvPr/>
        </p:nvSpPr>
        <p:spPr>
          <a:xfrm>
            <a:off x="683568" y="1347614"/>
            <a:ext cx="2304256" cy="369332"/>
          </a:xfrm>
          <a:prstGeom prst="rect">
            <a:avLst/>
          </a:prstGeom>
          <a:noFill/>
        </p:spPr>
        <p:txBody>
          <a:bodyPr wrap="square" rtlCol="0">
            <a:spAutoFit/>
          </a:bodyPr>
          <a:lstStyle/>
          <a:p>
            <a:pPr marL="285750" indent="-285750">
              <a:buFont typeface="Arial"/>
              <a:buChar char="•"/>
            </a:pPr>
            <a:r>
              <a:rPr lang="es-ES" dirty="0" smtClean="0"/>
              <a:t>Eficiencia</a:t>
            </a:r>
            <a:endParaRPr lang="es-ES" dirty="0"/>
          </a:p>
        </p:txBody>
      </p:sp>
    </p:spTree>
    <p:extLst>
      <p:ext uri="{BB962C8B-B14F-4D97-AF65-F5344CB8AC3E}">
        <p14:creationId xmlns:p14="http://schemas.microsoft.com/office/powerpoint/2010/main" val="1835263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Pruebas </a:t>
            </a:r>
            <a:br>
              <a:rPr lang="es-ES" dirty="0" smtClean="0"/>
            </a:br>
            <a:r>
              <a:rPr lang="es-ES" dirty="0" smtClean="0"/>
              <a:t>DE</a:t>
            </a:r>
            <a:br>
              <a:rPr lang="es-ES" dirty="0" smtClean="0"/>
            </a:br>
            <a:r>
              <a:rPr lang="es-ES" dirty="0" smtClean="0"/>
              <a:t>integración</a:t>
            </a:r>
            <a:endParaRPr lang="es-ES" dirty="0"/>
          </a:p>
        </p:txBody>
      </p:sp>
      <p:sp>
        <p:nvSpPr>
          <p:cNvPr id="3" name="Marcador de contenido 2"/>
          <p:cNvSpPr>
            <a:spLocks noGrp="1"/>
          </p:cNvSpPr>
          <p:nvPr>
            <p:ph idx="1"/>
          </p:nvPr>
        </p:nvSpPr>
        <p:spPr/>
        <p:txBody>
          <a:bodyPr/>
          <a:lstStyle/>
          <a:p>
            <a:endParaRPr lang="es-ES"/>
          </a:p>
        </p:txBody>
      </p:sp>
      <p:pic>
        <p:nvPicPr>
          <p:cNvPr id="5" name="Imagen 4" descr="Captura de pantalla 2015-05-19 a las 17.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00" y="0"/>
            <a:ext cx="5613400" cy="4508500"/>
          </a:xfrm>
          <a:prstGeom prst="rect">
            <a:avLst/>
          </a:prstGeom>
        </p:spPr>
      </p:pic>
    </p:spTree>
    <p:extLst>
      <p:ext uri="{BB962C8B-B14F-4D97-AF65-F5344CB8AC3E}">
        <p14:creationId xmlns:p14="http://schemas.microsoft.com/office/powerpoint/2010/main" val="3150258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3705876"/>
            <a:ext cx="6554867" cy="1143000"/>
          </a:xfrm>
        </p:spPr>
        <p:txBody>
          <a:bodyPr/>
          <a:lstStyle/>
          <a:p>
            <a:r>
              <a:rPr lang="es-CL" dirty="0" smtClean="0"/>
              <a:t>Riesgo SEmAnales</a:t>
            </a:r>
            <a:endParaRPr lang="es-CL" dirty="0"/>
          </a:p>
        </p:txBody>
      </p:sp>
      <p:graphicFrame>
        <p:nvGraphicFramePr>
          <p:cNvPr id="4" name="Tabla 3"/>
          <p:cNvGraphicFramePr>
            <a:graphicFrameLocks noGrp="1"/>
          </p:cNvGraphicFramePr>
          <p:nvPr>
            <p:extLst>
              <p:ext uri="{D42A27DB-BD31-4B8C-83A1-F6EECF244321}">
                <p14:modId xmlns:p14="http://schemas.microsoft.com/office/powerpoint/2010/main" val="311942056"/>
              </p:ext>
            </p:extLst>
          </p:nvPr>
        </p:nvGraphicFramePr>
        <p:xfrm>
          <a:off x="7020272" y="3867894"/>
          <a:ext cx="1368153" cy="1116572"/>
        </p:xfrm>
        <a:graphic>
          <a:graphicData uri="http://schemas.openxmlformats.org/drawingml/2006/table">
            <a:tbl>
              <a:tblPr firstRow="1" firstCol="1" bandRow="1"/>
              <a:tblGrid>
                <a:gridCol w="285528"/>
                <a:gridCol w="285528"/>
                <a:gridCol w="285528"/>
                <a:gridCol w="285528"/>
                <a:gridCol w="226041"/>
              </a:tblGrid>
              <a:tr h="238075">
                <a:tc rowSpan="3">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Impacto</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vert="vert270" anchor="ctr">
                    <a:lnL>
                      <a:noFill/>
                    </a:lnL>
                    <a:lnR>
                      <a:noFill/>
                    </a:lnR>
                    <a:lnT>
                      <a:noFill/>
                    </a:lnT>
                    <a:lnB>
                      <a:noFill/>
                    </a:lnB>
                    <a:solidFill>
                      <a:srgbClr val="FFC00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6</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9</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8075">
                <a:tc vMerge="1">
                  <a:txBody>
                    <a:bodyPr/>
                    <a:lstStyle/>
                    <a:p>
                      <a:endParaRPr lang="es-CL"/>
                    </a:p>
                  </a:txBody>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dirty="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s-CL" sz="1400">
                          <a:solidFill>
                            <a:srgbClr val="9C0006"/>
                          </a:solidFill>
                          <a:effectLst/>
                          <a:latin typeface="Calibri" panose="020F0502020204030204" pitchFamily="34" charset="0"/>
                          <a:ea typeface="Times New Roman" panose="02020603050405020304" pitchFamily="18" charset="0"/>
                          <a:cs typeface="Times New Roman" panose="02020603050405020304" pitchFamily="18" charset="0"/>
                        </a:rPr>
                        <a:t>7</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38075">
                <a:tc vMerge="1">
                  <a:txBody>
                    <a:bodyPr/>
                    <a:lstStyle/>
                    <a:p>
                      <a:endParaRPr lang="es-CL"/>
                    </a:p>
                  </a:txBody>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ctr">
                        <a:lnSpc>
                          <a:spcPct val="107000"/>
                        </a:lnSpc>
                        <a:spcAft>
                          <a:spcPts val="800"/>
                        </a:spcAft>
                      </a:pPr>
                      <a:r>
                        <a:rPr lang="es-CL" sz="140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7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0061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07000"/>
                        </a:lnSpc>
                        <a:spcAft>
                          <a:spcPts val="800"/>
                        </a:spcAft>
                      </a:pPr>
                      <a:r>
                        <a:rPr lang="es-CL" sz="1400" dirty="0">
                          <a:solidFill>
                            <a:srgbClr val="9C6500"/>
                          </a:solidFill>
                          <a:effectLst/>
                          <a:latin typeface="Calibri" panose="020F0502020204030204" pitchFamily="34" charset="0"/>
                          <a:ea typeface="Times New Roman" panose="02020603050405020304" pitchFamily="18" charset="0"/>
                          <a:cs typeface="Times New Roman" panose="02020603050405020304" pitchFamily="18" charset="0"/>
                        </a:rPr>
                        <a:t>4</a:t>
                      </a:r>
                      <a:endParaRPr lang="es-CL" sz="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90798">
                <a:tc>
                  <a:txBody>
                    <a:bodyPr/>
                    <a:lstStyle/>
                    <a:p>
                      <a:endParaRPr lang="es-CL" sz="900" dirty="0">
                        <a:effectLst/>
                        <a:latin typeface="Cambria" panose="02040503050406030204" pitchFamily="18" charset="0"/>
                      </a:endParaRPr>
                    </a:p>
                  </a:txBody>
                  <a:tcPr marL="44450" marR="44450" marT="0" marB="0" anchor="b">
                    <a:lnL>
                      <a:noFill/>
                    </a:lnL>
                    <a:lnR>
                      <a:noFill/>
                    </a:lnR>
                    <a:lnT>
                      <a:noFill/>
                    </a:lnT>
                    <a:lnB>
                      <a:noFill/>
                    </a:lnB>
                    <a:solidFill>
                      <a:srgbClr val="FFC00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a:noFill/>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solidFill>
                      <a:srgbClr val="92D050"/>
                    </a:solidFill>
                  </a:tcPr>
                </a:tc>
              </a:tr>
              <a:tr h="211549">
                <a:tc>
                  <a:txBody>
                    <a:bodyPr/>
                    <a:lstStyle/>
                    <a:p>
                      <a:endParaRPr lang="es-CL" sz="900" dirty="0">
                        <a:effectLst/>
                        <a:latin typeface="Cambria" panose="02040503050406030204" pitchFamily="18" charset="0"/>
                      </a:endParaRPr>
                    </a:p>
                  </a:txBody>
                  <a:tcPr marL="44450" marR="44450" marT="0" marB="0" anchor="b">
                    <a:lnL>
                      <a:noFill/>
                    </a:lnL>
                    <a:lnR>
                      <a:noFill/>
                    </a:lnR>
                    <a:lnT>
                      <a:noFill/>
                    </a:lnT>
                    <a:lnB>
                      <a:noFill/>
                    </a:lnB>
                    <a:solidFill>
                      <a:srgbClr val="FFC000"/>
                    </a:solidFill>
                  </a:tcPr>
                </a:tc>
                <a:tc>
                  <a:txBody>
                    <a:bodyPr/>
                    <a:lstStyle/>
                    <a:p>
                      <a:endParaRPr lang="es-CL" sz="900" dirty="0">
                        <a:effectLst/>
                        <a:latin typeface="Cambria" panose="02040503050406030204" pitchFamily="18" charset="0"/>
                      </a:endParaRPr>
                    </a:p>
                  </a:txBody>
                  <a:tcPr marL="44450" marR="44450" marT="0" marB="0" anchor="ctr">
                    <a:lnL>
                      <a:noFill/>
                    </a:lnL>
                    <a:lnR>
                      <a:noFill/>
                    </a:lnR>
                    <a:lnT>
                      <a:noFill/>
                    </a:lnT>
                    <a:lnB>
                      <a:noFill/>
                    </a:lnB>
                    <a:solidFill>
                      <a:srgbClr val="FFC000"/>
                    </a:solidFill>
                  </a:tcPr>
                </a:tc>
                <a:tc gridSpan="3">
                  <a:txBody>
                    <a:bodyPr/>
                    <a:lstStyle/>
                    <a:p>
                      <a:pPr algn="ctr">
                        <a:lnSpc>
                          <a:spcPct val="107000"/>
                        </a:lnSpc>
                        <a:spcAft>
                          <a:spcPts val="800"/>
                        </a:spcAft>
                      </a:pPr>
                      <a:r>
                        <a:rPr lang="es-CL"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Probabilidad</a:t>
                      </a:r>
                      <a:endParaRPr lang="es-CL"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nchor="ctr">
                    <a:lnL>
                      <a:noFill/>
                    </a:lnL>
                    <a:lnR>
                      <a:noFill/>
                    </a:lnR>
                    <a:lnT>
                      <a:noFill/>
                    </a:lnT>
                    <a:lnB>
                      <a:noFill/>
                    </a:lnB>
                    <a:solidFill>
                      <a:srgbClr val="FFC000"/>
                    </a:solidFill>
                  </a:tcPr>
                </a:tc>
                <a:tc hMerge="1">
                  <a:txBody>
                    <a:bodyPr/>
                    <a:lstStyle/>
                    <a:p>
                      <a:endParaRPr lang="es-CL"/>
                    </a:p>
                  </a:txBody>
                  <a:tcPr/>
                </a:tc>
                <a:tc hMerge="1">
                  <a:txBody>
                    <a:bodyPr/>
                    <a:lstStyle/>
                    <a:p>
                      <a:endParaRPr lang="es-CL"/>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799809369"/>
              </p:ext>
            </p:extLst>
          </p:nvPr>
        </p:nvGraphicFramePr>
        <p:xfrm>
          <a:off x="323525" y="627536"/>
          <a:ext cx="7848874" cy="2448271"/>
        </p:xfrm>
        <a:graphic>
          <a:graphicData uri="http://schemas.openxmlformats.org/drawingml/2006/table">
            <a:tbl>
              <a:tblPr/>
              <a:tblGrid>
                <a:gridCol w="367829"/>
                <a:gridCol w="537810"/>
                <a:gridCol w="1678795"/>
                <a:gridCol w="1618990"/>
                <a:gridCol w="543287"/>
                <a:gridCol w="543287"/>
                <a:gridCol w="760600"/>
                <a:gridCol w="1798276"/>
              </a:tblGrid>
              <a:tr h="188434">
                <a:tc gridSpan="8">
                  <a:txBody>
                    <a:bodyPr/>
                    <a:lstStyle/>
                    <a:p>
                      <a:pPr algn="ctr" fontAlgn="ctr"/>
                      <a:r>
                        <a:rPr lang="es-ES" sz="1000" b="0" i="0" u="none" strike="noStrike">
                          <a:solidFill>
                            <a:srgbClr val="000000"/>
                          </a:solidFill>
                          <a:effectLst/>
                          <a:latin typeface="Arial"/>
                        </a:rPr>
                        <a:t>RIESGOS DE SPRINT</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47D"/>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19881">
                <a:tc>
                  <a:txBody>
                    <a:bodyPr/>
                    <a:lstStyle/>
                    <a:p>
                      <a:pPr algn="ctr" fontAlgn="ctr"/>
                      <a:r>
                        <a:rPr lang="es-ES" sz="1000" b="0" i="0" u="none" strike="noStrike" dirty="0">
                          <a:solidFill>
                            <a:srgbClr val="000000"/>
                          </a:solidFill>
                          <a:effectLst/>
                          <a:latin typeface="Arial"/>
                        </a:rPr>
                        <a:t>ID</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s-ES" sz="1000" b="0" i="0" u="none" strike="noStrike" dirty="0">
                          <a:solidFill>
                            <a:srgbClr val="000000"/>
                          </a:solidFill>
                          <a:effectLst/>
                          <a:latin typeface="Arial"/>
                        </a:rPr>
                        <a:t>TIPO</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s-ES" sz="1000" b="0" i="0" u="none" strike="noStrike">
                          <a:solidFill>
                            <a:srgbClr val="000000"/>
                          </a:solidFill>
                          <a:effectLst/>
                          <a:latin typeface="Arial"/>
                        </a:rPr>
                        <a:t>RIESGO</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s-ES" sz="1000" b="0" i="0" u="none" strike="noStrike">
                          <a:solidFill>
                            <a:srgbClr val="000000"/>
                          </a:solidFill>
                          <a:effectLst/>
                          <a:latin typeface="Arial"/>
                        </a:rPr>
                        <a:t>POSIBLE RESULTADO</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s-ES" sz="1000" b="0" i="0" u="none" strike="noStrike">
                          <a:solidFill>
                            <a:srgbClr val="000000"/>
                          </a:solidFill>
                          <a:effectLst/>
                          <a:latin typeface="Arial"/>
                        </a:rPr>
                        <a:t>IMPACTO</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s-ES" sz="1000" b="0" i="0" u="none" strike="noStrike" dirty="0">
                          <a:solidFill>
                            <a:srgbClr val="000000"/>
                          </a:solidFill>
                          <a:effectLst/>
                          <a:latin typeface="Arial"/>
                        </a:rPr>
                        <a:t>PROBABILIDAD</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s-ES" sz="1000" b="0" i="0" u="none" strike="noStrike" dirty="0">
                          <a:solidFill>
                            <a:srgbClr val="000000"/>
                          </a:solidFill>
                          <a:effectLst/>
                          <a:latin typeface="Arial"/>
                        </a:rPr>
                        <a:t>NIVEL DE RIESGO</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ctr"/>
                      <a:r>
                        <a:rPr lang="es-ES" sz="1000" b="0" i="0" u="none" strike="noStrike" dirty="0">
                          <a:solidFill>
                            <a:srgbClr val="000000"/>
                          </a:solidFill>
                          <a:effectLst/>
                          <a:latin typeface="Arial"/>
                        </a:rPr>
                        <a:t>MITIGACION </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r>
              <a:tr h="319881">
                <a:tc>
                  <a:txBody>
                    <a:bodyPr/>
                    <a:lstStyle/>
                    <a:p>
                      <a:pPr algn="ctr" fontAlgn="b"/>
                      <a:r>
                        <a:rPr lang="es-ES" sz="1000" b="0" i="0" u="none" strike="noStrike" dirty="0">
                          <a:solidFill>
                            <a:srgbClr val="000000"/>
                          </a:solidFill>
                          <a:effectLst/>
                          <a:latin typeface="Arial"/>
                        </a:rPr>
                        <a:t>1</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7272"/>
                    </a:solidFill>
                  </a:tcPr>
                </a:tc>
                <a:tc>
                  <a:txBody>
                    <a:bodyPr/>
                    <a:lstStyle/>
                    <a:p>
                      <a:pPr algn="ctr" fontAlgn="ctr"/>
                      <a:r>
                        <a:rPr lang="es-ES" sz="1000" b="0" i="0" u="none" strike="noStrike" dirty="0">
                          <a:solidFill>
                            <a:srgbClr val="000000"/>
                          </a:solidFill>
                          <a:effectLst/>
                          <a:latin typeface="Arial"/>
                        </a:rPr>
                        <a:t>Planificación</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900" b="0" i="0" u="none" strike="noStrike">
                          <a:solidFill>
                            <a:srgbClr val="000000"/>
                          </a:solidFill>
                          <a:effectLst/>
                          <a:latin typeface="Arial"/>
                        </a:rPr>
                        <a:t>Estimaciones erradas de las HU por parte del equipo</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dirty="0">
                          <a:solidFill>
                            <a:srgbClr val="000000"/>
                          </a:solidFill>
                          <a:effectLst/>
                          <a:latin typeface="Arial"/>
                        </a:rPr>
                        <a:t>Retraso en la </a:t>
                      </a:r>
                      <a:r>
                        <a:rPr lang="es-ES" sz="1000" b="0" i="0" u="none" strike="noStrike" dirty="0" smtClean="0">
                          <a:solidFill>
                            <a:srgbClr val="000000"/>
                          </a:solidFill>
                          <a:effectLst/>
                          <a:latin typeface="Arial"/>
                        </a:rPr>
                        <a:t>planificaci</a:t>
                      </a:r>
                      <a:r>
                        <a:rPr lang="es-ES" sz="1000" b="0" i="0" u="none" strike="noStrike" dirty="0" smtClean="0">
                          <a:solidFill>
                            <a:srgbClr val="000000"/>
                          </a:solidFill>
                          <a:effectLst/>
                          <a:latin typeface="Arial"/>
                        </a:rPr>
                        <a:t>ó</a:t>
                      </a:r>
                      <a:r>
                        <a:rPr lang="es-ES" sz="1000" b="0" i="0" u="none" strike="noStrike" dirty="0" smtClean="0">
                          <a:solidFill>
                            <a:srgbClr val="000000"/>
                          </a:solidFill>
                          <a:effectLst/>
                          <a:latin typeface="Arial"/>
                        </a:rPr>
                        <a:t>n </a:t>
                      </a:r>
                      <a:endParaRPr lang="es-ES" sz="1000" b="0" i="0" u="none" strike="noStrike" dirty="0">
                        <a:solidFill>
                          <a:srgbClr val="000000"/>
                        </a:solidFill>
                        <a:effectLst/>
                        <a:latin typeface="Arial"/>
                      </a:endParaRP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latin typeface="Arial"/>
                        </a:rPr>
                        <a:t>2</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dirty="0">
                          <a:solidFill>
                            <a:srgbClr val="000000"/>
                          </a:solidFill>
                          <a:effectLst/>
                          <a:latin typeface="Arial"/>
                        </a:rPr>
                        <a:t>2</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solidFill>
                            <a:srgbClr val="000000"/>
                          </a:solidFill>
                          <a:effectLst/>
                          <a:latin typeface="Calibri"/>
                        </a:rPr>
                        <a:t>5</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1000" b="0" i="0" u="none" strike="noStrike" dirty="0">
                          <a:solidFill>
                            <a:srgbClr val="000000"/>
                          </a:solidFill>
                          <a:effectLst/>
                          <a:latin typeface="Arial"/>
                        </a:rPr>
                        <a:t>Estimar mediante </a:t>
                      </a:r>
                      <a:r>
                        <a:rPr lang="es-ES" sz="1000" b="0" i="0" u="none" strike="noStrike" dirty="0" smtClean="0">
                          <a:solidFill>
                            <a:srgbClr val="000000"/>
                          </a:solidFill>
                          <a:effectLst/>
                          <a:latin typeface="Arial"/>
                        </a:rPr>
                        <a:t>técnicas</a:t>
                      </a:r>
                      <a:endParaRPr lang="es-ES" sz="1000" b="0" i="0" u="none" strike="noStrike" dirty="0">
                        <a:solidFill>
                          <a:srgbClr val="000000"/>
                        </a:solidFill>
                        <a:effectLst/>
                        <a:latin typeface="Arial"/>
                      </a:endParaRP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19881">
                <a:tc>
                  <a:txBody>
                    <a:bodyPr/>
                    <a:lstStyle/>
                    <a:p>
                      <a:pPr algn="ctr" fontAlgn="b"/>
                      <a:r>
                        <a:rPr lang="es-ES" sz="1000" b="0" i="0" u="none" strike="noStrike" dirty="0">
                          <a:solidFill>
                            <a:srgbClr val="000000"/>
                          </a:solidFill>
                          <a:effectLst/>
                          <a:latin typeface="Arial"/>
                        </a:rPr>
                        <a:t>2</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7272"/>
                    </a:solidFill>
                  </a:tcPr>
                </a:tc>
                <a:tc>
                  <a:txBody>
                    <a:bodyPr/>
                    <a:lstStyle/>
                    <a:p>
                      <a:pPr algn="ctr" fontAlgn="ctr"/>
                      <a:r>
                        <a:rPr lang="es-ES" sz="1000" b="0" i="0" u="none" strike="noStrike">
                          <a:solidFill>
                            <a:srgbClr val="000000"/>
                          </a:solidFill>
                          <a:effectLst/>
                          <a:latin typeface="Arial"/>
                        </a:rPr>
                        <a:t>Herramientas</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900" b="0" i="0" u="none" strike="noStrike" dirty="0">
                          <a:solidFill>
                            <a:srgbClr val="000000"/>
                          </a:solidFill>
                          <a:effectLst/>
                          <a:latin typeface="Arial"/>
                        </a:rPr>
                        <a:t>Desconocimiento del uso de las herramientas</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dirty="0">
                          <a:solidFill>
                            <a:srgbClr val="000000"/>
                          </a:solidFill>
                          <a:effectLst/>
                          <a:latin typeface="Arial"/>
                        </a:rPr>
                        <a:t>Retraso en la </a:t>
                      </a:r>
                      <a:r>
                        <a:rPr lang="es-ES" sz="1000" b="0" i="0" u="none" strike="noStrike" dirty="0" smtClean="0">
                          <a:solidFill>
                            <a:srgbClr val="000000"/>
                          </a:solidFill>
                          <a:effectLst/>
                          <a:latin typeface="Arial"/>
                        </a:rPr>
                        <a:t>planificación</a:t>
                      </a:r>
                      <a:endParaRPr lang="es-ES" sz="1000" b="0" i="0" u="none" strike="noStrike" dirty="0">
                        <a:solidFill>
                          <a:srgbClr val="000000"/>
                        </a:solidFill>
                        <a:effectLst/>
                        <a:latin typeface="Arial"/>
                      </a:endParaRP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latin typeface="Arial"/>
                        </a:rPr>
                        <a:t>2</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latin typeface="Arial"/>
                        </a:rPr>
                        <a:t>2</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solidFill>
                            <a:srgbClr val="000000"/>
                          </a:solidFill>
                          <a:effectLst/>
                          <a:latin typeface="Calibri"/>
                        </a:rPr>
                        <a:t>5</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1000" b="0" i="0" u="none" strike="noStrike" dirty="0">
                          <a:solidFill>
                            <a:srgbClr val="000000"/>
                          </a:solidFill>
                          <a:effectLst/>
                          <a:latin typeface="Arial"/>
                        </a:rPr>
                        <a:t>Dar un periodo de </a:t>
                      </a:r>
                      <a:r>
                        <a:rPr lang="es-ES" sz="1000" b="0" i="0" u="none" strike="noStrike" dirty="0" smtClean="0">
                          <a:solidFill>
                            <a:srgbClr val="000000"/>
                          </a:solidFill>
                          <a:effectLst/>
                          <a:latin typeface="Arial"/>
                        </a:rPr>
                        <a:t>investigación</a:t>
                      </a:r>
                      <a:endParaRPr lang="es-ES" sz="1000" b="0" i="0" u="none" strike="noStrike" dirty="0">
                        <a:solidFill>
                          <a:srgbClr val="000000"/>
                        </a:solidFill>
                        <a:effectLst/>
                        <a:latin typeface="Arial"/>
                      </a:endParaRP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477455">
                <a:tc>
                  <a:txBody>
                    <a:bodyPr/>
                    <a:lstStyle/>
                    <a:p>
                      <a:pPr algn="ctr" fontAlgn="b"/>
                      <a:r>
                        <a:rPr lang="es-ES" sz="1000" b="0" i="0" u="none" strike="noStrike">
                          <a:solidFill>
                            <a:srgbClr val="000000"/>
                          </a:solidFill>
                          <a:effectLst/>
                          <a:latin typeface="Arial"/>
                        </a:rPr>
                        <a:t>3</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7272"/>
                    </a:solidFill>
                  </a:tcPr>
                </a:tc>
                <a:tc>
                  <a:txBody>
                    <a:bodyPr/>
                    <a:lstStyle/>
                    <a:p>
                      <a:pPr algn="ctr" fontAlgn="ctr"/>
                      <a:r>
                        <a:rPr lang="es-ES" sz="1000" b="0" i="0" u="none" strike="noStrike">
                          <a:solidFill>
                            <a:srgbClr val="000000"/>
                          </a:solidFill>
                          <a:effectLst/>
                          <a:latin typeface="Arial"/>
                        </a:rPr>
                        <a:t>Planificación</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900" b="0" i="0" u="none" strike="noStrike" dirty="0">
                          <a:solidFill>
                            <a:srgbClr val="000000"/>
                          </a:solidFill>
                          <a:effectLst/>
                          <a:latin typeface="Arial"/>
                        </a:rPr>
                        <a:t>Trabajos imprevistos</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dirty="0" smtClean="0">
                          <a:solidFill>
                            <a:srgbClr val="000000"/>
                          </a:solidFill>
                          <a:effectLst/>
                          <a:latin typeface="Arial"/>
                        </a:rPr>
                        <a:t>Interrupción </a:t>
                      </a:r>
                      <a:r>
                        <a:rPr lang="es-ES" sz="1000" b="0" i="0" u="none" strike="noStrike" dirty="0">
                          <a:solidFill>
                            <a:srgbClr val="000000"/>
                          </a:solidFill>
                          <a:effectLst/>
                          <a:latin typeface="Arial"/>
                        </a:rPr>
                        <a:t>del flujo del sprint. Retraso en la </a:t>
                      </a:r>
                      <a:r>
                        <a:rPr lang="es-ES" sz="1000" b="0" i="0" u="none" strike="noStrike" dirty="0" smtClean="0">
                          <a:solidFill>
                            <a:srgbClr val="000000"/>
                          </a:solidFill>
                          <a:effectLst/>
                          <a:latin typeface="Arial"/>
                        </a:rPr>
                        <a:t>planificación</a:t>
                      </a:r>
                      <a:endParaRPr lang="es-ES" sz="1000" b="0" i="0" u="none" strike="noStrike" dirty="0">
                        <a:solidFill>
                          <a:srgbClr val="000000"/>
                        </a:solidFill>
                        <a:effectLst/>
                        <a:latin typeface="Arial"/>
                      </a:endParaRP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latin typeface="Arial"/>
                        </a:rPr>
                        <a:t>2</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dirty="0">
                          <a:solidFill>
                            <a:srgbClr val="000000"/>
                          </a:solidFill>
                          <a:effectLst/>
                          <a:latin typeface="Arial"/>
                        </a:rPr>
                        <a:t>1</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solidFill>
                            <a:srgbClr val="000000"/>
                          </a:solidFill>
                          <a:effectLst/>
                          <a:latin typeface="Calibri"/>
                        </a:rPr>
                        <a:t>3</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b"/>
                      <a:r>
                        <a:rPr lang="es-ES" sz="1000" b="0" i="0" u="none" strike="noStrike" dirty="0">
                          <a:solidFill>
                            <a:srgbClr val="000000"/>
                          </a:solidFill>
                          <a:effectLst/>
                          <a:latin typeface="Arial"/>
                        </a:rPr>
                        <a:t>Planificar correctamente los sprint y el proyecto</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319881">
                <a:tc>
                  <a:txBody>
                    <a:bodyPr/>
                    <a:lstStyle/>
                    <a:p>
                      <a:pPr algn="ctr" fontAlgn="b"/>
                      <a:r>
                        <a:rPr lang="es-ES" sz="1000" b="0" i="0" u="none" strike="noStrike">
                          <a:solidFill>
                            <a:srgbClr val="000000"/>
                          </a:solidFill>
                          <a:effectLst/>
                          <a:latin typeface="Arial"/>
                        </a:rPr>
                        <a:t>4</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7272"/>
                    </a:solidFill>
                  </a:tcPr>
                </a:tc>
                <a:tc>
                  <a:txBody>
                    <a:bodyPr/>
                    <a:lstStyle/>
                    <a:p>
                      <a:pPr algn="ctr" fontAlgn="ctr"/>
                      <a:r>
                        <a:rPr lang="es-ES" sz="1000" b="0" i="0" u="none" strike="noStrike" dirty="0">
                          <a:solidFill>
                            <a:srgbClr val="000000"/>
                          </a:solidFill>
                          <a:effectLst/>
                          <a:latin typeface="Arial"/>
                        </a:rPr>
                        <a:t>Planificación</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900" b="0" i="0" u="none" strike="noStrike">
                          <a:solidFill>
                            <a:srgbClr val="000000"/>
                          </a:solidFill>
                          <a:effectLst/>
                          <a:latin typeface="Arial"/>
                        </a:rPr>
                        <a:t>Falta de tiempo</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dirty="0">
                          <a:solidFill>
                            <a:srgbClr val="000000"/>
                          </a:solidFill>
                          <a:effectLst/>
                          <a:latin typeface="Arial"/>
                        </a:rPr>
                        <a:t>Retraso en la </a:t>
                      </a:r>
                      <a:r>
                        <a:rPr lang="es-ES" sz="1000" b="0" i="0" u="none" strike="noStrike" dirty="0" smtClean="0">
                          <a:solidFill>
                            <a:srgbClr val="000000"/>
                          </a:solidFill>
                          <a:effectLst/>
                          <a:latin typeface="Arial"/>
                        </a:rPr>
                        <a:t>planificación</a:t>
                      </a:r>
                      <a:endParaRPr lang="es-ES" sz="1000" b="0" i="0" u="none" strike="noStrike" dirty="0">
                        <a:solidFill>
                          <a:srgbClr val="000000"/>
                        </a:solidFill>
                        <a:effectLst/>
                        <a:latin typeface="Arial"/>
                      </a:endParaRP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a:solidFill>
                            <a:srgbClr val="000000"/>
                          </a:solidFill>
                          <a:effectLst/>
                          <a:latin typeface="Arial"/>
                        </a:rPr>
                        <a:t>2</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dirty="0">
                          <a:solidFill>
                            <a:srgbClr val="000000"/>
                          </a:solidFill>
                          <a:effectLst/>
                          <a:latin typeface="Arial"/>
                        </a:rPr>
                        <a:t>3</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solidFill>
                            <a:srgbClr val="000000"/>
                          </a:solidFill>
                          <a:effectLst/>
                          <a:latin typeface="Calibri"/>
                        </a:rPr>
                        <a:t>8</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s-ES" sz="1000" b="0" i="0" u="none" strike="noStrike" dirty="0">
                          <a:solidFill>
                            <a:srgbClr val="000000"/>
                          </a:solidFill>
                          <a:effectLst/>
                          <a:latin typeface="Calibri"/>
                        </a:rPr>
                        <a:t>Trabajar más horas de las planificadas.</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502858">
                <a:tc>
                  <a:txBody>
                    <a:bodyPr/>
                    <a:lstStyle/>
                    <a:p>
                      <a:pPr algn="ctr" fontAlgn="b"/>
                      <a:r>
                        <a:rPr lang="es-ES" sz="1000" b="0" i="0" u="none" strike="noStrike" dirty="0">
                          <a:solidFill>
                            <a:srgbClr val="000000"/>
                          </a:solidFill>
                          <a:effectLst/>
                          <a:latin typeface="Calibri"/>
                        </a:rPr>
                        <a:t>5</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7272"/>
                    </a:solidFill>
                  </a:tcPr>
                </a:tc>
                <a:tc>
                  <a:txBody>
                    <a:bodyPr/>
                    <a:lstStyle/>
                    <a:p>
                      <a:pPr algn="ctr" fontAlgn="ctr"/>
                      <a:r>
                        <a:rPr lang="es-ES" sz="1000" b="0" i="0" u="none" strike="noStrike" dirty="0">
                          <a:solidFill>
                            <a:srgbClr val="000000"/>
                          </a:solidFill>
                          <a:effectLst/>
                          <a:latin typeface="Calibri"/>
                        </a:rPr>
                        <a:t>Planificación</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900" b="0" i="0" u="none" strike="noStrike">
                          <a:solidFill>
                            <a:srgbClr val="000000"/>
                          </a:solidFill>
                          <a:effectLst/>
                          <a:latin typeface="Arial"/>
                        </a:rPr>
                        <a:t>No poder terminar a tiempo</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000" b="0" i="0" u="none" strike="noStrike">
                          <a:solidFill>
                            <a:srgbClr val="000000"/>
                          </a:solidFill>
                          <a:effectLst/>
                          <a:latin typeface="Arial"/>
                        </a:rPr>
                        <a:t>Tareas pendientes.</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dirty="0">
                          <a:solidFill>
                            <a:srgbClr val="000000"/>
                          </a:solidFill>
                          <a:effectLst/>
                          <a:latin typeface="Arial"/>
                        </a:rPr>
                        <a:t>2</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1000" b="0" i="0" u="none" strike="noStrike" dirty="0">
                          <a:solidFill>
                            <a:srgbClr val="000000"/>
                          </a:solidFill>
                          <a:effectLst/>
                          <a:latin typeface="Arial"/>
                        </a:rPr>
                        <a:t>3</a:t>
                      </a:r>
                    </a:p>
                  </a:txBody>
                  <a:tcPr marL="4577" marR="4577" marT="45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solidFill>
                            <a:srgbClr val="000000"/>
                          </a:solidFill>
                          <a:effectLst/>
                          <a:latin typeface="Calibri"/>
                        </a:rPr>
                        <a:t>8</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s-ES" sz="1000" b="0" i="0" u="none" strike="noStrike" dirty="0">
                          <a:solidFill>
                            <a:srgbClr val="000000"/>
                          </a:solidFill>
                          <a:effectLst/>
                          <a:latin typeface="Calibri"/>
                        </a:rPr>
                        <a:t>Trabajar respecto a la planificación, dedicar más tiempo si fuera necesario.</a:t>
                      </a:r>
                    </a:p>
                  </a:txBody>
                  <a:tcPr marL="4577" marR="4577" marT="45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739833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3867894"/>
            <a:ext cx="6554867" cy="1143000"/>
          </a:xfrm>
        </p:spPr>
        <p:txBody>
          <a:bodyPr/>
          <a:lstStyle/>
          <a:p>
            <a:r>
              <a:rPr lang="es-CL" dirty="0" smtClean="0"/>
              <a:t>CONTROL DE VERSIONES</a:t>
            </a:r>
            <a:endParaRPr lang="es-CL" dirty="0"/>
          </a:p>
        </p:txBody>
      </p:sp>
      <p:sp>
        <p:nvSpPr>
          <p:cNvPr id="3" name="Marcador de contenido 2"/>
          <p:cNvSpPr>
            <a:spLocks noGrp="1"/>
          </p:cNvSpPr>
          <p:nvPr>
            <p:ph idx="1"/>
          </p:nvPr>
        </p:nvSpPr>
        <p:spPr/>
        <p:txBody>
          <a:bodyPr/>
          <a:lstStyle/>
          <a:p>
            <a:endParaRPr lang="es-CL" dirty="0"/>
          </a:p>
        </p:txBody>
      </p:sp>
      <p:pic>
        <p:nvPicPr>
          <p:cNvPr id="5" name="Imagen 4" descr="Captura de pantalla 2015-06-02 a las 15.33.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8" y="0"/>
            <a:ext cx="9099122" cy="4011910"/>
          </a:xfrm>
          <a:prstGeom prst="rect">
            <a:avLst/>
          </a:prstGeom>
        </p:spPr>
      </p:pic>
    </p:spTree>
    <p:extLst>
      <p:ext uri="{BB962C8B-B14F-4D97-AF65-F5344CB8AC3E}">
        <p14:creationId xmlns:p14="http://schemas.microsoft.com/office/powerpoint/2010/main" val="2195534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3867894"/>
            <a:ext cx="6554867" cy="1143000"/>
          </a:xfrm>
        </p:spPr>
        <p:txBody>
          <a:bodyPr/>
          <a:lstStyle/>
          <a:p>
            <a:r>
              <a:rPr lang="es-ES" dirty="0" err="1" smtClean="0"/>
              <a:t>Commits</a:t>
            </a:r>
            <a:endParaRPr lang="es-ES" dirty="0"/>
          </a:p>
        </p:txBody>
      </p:sp>
      <p:sp>
        <p:nvSpPr>
          <p:cNvPr id="3" name="Marcador de contenido 2"/>
          <p:cNvSpPr>
            <a:spLocks noGrp="1"/>
          </p:cNvSpPr>
          <p:nvPr>
            <p:ph idx="1"/>
          </p:nvPr>
        </p:nvSpPr>
        <p:spPr/>
        <p:txBody>
          <a:bodyPr/>
          <a:lstStyle/>
          <a:p>
            <a:endParaRPr lang="es-ES"/>
          </a:p>
        </p:txBody>
      </p:sp>
      <p:pic>
        <p:nvPicPr>
          <p:cNvPr id="4" name="Imagen 3" descr="Captura de pantalla 2015-06-02 a las 15.32.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97" y="-19360"/>
            <a:ext cx="7892703" cy="4227934"/>
          </a:xfrm>
          <a:prstGeom prst="rect">
            <a:avLst/>
          </a:prstGeom>
        </p:spPr>
      </p:pic>
    </p:spTree>
    <p:extLst>
      <p:ext uri="{BB962C8B-B14F-4D97-AF65-F5344CB8AC3E}">
        <p14:creationId xmlns:p14="http://schemas.microsoft.com/office/powerpoint/2010/main" val="39223892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CONTROL DE CAMBIOS</a:t>
            </a:r>
            <a:endParaRPr lang="es-CL" dirty="0"/>
          </a:p>
        </p:txBody>
      </p:sp>
      <p:sp>
        <p:nvSpPr>
          <p:cNvPr id="3" name="Marcador de contenido 2"/>
          <p:cNvSpPr>
            <a:spLocks noGrp="1"/>
          </p:cNvSpPr>
          <p:nvPr>
            <p:ph idx="1"/>
          </p:nvPr>
        </p:nvSpPr>
        <p:spPr/>
        <p:txBody>
          <a:bodyPr/>
          <a:lstStyle/>
          <a:p>
            <a:endParaRPr lang="es-CL" dirty="0"/>
          </a:p>
        </p:txBody>
      </p:sp>
      <p:sp>
        <p:nvSpPr>
          <p:cNvPr id="7" name="CuadroTexto 6"/>
          <p:cNvSpPr txBox="1"/>
          <p:nvPr/>
        </p:nvSpPr>
        <p:spPr>
          <a:xfrm>
            <a:off x="1331640" y="3075806"/>
            <a:ext cx="5616624" cy="369332"/>
          </a:xfrm>
          <a:prstGeom prst="rect">
            <a:avLst/>
          </a:prstGeom>
          <a:noFill/>
        </p:spPr>
        <p:txBody>
          <a:bodyPr wrap="square" rtlCol="0">
            <a:spAutoFit/>
          </a:bodyPr>
          <a:lstStyle/>
          <a:p>
            <a:r>
              <a:rPr lang="es-ES" b="1" dirty="0">
                <a:solidFill>
                  <a:schemeClr val="bg1"/>
                </a:solidFill>
              </a:rPr>
              <a:t>han.ing.unab.cl:8080/trac/</a:t>
            </a:r>
            <a:r>
              <a:rPr lang="es-ES" b="1" dirty="0" err="1">
                <a:solidFill>
                  <a:schemeClr val="bg1"/>
                </a:solidFill>
              </a:rPr>
              <a:t>PT_Ovalle_Bruna</a:t>
            </a:r>
            <a:r>
              <a:rPr lang="es-ES" b="1" dirty="0">
                <a:solidFill>
                  <a:schemeClr val="bg1"/>
                </a:solidFill>
              </a:rPr>
              <a:t>/</a:t>
            </a:r>
          </a:p>
        </p:txBody>
      </p:sp>
      <p:pic>
        <p:nvPicPr>
          <p:cNvPr id="4" name="Imagen 3" descr="Captura de pantalla 2015-06-02 a las 15.32.1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6606"/>
            <a:ext cx="9144000" cy="2623176"/>
          </a:xfrm>
          <a:prstGeom prst="rect">
            <a:avLst/>
          </a:prstGeom>
        </p:spPr>
      </p:pic>
    </p:spTree>
    <p:extLst>
      <p:ext uri="{BB962C8B-B14F-4D97-AF65-F5344CB8AC3E}">
        <p14:creationId xmlns:p14="http://schemas.microsoft.com/office/powerpoint/2010/main" val="3288456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79912" y="3795886"/>
            <a:ext cx="6554867" cy="1143000"/>
          </a:xfrm>
        </p:spPr>
        <p:txBody>
          <a:bodyPr/>
          <a:lstStyle/>
          <a:p>
            <a:r>
              <a:rPr lang="es-ES" dirty="0" smtClean="0"/>
              <a:t>Evidencia resultados</a:t>
            </a:r>
            <a:endParaRPr lang="es-ES" dirty="0"/>
          </a:p>
        </p:txBody>
      </p:sp>
      <p:sp>
        <p:nvSpPr>
          <p:cNvPr id="3" name="Marcador de contenido 2"/>
          <p:cNvSpPr>
            <a:spLocks noGrp="1"/>
          </p:cNvSpPr>
          <p:nvPr>
            <p:ph idx="1"/>
          </p:nvPr>
        </p:nvSpPr>
        <p:spPr/>
        <p:txBody>
          <a:bodyPr/>
          <a:lstStyle/>
          <a:p>
            <a:endParaRPr lang="es-ES"/>
          </a:p>
        </p:txBody>
      </p:sp>
      <p:pic>
        <p:nvPicPr>
          <p:cNvPr id="4" name="Imagen 3" descr="retorno url nombr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72124" cy="5143500"/>
          </a:xfrm>
          <a:prstGeom prst="rect">
            <a:avLst/>
          </a:prstGeom>
        </p:spPr>
      </p:pic>
      <p:pic>
        <p:nvPicPr>
          <p:cNvPr id="5" name="Imagen 4" descr="retorno url imagen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255" y="0"/>
            <a:ext cx="6657975" cy="2266950"/>
          </a:xfrm>
          <a:prstGeom prst="rect">
            <a:avLst/>
          </a:prstGeom>
        </p:spPr>
      </p:pic>
    </p:spTree>
    <p:extLst>
      <p:ext uri="{BB962C8B-B14F-4D97-AF65-F5344CB8AC3E}">
        <p14:creationId xmlns:p14="http://schemas.microsoft.com/office/powerpoint/2010/main" val="19905350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83568" y="0"/>
            <a:ext cx="6554867" cy="1143000"/>
          </a:xfrm>
        </p:spPr>
        <p:txBody>
          <a:bodyPr/>
          <a:lstStyle/>
          <a:p>
            <a:r>
              <a:rPr lang="es-ES" dirty="0" smtClean="0"/>
              <a:t>Producto</a:t>
            </a:r>
            <a:endParaRPr lang="es-ES" dirty="0"/>
          </a:p>
        </p:txBody>
      </p:sp>
      <p:pic>
        <p:nvPicPr>
          <p:cNvPr id="4" name="Imagen 3" descr="Captura de pantalla 2015-05-19 a las 16.15.4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752" y="1391307"/>
            <a:ext cx="2271719" cy="3752193"/>
          </a:xfrm>
          <a:prstGeom prst="rect">
            <a:avLst/>
          </a:prstGeom>
        </p:spPr>
      </p:pic>
      <p:pic>
        <p:nvPicPr>
          <p:cNvPr id="7" name="Imagen 6" descr="Captura de pantalla 2015-05-19 a las 16.16.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42239"/>
            <a:ext cx="2314252" cy="3801261"/>
          </a:xfrm>
          <a:prstGeom prst="rect">
            <a:avLst/>
          </a:prstGeom>
        </p:spPr>
      </p:pic>
      <p:pic>
        <p:nvPicPr>
          <p:cNvPr id="8" name="Imagen 7" descr="Captura de pantalla 2015-05-19 a las 16.15.48.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406526"/>
            <a:ext cx="2266037" cy="3736974"/>
          </a:xfrm>
          <a:prstGeom prst="rect">
            <a:avLst/>
          </a:prstGeom>
        </p:spPr>
      </p:pic>
      <p:pic>
        <p:nvPicPr>
          <p:cNvPr id="9" name="Imagen 8" descr="Captura de pantalla 2015-05-19 a las 16.15.5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4718" y="1419622"/>
            <a:ext cx="2159282" cy="3579862"/>
          </a:xfrm>
          <a:prstGeom prst="rect">
            <a:avLst/>
          </a:prstGeom>
        </p:spPr>
      </p:pic>
    </p:spTree>
    <p:extLst>
      <p:ext uri="{BB962C8B-B14F-4D97-AF65-F5344CB8AC3E}">
        <p14:creationId xmlns:p14="http://schemas.microsoft.com/office/powerpoint/2010/main" val="35348272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¿Qué se hará?</a:t>
            </a:r>
            <a:endParaRPr lang="es-CL" dirty="0"/>
          </a:p>
        </p:txBody>
      </p:sp>
      <p:sp>
        <p:nvSpPr>
          <p:cNvPr id="3" name="Marcador de contenido 2"/>
          <p:cNvSpPr>
            <a:spLocks noGrp="1"/>
          </p:cNvSpPr>
          <p:nvPr>
            <p:ph idx="1"/>
          </p:nvPr>
        </p:nvSpPr>
        <p:spPr/>
        <p:txBody>
          <a:bodyPr/>
          <a:lstStyle/>
          <a:p>
            <a:pPr algn="just"/>
            <a:r>
              <a:rPr lang="es-CL" dirty="0" smtClean="0"/>
              <a:t>SE CONTINUARA TRABAJANDO EN LAS TAREAS RESTANTES.</a:t>
            </a:r>
          </a:p>
          <a:p>
            <a:pPr algn="just"/>
            <a:r>
              <a:rPr lang="es-CL" dirty="0" smtClean="0"/>
              <a:t>SE REALIZARA REUNION DE SPRINT REVIEW CON EL PRODUCT OWNER.</a:t>
            </a:r>
          </a:p>
          <a:p>
            <a:pPr algn="just"/>
            <a:r>
              <a:rPr lang="es-CL" dirty="0" smtClean="0"/>
              <a:t>SE REALIZARA REUNION DE RETROSPECTIVA.</a:t>
            </a:r>
          </a:p>
          <a:p>
            <a:pPr algn="just"/>
            <a:r>
              <a:rPr lang="es-CL" dirty="0" smtClean="0"/>
              <a:t>SE REALIZARA REUNION DE SPRINT PLANNING CON EL PRODUCT OWNER.</a:t>
            </a:r>
          </a:p>
        </p:txBody>
      </p:sp>
    </p:spTree>
    <p:extLst>
      <p:ext uri="{BB962C8B-B14F-4D97-AF65-F5344CB8AC3E}">
        <p14:creationId xmlns:p14="http://schemas.microsoft.com/office/powerpoint/2010/main" val="11870794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Problemas encontrados</a:t>
            </a:r>
            <a:endParaRPr lang="es-CL" dirty="0"/>
          </a:p>
        </p:txBody>
      </p:sp>
      <p:sp>
        <p:nvSpPr>
          <p:cNvPr id="3" name="Marcador de contenido 2"/>
          <p:cNvSpPr>
            <a:spLocks noGrp="1"/>
          </p:cNvSpPr>
          <p:nvPr>
            <p:ph idx="1"/>
          </p:nvPr>
        </p:nvSpPr>
        <p:spPr/>
        <p:txBody>
          <a:bodyPr/>
          <a:lstStyle/>
          <a:p>
            <a:r>
              <a:rPr lang="es-CL" dirty="0" smtClean="0"/>
              <a:t>Dificultad de la toma de datos de sitios.</a:t>
            </a:r>
          </a:p>
          <a:p>
            <a:r>
              <a:rPr lang="es-CL" dirty="0" smtClean="0"/>
              <a:t>Dificultad de automatizar (cada 6 hora) el proceso de toma de datos.</a:t>
            </a:r>
            <a:endParaRPr lang="es-CL" dirty="0" smtClean="0"/>
          </a:p>
        </p:txBody>
      </p:sp>
    </p:spTree>
    <p:extLst>
      <p:ext uri="{BB962C8B-B14F-4D97-AF65-F5344CB8AC3E}">
        <p14:creationId xmlns:p14="http://schemas.microsoft.com/office/powerpoint/2010/main" val="1556046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533401" y="3327834"/>
            <a:ext cx="6554867" cy="1143000"/>
          </a:xfrm>
        </p:spPr>
        <p:txBody>
          <a:bodyPr/>
          <a:lstStyle/>
          <a:p>
            <a:r>
              <a:rPr lang="es-CL" dirty="0" smtClean="0"/>
              <a:t>Contextualización</a:t>
            </a:r>
            <a:endParaRPr lang="es-CL" dirty="0"/>
          </a:p>
        </p:txBody>
      </p:sp>
      <p:sp>
        <p:nvSpPr>
          <p:cNvPr id="3" name="Marcador de contenido 2"/>
          <p:cNvSpPr>
            <a:spLocks noGrp="1"/>
          </p:cNvSpPr>
          <p:nvPr>
            <p:ph idx="1"/>
          </p:nvPr>
        </p:nvSpPr>
        <p:spPr>
          <a:xfrm>
            <a:off x="533400" y="400050"/>
            <a:ext cx="8359080" cy="2825753"/>
          </a:xfrm>
        </p:spPr>
        <p:txBody>
          <a:bodyPr/>
          <a:lstStyle/>
          <a:p>
            <a:pPr algn="just"/>
            <a:r>
              <a:rPr lang="es-CL" dirty="0" smtClean="0"/>
              <a:t>EN LA ACTUALIDAD LAS GRANDES EMPRESAS COMPITEN POR TENER LA MAYOR CANTIDAD DE CLIENTES POSIBLES, POR LO TANTO LOS PRECIOS DE LOS PRODUCTOS VARIA DEPENDIENDO DE LA EMPRESA, ES POR ESO QUE NACE LA NECESIDAD DE TENER MAS CONOCIMIENTO SOBRE LAS OFERTAS QUE ENTREGA EL MERCADO A SUS CONSUMIDORES, PARA ASÍ PODER OBTENER UN PRODUCTO POR UN PRECIO QUE DEJE SATISFECHO AL CONSUMIDOR.</a:t>
            </a:r>
            <a:endParaRPr lang="es-CL" dirty="0"/>
          </a:p>
        </p:txBody>
      </p:sp>
    </p:spTree>
    <p:extLst>
      <p:ext uri="{BB962C8B-B14F-4D97-AF65-F5344CB8AC3E}">
        <p14:creationId xmlns:p14="http://schemas.microsoft.com/office/powerpoint/2010/main" val="2486045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GRACIAS POR SU ATENCIÓN</a:t>
            </a:r>
            <a:endParaRPr lang="es-CL" dirty="0"/>
          </a:p>
        </p:txBody>
      </p:sp>
      <p:sp>
        <p:nvSpPr>
          <p:cNvPr id="3" name="Marcador de contenido 2"/>
          <p:cNvSpPr>
            <a:spLocks noGrp="1"/>
          </p:cNvSpPr>
          <p:nvPr>
            <p:ph idx="1"/>
          </p:nvPr>
        </p:nvSpPr>
        <p:spPr/>
        <p:txBody>
          <a:bodyPr/>
          <a:lstStyle/>
          <a:p>
            <a:endParaRPr lang="es-CL"/>
          </a:p>
        </p:txBody>
      </p:sp>
    </p:spTree>
    <p:extLst>
      <p:ext uri="{BB962C8B-B14F-4D97-AF65-F5344CB8AC3E}">
        <p14:creationId xmlns:p14="http://schemas.microsoft.com/office/powerpoint/2010/main" val="34701640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planificación</a:t>
            </a:r>
            <a:endParaRPr lang="es-CL" dirty="0"/>
          </a:p>
        </p:txBody>
      </p:sp>
      <p:sp>
        <p:nvSpPr>
          <p:cNvPr id="3" name="Marcador de contenido 2"/>
          <p:cNvSpPr>
            <a:spLocks noGrp="1"/>
          </p:cNvSpPr>
          <p:nvPr>
            <p:ph idx="1"/>
          </p:nvPr>
        </p:nvSpPr>
        <p:spPr/>
        <p:txBody>
          <a:bodyPr/>
          <a:lstStyle/>
          <a:p>
            <a:endParaRPr lang="es-ES"/>
          </a:p>
        </p:txBody>
      </p:sp>
      <p:pic>
        <p:nvPicPr>
          <p:cNvPr id="5" name="Imagen 4" descr="Captura de pantalla 2015-05-12 a las 15.2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4068"/>
            <a:ext cx="9144000" cy="2885199"/>
          </a:xfrm>
          <a:prstGeom prst="rect">
            <a:avLst/>
          </a:prstGeom>
        </p:spPr>
      </p:pic>
    </p:spTree>
    <p:extLst>
      <p:ext uri="{BB962C8B-B14F-4D97-AF65-F5344CB8AC3E}">
        <p14:creationId xmlns:p14="http://schemas.microsoft.com/office/powerpoint/2010/main" val="3754876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4191930"/>
            <a:ext cx="6554867" cy="1143000"/>
          </a:xfrm>
        </p:spPr>
        <p:txBody>
          <a:bodyPr/>
          <a:lstStyle/>
          <a:p>
            <a:r>
              <a:rPr lang="es-CL" dirty="0" err="1" smtClean="0"/>
              <a:t>Product</a:t>
            </a:r>
            <a:r>
              <a:rPr lang="es-CL" dirty="0" smtClean="0"/>
              <a:t> </a:t>
            </a:r>
            <a:r>
              <a:rPr lang="es-CL" dirty="0" err="1" smtClean="0"/>
              <a:t>backlog</a:t>
            </a:r>
            <a:endParaRPr lang="es-CL" dirty="0"/>
          </a:p>
        </p:txBody>
      </p:sp>
      <p:sp>
        <p:nvSpPr>
          <p:cNvPr id="6" name="Marcador de contenido 5"/>
          <p:cNvSpPr>
            <a:spLocks noGrp="1"/>
          </p:cNvSpPr>
          <p:nvPr>
            <p:ph idx="1"/>
          </p:nvPr>
        </p:nvSpPr>
        <p:spPr/>
        <p:txBody>
          <a:bodyPr/>
          <a:lstStyle/>
          <a:p>
            <a:endParaRPr lang="es-ES"/>
          </a:p>
        </p:txBody>
      </p:sp>
      <p:pic>
        <p:nvPicPr>
          <p:cNvPr id="4" name="Imagen 3" descr="Captura de pantalla 2015-06-02 a las 13.46.5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443958"/>
          </a:xfrm>
          <a:prstGeom prst="rect">
            <a:avLst/>
          </a:prstGeom>
        </p:spPr>
      </p:pic>
    </p:spTree>
    <p:extLst>
      <p:ext uri="{BB962C8B-B14F-4D97-AF65-F5344CB8AC3E}">
        <p14:creationId xmlns:p14="http://schemas.microsoft.com/office/powerpoint/2010/main" val="12724228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Trabajo</a:t>
            </a:r>
            <a:endParaRPr lang="es-ES" dirty="0"/>
          </a:p>
        </p:txBody>
      </p:sp>
      <p:sp>
        <p:nvSpPr>
          <p:cNvPr id="3" name="Marcador de contenido 2"/>
          <p:cNvSpPr>
            <a:spLocks noGrp="1"/>
          </p:cNvSpPr>
          <p:nvPr>
            <p:ph idx="1"/>
          </p:nvPr>
        </p:nvSpPr>
        <p:spPr/>
        <p:txBody>
          <a:bodyPr/>
          <a:lstStyle/>
          <a:p>
            <a:r>
              <a:rPr lang="es-ES" dirty="0" smtClean="0"/>
              <a:t>Se trabará 3 horas diarias por persona.</a:t>
            </a:r>
          </a:p>
          <a:p>
            <a:r>
              <a:rPr lang="es-ES" dirty="0" smtClean="0"/>
              <a:t>15 horas semanales por persona.</a:t>
            </a:r>
          </a:p>
          <a:p>
            <a:r>
              <a:rPr lang="es-ES" dirty="0" smtClean="0"/>
              <a:t>45 horas por Sprint por persona.</a:t>
            </a:r>
          </a:p>
          <a:p>
            <a:r>
              <a:rPr lang="es-ES" dirty="0" smtClean="0"/>
              <a:t>Total: 90 horas por Sprint</a:t>
            </a:r>
          </a:p>
        </p:txBody>
      </p:sp>
      <p:sp>
        <p:nvSpPr>
          <p:cNvPr id="4" name="CuadroTexto 3"/>
          <p:cNvSpPr txBox="1"/>
          <p:nvPr/>
        </p:nvSpPr>
        <p:spPr>
          <a:xfrm>
            <a:off x="5652120" y="4443958"/>
            <a:ext cx="2448272" cy="369332"/>
          </a:xfrm>
          <a:prstGeom prst="rect">
            <a:avLst/>
          </a:prstGeom>
          <a:noFill/>
        </p:spPr>
        <p:txBody>
          <a:bodyPr wrap="square" rtlCol="0">
            <a:spAutoFit/>
          </a:bodyPr>
          <a:lstStyle/>
          <a:p>
            <a:r>
              <a:rPr lang="es-ES" dirty="0" smtClean="0"/>
              <a:t>Sprint de 3 Semanas</a:t>
            </a:r>
          </a:p>
        </p:txBody>
      </p:sp>
    </p:spTree>
    <p:extLst>
      <p:ext uri="{BB962C8B-B14F-4D97-AF65-F5344CB8AC3E}">
        <p14:creationId xmlns:p14="http://schemas.microsoft.com/office/powerpoint/2010/main" val="42003484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Reuniones</a:t>
            </a:r>
            <a:endParaRPr lang="es-ES" dirty="0"/>
          </a:p>
        </p:txBody>
      </p:sp>
      <p:sp>
        <p:nvSpPr>
          <p:cNvPr id="3" name="Marcador de contenido 2"/>
          <p:cNvSpPr>
            <a:spLocks noGrp="1"/>
          </p:cNvSpPr>
          <p:nvPr>
            <p:ph idx="1"/>
          </p:nvPr>
        </p:nvSpPr>
        <p:spPr/>
        <p:txBody>
          <a:bodyPr>
            <a:normAutofit fontScale="85000" lnSpcReduction="10000"/>
          </a:bodyPr>
          <a:lstStyle/>
          <a:p>
            <a:r>
              <a:rPr lang="es-ES" dirty="0" smtClean="0"/>
              <a:t>Daily Meeting: A realizar a diario mediante la plataforma “TeamViewer”. 15:00 Duración 15 minutos.</a:t>
            </a:r>
          </a:p>
          <a:p>
            <a:r>
              <a:rPr lang="es-ES" dirty="0" smtClean="0"/>
              <a:t>Sprint Planning: A realizar antes de cada Sprint. </a:t>
            </a:r>
            <a:r>
              <a:rPr lang="es-ES" dirty="0" smtClean="0"/>
              <a:t>Sprint </a:t>
            </a:r>
            <a:r>
              <a:rPr lang="es-ES" dirty="0" smtClean="0"/>
              <a:t>2 día 20 de Mayo a 10:</a:t>
            </a:r>
            <a:r>
              <a:rPr lang="es-ES" dirty="0"/>
              <a:t>3</a:t>
            </a:r>
            <a:r>
              <a:rPr lang="es-ES" dirty="0" smtClean="0"/>
              <a:t>0.</a:t>
            </a:r>
          </a:p>
          <a:p>
            <a:r>
              <a:rPr lang="es-ES" dirty="0" smtClean="0"/>
              <a:t>Sprint Review: A realizar al termino de cada Sprint.</a:t>
            </a:r>
            <a:br>
              <a:rPr lang="es-ES" dirty="0" smtClean="0"/>
            </a:br>
            <a:r>
              <a:rPr lang="es-ES" dirty="0" smtClean="0"/>
              <a:t>Sprint </a:t>
            </a:r>
            <a:r>
              <a:rPr lang="es-ES" dirty="0" smtClean="0"/>
              <a:t>2 </a:t>
            </a:r>
            <a:r>
              <a:rPr lang="es-ES" dirty="0" smtClean="0"/>
              <a:t>a realizar día </a:t>
            </a:r>
            <a:r>
              <a:rPr lang="es-ES" dirty="0" smtClean="0"/>
              <a:t>10</a:t>
            </a:r>
            <a:r>
              <a:rPr lang="es-ES" dirty="0" smtClean="0"/>
              <a:t> </a:t>
            </a:r>
            <a:r>
              <a:rPr lang="es-ES" dirty="0" smtClean="0"/>
              <a:t>de </a:t>
            </a:r>
            <a:r>
              <a:rPr lang="es-ES" dirty="0" smtClean="0"/>
              <a:t>Junio. Horario por definir.</a:t>
            </a:r>
            <a:endParaRPr lang="es-ES" dirty="0" smtClean="0"/>
          </a:p>
          <a:p>
            <a:r>
              <a:rPr lang="es-ES" dirty="0" smtClean="0"/>
              <a:t>Retrospectiva del Sprint: A realizar al termino de cada Sprint. </a:t>
            </a:r>
            <a:r>
              <a:rPr lang="es-ES" dirty="0" smtClean="0"/>
              <a:t>Sprint 2 </a:t>
            </a:r>
            <a:r>
              <a:rPr lang="es-ES" dirty="0" smtClean="0"/>
              <a:t>a realizar día </a:t>
            </a:r>
            <a:r>
              <a:rPr lang="es-ES" dirty="0" smtClean="0"/>
              <a:t>10 de Junio a </a:t>
            </a:r>
            <a:r>
              <a:rPr lang="es-ES" dirty="0" smtClean="0"/>
              <a:t>las 15:</a:t>
            </a:r>
            <a:r>
              <a:rPr lang="es-ES" dirty="0" smtClean="0"/>
              <a:t>30.</a:t>
            </a:r>
            <a:endParaRPr lang="es-ES" dirty="0" smtClean="0"/>
          </a:p>
          <a:p>
            <a:endParaRPr lang="es-ES" dirty="0"/>
          </a:p>
        </p:txBody>
      </p:sp>
    </p:spTree>
    <p:extLst>
      <p:ext uri="{BB962C8B-B14F-4D97-AF65-F5344CB8AC3E}">
        <p14:creationId xmlns:p14="http://schemas.microsoft.com/office/powerpoint/2010/main" val="18169696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Sprint backlog </a:t>
            </a:r>
            <a:endParaRPr lang="es-CL" dirty="0"/>
          </a:p>
        </p:txBody>
      </p:sp>
      <p:sp>
        <p:nvSpPr>
          <p:cNvPr id="3" name="Marcador de contenido 2"/>
          <p:cNvSpPr>
            <a:spLocks noGrp="1"/>
          </p:cNvSpPr>
          <p:nvPr>
            <p:ph idx="1"/>
          </p:nvPr>
        </p:nvSpPr>
        <p:spPr/>
        <p:txBody>
          <a:bodyPr/>
          <a:lstStyle/>
          <a:p>
            <a:endParaRPr lang="es-ES"/>
          </a:p>
        </p:txBody>
      </p:sp>
      <p:pic>
        <p:nvPicPr>
          <p:cNvPr id="5" name="Imagen 4" descr="Captura de pantalla 2015-06-02 a las 13.47.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7484"/>
            <a:ext cx="9144000" cy="2646314"/>
          </a:xfrm>
          <a:prstGeom prst="rect">
            <a:avLst/>
          </a:prstGeom>
        </p:spPr>
      </p:pic>
      <p:sp>
        <p:nvSpPr>
          <p:cNvPr id="6" name="CuadroTexto 5"/>
          <p:cNvSpPr txBox="1"/>
          <p:nvPr/>
        </p:nvSpPr>
        <p:spPr>
          <a:xfrm>
            <a:off x="5220072" y="3867894"/>
            <a:ext cx="3744416" cy="923330"/>
          </a:xfrm>
          <a:prstGeom prst="rect">
            <a:avLst/>
          </a:prstGeom>
          <a:noFill/>
        </p:spPr>
        <p:txBody>
          <a:bodyPr wrap="square" rtlCol="0">
            <a:spAutoFit/>
          </a:bodyPr>
          <a:lstStyle/>
          <a:p>
            <a:r>
              <a:rPr lang="es-ES" dirty="0" smtClean="0"/>
              <a:t>Meta: </a:t>
            </a:r>
            <a:r>
              <a:rPr lang="es-ES" b="1" dirty="0">
                <a:solidFill>
                  <a:schemeClr val="bg1"/>
                </a:solidFill>
              </a:rPr>
              <a:t>Entregar la funcionalidad de Rastreo automático de productos en sitios web.</a:t>
            </a:r>
            <a:r>
              <a:rPr lang="es-ES" b="1" dirty="0">
                <a:solidFill>
                  <a:schemeClr val="bg1"/>
                </a:solidFill>
              </a:rPr>
              <a:t>  </a:t>
            </a:r>
          </a:p>
        </p:txBody>
      </p:sp>
    </p:spTree>
    <p:extLst>
      <p:ext uri="{BB962C8B-B14F-4D97-AF65-F5344CB8AC3E}">
        <p14:creationId xmlns:p14="http://schemas.microsoft.com/office/powerpoint/2010/main" val="39661263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4000500"/>
            <a:ext cx="6554867" cy="1143000"/>
          </a:xfrm>
        </p:spPr>
        <p:txBody>
          <a:bodyPr/>
          <a:lstStyle/>
          <a:p>
            <a:r>
              <a:rPr lang="es-ES" dirty="0" smtClean="0"/>
              <a:t>Criterios de Aceptación</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519260625"/>
              </p:ext>
            </p:extLst>
          </p:nvPr>
        </p:nvGraphicFramePr>
        <p:xfrm>
          <a:off x="107504" y="51470"/>
          <a:ext cx="6198840" cy="2374567"/>
        </p:xfrm>
        <a:graphic>
          <a:graphicData uri="http://schemas.openxmlformats.org/drawingml/2006/table">
            <a:tbl>
              <a:tblPr/>
              <a:tblGrid>
                <a:gridCol w="1042635"/>
                <a:gridCol w="860318"/>
                <a:gridCol w="734972"/>
                <a:gridCol w="1475643"/>
                <a:gridCol w="2085272"/>
              </a:tblGrid>
              <a:tr h="255912">
                <a:tc gridSpan="5">
                  <a:txBody>
                    <a:bodyPr/>
                    <a:lstStyle/>
                    <a:p>
                      <a:pPr algn="ctr" fontAlgn="b"/>
                      <a:r>
                        <a:rPr lang="es-ES" sz="900" b="1" i="0" u="none" strike="noStrike" dirty="0">
                          <a:solidFill>
                            <a:srgbClr val="FFFFFF"/>
                          </a:solidFill>
                          <a:effectLst/>
                          <a:latin typeface="Arial"/>
                        </a:rPr>
                        <a:t>Criterios de Aceptación Historia Nº 26 Rastrear Productos</a:t>
                      </a:r>
                    </a:p>
                  </a:txBody>
                  <a:tcPr marL="6025" marR="6025" marT="60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448636">
                <a:tc>
                  <a:txBody>
                    <a:bodyPr/>
                    <a:lstStyle/>
                    <a:p>
                      <a:pPr algn="ctr" fontAlgn="b"/>
                      <a:r>
                        <a:rPr lang="es-ES" sz="900" b="1" i="0" u="none" strike="noStrike">
                          <a:solidFill>
                            <a:srgbClr val="FFFFFF"/>
                          </a:solidFill>
                          <a:effectLst/>
                          <a:latin typeface="Arial"/>
                        </a:rPr>
                        <a:t>Número (#) de Escenario</a:t>
                      </a:r>
                    </a:p>
                  </a:txBody>
                  <a:tcPr marL="6025" marR="6025" marT="60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900" b="1" i="0" u="none" strike="noStrike">
                          <a:solidFill>
                            <a:srgbClr val="FFFFFF"/>
                          </a:solidFill>
                          <a:effectLst/>
                          <a:latin typeface="Arial"/>
                        </a:rPr>
                        <a:t>Criterio de Aceptación (Título)</a:t>
                      </a:r>
                    </a:p>
                  </a:txBody>
                  <a:tcPr marL="6025" marR="6025" marT="60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900" b="1" i="0" u="none" strike="noStrike">
                          <a:solidFill>
                            <a:srgbClr val="FFFFFF"/>
                          </a:solidFill>
                          <a:effectLst/>
                          <a:latin typeface="Arial"/>
                        </a:rPr>
                        <a:t>Contexto</a:t>
                      </a:r>
                    </a:p>
                  </a:txBody>
                  <a:tcPr marL="6025" marR="6025" marT="60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900" b="1" i="0" u="none" strike="noStrike">
                          <a:solidFill>
                            <a:srgbClr val="FFFFFF"/>
                          </a:solidFill>
                          <a:effectLst/>
                          <a:latin typeface="Arial"/>
                        </a:rPr>
                        <a:t>Evento</a:t>
                      </a:r>
                    </a:p>
                  </a:txBody>
                  <a:tcPr marL="6025" marR="6025" marT="60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900" b="1" i="0" u="none" strike="noStrike">
                          <a:solidFill>
                            <a:srgbClr val="FFFFFF"/>
                          </a:solidFill>
                          <a:effectLst/>
                          <a:latin typeface="Arial"/>
                        </a:rPr>
                        <a:t>Resultado / Comportamiento esperado</a:t>
                      </a:r>
                    </a:p>
                  </a:txBody>
                  <a:tcPr marL="6025" marR="6025" marT="60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r>
              <a:tr h="255912">
                <a:tc>
                  <a:txBody>
                    <a:bodyPr/>
                    <a:lstStyle/>
                    <a:p>
                      <a:pPr algn="ctr" fontAlgn="ctr"/>
                      <a:r>
                        <a:rPr lang="es-ES" sz="900" b="0" i="0" u="none" strike="noStrike" dirty="0">
                          <a:solidFill>
                            <a:srgbClr val="000000"/>
                          </a:solidFill>
                          <a:effectLst/>
                          <a:latin typeface="Arial"/>
                        </a:rPr>
                        <a:t>1</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ES" sz="900" b="0" i="0" u="none" strike="noStrike" dirty="0">
                          <a:solidFill>
                            <a:srgbClr val="000000"/>
                          </a:solidFill>
                          <a:effectLst/>
                          <a:latin typeface="Arial"/>
                        </a:rPr>
                        <a:t>Guardar Nombre</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ES" sz="900" b="0" i="0" u="none" strike="noStrike">
                          <a:solidFill>
                            <a:srgbClr val="000000"/>
                          </a:solidFill>
                          <a:effectLst/>
                          <a:latin typeface="Arial"/>
                        </a:rPr>
                        <a:t>Cuando Rastree Productos</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900" b="0" i="0" u="none" strike="noStrike" dirty="0">
                          <a:solidFill>
                            <a:srgbClr val="000000"/>
                          </a:solidFill>
                          <a:effectLst/>
                          <a:latin typeface="Calibri"/>
                        </a:rPr>
                        <a:t>Al rastrear productos de los sitios web y tomar los datos</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ctr"/>
                      <a:r>
                        <a:rPr lang="es-ES" sz="900" b="0" i="0" u="none" strike="noStrike">
                          <a:solidFill>
                            <a:srgbClr val="000000"/>
                          </a:solidFill>
                          <a:effectLst/>
                          <a:latin typeface="Arial"/>
                        </a:rPr>
                        <a:t>Guardar Nombre Producto en BDD y que coincida con el del sitio original.</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55912">
                <a:tc>
                  <a:txBody>
                    <a:bodyPr/>
                    <a:lstStyle/>
                    <a:p>
                      <a:pPr algn="ctr" fontAlgn="ctr"/>
                      <a:r>
                        <a:rPr lang="es-ES" sz="900" b="0" i="0" u="none" strike="noStrike">
                          <a:solidFill>
                            <a:srgbClr val="000000"/>
                          </a:solidFill>
                          <a:effectLst/>
                          <a:latin typeface="Arial"/>
                        </a:rPr>
                        <a:t>2</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ES" sz="900" b="0" i="0" u="none" strike="noStrike">
                          <a:solidFill>
                            <a:srgbClr val="000000"/>
                          </a:solidFill>
                          <a:effectLst/>
                          <a:latin typeface="Arial"/>
                        </a:rPr>
                        <a:t>Guardar Descripción</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ES" sz="900" b="0" i="0" u="none" strike="noStrike">
                          <a:solidFill>
                            <a:srgbClr val="000000"/>
                          </a:solidFill>
                          <a:effectLst/>
                          <a:latin typeface="Arial"/>
                        </a:rPr>
                        <a:t>Cuando Rastree Productos</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900" b="0" i="0" u="none" strike="noStrike" dirty="0">
                          <a:solidFill>
                            <a:srgbClr val="000000"/>
                          </a:solidFill>
                          <a:effectLst/>
                          <a:latin typeface="Calibri"/>
                        </a:rPr>
                        <a:t>Al rastrear productos de los sitios web y tomar los datos</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900" b="0" i="0" u="none" strike="noStrike">
                          <a:solidFill>
                            <a:srgbClr val="000000"/>
                          </a:solidFill>
                          <a:effectLst/>
                          <a:latin typeface="Calibri"/>
                        </a:rPr>
                        <a:t>Guardar Descripción Producto en BDD y que coincida con el del sitio original.</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55912">
                <a:tc>
                  <a:txBody>
                    <a:bodyPr/>
                    <a:lstStyle/>
                    <a:p>
                      <a:pPr algn="ctr" fontAlgn="ctr"/>
                      <a:r>
                        <a:rPr lang="es-ES" sz="900" b="0" i="0" u="none" strike="noStrike">
                          <a:solidFill>
                            <a:srgbClr val="000000"/>
                          </a:solidFill>
                          <a:effectLst/>
                          <a:latin typeface="Arial"/>
                        </a:rPr>
                        <a:t>3</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ES" sz="900" b="0" i="0" u="none" strike="noStrike">
                          <a:solidFill>
                            <a:srgbClr val="000000"/>
                          </a:solidFill>
                          <a:effectLst/>
                          <a:latin typeface="Arial"/>
                        </a:rPr>
                        <a:t>Guardar Precio</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ES" sz="900" b="0" i="0" u="none" strike="noStrike">
                          <a:solidFill>
                            <a:srgbClr val="000000"/>
                          </a:solidFill>
                          <a:effectLst/>
                          <a:latin typeface="Arial"/>
                        </a:rPr>
                        <a:t>Cuando Rastree Productos</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900" b="0" i="0" u="none" strike="noStrike" dirty="0">
                          <a:solidFill>
                            <a:srgbClr val="000000"/>
                          </a:solidFill>
                          <a:effectLst/>
                          <a:latin typeface="Calibri"/>
                        </a:rPr>
                        <a:t>Al rastrear productos de los sitios web y tomar los datos</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ctr"/>
                      <a:r>
                        <a:rPr lang="es-ES" sz="900" b="0" i="0" u="none" strike="noStrike" dirty="0">
                          <a:solidFill>
                            <a:srgbClr val="000000"/>
                          </a:solidFill>
                          <a:effectLst/>
                          <a:latin typeface="Arial"/>
                        </a:rPr>
                        <a:t>Guardar Precio Producto en BDD y que coincida con el del sitio original.</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55912">
                <a:tc>
                  <a:txBody>
                    <a:bodyPr/>
                    <a:lstStyle/>
                    <a:p>
                      <a:pPr algn="ctr" fontAlgn="ctr"/>
                      <a:r>
                        <a:rPr lang="es-ES" sz="900" b="0" i="0" u="none" strike="noStrike">
                          <a:solidFill>
                            <a:srgbClr val="000000"/>
                          </a:solidFill>
                          <a:effectLst/>
                          <a:latin typeface="Arial"/>
                        </a:rPr>
                        <a:t>4</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b"/>
                      <a:r>
                        <a:rPr lang="es-ES" sz="900" b="0" i="0" u="none" strike="noStrike">
                          <a:solidFill>
                            <a:srgbClr val="000000"/>
                          </a:solidFill>
                          <a:effectLst/>
                          <a:latin typeface="Calibri"/>
                        </a:rPr>
                        <a:t>Guardar URL</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ctr"/>
                      <a:r>
                        <a:rPr lang="es-ES" sz="900" b="0" i="0" u="none" strike="noStrike">
                          <a:solidFill>
                            <a:srgbClr val="000000"/>
                          </a:solidFill>
                          <a:effectLst/>
                          <a:latin typeface="Arial"/>
                        </a:rPr>
                        <a:t>Cuando Rastree Productos</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900" b="0" i="0" u="none" strike="noStrike" dirty="0">
                          <a:solidFill>
                            <a:srgbClr val="000000"/>
                          </a:solidFill>
                          <a:effectLst/>
                          <a:latin typeface="Calibri"/>
                        </a:rPr>
                        <a:t>Al rastrear productos de los sitios web y tomar los datos</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900" b="0" i="0" u="none" strike="noStrike" dirty="0">
                          <a:solidFill>
                            <a:srgbClr val="000000"/>
                          </a:solidFill>
                          <a:effectLst/>
                          <a:latin typeface="Calibri"/>
                        </a:rPr>
                        <a:t>Guardar URL Imagen de Producto en BDD y que coincida con el del sitio original.</a:t>
                      </a:r>
                    </a:p>
                  </a:txBody>
                  <a:tcPr marL="6025" marR="6025" marT="6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579569622"/>
              </p:ext>
            </p:extLst>
          </p:nvPr>
        </p:nvGraphicFramePr>
        <p:xfrm>
          <a:off x="1619672" y="2427734"/>
          <a:ext cx="6842821" cy="1625317"/>
        </p:xfrm>
        <a:graphic>
          <a:graphicData uri="http://schemas.openxmlformats.org/drawingml/2006/table">
            <a:tbl>
              <a:tblPr/>
              <a:tblGrid>
                <a:gridCol w="693529"/>
                <a:gridCol w="1775435"/>
                <a:gridCol w="1350070"/>
                <a:gridCol w="3023787"/>
              </a:tblGrid>
              <a:tr h="129321">
                <a:tc gridSpan="4">
                  <a:txBody>
                    <a:bodyPr/>
                    <a:lstStyle/>
                    <a:p>
                      <a:pPr algn="ctr" fontAlgn="b"/>
                      <a:r>
                        <a:rPr lang="es-ES" sz="700" b="1" i="0" u="none" strike="noStrike">
                          <a:solidFill>
                            <a:srgbClr val="FFFFFF"/>
                          </a:solidFill>
                          <a:effectLst/>
                          <a:latin typeface="Arial"/>
                        </a:rPr>
                        <a:t>Criterios de Aceptación H.U Nro 1 Busqueda Categoria</a:t>
                      </a:r>
                    </a:p>
                  </a:txBody>
                  <a:tcPr marL="4429" marR="4429" marT="442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hMerge="1">
                  <a:txBody>
                    <a:bodyPr/>
                    <a:lstStyle/>
                    <a:p>
                      <a:endParaRPr lang="es-ES"/>
                    </a:p>
                  </a:txBody>
                  <a:tcPr/>
                </a:tc>
                <a:tc hMerge="1">
                  <a:txBody>
                    <a:bodyPr/>
                    <a:lstStyle/>
                    <a:p>
                      <a:endParaRPr lang="es-ES"/>
                    </a:p>
                  </a:txBody>
                  <a:tcPr/>
                </a:tc>
                <a:tc hMerge="1">
                  <a:txBody>
                    <a:bodyPr/>
                    <a:lstStyle/>
                    <a:p>
                      <a:endParaRPr lang="es-ES"/>
                    </a:p>
                  </a:txBody>
                  <a:tcPr/>
                </a:tc>
              </a:tr>
              <a:tr h="129321">
                <a:tc>
                  <a:txBody>
                    <a:bodyPr/>
                    <a:lstStyle/>
                    <a:p>
                      <a:pPr algn="ctr" fontAlgn="b"/>
                      <a:r>
                        <a:rPr lang="es-ES" sz="700" b="1" i="0" u="none" strike="noStrike">
                          <a:solidFill>
                            <a:srgbClr val="FFFFFF"/>
                          </a:solidFill>
                          <a:effectLst/>
                          <a:latin typeface="Arial"/>
                        </a:rPr>
                        <a:t>Criterio de Aceptación (Título)</a:t>
                      </a:r>
                    </a:p>
                  </a:txBody>
                  <a:tcPr marL="4429" marR="4429" marT="4429"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700" b="1" i="0" u="none" strike="noStrike">
                          <a:solidFill>
                            <a:srgbClr val="FFFFFF"/>
                          </a:solidFill>
                          <a:effectLst/>
                          <a:latin typeface="Arial"/>
                        </a:rPr>
                        <a:t>Obs</a:t>
                      </a:r>
                    </a:p>
                  </a:txBody>
                  <a:tcPr marL="4429" marR="4429" marT="44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700" b="1" i="0" u="none" strike="noStrike">
                          <a:solidFill>
                            <a:srgbClr val="FFFFFF"/>
                          </a:solidFill>
                          <a:effectLst/>
                          <a:latin typeface="Arial"/>
                        </a:rPr>
                        <a:t>Evento</a:t>
                      </a:r>
                    </a:p>
                  </a:txBody>
                  <a:tcPr marL="4429" marR="4429" marT="44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700" b="1" i="0" u="none" strike="noStrike">
                          <a:solidFill>
                            <a:srgbClr val="FFFFFF"/>
                          </a:solidFill>
                          <a:effectLst/>
                          <a:latin typeface="Arial"/>
                        </a:rPr>
                        <a:t>Resultado / Comportamiento esperado</a:t>
                      </a:r>
                    </a:p>
                  </a:txBody>
                  <a:tcPr marL="4429" marR="4429" marT="442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r>
              <a:tr h="129321">
                <a:tc>
                  <a:txBody>
                    <a:bodyPr/>
                    <a:lstStyle/>
                    <a:p>
                      <a:pPr algn="ctr" fontAlgn="ctr"/>
                      <a:r>
                        <a:rPr lang="es-ES" sz="700" b="0" i="0" u="none" strike="noStrike" dirty="0">
                          <a:solidFill>
                            <a:srgbClr val="000000"/>
                          </a:solidFill>
                          <a:effectLst/>
                          <a:latin typeface="Arial"/>
                        </a:rPr>
                        <a:t>Búsqueda </a:t>
                      </a:r>
                      <a:r>
                        <a:rPr lang="es-ES" sz="700" b="0" i="0" u="none" strike="noStrike" dirty="0" smtClean="0">
                          <a:solidFill>
                            <a:srgbClr val="000000"/>
                          </a:solidFill>
                          <a:effectLst/>
                          <a:latin typeface="Arial"/>
                        </a:rPr>
                        <a:t>Categoría</a:t>
                      </a:r>
                      <a:endParaRPr lang="es-ES" sz="700" b="0" i="0" u="none" strike="noStrike" dirty="0">
                        <a:solidFill>
                          <a:srgbClr val="000000"/>
                        </a:solidFill>
                        <a:effectLst/>
                        <a:latin typeface="Arial"/>
                      </a:endParaRPr>
                    </a:p>
                  </a:txBody>
                  <a:tcPr marL="4429" marR="4429" marT="442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dirty="0">
                          <a:solidFill>
                            <a:srgbClr val="000000"/>
                          </a:solidFill>
                          <a:effectLst/>
                          <a:latin typeface="Arial"/>
                        </a:rPr>
                        <a:t>No se especifica orden en la historia. Corregir </a:t>
                      </a:r>
                      <a:r>
                        <a:rPr lang="es-ES" sz="700" b="0" i="0" u="none" strike="noStrike" dirty="0" err="1">
                          <a:solidFill>
                            <a:srgbClr val="000000"/>
                          </a:solidFill>
                          <a:effectLst/>
                          <a:latin typeface="Arial"/>
                        </a:rPr>
                        <a:t>prox</a:t>
                      </a:r>
                      <a:r>
                        <a:rPr lang="es-ES" sz="700" b="0" i="0" u="none" strike="noStrike" dirty="0">
                          <a:solidFill>
                            <a:srgbClr val="000000"/>
                          </a:solidFill>
                          <a:effectLst/>
                          <a:latin typeface="Arial"/>
                        </a:rPr>
                        <a:t> sprint.</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800" b="0" i="0" u="none" strike="noStrike" dirty="0">
                          <a:solidFill>
                            <a:srgbClr val="000000"/>
                          </a:solidFill>
                          <a:effectLst/>
                          <a:latin typeface="Calibri"/>
                        </a:rPr>
                        <a:t>Cuando se muestren los resultados al buscar por categoría</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se debe mostrar una lista ordenada de los productos según marca</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2063">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s-ES" sz="700" b="0" i="0" u="none" strike="noStrike" dirty="0">
                          <a:solidFill>
                            <a:srgbClr val="000000"/>
                          </a:solidFill>
                          <a:effectLst/>
                          <a:latin typeface="Arial"/>
                        </a:rPr>
                        <a:t> </a:t>
                      </a:r>
                      <a:r>
                        <a:rPr lang="es-ES" sz="700" b="0" i="0" u="none" strike="noStrike" dirty="0" smtClean="0">
                          <a:solidFill>
                            <a:srgbClr val="000000"/>
                          </a:solidFill>
                          <a:effectLst/>
                          <a:latin typeface="Arial"/>
                        </a:rPr>
                        <a:t>Búsqueda Categoría</a:t>
                      </a:r>
                    </a:p>
                    <a:p>
                      <a:pPr algn="ctr" fontAlgn="ctr"/>
                      <a:endParaRPr lang="es-ES" sz="700" b="0" i="0" u="none" strike="noStrike" dirty="0">
                        <a:solidFill>
                          <a:srgbClr val="000000"/>
                        </a:solidFill>
                        <a:effectLst/>
                        <a:latin typeface="Arial"/>
                      </a:endParaRPr>
                    </a:p>
                  </a:txBody>
                  <a:tcPr marL="4429" marR="4429" marT="442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dirty="0">
                          <a:solidFill>
                            <a:srgbClr val="000000"/>
                          </a:solidFill>
                          <a:effectLst/>
                          <a:latin typeface="Arial"/>
                        </a:rPr>
                        <a:t>Se muestra precio. Debe agregarse a los criterios de aceptación, corregir en documento.</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800" b="0" i="0" u="none" strike="noStrike" dirty="0">
                          <a:solidFill>
                            <a:srgbClr val="000000"/>
                          </a:solidFill>
                          <a:effectLst/>
                          <a:latin typeface="Calibri"/>
                        </a:rPr>
                        <a:t>Cuando se muestren los resultados al buscar por categoría</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800" b="0" i="0" u="none" strike="noStrike">
                          <a:solidFill>
                            <a:srgbClr val="000000"/>
                          </a:solidFill>
                          <a:effectLst/>
                          <a:latin typeface="Calibri"/>
                        </a:rPr>
                        <a:t> se espera que en la lista los productos aparezcan con fotos</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2063">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s-ES" sz="800" b="0" i="0" u="none" strike="noStrike" dirty="0">
                          <a:solidFill>
                            <a:srgbClr val="000000"/>
                          </a:solidFill>
                          <a:effectLst/>
                          <a:latin typeface="Calibri"/>
                        </a:rPr>
                        <a:t> </a:t>
                      </a:r>
                      <a:r>
                        <a:rPr lang="es-ES" sz="800" b="0" i="0" u="none" strike="noStrike" dirty="0" smtClean="0">
                          <a:solidFill>
                            <a:srgbClr val="000000"/>
                          </a:solidFill>
                          <a:effectLst/>
                          <a:latin typeface="Arial"/>
                        </a:rPr>
                        <a:t>Búsqueda Categoría</a:t>
                      </a:r>
                    </a:p>
                    <a:p>
                      <a:pPr algn="ctr" fontAlgn="b"/>
                      <a:endParaRPr lang="es-ES" sz="800" b="0" i="0" u="none" strike="noStrike" dirty="0">
                        <a:solidFill>
                          <a:srgbClr val="000000"/>
                        </a:solidFill>
                        <a:effectLst/>
                        <a:latin typeface="Calibri"/>
                      </a:endParaRPr>
                    </a:p>
                  </a:txBody>
                  <a:tcPr marL="4429" marR="4429" marT="4429"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dirty="0">
                          <a:solidFill>
                            <a:srgbClr val="000000"/>
                          </a:solidFill>
                          <a:effectLst/>
                          <a:latin typeface="Arial"/>
                        </a:rPr>
                        <a:t>Lo hace fuera de la categoría. Corregir </a:t>
                      </a:r>
                      <a:r>
                        <a:rPr lang="es-ES" sz="700" b="0" i="0" u="none" strike="noStrike" dirty="0" err="1">
                          <a:solidFill>
                            <a:srgbClr val="000000"/>
                          </a:solidFill>
                          <a:effectLst/>
                          <a:latin typeface="Arial"/>
                        </a:rPr>
                        <a:t>prox</a:t>
                      </a:r>
                      <a:r>
                        <a:rPr lang="es-ES" sz="700" b="0" i="0" u="none" strike="noStrike" dirty="0">
                          <a:solidFill>
                            <a:srgbClr val="000000"/>
                          </a:solidFill>
                          <a:effectLst/>
                          <a:latin typeface="Arial"/>
                        </a:rPr>
                        <a:t> sprint. </a:t>
                      </a:r>
                      <a:r>
                        <a:rPr lang="es-ES" sz="700" b="0" i="0" u="none" strike="noStrike" dirty="0" smtClean="0">
                          <a:solidFill>
                            <a:srgbClr val="000000"/>
                          </a:solidFill>
                          <a:effectLst/>
                          <a:latin typeface="Arial"/>
                        </a:rPr>
                        <a:t>Búsqueda </a:t>
                      </a:r>
                      <a:r>
                        <a:rPr lang="es-ES" sz="700" b="0" i="0" u="none" strike="noStrike" dirty="0">
                          <a:solidFill>
                            <a:srgbClr val="000000"/>
                          </a:solidFill>
                          <a:effectLst/>
                          <a:latin typeface="Arial"/>
                        </a:rPr>
                        <a:t>funciona. No obstante el mensaje cuando no se encuentran resultados debe corregirse.</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800" b="0" i="0" u="none" strike="noStrike" dirty="0">
                          <a:solidFill>
                            <a:srgbClr val="000000"/>
                          </a:solidFill>
                          <a:effectLst/>
                          <a:latin typeface="Calibri"/>
                        </a:rPr>
                        <a:t>Cuando se muestren los resultados al buscar por categoría</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800" b="0" i="0" u="none" strike="noStrike" dirty="0">
                          <a:solidFill>
                            <a:srgbClr val="000000"/>
                          </a:solidFill>
                          <a:effectLst/>
                          <a:latin typeface="Calibri"/>
                        </a:rPr>
                        <a:t>dentro de la </a:t>
                      </a:r>
                      <a:r>
                        <a:rPr lang="es-ES" sz="800" b="0" i="0" u="none" strike="noStrike" dirty="0" smtClean="0">
                          <a:solidFill>
                            <a:srgbClr val="000000"/>
                          </a:solidFill>
                          <a:effectLst/>
                          <a:latin typeface="Calibri"/>
                        </a:rPr>
                        <a:t>categoría </a:t>
                      </a:r>
                      <a:r>
                        <a:rPr lang="es-ES" sz="800" b="0" i="0" u="none" strike="noStrike" dirty="0">
                          <a:solidFill>
                            <a:srgbClr val="000000"/>
                          </a:solidFill>
                          <a:effectLst/>
                          <a:latin typeface="Calibri"/>
                        </a:rPr>
                        <a:t>se debe poder buscar un producto mediante </a:t>
                      </a:r>
                      <a:r>
                        <a:rPr lang="es-ES" sz="800" b="0" i="0" u="none" strike="noStrike" dirty="0" smtClean="0">
                          <a:solidFill>
                            <a:srgbClr val="000000"/>
                          </a:solidFill>
                          <a:effectLst/>
                          <a:latin typeface="Calibri"/>
                        </a:rPr>
                        <a:t>búsqueda </a:t>
                      </a:r>
                      <a:r>
                        <a:rPr lang="es-ES" sz="800" b="0" i="0" u="none" strike="noStrike" dirty="0">
                          <a:solidFill>
                            <a:srgbClr val="000000"/>
                          </a:solidFill>
                          <a:effectLst/>
                          <a:latin typeface="Calibri"/>
                        </a:rPr>
                        <a:t>textual (filtrado por texto) actualizado en el momento.</a:t>
                      </a:r>
                    </a:p>
                  </a:txBody>
                  <a:tcPr marL="4429" marR="4429" marT="44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277136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TM02900688[[fn=Faceta]]</Template>
  <TotalTime>705</TotalTime>
  <Words>875</Words>
  <Application>Microsoft Macintosh PowerPoint</Application>
  <PresentationFormat>Presentación en pantalla (16:9)</PresentationFormat>
  <Paragraphs>174</Paragraphs>
  <Slides>30</Slides>
  <Notes>0</Notes>
  <HiddenSlides>6</HiddenSlides>
  <MMClips>0</MMClips>
  <ScaleCrop>false</ScaleCrop>
  <HeadingPairs>
    <vt:vector size="4" baseType="variant">
      <vt:variant>
        <vt:lpstr>Tema</vt:lpstr>
      </vt:variant>
      <vt:variant>
        <vt:i4>2</vt:i4>
      </vt:variant>
      <vt:variant>
        <vt:lpstr>Títulos de diapositiva</vt:lpstr>
      </vt:variant>
      <vt:variant>
        <vt:i4>30</vt:i4>
      </vt:variant>
    </vt:vector>
  </HeadingPairs>
  <TitlesOfParts>
    <vt:vector size="32" baseType="lpstr">
      <vt:lpstr>HDOfficeLightV0</vt:lpstr>
      <vt:lpstr>Sector</vt:lpstr>
      <vt:lpstr>“DONDE COMPRARLO” Proyecto de titulo i</vt:lpstr>
      <vt:lpstr>¿qué hicimos?</vt:lpstr>
      <vt:lpstr>Contextualización</vt:lpstr>
      <vt:lpstr>planificación</vt:lpstr>
      <vt:lpstr>Product backlog</vt:lpstr>
      <vt:lpstr>Trabajo</vt:lpstr>
      <vt:lpstr>Reuniones</vt:lpstr>
      <vt:lpstr>Sprint backlog </vt:lpstr>
      <vt:lpstr>Criterios de Aceptación</vt:lpstr>
      <vt:lpstr>Presentación de PowerPoint</vt:lpstr>
      <vt:lpstr>SPRINT</vt:lpstr>
      <vt:lpstr>Línea de tiempo</vt:lpstr>
      <vt:lpstr>Sprint chart</vt:lpstr>
      <vt:lpstr>Burndown chart </vt:lpstr>
      <vt:lpstr>Diagrama  Secuencia</vt:lpstr>
      <vt:lpstr>Pruebas</vt:lpstr>
      <vt:lpstr>Modelo</vt:lpstr>
      <vt:lpstr>Controlador</vt:lpstr>
      <vt:lpstr>Presentación de PowerPoint</vt:lpstr>
      <vt:lpstr>Requisitos  No Funcionales</vt:lpstr>
      <vt:lpstr>Pruebas  DE integración</vt:lpstr>
      <vt:lpstr>Riesgo SEmAnales</vt:lpstr>
      <vt:lpstr>CONTROL DE VERSIONES</vt:lpstr>
      <vt:lpstr>Commits</vt:lpstr>
      <vt:lpstr>CONTROL DE CAMBIOS</vt:lpstr>
      <vt:lpstr>Evidencia resultados</vt:lpstr>
      <vt:lpstr>Producto</vt:lpstr>
      <vt:lpstr>¿Qué se hará?</vt:lpstr>
      <vt:lpstr>Problemas encontrados</vt:lpstr>
      <vt:lpstr>GRACIAS POR SU ATENCIÓN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“DONDE COMPRARLO” Proyecto de titulo i</dc:title>
  <dc:creator>jorge bruna</dc:creator>
  <cp:lastModifiedBy>Francisco Ovalle</cp:lastModifiedBy>
  <cp:revision>62</cp:revision>
  <dcterms:created xsi:type="dcterms:W3CDTF">2015-04-28T19:18:42Z</dcterms:created>
  <dcterms:modified xsi:type="dcterms:W3CDTF">2015-06-02T20:34:32Z</dcterms:modified>
</cp:coreProperties>
</file>