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08" r:id="rId2"/>
  </p:sldMasterIdLst>
  <p:sldIdLst>
    <p:sldId id="256" r:id="rId3"/>
    <p:sldId id="263" r:id="rId4"/>
    <p:sldId id="257" r:id="rId5"/>
    <p:sldId id="265" r:id="rId6"/>
    <p:sldId id="264" r:id="rId7"/>
    <p:sldId id="258" r:id="rId8"/>
    <p:sldId id="259" r:id="rId9"/>
    <p:sldId id="267" r:id="rId10"/>
    <p:sldId id="268" r:id="rId11"/>
    <p:sldId id="269" r:id="rId12"/>
    <p:sldId id="260" r:id="rId13"/>
    <p:sldId id="271" r:id="rId14"/>
    <p:sldId id="272" r:id="rId15"/>
    <p:sldId id="261" r:id="rId16"/>
    <p:sldId id="262" r:id="rId17"/>
    <p:sldId id="270" r:id="rId18"/>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832" y="-104"/>
      </p:cViewPr>
      <p:guideLst>
        <p:guide orient="horz" pos="2160"/>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3398"/>
            <a:ext cx="6858000" cy="1790700"/>
          </a:xfrm>
        </p:spPr>
        <p:txBody>
          <a:bodyPr anchor="b">
            <a:normAutofit/>
          </a:bodyPr>
          <a:lstStyle>
            <a:lvl1pPr algn="ctr">
              <a:defRPr sz="45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2701528"/>
            <a:ext cx="6858000" cy="124182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864320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406917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0271"/>
            <a:ext cx="1971675" cy="4358879"/>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628651" y="270273"/>
            <a:ext cx="5800725" cy="435887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218694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4334934" y="877448"/>
            <a:ext cx="4814835" cy="374535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400050"/>
            <a:ext cx="6154713" cy="2343151"/>
          </a:xfrm>
        </p:spPr>
        <p:txBody>
          <a:bodyPr anchor="b">
            <a:normAutofit/>
          </a:bodyPr>
          <a:lstStyle>
            <a:lvl1pPr algn="l">
              <a:defRPr sz="4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33400" y="2882901"/>
            <a:ext cx="4954250" cy="1435100"/>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418875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33401" y="400050"/>
            <a:ext cx="6554867" cy="2825753"/>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080416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1485900"/>
            <a:ext cx="6402468" cy="17399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33401" y="3365500"/>
            <a:ext cx="6402467" cy="114935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933034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normAutofit/>
          </a:bodyPr>
          <a:lstStyle>
            <a:lvl1pPr>
              <a:defRPr sz="3200"/>
            </a:lvl1pPr>
          </a:lstStyle>
          <a:p>
            <a:r>
              <a:rPr lang="es-ES" smtClean="0"/>
              <a:t>Haga clic para modificar el estilo de título del patrón</a:t>
            </a:r>
            <a:endParaRPr lang="en-US" dirty="0"/>
          </a:p>
        </p:txBody>
      </p:sp>
      <p:sp>
        <p:nvSpPr>
          <p:cNvPr id="11" name="Content Placeholder 3"/>
          <p:cNvSpPr>
            <a:spLocks noGrp="1"/>
          </p:cNvSpPr>
          <p:nvPr>
            <p:ph sz="half" idx="13"/>
          </p:nvPr>
        </p:nvSpPr>
        <p:spPr>
          <a:xfrm>
            <a:off x="533401" y="400050"/>
            <a:ext cx="3949967" cy="282575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Content Placeholder 5"/>
          <p:cNvSpPr>
            <a:spLocks noGrp="1"/>
          </p:cNvSpPr>
          <p:nvPr>
            <p:ph sz="quarter" idx="4"/>
          </p:nvPr>
        </p:nvSpPr>
        <p:spPr>
          <a:xfrm>
            <a:off x="4662362" y="400050"/>
            <a:ext cx="3948238" cy="28194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28-04-15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65693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normAutofit/>
          </a:bodyPr>
          <a:lstStyle>
            <a:lvl1pPr>
              <a:defRPr sz="3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2001" y="400050"/>
            <a:ext cx="3716866" cy="4572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33400" y="857251"/>
            <a:ext cx="3945467" cy="2368550"/>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855017" y="425053"/>
            <a:ext cx="3764051" cy="432197"/>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2363" y="857250"/>
            <a:ext cx="3956705" cy="2362200"/>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t>28-04-15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184715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normAutofit/>
          </a:bodyPr>
          <a:lstStyle>
            <a:lvl1pPr>
              <a:defRPr sz="3200"/>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847CFC-816F-41D0-AAC0-9BF4FEBC753E}" type="datetimeFigureOut">
              <a:rPr lang="es-ES" smtClean="0"/>
              <a:t>28-04-15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803048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28-04-15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762690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418667" y="400050"/>
            <a:ext cx="3200400" cy="1143000"/>
          </a:xfrm>
        </p:spPr>
        <p:txBody>
          <a:bodyPr anchor="b">
            <a:normAutofit/>
          </a:bodyPr>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33400" y="400050"/>
            <a:ext cx="4438755" cy="41148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418667" y="1657352"/>
            <a:ext cx="3200400" cy="156845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28-04-15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71501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327671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495800" y="1085850"/>
            <a:ext cx="3563258" cy="85725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762000" y="685800"/>
            <a:ext cx="3280974" cy="36004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496028" y="2057400"/>
            <a:ext cx="3564223" cy="15621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28-04-15</a:t>
            </a:fld>
            <a:endParaRPr lang="es-ES"/>
          </a:p>
        </p:txBody>
      </p:sp>
      <p:sp>
        <p:nvSpPr>
          <p:cNvPr id="6" name="Footer Placeholder 5"/>
          <p:cNvSpPr>
            <a:spLocks noGrp="1"/>
          </p:cNvSpPr>
          <p:nvPr>
            <p:ph type="ftr" sz="quarter" idx="11"/>
          </p:nvPr>
        </p:nvSpPr>
        <p:spPr>
          <a:xfrm>
            <a:off x="533400" y="4629150"/>
            <a:ext cx="5811724" cy="273844"/>
          </a:xfrm>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817944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lstStyle/>
          <a:p>
            <a:r>
              <a:rPr lang="es-ES" smtClean="0"/>
              <a:t>Haga clic para modificar el estilo de título del patrón</a:t>
            </a:r>
            <a:endParaRPr lang="en-US" dirty="0"/>
          </a:p>
        </p:txBody>
      </p:sp>
      <p:sp>
        <p:nvSpPr>
          <p:cNvPr id="6" name="Picture Placeholder 2"/>
          <p:cNvSpPr>
            <a:spLocks noGrp="1" noChangeAspect="1"/>
          </p:cNvSpPr>
          <p:nvPr>
            <p:ph type="pic" idx="13"/>
          </p:nvPr>
        </p:nvSpPr>
        <p:spPr>
          <a:xfrm>
            <a:off x="533400" y="400050"/>
            <a:ext cx="8077200"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9" name="Text Placeholder 9"/>
          <p:cNvSpPr>
            <a:spLocks noGrp="1"/>
          </p:cNvSpPr>
          <p:nvPr>
            <p:ph type="body" sz="quarter" idx="14"/>
          </p:nvPr>
        </p:nvSpPr>
        <p:spPr>
          <a:xfrm>
            <a:off x="762002" y="2882900"/>
            <a:ext cx="7281332" cy="3429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7A847CFC-816F-41D0-AAC0-9BF4FEBC753E}" type="datetimeFigureOut">
              <a:rPr lang="es-ES" smtClean="0"/>
              <a:t>28-04-15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8441482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400050"/>
            <a:ext cx="8077200" cy="2171700"/>
          </a:xfrm>
        </p:spPr>
        <p:txBody>
          <a:bodyPr anchor="ctr">
            <a:normAutofit/>
          </a:bodyPr>
          <a:lstStyle>
            <a:lvl1pPr algn="l">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33400" y="3086100"/>
            <a:ext cx="6383552" cy="142875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16510717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284" y="400050"/>
            <a:ext cx="6859787" cy="2171700"/>
          </a:xfrm>
        </p:spPr>
        <p:txBody>
          <a:bodyPr anchor="ctr">
            <a:normAutofit/>
          </a:bodyPr>
          <a:lstStyle>
            <a:lvl1pPr algn="l">
              <a:defRPr sz="28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66801" y="2571750"/>
            <a:ext cx="6402467" cy="36195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533401" y="3225802"/>
            <a:ext cx="6382361" cy="1289048"/>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
        <p:nvSpPr>
          <p:cNvPr id="14" name="TextBox 13"/>
          <p:cNvSpPr txBox="1"/>
          <p:nvPr/>
        </p:nvSpPr>
        <p:spPr>
          <a:xfrm>
            <a:off x="228601" y="532968"/>
            <a:ext cx="457319" cy="438582"/>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1" y="2076451"/>
            <a:ext cx="457319" cy="438582"/>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948037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33401" y="2571750"/>
            <a:ext cx="6382361" cy="1273050"/>
          </a:xfrm>
        </p:spPr>
        <p:txBody>
          <a:bodyPr anchor="b">
            <a:normAutofit/>
          </a:bodyPr>
          <a:lstStyle>
            <a:lvl1pPr algn="l">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33400" y="3849735"/>
            <a:ext cx="6383552" cy="665114"/>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15425405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284" y="400050"/>
            <a:ext cx="6859786" cy="2171700"/>
          </a:xfrm>
        </p:spPr>
        <p:txBody>
          <a:bodyPr anchor="ctr">
            <a:normAutofit/>
          </a:bodyPr>
          <a:lstStyle>
            <a:lvl1pPr algn="l">
              <a:defRPr sz="28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33401" y="2914650"/>
            <a:ext cx="6382361" cy="7874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533400" y="3714750"/>
            <a:ext cx="6382360" cy="8001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
        <p:nvSpPr>
          <p:cNvPr id="14" name="TextBox 13"/>
          <p:cNvSpPr txBox="1"/>
          <p:nvPr/>
        </p:nvSpPr>
        <p:spPr>
          <a:xfrm>
            <a:off x="228601" y="532968"/>
            <a:ext cx="457319" cy="438582"/>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1" y="2076451"/>
            <a:ext cx="457319" cy="438582"/>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85130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33400" y="400050"/>
            <a:ext cx="7525658" cy="2171700"/>
          </a:xfrm>
        </p:spPr>
        <p:txBody>
          <a:bodyPr vert="horz" lIns="91440" tIns="45720" rIns="91440" bIns="45720" rtlCol="0" anchor="ctr">
            <a:normAutofit/>
          </a:bodyPr>
          <a:lstStyle>
            <a:lvl1pPr>
              <a:defRPr lang="en-US" sz="2800"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33401" y="2946401"/>
            <a:ext cx="6382361" cy="62865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533400" y="3575051"/>
            <a:ext cx="6382360" cy="93979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6494855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normAutofit/>
          </a:bodyPr>
          <a:lstStyle>
            <a:lvl1pPr algn="l">
              <a:defRPr sz="2800"/>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33401" y="400051"/>
            <a:ext cx="6554867" cy="2825753"/>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4547026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400050"/>
            <a:ext cx="2044194" cy="3314700"/>
          </a:xfrm>
        </p:spPr>
        <p:txBody>
          <a:bodyPr vert="eaVert">
            <a:normAutofit/>
          </a:bodyPr>
          <a:lstStyle>
            <a:lvl1pPr>
              <a:defRPr sz="2800"/>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33400" y="400050"/>
            <a:ext cx="5850012" cy="41148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937889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284317"/>
            <a:ext cx="7886700" cy="2138406"/>
          </a:xfrm>
        </p:spPr>
        <p:txBody>
          <a:bodyPr anchor="b">
            <a:normAutofit/>
          </a:bodyPr>
          <a:lstStyle>
            <a:lvl1pPr>
              <a:defRPr sz="45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3414476"/>
            <a:ext cx="7886700" cy="1125140"/>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28-04-15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29813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33845" y="1371601"/>
            <a:ext cx="3886200" cy="32635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371601"/>
            <a:ext cx="3886200" cy="32635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28-04-15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290804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261389"/>
            <a:ext cx="3867150" cy="619274"/>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33845" y="1880664"/>
            <a:ext cx="3867150" cy="276039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1" y="1261388"/>
            <a:ext cx="3886201" cy="619274"/>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1" y="1880664"/>
            <a:ext cx="3886201" cy="276039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7A847CFC-816F-41D0-AAC0-9BF4FEBC753E}" type="datetimeFigureOut">
              <a:rPr lang="es-ES" smtClean="0"/>
              <a:t>28-04-15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‹Nr.›</a:t>
            </a:fld>
            <a:endParaRPr lang="es-ES"/>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155233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A847CFC-816F-41D0-AAC0-9BF4FEBC753E}" type="datetimeFigureOut">
              <a:rPr lang="es-ES" smtClean="0"/>
              <a:t>28-04-15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‹Nr.›</a:t>
            </a:fld>
            <a:endParaRPr lang="es-ES"/>
          </a:p>
        </p:txBody>
      </p:sp>
      <p:sp>
        <p:nvSpPr>
          <p:cNvPr id="6" name="Title 5"/>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93948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28-04-15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451016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1"/>
            <a:ext cx="2948940" cy="1200148"/>
          </a:xfrm>
        </p:spPr>
        <p:txBody>
          <a:bodyPr anchor="b">
            <a:normAutofit/>
          </a:bodyPr>
          <a:lstStyle>
            <a:lvl1pP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6200" y="742950"/>
            <a:ext cx="4629150" cy="36576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30936" y="1543049"/>
            <a:ext cx="2948940" cy="28575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28-04-15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79867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50"/>
          </a:xfrm>
        </p:spPr>
        <p:txBody>
          <a:bodyPr anchor="b">
            <a:normAutofit/>
          </a:bodyPr>
          <a:lstStyle>
            <a:lvl1pPr>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3886200" y="742950"/>
            <a:ext cx="4629150" cy="3657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30936" y="1543050"/>
            <a:ext cx="2948940" cy="28575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28-04-15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0012227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274320"/>
            <a:ext cx="7886700" cy="994172"/>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3845" y="1371601"/>
            <a:ext cx="7886700" cy="326350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7A847CFC-816F-41D0-AAC0-9BF4FEBC753E}" type="datetimeFigureOut">
              <a:rPr lang="es-ES" smtClean="0"/>
              <a:t>28-04-15</a:t>
            </a:fld>
            <a:endParaRPr lang="es-E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s-ES"/>
          </a:p>
        </p:txBody>
      </p:sp>
      <p:sp>
        <p:nvSpPr>
          <p:cNvPr id="6" name="Slide Number Placeholder 5"/>
          <p:cNvSpPr>
            <a:spLocks noGrp="1"/>
          </p:cNvSpPr>
          <p:nvPr>
            <p:ph type="sldNum" sz="quarter" idx="4"/>
          </p:nvPr>
        </p:nvSpPr>
        <p:spPr>
          <a:xfrm>
            <a:off x="6463145" y="4767264"/>
            <a:ext cx="2057400" cy="273844"/>
          </a:xfrm>
          <a:prstGeom prst="rect">
            <a:avLst/>
          </a:prstGeom>
        </p:spPr>
        <p:txBody>
          <a:bodyPr vert="horz" lIns="91440" tIns="45720" rIns="91440" bIns="45720" rtlCol="0" anchor="ctr"/>
          <a:lstStyle>
            <a:lvl1pPr algn="r">
              <a:defRPr sz="825">
                <a:solidFill>
                  <a:schemeClr val="tx1">
                    <a:tint val="75000"/>
                  </a:schemeClr>
                </a:solidFill>
              </a:defRPr>
            </a:lvl1pPr>
          </a:lstStyle>
          <a:p>
            <a:fld id="{132FADFE-3B8F-471C-ABF0-DBC7717ECBBC}" type="slidenum">
              <a:rPr lang="es-ES" smtClean="0"/>
              <a:t>‹Nr.›</a:t>
            </a:fld>
            <a:endParaRPr lang="es-ES"/>
          </a:p>
        </p:txBody>
      </p:sp>
    </p:spTree>
    <p:extLst>
      <p:ext uri="{BB962C8B-B14F-4D97-AF65-F5344CB8AC3E}">
        <p14:creationId xmlns:p14="http://schemas.microsoft.com/office/powerpoint/2010/main" val="288831408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2921001"/>
            <a:ext cx="2470456" cy="1993900"/>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1" y="3371850"/>
            <a:ext cx="6554867" cy="1143000"/>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33401" y="400051"/>
            <a:ext cx="6554867" cy="2825753"/>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30246" y="4629153"/>
            <a:ext cx="1200463" cy="273844"/>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A847CFC-816F-41D0-AAC0-9BF4FEBC753E}" type="datetimeFigureOut">
              <a:rPr lang="es-ES" smtClean="0"/>
              <a:t>28-04-15</a:t>
            </a:fld>
            <a:endParaRPr lang="es-ES"/>
          </a:p>
        </p:txBody>
      </p:sp>
      <p:sp>
        <p:nvSpPr>
          <p:cNvPr id="5" name="Footer Placeholder 4"/>
          <p:cNvSpPr>
            <a:spLocks noGrp="1"/>
          </p:cNvSpPr>
          <p:nvPr>
            <p:ph type="ftr" sz="quarter" idx="3"/>
          </p:nvPr>
        </p:nvSpPr>
        <p:spPr>
          <a:xfrm>
            <a:off x="533400" y="4629150"/>
            <a:ext cx="5811724" cy="273844"/>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ES"/>
          </a:p>
        </p:txBody>
      </p:sp>
      <p:sp>
        <p:nvSpPr>
          <p:cNvPr id="6" name="Slide Number Placeholder 5"/>
          <p:cNvSpPr>
            <a:spLocks noGrp="1"/>
          </p:cNvSpPr>
          <p:nvPr>
            <p:ph type="sldNum" sz="quarter" idx="4"/>
          </p:nvPr>
        </p:nvSpPr>
        <p:spPr>
          <a:xfrm>
            <a:off x="7774427" y="4183859"/>
            <a:ext cx="856907" cy="502444"/>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132FADFE-3B8F-471C-ABF0-DBC7717ECBBC}" type="slidenum">
              <a:rPr lang="es-ES" smtClean="0"/>
              <a:t>‹Nr.›</a:t>
            </a:fld>
            <a:endParaRPr lang="es-ES"/>
          </a:p>
        </p:txBody>
      </p:sp>
    </p:spTree>
    <p:extLst>
      <p:ext uri="{BB962C8B-B14F-4D97-AF65-F5344CB8AC3E}">
        <p14:creationId xmlns:p14="http://schemas.microsoft.com/office/powerpoint/2010/main" val="392962007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33400" y="400050"/>
            <a:ext cx="6342856" cy="2343151"/>
          </a:xfrm>
        </p:spPr>
        <p:txBody>
          <a:bodyPr/>
          <a:lstStyle/>
          <a:p>
            <a:r>
              <a:rPr lang="es-CL" dirty="0" smtClean="0"/>
              <a:t>“DONDE COMPRARLO”</a:t>
            </a:r>
            <a:br>
              <a:rPr lang="es-CL" dirty="0" smtClean="0"/>
            </a:br>
            <a:r>
              <a:rPr lang="es-CL" dirty="0" smtClean="0"/>
              <a:t>Proyecto de titulo i</a:t>
            </a:r>
            <a:endParaRPr lang="es-CL" dirty="0"/>
          </a:p>
        </p:txBody>
      </p:sp>
      <p:sp>
        <p:nvSpPr>
          <p:cNvPr id="3" name="Subtítulo 2"/>
          <p:cNvSpPr>
            <a:spLocks noGrp="1"/>
          </p:cNvSpPr>
          <p:nvPr>
            <p:ph type="subTitle" idx="1"/>
          </p:nvPr>
        </p:nvSpPr>
        <p:spPr>
          <a:xfrm>
            <a:off x="395536" y="3381840"/>
            <a:ext cx="4954250" cy="1435100"/>
          </a:xfrm>
        </p:spPr>
        <p:txBody>
          <a:bodyPr/>
          <a:lstStyle/>
          <a:p>
            <a:r>
              <a:rPr lang="es-CL" dirty="0" smtClean="0">
                <a:solidFill>
                  <a:schemeClr val="tx1"/>
                </a:solidFill>
              </a:rPr>
              <a:t>Integrantes:</a:t>
            </a:r>
          </a:p>
          <a:p>
            <a:r>
              <a:rPr lang="es-CL" dirty="0" smtClean="0">
                <a:solidFill>
                  <a:schemeClr val="tx1"/>
                </a:solidFill>
              </a:rPr>
              <a:t>-Cesar Francisco Ovalle Cabrera</a:t>
            </a:r>
          </a:p>
          <a:p>
            <a:r>
              <a:rPr lang="es-CL" dirty="0" smtClean="0">
                <a:solidFill>
                  <a:schemeClr val="tx1"/>
                </a:solidFill>
              </a:rPr>
              <a:t>-Jorge Iván Bruna Vicencio</a:t>
            </a:r>
          </a:p>
          <a:p>
            <a:endParaRPr lang="es-CL" dirty="0" smtClean="0"/>
          </a:p>
        </p:txBody>
      </p:sp>
    </p:spTree>
    <p:extLst>
      <p:ext uri="{BB962C8B-B14F-4D97-AF65-F5344CB8AC3E}">
        <p14:creationId xmlns:p14="http://schemas.microsoft.com/office/powerpoint/2010/main" val="55189263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Sprint burndown chart</a:t>
            </a:r>
            <a:endParaRPr lang="es-CL"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465516"/>
            <a:ext cx="9144000" cy="3132348"/>
          </a:xfrm>
        </p:spPr>
      </p:pic>
    </p:spTree>
    <p:extLst>
      <p:ext uri="{BB962C8B-B14F-4D97-AF65-F5344CB8AC3E}">
        <p14:creationId xmlns:p14="http://schemas.microsoft.com/office/powerpoint/2010/main" val="25173032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 y="3705876"/>
            <a:ext cx="6554867" cy="1143000"/>
          </a:xfrm>
        </p:spPr>
        <p:txBody>
          <a:bodyPr/>
          <a:lstStyle/>
          <a:p>
            <a:r>
              <a:rPr lang="es-CL" dirty="0" smtClean="0"/>
              <a:t>Gestión de riesgo sprint</a:t>
            </a:r>
            <a:endParaRPr lang="es-CL" dirty="0"/>
          </a:p>
        </p:txBody>
      </p:sp>
      <p:graphicFrame>
        <p:nvGraphicFramePr>
          <p:cNvPr id="6" name="Tabla 5"/>
          <p:cNvGraphicFramePr>
            <a:graphicFrameLocks noGrp="1"/>
          </p:cNvGraphicFramePr>
          <p:nvPr>
            <p:extLst>
              <p:ext uri="{D42A27DB-BD31-4B8C-83A1-F6EECF244321}">
                <p14:modId xmlns:p14="http://schemas.microsoft.com/office/powerpoint/2010/main" val="345141750"/>
              </p:ext>
            </p:extLst>
          </p:nvPr>
        </p:nvGraphicFramePr>
        <p:xfrm>
          <a:off x="0" y="87471"/>
          <a:ext cx="9144000" cy="3618406"/>
        </p:xfrm>
        <a:graphic>
          <a:graphicData uri="http://schemas.openxmlformats.org/drawingml/2006/table">
            <a:tbl>
              <a:tblPr/>
              <a:tblGrid>
                <a:gridCol w="368756"/>
                <a:gridCol w="2258632"/>
                <a:gridCol w="2005112"/>
                <a:gridCol w="515564"/>
                <a:gridCol w="1008112"/>
                <a:gridCol w="763763"/>
                <a:gridCol w="2224061"/>
              </a:tblGrid>
              <a:tr h="328946">
                <a:tc gridSpan="7">
                  <a:txBody>
                    <a:bodyPr/>
                    <a:lstStyle/>
                    <a:p>
                      <a:pPr algn="ctr" fontAlgn="ctr"/>
                      <a:r>
                        <a:rPr lang="es-CL" sz="800" b="0" i="0" u="none" strike="noStrike" dirty="0">
                          <a:solidFill>
                            <a:srgbClr val="000000"/>
                          </a:solidFill>
                          <a:effectLst/>
                          <a:latin typeface="Arial" panose="020B0604020202020204" pitchFamily="34" charset="0"/>
                        </a:rPr>
                        <a:t>RIESGOS DE SPRINT</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47D"/>
                    </a:solidFill>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r>
              <a:tr h="328946">
                <a:tc>
                  <a:txBody>
                    <a:bodyPr/>
                    <a:lstStyle/>
                    <a:p>
                      <a:pPr algn="ctr" fontAlgn="ctr"/>
                      <a:r>
                        <a:rPr lang="es-CL" sz="800" b="0" i="0" u="none" strike="noStrike" dirty="0">
                          <a:solidFill>
                            <a:srgbClr val="000000"/>
                          </a:solidFill>
                          <a:effectLst/>
                          <a:latin typeface="Arial" panose="020B0604020202020204" pitchFamily="34" charset="0"/>
                        </a:rPr>
                        <a:t>ID</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lumOff val="50000"/>
                      </a:schemeClr>
                    </a:solidFill>
                  </a:tcPr>
                </a:tc>
                <a:tc>
                  <a:txBody>
                    <a:bodyPr/>
                    <a:lstStyle/>
                    <a:p>
                      <a:pPr algn="ctr" fontAlgn="ctr"/>
                      <a:r>
                        <a:rPr lang="es-CL" sz="800" b="0" i="0" u="none" strike="noStrike" dirty="0">
                          <a:solidFill>
                            <a:srgbClr val="000000"/>
                          </a:solidFill>
                          <a:effectLst/>
                          <a:latin typeface="Arial" panose="020B0604020202020204" pitchFamily="34" charset="0"/>
                        </a:rPr>
                        <a:t>RIESGO</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lumOff val="50000"/>
                      </a:schemeClr>
                    </a:solidFill>
                  </a:tcPr>
                </a:tc>
                <a:tc>
                  <a:txBody>
                    <a:bodyPr/>
                    <a:lstStyle/>
                    <a:p>
                      <a:pPr algn="ctr" fontAlgn="ctr"/>
                      <a:r>
                        <a:rPr lang="es-CL" sz="800" b="0" i="0" u="none" strike="noStrike" dirty="0">
                          <a:solidFill>
                            <a:srgbClr val="000000"/>
                          </a:solidFill>
                          <a:effectLst/>
                          <a:latin typeface="Arial" panose="020B0604020202020204" pitchFamily="34" charset="0"/>
                        </a:rPr>
                        <a:t>POSIBLE RESULTADO</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lumOff val="50000"/>
                      </a:schemeClr>
                    </a:solidFill>
                  </a:tcPr>
                </a:tc>
                <a:tc>
                  <a:txBody>
                    <a:bodyPr/>
                    <a:lstStyle/>
                    <a:p>
                      <a:pPr algn="ctr" fontAlgn="ctr"/>
                      <a:r>
                        <a:rPr lang="es-CL" sz="800" b="0" i="0" u="none" strike="noStrike" dirty="0">
                          <a:solidFill>
                            <a:srgbClr val="000000"/>
                          </a:solidFill>
                          <a:effectLst/>
                          <a:latin typeface="Arial" panose="020B0604020202020204" pitchFamily="34" charset="0"/>
                        </a:rPr>
                        <a:t>IMPACTO</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lumOff val="50000"/>
                      </a:schemeClr>
                    </a:solidFill>
                  </a:tcPr>
                </a:tc>
                <a:tc>
                  <a:txBody>
                    <a:bodyPr/>
                    <a:lstStyle/>
                    <a:p>
                      <a:pPr algn="ctr" fontAlgn="ctr"/>
                      <a:r>
                        <a:rPr lang="es-CL" sz="800" b="0" i="0" u="none" strike="noStrike">
                          <a:solidFill>
                            <a:srgbClr val="000000"/>
                          </a:solidFill>
                          <a:effectLst/>
                          <a:latin typeface="Arial" panose="020B0604020202020204" pitchFamily="34" charset="0"/>
                        </a:rPr>
                        <a:t>PROBABILIDAD</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lumOff val="50000"/>
                      </a:schemeClr>
                    </a:solidFill>
                  </a:tcPr>
                </a:tc>
                <a:tc>
                  <a:txBody>
                    <a:bodyPr/>
                    <a:lstStyle/>
                    <a:p>
                      <a:pPr algn="ctr" fontAlgn="ctr"/>
                      <a:r>
                        <a:rPr lang="es-CL" sz="800" b="0" i="0" u="none" strike="noStrike" dirty="0">
                          <a:solidFill>
                            <a:srgbClr val="000000"/>
                          </a:solidFill>
                          <a:effectLst/>
                          <a:latin typeface="Arial" panose="020B0604020202020204" pitchFamily="34" charset="0"/>
                        </a:rPr>
                        <a:t>NIVEL DE RIESGO</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lumOff val="50000"/>
                      </a:schemeClr>
                    </a:solidFill>
                  </a:tcPr>
                </a:tc>
                <a:tc>
                  <a:txBody>
                    <a:bodyPr/>
                    <a:lstStyle/>
                    <a:p>
                      <a:pPr algn="ctr" fontAlgn="ctr"/>
                      <a:r>
                        <a:rPr lang="es-CL" sz="800" b="0" i="0" u="none" strike="noStrike" dirty="0">
                          <a:solidFill>
                            <a:srgbClr val="000000"/>
                          </a:solidFill>
                          <a:effectLst/>
                          <a:latin typeface="Arial" panose="020B0604020202020204" pitchFamily="34" charset="0"/>
                        </a:rPr>
                        <a:t>MITIGACION </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lumOff val="50000"/>
                      </a:schemeClr>
                    </a:solidFill>
                  </a:tcPr>
                </a:tc>
              </a:tr>
              <a:tr h="328946">
                <a:tc>
                  <a:txBody>
                    <a:bodyPr/>
                    <a:lstStyle/>
                    <a:p>
                      <a:pPr algn="ctr" fontAlgn="b"/>
                      <a:r>
                        <a:rPr lang="es-CL" sz="800" b="0" i="0" u="none" strike="noStrike" dirty="0">
                          <a:solidFill>
                            <a:srgbClr val="000000"/>
                          </a:solidFill>
                          <a:effectLst/>
                          <a:latin typeface="Arial" panose="020B0604020202020204" pitchFamily="34" charset="0"/>
                        </a:rPr>
                        <a:t>1</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No terminar todas las tareas del sprint </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Retraso en la </a:t>
                      </a:r>
                      <a:r>
                        <a:rPr lang="es-CL" sz="800" b="0" i="0" u="none" strike="noStrike" dirty="0" smtClean="0">
                          <a:solidFill>
                            <a:srgbClr val="000000"/>
                          </a:solidFill>
                          <a:effectLst/>
                          <a:latin typeface="Arial" panose="020B0604020202020204" pitchFamily="34" charset="0"/>
                        </a:rPr>
                        <a:t>planificación</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3</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3</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dirty="0">
                          <a:solidFill>
                            <a:srgbClr val="000000"/>
                          </a:solidFill>
                          <a:effectLst/>
                          <a:latin typeface="Calibri" panose="020F0502020204030204" pitchFamily="34" charset="0"/>
                        </a:rPr>
                        <a:t>9</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s-CL" sz="800" b="0" i="0" u="none" strike="noStrike" dirty="0">
                          <a:solidFill>
                            <a:srgbClr val="000000"/>
                          </a:solidFill>
                          <a:effectLst/>
                          <a:latin typeface="Arial" panose="020B0604020202020204" pitchFamily="34" charset="0"/>
                        </a:rPr>
                        <a:t>Establecer tiempos por sprint no muy estrechos</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2</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Cambios por parte del </a:t>
                      </a:r>
                      <a:r>
                        <a:rPr lang="es-CL" sz="800" b="0" i="0" u="none" strike="noStrike" dirty="0" err="1">
                          <a:solidFill>
                            <a:srgbClr val="000000"/>
                          </a:solidFill>
                          <a:effectLst/>
                          <a:latin typeface="Arial" panose="020B0604020202020204" pitchFamily="34" charset="0"/>
                        </a:rPr>
                        <a:t>product</a:t>
                      </a:r>
                      <a:r>
                        <a:rPr lang="es-CL" sz="800" b="0" i="0" u="none" strike="noStrike" dirty="0">
                          <a:solidFill>
                            <a:srgbClr val="000000"/>
                          </a:solidFill>
                          <a:effectLst/>
                          <a:latin typeface="Arial" panose="020B0604020202020204" pitchFamily="34" charset="0"/>
                        </a:rPr>
                        <a:t> </a:t>
                      </a:r>
                      <a:r>
                        <a:rPr lang="es-CL" sz="800" b="0" i="0" u="none" strike="noStrike" dirty="0" err="1">
                          <a:solidFill>
                            <a:srgbClr val="000000"/>
                          </a:solidFill>
                          <a:effectLst/>
                          <a:latin typeface="Arial" panose="020B0604020202020204" pitchFamily="34" charset="0"/>
                        </a:rPr>
                        <a:t>owner</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Modificacion de requerimiento. Retraso en la planificacion</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3</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2</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a:solidFill>
                            <a:srgbClr val="000000"/>
                          </a:solidFill>
                          <a:effectLst/>
                          <a:latin typeface="Calibri" panose="020F0502020204030204" pitchFamily="34" charset="0"/>
                        </a:rPr>
                        <a:t>8</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r>
                        <a:rPr lang="es-CL" sz="800" b="0" i="0" u="none" strike="noStrike">
                          <a:solidFill>
                            <a:srgbClr val="000000"/>
                          </a:solidFill>
                          <a:effectLst/>
                          <a:latin typeface="Arial" panose="020B0604020202020204" pitchFamily="34" charset="0"/>
                        </a:rPr>
                        <a:t>Establecer reuniones programadas</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3</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Estimaciones erradas de las HU por parte del equipo</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Retraso en la </a:t>
                      </a:r>
                      <a:r>
                        <a:rPr lang="es-CL" sz="800" b="0" i="0" u="none" strike="noStrike" dirty="0" smtClean="0">
                          <a:solidFill>
                            <a:srgbClr val="000000"/>
                          </a:solidFill>
                          <a:effectLst/>
                          <a:latin typeface="Arial" panose="020B0604020202020204" pitchFamily="34" charset="0"/>
                        </a:rPr>
                        <a:t>planificación </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2</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2</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a:solidFill>
                            <a:srgbClr val="000000"/>
                          </a:solidFill>
                          <a:effectLst/>
                          <a:latin typeface="Calibri" panose="020F0502020204030204" pitchFamily="34" charset="0"/>
                        </a:rPr>
                        <a:t>5</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s-CL" sz="800" b="0" i="0" u="none" strike="noStrike">
                          <a:solidFill>
                            <a:srgbClr val="000000"/>
                          </a:solidFill>
                          <a:effectLst/>
                          <a:latin typeface="Arial" panose="020B0604020202020204" pitchFamily="34" charset="0"/>
                        </a:rPr>
                        <a:t>Estimar mediante tecnicas</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4</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Desconocimiento del uso de las herramientas</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Retraso en la </a:t>
                      </a:r>
                      <a:r>
                        <a:rPr lang="es-CL" sz="800" b="0" i="0" u="none" strike="noStrike" dirty="0" smtClean="0">
                          <a:solidFill>
                            <a:srgbClr val="000000"/>
                          </a:solidFill>
                          <a:effectLst/>
                          <a:latin typeface="Arial" panose="020B0604020202020204" pitchFamily="34" charset="0"/>
                        </a:rPr>
                        <a:t>planificación</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2</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dirty="0">
                          <a:solidFill>
                            <a:srgbClr val="000000"/>
                          </a:solidFill>
                          <a:effectLst/>
                          <a:latin typeface="Arial" panose="020B0604020202020204" pitchFamily="34" charset="0"/>
                        </a:rPr>
                        <a:t>2</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a:solidFill>
                            <a:srgbClr val="000000"/>
                          </a:solidFill>
                          <a:effectLst/>
                          <a:latin typeface="Calibri" panose="020F0502020204030204" pitchFamily="34" charset="0"/>
                        </a:rPr>
                        <a:t>5</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s-CL" sz="800" b="0" i="0" u="none" strike="noStrike">
                          <a:solidFill>
                            <a:srgbClr val="000000"/>
                          </a:solidFill>
                          <a:effectLst/>
                          <a:latin typeface="Arial" panose="020B0604020202020204" pitchFamily="34" charset="0"/>
                        </a:rPr>
                        <a:t>Dar un periodo de investigacion</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5</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Trabajos imprevistos</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smtClean="0">
                          <a:solidFill>
                            <a:srgbClr val="000000"/>
                          </a:solidFill>
                          <a:effectLst/>
                          <a:latin typeface="Arial" panose="020B0604020202020204" pitchFamily="34" charset="0"/>
                        </a:rPr>
                        <a:t>Interrupción </a:t>
                      </a:r>
                      <a:r>
                        <a:rPr lang="es-CL" sz="800" b="0" i="0" u="none" strike="noStrike" dirty="0">
                          <a:solidFill>
                            <a:srgbClr val="000000"/>
                          </a:solidFill>
                          <a:effectLst/>
                          <a:latin typeface="Arial" panose="020B0604020202020204" pitchFamily="34" charset="0"/>
                        </a:rPr>
                        <a:t>del flujo del sprint. Retraso en la </a:t>
                      </a:r>
                      <a:r>
                        <a:rPr lang="es-CL" sz="800" b="0" i="0" u="none" strike="noStrike" dirty="0" smtClean="0">
                          <a:solidFill>
                            <a:srgbClr val="000000"/>
                          </a:solidFill>
                          <a:effectLst/>
                          <a:latin typeface="Arial" panose="020B0604020202020204" pitchFamily="34" charset="0"/>
                        </a:rPr>
                        <a:t>planificación</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2</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1</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a:solidFill>
                            <a:srgbClr val="000000"/>
                          </a:solidFill>
                          <a:effectLst/>
                          <a:latin typeface="Calibri" panose="020F0502020204030204" pitchFamily="34" charset="0"/>
                        </a:rPr>
                        <a:t>3</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s-CL" sz="800" b="0" i="0" u="none" strike="noStrike">
                          <a:solidFill>
                            <a:srgbClr val="000000"/>
                          </a:solidFill>
                          <a:effectLst/>
                          <a:latin typeface="Arial" panose="020B0604020202020204" pitchFamily="34" charset="0"/>
                        </a:rPr>
                        <a:t>Planificar correctamente los sprint y el proyecto</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6</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Problemas tecnicos (Hardware)</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Retraso en la </a:t>
                      </a:r>
                      <a:r>
                        <a:rPr lang="es-CL" sz="800" b="0" i="0" u="none" strike="noStrike" dirty="0" smtClean="0">
                          <a:solidFill>
                            <a:srgbClr val="000000"/>
                          </a:solidFill>
                          <a:effectLst/>
                          <a:latin typeface="Arial" panose="020B0604020202020204" pitchFamily="34" charset="0"/>
                        </a:rPr>
                        <a:t>planificación</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3</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1</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a:solidFill>
                            <a:srgbClr val="000000"/>
                          </a:solidFill>
                          <a:effectLst/>
                          <a:latin typeface="Calibri" panose="020F0502020204030204" pitchFamily="34" charset="0"/>
                        </a:rPr>
                        <a:t>6</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s-CL" sz="800" b="0" i="0" u="none" strike="noStrike">
                          <a:solidFill>
                            <a:srgbClr val="000000"/>
                          </a:solidFill>
                          <a:effectLst/>
                          <a:latin typeface="Arial" panose="020B0604020202020204" pitchFamily="34" charset="0"/>
                        </a:rPr>
                        <a:t>Mantener una buena mantencion del equipo de trabajo</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7</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Problemas tecnicos (Software)</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Retraso en la </a:t>
                      </a:r>
                      <a:r>
                        <a:rPr lang="es-CL" sz="800" b="0" i="0" u="none" strike="noStrike" dirty="0" smtClean="0">
                          <a:solidFill>
                            <a:srgbClr val="000000"/>
                          </a:solidFill>
                          <a:effectLst/>
                          <a:latin typeface="Arial" panose="020B0604020202020204" pitchFamily="34" charset="0"/>
                        </a:rPr>
                        <a:t>planificación</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dirty="0">
                          <a:solidFill>
                            <a:srgbClr val="000000"/>
                          </a:solidFill>
                          <a:effectLst/>
                          <a:latin typeface="Arial" panose="020B0604020202020204" pitchFamily="34" charset="0"/>
                        </a:rPr>
                        <a:t>3</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1</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a:solidFill>
                            <a:srgbClr val="000000"/>
                          </a:solidFill>
                          <a:effectLst/>
                          <a:latin typeface="Calibri" panose="020F0502020204030204" pitchFamily="34" charset="0"/>
                        </a:rPr>
                        <a:t>6</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s-CL" sz="800" b="0" i="0" u="none" strike="noStrike">
                          <a:solidFill>
                            <a:srgbClr val="000000"/>
                          </a:solidFill>
                          <a:effectLst/>
                          <a:latin typeface="Arial" panose="020B0604020202020204" pitchFamily="34" charset="0"/>
                        </a:rPr>
                        <a:t>Actualizar constantemente los equipos</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8</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Falta de comunicación con el product owner</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Desarrollo no acorde a sus requisitos</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3</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dirty="0">
                          <a:solidFill>
                            <a:srgbClr val="000000"/>
                          </a:solidFill>
                          <a:effectLst/>
                          <a:latin typeface="Arial" panose="020B0604020202020204" pitchFamily="34" charset="0"/>
                        </a:rPr>
                        <a:t>1</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a:solidFill>
                            <a:srgbClr val="000000"/>
                          </a:solidFill>
                          <a:effectLst/>
                          <a:latin typeface="Calibri" panose="020F0502020204030204" pitchFamily="34" charset="0"/>
                        </a:rPr>
                        <a:t>6</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s-CL" sz="800" b="0" i="0" u="none" strike="noStrike">
                          <a:solidFill>
                            <a:srgbClr val="000000"/>
                          </a:solidFill>
                          <a:effectLst/>
                          <a:latin typeface="Arial" panose="020B0604020202020204" pitchFamily="34" charset="0"/>
                        </a:rPr>
                        <a:t>Establecer reuniones programadas</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9</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Falta de comprension en la reuniones con el product owner</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Desarrollo no acorde a sus requisitos</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3</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dirty="0">
                          <a:solidFill>
                            <a:srgbClr val="000000"/>
                          </a:solidFill>
                          <a:effectLst/>
                          <a:latin typeface="Arial" panose="020B0604020202020204" pitchFamily="34" charset="0"/>
                        </a:rPr>
                        <a:t>1</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a:solidFill>
                            <a:srgbClr val="000000"/>
                          </a:solidFill>
                          <a:effectLst/>
                          <a:latin typeface="Calibri" panose="020F0502020204030204" pitchFamily="34" charset="0"/>
                        </a:rPr>
                        <a:t>6</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s-CL" sz="800" b="0" i="0" u="none" strike="noStrike" dirty="0">
                          <a:solidFill>
                            <a:srgbClr val="000000"/>
                          </a:solidFill>
                          <a:effectLst/>
                          <a:latin typeface="Arial" panose="020B0604020202020204" pitchFamily="34" charset="0"/>
                        </a:rPr>
                        <a:t>Grabar cada una de las reuniones hechas con el </a:t>
                      </a:r>
                      <a:r>
                        <a:rPr lang="es-CL" sz="800" b="0" i="0" u="none" strike="noStrike" dirty="0" err="1">
                          <a:solidFill>
                            <a:srgbClr val="000000"/>
                          </a:solidFill>
                          <a:effectLst/>
                          <a:latin typeface="Arial" panose="020B0604020202020204" pitchFamily="34" charset="0"/>
                        </a:rPr>
                        <a:t>product</a:t>
                      </a:r>
                      <a:r>
                        <a:rPr lang="es-CL" sz="800" b="0" i="0" u="none" strike="noStrike" dirty="0">
                          <a:solidFill>
                            <a:srgbClr val="000000"/>
                          </a:solidFill>
                          <a:effectLst/>
                          <a:latin typeface="Arial" panose="020B0604020202020204" pitchFamily="34" charset="0"/>
                        </a:rPr>
                        <a:t> </a:t>
                      </a:r>
                      <a:r>
                        <a:rPr lang="es-CL" sz="800" b="0" i="0" u="none" strike="noStrike" dirty="0" err="1">
                          <a:solidFill>
                            <a:srgbClr val="000000"/>
                          </a:solidFill>
                          <a:effectLst/>
                          <a:latin typeface="Arial" panose="020B0604020202020204" pitchFamily="34" charset="0"/>
                        </a:rPr>
                        <a:t>owner</a:t>
                      </a:r>
                      <a:endParaRPr lang="es-CL" sz="800" b="0" i="0" u="none" strike="noStrike" dirty="0">
                        <a:solidFill>
                          <a:srgbClr val="000000"/>
                        </a:solidFill>
                        <a:effectLst/>
                        <a:latin typeface="Arial" panose="020B0604020202020204" pitchFamily="34" charset="0"/>
                      </a:endParaRP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bl>
          </a:graphicData>
        </a:graphic>
      </p:graphicFrame>
      <p:graphicFrame>
        <p:nvGraphicFramePr>
          <p:cNvPr id="4" name="Tabla 3"/>
          <p:cNvGraphicFramePr>
            <a:graphicFrameLocks noGrp="1"/>
          </p:cNvGraphicFramePr>
          <p:nvPr>
            <p:extLst>
              <p:ext uri="{D42A27DB-BD31-4B8C-83A1-F6EECF244321}">
                <p14:modId xmlns:p14="http://schemas.microsoft.com/office/powerpoint/2010/main" val="311942056"/>
              </p:ext>
            </p:extLst>
          </p:nvPr>
        </p:nvGraphicFramePr>
        <p:xfrm>
          <a:off x="7020272" y="3867894"/>
          <a:ext cx="1368153" cy="1116572"/>
        </p:xfrm>
        <a:graphic>
          <a:graphicData uri="http://schemas.openxmlformats.org/drawingml/2006/table">
            <a:tbl>
              <a:tblPr firstRow="1" firstCol="1" bandRow="1"/>
              <a:tblGrid>
                <a:gridCol w="285528"/>
                <a:gridCol w="285528"/>
                <a:gridCol w="285528"/>
                <a:gridCol w="285528"/>
                <a:gridCol w="226041"/>
              </a:tblGrid>
              <a:tr h="238075">
                <a:tc rowSpan="3">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Impacto</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vert="vert270" anchor="ctr">
                    <a:lnL>
                      <a:noFill/>
                    </a:lnL>
                    <a:lnR>
                      <a:noFill/>
                    </a:lnR>
                    <a:lnT>
                      <a:noFill/>
                    </a:lnT>
                    <a:lnB>
                      <a:noFill/>
                    </a:lnB>
                    <a:solidFill>
                      <a:srgbClr val="FFC000"/>
                    </a:solidFill>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a:lnSpc>
                          <a:spcPct val="107000"/>
                        </a:lnSpc>
                        <a:spcAft>
                          <a:spcPts val="800"/>
                        </a:spcAft>
                      </a:pPr>
                      <a:r>
                        <a:rPr lang="es-CL" sz="1400" dirty="0">
                          <a:solidFill>
                            <a:srgbClr val="9C6500"/>
                          </a:solidFill>
                          <a:effectLst/>
                          <a:latin typeface="Calibri" panose="020F0502020204030204" pitchFamily="34" charset="0"/>
                          <a:ea typeface="Times New Roman" panose="02020603050405020304" pitchFamily="18" charset="0"/>
                          <a:cs typeface="Times New Roman" panose="02020603050405020304" pitchFamily="18" charset="0"/>
                        </a:rPr>
                        <a:t>6</a:t>
                      </a:r>
                      <a:endParaRPr lang="es-CL" sz="7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800"/>
                        </a:spcAft>
                      </a:pPr>
                      <a:r>
                        <a:rPr lang="es-CL" sz="1400">
                          <a:solidFill>
                            <a:srgbClr val="9C0006"/>
                          </a:solidFill>
                          <a:effectLst/>
                          <a:latin typeface="Calibri" panose="020F0502020204030204" pitchFamily="34" charset="0"/>
                          <a:ea typeface="Times New Roman" panose="02020603050405020304" pitchFamily="18" charset="0"/>
                          <a:cs typeface="Times New Roman" panose="02020603050405020304" pitchFamily="18" charset="0"/>
                        </a:rPr>
                        <a:t>8</a:t>
                      </a:r>
                      <a:endParaRPr lang="es-CL" sz="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07000"/>
                        </a:lnSpc>
                        <a:spcAft>
                          <a:spcPts val="800"/>
                        </a:spcAft>
                      </a:pPr>
                      <a:r>
                        <a:rPr lang="es-CL" sz="1400">
                          <a:solidFill>
                            <a:srgbClr val="9C0006"/>
                          </a:solidFill>
                          <a:effectLst/>
                          <a:latin typeface="Calibri" panose="020F0502020204030204" pitchFamily="34" charset="0"/>
                          <a:ea typeface="Times New Roman" panose="02020603050405020304" pitchFamily="18" charset="0"/>
                          <a:cs typeface="Times New Roman" panose="02020603050405020304" pitchFamily="18" charset="0"/>
                        </a:rPr>
                        <a:t>9</a:t>
                      </a:r>
                      <a:endParaRPr lang="es-CL" sz="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238075">
                <a:tc vMerge="1">
                  <a:txBody>
                    <a:bodyPr/>
                    <a:lstStyle/>
                    <a:p>
                      <a:endParaRPr lang="es-CL"/>
                    </a:p>
                  </a:txBody>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a:lnSpc>
                          <a:spcPct val="107000"/>
                        </a:lnSpc>
                        <a:spcAft>
                          <a:spcPts val="800"/>
                        </a:spcAft>
                      </a:pPr>
                      <a:r>
                        <a:rPr lang="es-CL" sz="1400" dirty="0">
                          <a:solidFill>
                            <a:srgbClr val="006100"/>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es-CL" sz="7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CL" sz="1400" dirty="0">
                          <a:solidFill>
                            <a:srgbClr val="9C6500"/>
                          </a:solidFill>
                          <a:effectLst/>
                          <a:latin typeface="Calibri" panose="020F0502020204030204" pitchFamily="34" charset="0"/>
                          <a:ea typeface="Times New Roman" panose="02020603050405020304" pitchFamily="18" charset="0"/>
                          <a:cs typeface="Times New Roman" panose="02020603050405020304" pitchFamily="18" charset="0"/>
                        </a:rPr>
                        <a:t>5</a:t>
                      </a:r>
                      <a:endParaRPr lang="es-CL" sz="7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800"/>
                        </a:spcAft>
                      </a:pPr>
                      <a:r>
                        <a:rPr lang="es-CL" sz="1400">
                          <a:solidFill>
                            <a:srgbClr val="9C0006"/>
                          </a:solidFill>
                          <a:effectLst/>
                          <a:latin typeface="Calibri" panose="020F0502020204030204" pitchFamily="34" charset="0"/>
                          <a:ea typeface="Times New Roman" panose="02020603050405020304" pitchFamily="18" charset="0"/>
                          <a:cs typeface="Times New Roman" panose="02020603050405020304" pitchFamily="18" charset="0"/>
                        </a:rPr>
                        <a:t>7</a:t>
                      </a:r>
                      <a:endParaRPr lang="es-CL" sz="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238075">
                <a:tc vMerge="1">
                  <a:txBody>
                    <a:bodyPr/>
                    <a:lstStyle/>
                    <a:p>
                      <a:endParaRPr lang="es-CL"/>
                    </a:p>
                  </a:txBody>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a:lnSpc>
                          <a:spcPct val="107000"/>
                        </a:lnSpc>
                        <a:spcAft>
                          <a:spcPts val="800"/>
                        </a:spcAft>
                      </a:pPr>
                      <a:r>
                        <a:rPr lang="es-CL" sz="1400">
                          <a:solidFill>
                            <a:srgbClr val="0061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s-CL" sz="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CL" sz="1400" dirty="0">
                          <a:solidFill>
                            <a:srgbClr val="006100"/>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s-CL" sz="7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CL" sz="1400" dirty="0">
                          <a:solidFill>
                            <a:srgbClr val="9C6500"/>
                          </a:solidFill>
                          <a:effectLst/>
                          <a:latin typeface="Calibri" panose="020F0502020204030204" pitchFamily="34" charset="0"/>
                          <a:ea typeface="Times New Roman" panose="02020603050405020304" pitchFamily="18" charset="0"/>
                          <a:cs typeface="Times New Roman" panose="02020603050405020304" pitchFamily="18" charset="0"/>
                        </a:rPr>
                        <a:t>4</a:t>
                      </a:r>
                      <a:endParaRPr lang="es-CL" sz="7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90798">
                <a:tc>
                  <a:txBody>
                    <a:bodyPr/>
                    <a:lstStyle/>
                    <a:p>
                      <a:endParaRPr lang="es-CL" sz="900" dirty="0">
                        <a:effectLst/>
                        <a:latin typeface="Cambria" panose="02040503050406030204" pitchFamily="18" charset="0"/>
                      </a:endParaRPr>
                    </a:p>
                  </a:txBody>
                  <a:tcPr marL="44450" marR="44450" marT="0" marB="0" anchor="b">
                    <a:lnL>
                      <a:noFill/>
                    </a:lnL>
                    <a:lnR>
                      <a:noFill/>
                    </a:lnR>
                    <a:lnT>
                      <a:noFill/>
                    </a:lnT>
                    <a:lnB>
                      <a:noFill/>
                    </a:lnB>
                    <a:solidFill>
                      <a:srgbClr val="FFC000"/>
                    </a:solidFill>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a:noFill/>
                    </a:lnR>
                    <a:lnT>
                      <a:noFill/>
                    </a:lnT>
                    <a:lnB>
                      <a:noFill/>
                    </a:lnB>
                    <a:solidFill>
                      <a:srgbClr val="92D050"/>
                    </a:solidFill>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solidFill>
                      <a:srgbClr val="92D050"/>
                    </a:solidFill>
                  </a:tcPr>
                </a:tc>
              </a:tr>
              <a:tr h="211549">
                <a:tc>
                  <a:txBody>
                    <a:bodyPr/>
                    <a:lstStyle/>
                    <a:p>
                      <a:endParaRPr lang="es-CL" sz="900" dirty="0">
                        <a:effectLst/>
                        <a:latin typeface="Cambria" panose="02040503050406030204" pitchFamily="18" charset="0"/>
                      </a:endParaRPr>
                    </a:p>
                  </a:txBody>
                  <a:tcPr marL="44450" marR="44450" marT="0" marB="0" anchor="b">
                    <a:lnL>
                      <a:noFill/>
                    </a:lnL>
                    <a:lnR>
                      <a:noFill/>
                    </a:lnR>
                    <a:lnT>
                      <a:noFill/>
                    </a:lnT>
                    <a:lnB>
                      <a:noFill/>
                    </a:lnB>
                    <a:solidFill>
                      <a:srgbClr val="FFC000"/>
                    </a:solidFill>
                  </a:tcPr>
                </a:tc>
                <a:tc>
                  <a:txBody>
                    <a:bodyPr/>
                    <a:lstStyle/>
                    <a:p>
                      <a:endParaRPr lang="es-CL" sz="900" dirty="0">
                        <a:effectLst/>
                        <a:latin typeface="Cambria" panose="02040503050406030204" pitchFamily="18" charset="0"/>
                      </a:endParaRPr>
                    </a:p>
                  </a:txBody>
                  <a:tcPr marL="44450" marR="44450" marT="0" marB="0" anchor="ctr">
                    <a:lnL>
                      <a:noFill/>
                    </a:lnL>
                    <a:lnR>
                      <a:noFill/>
                    </a:lnR>
                    <a:lnT>
                      <a:noFill/>
                    </a:lnT>
                    <a:lnB>
                      <a:noFill/>
                    </a:lnB>
                    <a:solidFill>
                      <a:srgbClr val="FFC000"/>
                    </a:solidFill>
                  </a:tcPr>
                </a:tc>
                <a:tc gridSpan="3">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Probabilidad</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a:noFill/>
                    </a:lnR>
                    <a:lnT>
                      <a:noFill/>
                    </a:lnT>
                    <a:lnB>
                      <a:noFill/>
                    </a:lnB>
                    <a:solidFill>
                      <a:srgbClr val="FFC000"/>
                    </a:solidFill>
                  </a:tcPr>
                </a:tc>
                <a:tc hMerge="1">
                  <a:txBody>
                    <a:bodyPr/>
                    <a:lstStyle/>
                    <a:p>
                      <a:endParaRPr lang="es-CL"/>
                    </a:p>
                  </a:txBody>
                  <a:tcPr/>
                </a:tc>
                <a:tc hMerge="1">
                  <a:txBody>
                    <a:bodyPr/>
                    <a:lstStyle/>
                    <a:p>
                      <a:endParaRPr lang="es-CL"/>
                    </a:p>
                  </a:txBody>
                  <a:tcPr/>
                </a:tc>
              </a:tr>
            </a:tbl>
          </a:graphicData>
        </a:graphic>
      </p:graphicFrame>
    </p:spTree>
    <p:extLst>
      <p:ext uri="{BB962C8B-B14F-4D97-AF65-F5344CB8AC3E}">
        <p14:creationId xmlns:p14="http://schemas.microsoft.com/office/powerpoint/2010/main" val="173983327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CONTROL DE VERSIONES</a:t>
            </a:r>
            <a:endParaRPr lang="es-CL" dirty="0"/>
          </a:p>
        </p:txBody>
      </p:sp>
      <p:sp>
        <p:nvSpPr>
          <p:cNvPr id="3" name="Marcador de contenido 2"/>
          <p:cNvSpPr>
            <a:spLocks noGrp="1"/>
          </p:cNvSpPr>
          <p:nvPr>
            <p:ph idx="1"/>
          </p:nvPr>
        </p:nvSpPr>
        <p:spPr/>
        <p:txBody>
          <a:bodyPr/>
          <a:lstStyle/>
          <a:p>
            <a:endParaRPr lang="es-CL" dirty="0"/>
          </a:p>
        </p:txBody>
      </p:sp>
      <p:pic>
        <p:nvPicPr>
          <p:cNvPr id="4" name="Imagen 3"/>
          <p:cNvPicPr>
            <a:picLocks noChangeAspect="1"/>
          </p:cNvPicPr>
          <p:nvPr/>
        </p:nvPicPr>
        <p:blipFill>
          <a:blip r:embed="rId2"/>
          <a:stretch>
            <a:fillRect/>
          </a:stretch>
        </p:blipFill>
        <p:spPr>
          <a:xfrm>
            <a:off x="1763689" y="1132606"/>
            <a:ext cx="5493075" cy="2166221"/>
          </a:xfrm>
          <a:prstGeom prst="rect">
            <a:avLst/>
          </a:prstGeom>
        </p:spPr>
      </p:pic>
    </p:spTree>
    <p:extLst>
      <p:ext uri="{BB962C8B-B14F-4D97-AF65-F5344CB8AC3E}">
        <p14:creationId xmlns:p14="http://schemas.microsoft.com/office/powerpoint/2010/main" val="21955346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CONTROL DE CAMBIOS</a:t>
            </a:r>
            <a:endParaRPr lang="es-CL" dirty="0"/>
          </a:p>
        </p:txBody>
      </p:sp>
      <p:sp>
        <p:nvSpPr>
          <p:cNvPr id="3" name="Marcador de contenido 2"/>
          <p:cNvSpPr>
            <a:spLocks noGrp="1"/>
          </p:cNvSpPr>
          <p:nvPr>
            <p:ph idx="1"/>
          </p:nvPr>
        </p:nvSpPr>
        <p:spPr/>
        <p:txBody>
          <a:bodyPr/>
          <a:lstStyle/>
          <a:p>
            <a:endParaRPr lang="es-CL" dirty="0"/>
          </a:p>
        </p:txBody>
      </p:sp>
      <p:pic>
        <p:nvPicPr>
          <p:cNvPr id="4" name="Imagen 3"/>
          <p:cNvPicPr>
            <a:picLocks noChangeAspect="1"/>
          </p:cNvPicPr>
          <p:nvPr/>
        </p:nvPicPr>
        <p:blipFill>
          <a:blip r:embed="rId2"/>
          <a:stretch>
            <a:fillRect/>
          </a:stretch>
        </p:blipFill>
        <p:spPr>
          <a:xfrm>
            <a:off x="179513" y="951571"/>
            <a:ext cx="8509767" cy="1974194"/>
          </a:xfrm>
          <a:prstGeom prst="rect">
            <a:avLst/>
          </a:prstGeom>
        </p:spPr>
      </p:pic>
    </p:spTree>
    <p:extLst>
      <p:ext uri="{BB962C8B-B14F-4D97-AF65-F5344CB8AC3E}">
        <p14:creationId xmlns:p14="http://schemas.microsoft.com/office/powerpoint/2010/main" val="328845688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¿Qué se hará?</a:t>
            </a:r>
            <a:endParaRPr lang="es-CL" dirty="0"/>
          </a:p>
        </p:txBody>
      </p:sp>
      <p:sp>
        <p:nvSpPr>
          <p:cNvPr id="3" name="Marcador de contenido 2"/>
          <p:cNvSpPr>
            <a:spLocks noGrp="1"/>
          </p:cNvSpPr>
          <p:nvPr>
            <p:ph idx="1"/>
          </p:nvPr>
        </p:nvSpPr>
        <p:spPr/>
        <p:txBody>
          <a:bodyPr/>
          <a:lstStyle/>
          <a:p>
            <a:pPr algn="just"/>
            <a:r>
              <a:rPr lang="es-CL" dirty="0" smtClean="0"/>
              <a:t>SE REALIZARAN AVANCES EN LAS HISTORIAS DE USUARIO QUE SE TRABAJARAN DURANTE EL PRIMER SPRINT</a:t>
            </a:r>
          </a:p>
          <a:p>
            <a:pPr algn="just"/>
            <a:r>
              <a:rPr lang="es-CL" dirty="0" smtClean="0"/>
              <a:t>SE REALIZARAN REUNIONES EN CONJUNTO CON EL PRODUCT OWNER</a:t>
            </a:r>
            <a:endParaRPr lang="es-CL" dirty="0"/>
          </a:p>
        </p:txBody>
      </p:sp>
    </p:spTree>
    <p:extLst>
      <p:ext uri="{BB962C8B-B14F-4D97-AF65-F5344CB8AC3E}">
        <p14:creationId xmlns:p14="http://schemas.microsoft.com/office/powerpoint/2010/main" val="118707948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Problemas encontrados</a:t>
            </a:r>
            <a:endParaRPr lang="es-CL" dirty="0"/>
          </a:p>
        </p:txBody>
      </p:sp>
      <p:sp>
        <p:nvSpPr>
          <p:cNvPr id="3" name="Marcador de contenido 2"/>
          <p:cNvSpPr>
            <a:spLocks noGrp="1"/>
          </p:cNvSpPr>
          <p:nvPr>
            <p:ph idx="1"/>
          </p:nvPr>
        </p:nvSpPr>
        <p:spPr/>
        <p:txBody>
          <a:bodyPr/>
          <a:lstStyle/>
          <a:p>
            <a:r>
              <a:rPr lang="es-CL" dirty="0" smtClean="0"/>
              <a:t>LOGRAR CONTACTAR CON EL PRODUCT OWNER EN EL MOMENTO OPORTUNO</a:t>
            </a:r>
          </a:p>
        </p:txBody>
      </p:sp>
    </p:spTree>
    <p:extLst>
      <p:ext uri="{BB962C8B-B14F-4D97-AF65-F5344CB8AC3E}">
        <p14:creationId xmlns:p14="http://schemas.microsoft.com/office/powerpoint/2010/main" val="15560462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GRACIAS POR SU ATENCIÓN</a:t>
            </a:r>
            <a:endParaRPr lang="es-CL" dirty="0"/>
          </a:p>
        </p:txBody>
      </p:sp>
      <p:sp>
        <p:nvSpPr>
          <p:cNvPr id="3" name="Marcador de contenido 2"/>
          <p:cNvSpPr>
            <a:spLocks noGrp="1"/>
          </p:cNvSpPr>
          <p:nvPr>
            <p:ph idx="1"/>
          </p:nvPr>
        </p:nvSpPr>
        <p:spPr/>
        <p:txBody>
          <a:bodyPr/>
          <a:lstStyle/>
          <a:p>
            <a:endParaRPr lang="es-CL"/>
          </a:p>
        </p:txBody>
      </p:sp>
    </p:spTree>
    <p:extLst>
      <p:ext uri="{BB962C8B-B14F-4D97-AF65-F5344CB8AC3E}">
        <p14:creationId xmlns:p14="http://schemas.microsoft.com/office/powerpoint/2010/main" val="347016403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¿qué hicimos?</a:t>
            </a:r>
            <a:endParaRPr lang="es-CL" dirty="0"/>
          </a:p>
        </p:txBody>
      </p:sp>
      <p:sp>
        <p:nvSpPr>
          <p:cNvPr id="3" name="Marcador de contenido 2"/>
          <p:cNvSpPr>
            <a:spLocks noGrp="1"/>
          </p:cNvSpPr>
          <p:nvPr>
            <p:ph idx="1"/>
          </p:nvPr>
        </p:nvSpPr>
        <p:spPr/>
        <p:txBody>
          <a:bodyPr>
            <a:normAutofit fontScale="92500" lnSpcReduction="10000"/>
          </a:bodyPr>
          <a:lstStyle/>
          <a:p>
            <a:r>
              <a:rPr lang="es-CL" dirty="0" smtClean="0"/>
              <a:t>SE REALIZARON UNA SERIE DE REUNIONES EN CONJUNTO CON EL PRODUCT OWNER</a:t>
            </a:r>
          </a:p>
          <a:p>
            <a:r>
              <a:rPr lang="es-CL" dirty="0" smtClean="0"/>
              <a:t>SE PRIORIZARON LAS HISTORIAS DE USUARIO</a:t>
            </a:r>
          </a:p>
          <a:p>
            <a:r>
              <a:rPr lang="es-CL" dirty="0" smtClean="0"/>
              <a:t>SE ESTIMARON LAS HISTORIAS DE USUARIO</a:t>
            </a:r>
          </a:p>
          <a:p>
            <a:r>
              <a:rPr lang="es-CL" dirty="0" smtClean="0"/>
              <a:t>SE DISPUSIERON LAS PRIMERAS HISTORIAS DE USUARIO QUE ENTRARIAN AL PRIMER SPRINT</a:t>
            </a:r>
          </a:p>
          <a:p>
            <a:r>
              <a:rPr lang="es-CL" dirty="0" smtClean="0"/>
              <a:t>SE INSTALARON LAS HERRAMIENTAS DE TRABAJO QUE DISPONDRÁ EL EQUIPO</a:t>
            </a:r>
            <a:endParaRPr lang="es-CL" dirty="0"/>
          </a:p>
        </p:txBody>
      </p:sp>
    </p:spTree>
    <p:extLst>
      <p:ext uri="{BB962C8B-B14F-4D97-AF65-F5344CB8AC3E}">
        <p14:creationId xmlns:p14="http://schemas.microsoft.com/office/powerpoint/2010/main" val="34983156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3401" y="3327834"/>
            <a:ext cx="6554867" cy="1143000"/>
          </a:xfrm>
        </p:spPr>
        <p:txBody>
          <a:bodyPr/>
          <a:lstStyle/>
          <a:p>
            <a:r>
              <a:rPr lang="es-CL" dirty="0" smtClean="0"/>
              <a:t>Contextualización</a:t>
            </a:r>
            <a:endParaRPr lang="es-CL" dirty="0"/>
          </a:p>
        </p:txBody>
      </p:sp>
      <p:sp>
        <p:nvSpPr>
          <p:cNvPr id="3" name="Marcador de contenido 2"/>
          <p:cNvSpPr>
            <a:spLocks noGrp="1"/>
          </p:cNvSpPr>
          <p:nvPr>
            <p:ph idx="1"/>
          </p:nvPr>
        </p:nvSpPr>
        <p:spPr>
          <a:xfrm>
            <a:off x="533400" y="400050"/>
            <a:ext cx="8359080" cy="2825753"/>
          </a:xfrm>
        </p:spPr>
        <p:txBody>
          <a:bodyPr/>
          <a:lstStyle/>
          <a:p>
            <a:pPr algn="just"/>
            <a:r>
              <a:rPr lang="es-CL" dirty="0" smtClean="0"/>
              <a:t>EN LA ACTUALIDAD LAS GRANDES EMPRESAS COMPITEN POR TENER LA MAYOR CANTIDAD DE CLIENTES POSIBLES, POR LO TANTO LOS PRECIOS DE LOS PRODUCTOS VARIA DEPENDIENDO DE LA EMPRESA, ES POR ESO QUE NACE LA NECESIDAD DE TENER MAS CONOCIMIENTO SOBRE LAS OFERTAS QUE ENTREGA EL MERCADO A SUS CONSUMIDORES, PARA ASÍ PODER OBTENER UN PRODUCTO POR UN PRECIO QUE DEJE SATISFECHO AL CONSUMIDOR.</a:t>
            </a:r>
            <a:endParaRPr lang="es-CL" dirty="0"/>
          </a:p>
        </p:txBody>
      </p:sp>
    </p:spTree>
    <p:extLst>
      <p:ext uri="{BB962C8B-B14F-4D97-AF65-F5344CB8AC3E}">
        <p14:creationId xmlns:p14="http://schemas.microsoft.com/office/powerpoint/2010/main" val="248604557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Línea de tiempo</a:t>
            </a:r>
            <a:endParaRPr lang="es-CL"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486618"/>
            <a:ext cx="9144000" cy="1885232"/>
          </a:xfrm>
        </p:spPr>
      </p:pic>
    </p:spTree>
    <p:extLst>
      <p:ext uri="{BB962C8B-B14F-4D97-AF65-F5344CB8AC3E}">
        <p14:creationId xmlns:p14="http://schemas.microsoft.com/office/powerpoint/2010/main" val="281041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planificación</a:t>
            </a:r>
            <a:endParaRPr lang="es-CL"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843558"/>
            <a:ext cx="9144000" cy="2268252"/>
          </a:xfrm>
        </p:spPr>
      </p:pic>
    </p:spTree>
    <p:extLst>
      <p:ext uri="{BB962C8B-B14F-4D97-AF65-F5344CB8AC3E}">
        <p14:creationId xmlns:p14="http://schemas.microsoft.com/office/powerpoint/2010/main" val="375487608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4191930"/>
            <a:ext cx="6554867" cy="1143000"/>
          </a:xfrm>
        </p:spPr>
        <p:txBody>
          <a:bodyPr/>
          <a:lstStyle/>
          <a:p>
            <a:r>
              <a:rPr lang="es-CL" dirty="0" err="1" smtClean="0"/>
              <a:t>Product</a:t>
            </a:r>
            <a:r>
              <a:rPr lang="es-CL" dirty="0" smtClean="0"/>
              <a:t> </a:t>
            </a:r>
            <a:r>
              <a:rPr lang="es-CL" dirty="0" err="1" smtClean="0"/>
              <a:t>backlog</a:t>
            </a:r>
            <a:endParaRPr lang="es-CL" dirty="0"/>
          </a:p>
        </p:txBody>
      </p:sp>
      <p:pic>
        <p:nvPicPr>
          <p:cNvPr id="5" name="Marcador de contenido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4191929"/>
          </a:xfrm>
        </p:spPr>
      </p:pic>
    </p:spTree>
    <p:extLst>
      <p:ext uri="{BB962C8B-B14F-4D97-AF65-F5344CB8AC3E}">
        <p14:creationId xmlns:p14="http://schemas.microsoft.com/office/powerpoint/2010/main" val="12724228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Sprint </a:t>
            </a:r>
            <a:r>
              <a:rPr lang="es-CL" dirty="0" err="1" smtClean="0"/>
              <a:t>backlog</a:t>
            </a:r>
            <a:r>
              <a:rPr lang="es-CL" dirty="0" smtClean="0"/>
              <a:t> 1</a:t>
            </a:r>
            <a:endParaRPr lang="es-CL"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573528"/>
            <a:ext cx="9144000" cy="2646294"/>
          </a:xfrm>
        </p:spPr>
      </p:pic>
    </p:spTree>
    <p:extLst>
      <p:ext uri="{BB962C8B-B14F-4D97-AF65-F5344CB8AC3E}">
        <p14:creationId xmlns:p14="http://schemas.microsoft.com/office/powerpoint/2010/main" val="39661263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Sprint</a:t>
            </a:r>
            <a:endParaRPr lang="es-CL" dirty="0"/>
          </a:p>
        </p:txBody>
      </p:sp>
      <p:pic>
        <p:nvPicPr>
          <p:cNvPr id="6" name="Marcador de contenid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41480"/>
            <a:ext cx="9144000" cy="3510390"/>
          </a:xfrm>
        </p:spPr>
      </p:pic>
    </p:spTree>
    <p:extLst>
      <p:ext uri="{BB962C8B-B14F-4D97-AF65-F5344CB8AC3E}">
        <p14:creationId xmlns:p14="http://schemas.microsoft.com/office/powerpoint/2010/main" val="39298649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Sprint chart</a:t>
            </a:r>
            <a:endParaRPr lang="es-CL"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89" y="681540"/>
            <a:ext cx="9144000" cy="3003798"/>
          </a:xfrm>
        </p:spPr>
      </p:pic>
    </p:spTree>
    <p:extLst>
      <p:ext uri="{BB962C8B-B14F-4D97-AF65-F5344CB8AC3E}">
        <p14:creationId xmlns:p14="http://schemas.microsoft.com/office/powerpoint/2010/main" val="11781440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TM02900688[[fn=Faceta]]</Template>
  <TotalTime>49</TotalTime>
  <Words>429</Words>
  <Application>Microsoft Macintosh PowerPoint</Application>
  <PresentationFormat>Presentación en pantalla (16:9)</PresentationFormat>
  <Paragraphs>117</Paragraphs>
  <Slides>16</Slides>
  <Notes>0</Notes>
  <HiddenSlides>0</HiddenSlides>
  <MMClips>0</MMClips>
  <ScaleCrop>false</ScaleCrop>
  <HeadingPairs>
    <vt:vector size="4" baseType="variant">
      <vt:variant>
        <vt:lpstr>Tema</vt:lpstr>
      </vt:variant>
      <vt:variant>
        <vt:i4>2</vt:i4>
      </vt:variant>
      <vt:variant>
        <vt:lpstr>Títulos de diapositiva</vt:lpstr>
      </vt:variant>
      <vt:variant>
        <vt:i4>16</vt:i4>
      </vt:variant>
    </vt:vector>
  </HeadingPairs>
  <TitlesOfParts>
    <vt:vector size="18" baseType="lpstr">
      <vt:lpstr>HDOfficeLightV0</vt:lpstr>
      <vt:lpstr>Sector</vt:lpstr>
      <vt:lpstr>“DONDE COMPRARLO” Proyecto de titulo i</vt:lpstr>
      <vt:lpstr>¿qué hicimos?</vt:lpstr>
      <vt:lpstr>Contextualización</vt:lpstr>
      <vt:lpstr>Línea de tiempo</vt:lpstr>
      <vt:lpstr>planificación</vt:lpstr>
      <vt:lpstr>Product backlog</vt:lpstr>
      <vt:lpstr>Sprint backlog 1</vt:lpstr>
      <vt:lpstr>Sprint</vt:lpstr>
      <vt:lpstr>Sprint chart</vt:lpstr>
      <vt:lpstr>Sprint burndown chart</vt:lpstr>
      <vt:lpstr>Gestión de riesgo sprint</vt:lpstr>
      <vt:lpstr>CONTROL DE VERSIONES</vt:lpstr>
      <vt:lpstr>CONTROL DE CAMBIOS</vt:lpstr>
      <vt:lpstr>¿Qué se hará?</vt:lpstr>
      <vt:lpstr>Problemas encontrados</vt:lpstr>
      <vt:lpstr>GRACIAS POR SU ATENCIÓN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“DONDE COMPRARLO” Proyecto de titulo i</dc:title>
  <dc:creator>jorge bruna</dc:creator>
  <cp:lastModifiedBy>Francisco Ovalle</cp:lastModifiedBy>
  <cp:revision>9</cp:revision>
  <dcterms:created xsi:type="dcterms:W3CDTF">2015-04-28T19:18:42Z</dcterms:created>
  <dcterms:modified xsi:type="dcterms:W3CDTF">2015-04-28T20:21:39Z</dcterms:modified>
</cp:coreProperties>
</file>