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60" r:id="rId7"/>
    <p:sldId id="263" r:id="rId8"/>
    <p:sldId id="261" r:id="rId9"/>
    <p:sldId id="262" r:id="rId10"/>
    <p:sldId id="264" r:id="rId11"/>
    <p:sldId id="270" r:id="rId12"/>
    <p:sldId id="271" r:id="rId13"/>
    <p:sldId id="265" r:id="rId14"/>
    <p:sldId id="266" r:id="rId15"/>
    <p:sldId id="267" r:id="rId16"/>
    <p:sldId id="272" r:id="rId17"/>
    <p:sldId id="268" r:id="rId18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96" autoAdjust="0"/>
  </p:normalViewPr>
  <p:slideViewPr>
    <p:cSldViewPr snapToGrid="0" snapToObjects="1">
      <p:cViewPr>
        <p:scale>
          <a:sx n="143" d="100"/>
          <a:sy n="143" d="100"/>
        </p:scale>
        <p:origin x="88" y="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86CF3-70FC-2549-9DCC-89FDFFE182F3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9C77C-FA6A-7B44-8FD3-8374FD1FA7A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84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Como saber si estoy comprando el producto</a:t>
            </a:r>
            <a:r>
              <a:rPr lang="es-ES" baseline="0" dirty="0" smtClean="0"/>
              <a:t> al mejor valor???</a:t>
            </a:r>
          </a:p>
          <a:p>
            <a:r>
              <a:rPr lang="es-ES" baseline="0" dirty="0" smtClean="0"/>
              <a:t>Donde puedo comprar lo que deseo dentro del radio en el que estoy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475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hay trazabilidad del</a:t>
            </a:r>
            <a:r>
              <a:rPr lang="es-ES" baseline="0" dirty="0" smtClean="0"/>
              <a:t> todos correcta entre las causas y objetivos.. Revisar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93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Pero cual es</a:t>
            </a:r>
            <a:r>
              <a:rPr lang="es-ES" baseline="0" dirty="0" smtClean="0"/>
              <a:t> la </a:t>
            </a:r>
            <a:r>
              <a:rPr lang="es-ES" baseline="0" dirty="0" err="1" smtClean="0"/>
              <a:t>oprtunidad</a:t>
            </a:r>
            <a:r>
              <a:rPr lang="es-ES" baseline="0" dirty="0" smtClean="0"/>
              <a:t> de negocio??.. No se menciona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488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75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Realizar </a:t>
            </a:r>
            <a:r>
              <a:rPr lang="es-ES" dirty="0" err="1" smtClean="0"/>
              <a:t>Diagrma</a:t>
            </a:r>
            <a:r>
              <a:rPr lang="es-ES" dirty="0" smtClean="0"/>
              <a:t> de proceso. Procesos</a:t>
            </a:r>
            <a:r>
              <a:rPr lang="es-ES" baseline="0" dirty="0" smtClean="0"/>
              <a:t> no </a:t>
            </a:r>
            <a:r>
              <a:rPr lang="es-ES" baseline="0" dirty="0" err="1" smtClean="0"/>
              <a:t>estan</a:t>
            </a:r>
            <a:r>
              <a:rPr lang="es-ES" baseline="0" dirty="0" smtClean="0"/>
              <a:t> definidos en forma correcta.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911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Control de cambios</a:t>
            </a:r>
            <a:r>
              <a:rPr lang="es-ES" baseline="0" dirty="0" smtClean="0"/>
              <a:t> se debe considerar.</a:t>
            </a:r>
          </a:p>
          <a:p>
            <a:r>
              <a:rPr lang="es-ES" baseline="0" dirty="0" smtClean="0"/>
              <a:t>Alternativas de </a:t>
            </a:r>
            <a:r>
              <a:rPr lang="es-ES" baseline="0" dirty="0" err="1" smtClean="0"/>
              <a:t>solucion</a:t>
            </a:r>
            <a:endParaRPr lang="es-ES" baseline="0" dirty="0" smtClean="0"/>
          </a:p>
          <a:p>
            <a:r>
              <a:rPr lang="es-ES" baseline="0" dirty="0" smtClean="0"/>
              <a:t>Requerimientos de al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nivel.</a:t>
            </a:r>
          </a:p>
          <a:p>
            <a:r>
              <a:rPr lang="es-ES" baseline="0" dirty="0" smtClean="0"/>
              <a:t>Limitaciones y alcances..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138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Control de riesgos</a:t>
            </a:r>
          </a:p>
          <a:p>
            <a:r>
              <a:rPr lang="es-ES" dirty="0" smtClean="0"/>
              <a:t>Plan de pruebas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985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Sitio web???.. Se esta seguro de lo que se esta afirmando</a:t>
            </a:r>
          </a:p>
          <a:p>
            <a:r>
              <a:rPr lang="es-ES" dirty="0" smtClean="0"/>
              <a:t>Cual</a:t>
            </a:r>
            <a:r>
              <a:rPr lang="es-ES" baseline="0" dirty="0" smtClean="0"/>
              <a:t> seria el </a:t>
            </a:r>
            <a:r>
              <a:rPr lang="es-ES" baseline="0" dirty="0" err="1" smtClean="0"/>
              <a:t>interes</a:t>
            </a:r>
            <a:r>
              <a:rPr lang="es-ES" baseline="0" dirty="0" smtClean="0"/>
              <a:t> de las empresas de subir </a:t>
            </a:r>
            <a:r>
              <a:rPr lang="es-ES" baseline="0" dirty="0" err="1" smtClean="0"/>
              <a:t>informacion</a:t>
            </a:r>
            <a:r>
              <a:rPr lang="es-ES" baseline="0" dirty="0" smtClean="0"/>
              <a:t> a la plataforma??</a:t>
            </a:r>
          </a:p>
          <a:p>
            <a:r>
              <a:rPr lang="es-ES" baseline="0" dirty="0" err="1" smtClean="0"/>
              <a:t>Heramienta</a:t>
            </a:r>
            <a:r>
              <a:rPr lang="es-ES" baseline="0" dirty="0" smtClean="0"/>
              <a:t> social… nunca fue mencionada dentro de los objetivos </a:t>
            </a:r>
            <a:r>
              <a:rPr lang="es-ES" baseline="0" dirty="0" err="1" smtClean="0"/>
              <a:t>especifocs</a:t>
            </a:r>
            <a:endParaRPr lang="es-ES" baseline="0" dirty="0" smtClean="0"/>
          </a:p>
          <a:p>
            <a:r>
              <a:rPr lang="es-ES" baseline="0" dirty="0" smtClean="0"/>
              <a:t>Tampoco se menciona la </a:t>
            </a:r>
            <a:r>
              <a:rPr lang="es-ES" baseline="0" dirty="0" err="1" smtClean="0"/>
              <a:t>geolocaliacion</a:t>
            </a:r>
            <a:r>
              <a:rPr lang="es-ES" baseline="0" dirty="0" smtClean="0"/>
              <a:t>..</a:t>
            </a:r>
          </a:p>
          <a:p>
            <a:endParaRPr lang="es-ES" baseline="0" dirty="0" smtClean="0"/>
          </a:p>
          <a:p>
            <a:r>
              <a:rPr lang="es-ES" baseline="0" dirty="0" smtClean="0"/>
              <a:t>Revisar…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Conclusiones</a:t>
            </a:r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64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Explicar que la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unica</a:t>
            </a:r>
            <a:r>
              <a:rPr lang="es-ES" baseline="0" dirty="0" smtClean="0"/>
              <a:t> forma de realizar una compra eficiente es cotizando en diversas tiendas </a:t>
            </a:r>
            <a:r>
              <a:rPr lang="es-ES" baseline="0" dirty="0" err="1" smtClean="0"/>
              <a:t>fisicas</a:t>
            </a:r>
            <a:r>
              <a:rPr lang="es-ES" baseline="0" dirty="0" smtClean="0"/>
              <a:t> y virtuales.</a:t>
            </a:r>
          </a:p>
          <a:p>
            <a:r>
              <a:rPr lang="es-ES" baseline="0" dirty="0" smtClean="0"/>
              <a:t>No hay forma de saber cual es el menor precio. // acotación </a:t>
            </a:r>
            <a:r>
              <a:rPr lang="es-ES" baseline="0" dirty="0" err="1" smtClean="0"/>
              <a:t>mia</a:t>
            </a:r>
            <a:r>
              <a:rPr lang="es-ES" baseline="0" dirty="0" smtClean="0"/>
              <a:t> Francisco Ovalle… entonces no es el menor precio, es el MEJOR precio</a:t>
            </a:r>
          </a:p>
          <a:p>
            <a:r>
              <a:rPr lang="es-ES" baseline="0" dirty="0" smtClean="0"/>
              <a:t>Cuando se esta dentro de un radio determinado no podemos saber que tiendas tienen el producto que a nosotros nos interesa y tampoco sabemos cual es la mejor alternativa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Trabajar</a:t>
            </a:r>
            <a:r>
              <a:rPr lang="es-ES" baseline="0" dirty="0" smtClean="0"/>
              <a:t> con diagrama de proceso </a:t>
            </a:r>
            <a:r>
              <a:rPr lang="es-ES" baseline="0" dirty="0" err="1" smtClean="0"/>
              <a:t>bpmn</a:t>
            </a:r>
            <a:r>
              <a:rPr lang="es-ES" baseline="0" dirty="0" smtClean="0"/>
              <a:t>, mas que diagrama de </a:t>
            </a:r>
            <a:r>
              <a:rPr lang="es-ES" baseline="0" dirty="0" err="1" smtClean="0"/>
              <a:t>flijo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Definir de buena forma el </a:t>
            </a:r>
            <a:r>
              <a:rPr lang="es-ES" baseline="0" dirty="0" err="1" smtClean="0"/>
              <a:t>proceso.no</a:t>
            </a:r>
            <a:r>
              <a:rPr lang="es-ES" baseline="0" dirty="0" smtClean="0"/>
              <a:t> queda claro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85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¿es el</a:t>
            </a:r>
            <a:r>
              <a:rPr lang="es-ES" baseline="0" dirty="0" smtClean="0"/>
              <a:t> problema?</a:t>
            </a:r>
          </a:p>
          <a:p>
            <a:r>
              <a:rPr lang="es-ES" baseline="0" dirty="0" smtClean="0"/>
              <a:t>Dar mas vueltas…</a:t>
            </a:r>
          </a:p>
          <a:p>
            <a:r>
              <a:rPr lang="es-ES" baseline="0" dirty="0" smtClean="0"/>
              <a:t>…Tiene </a:t>
            </a:r>
            <a:r>
              <a:rPr lang="es-ES" baseline="0" dirty="0" err="1" smtClean="0"/>
              <a:t>realacion</a:t>
            </a:r>
            <a:r>
              <a:rPr lang="es-ES" baseline="0" dirty="0" smtClean="0"/>
              <a:t> con poco </a:t>
            </a:r>
            <a:r>
              <a:rPr lang="es-ES" baseline="0" dirty="0" err="1" smtClean="0"/>
              <a:t>informacion</a:t>
            </a:r>
            <a:r>
              <a:rPr lang="es-ES" baseline="0" dirty="0" smtClean="0"/>
              <a:t> para tomar una </a:t>
            </a:r>
            <a:r>
              <a:rPr lang="es-ES" baseline="0" dirty="0" err="1" smtClean="0"/>
              <a:t>decision</a:t>
            </a:r>
            <a:endParaRPr lang="es-ES" baseline="0" dirty="0" smtClean="0"/>
          </a:p>
          <a:p>
            <a:r>
              <a:rPr lang="es-ES" dirty="0" smtClean="0"/>
              <a:t>// Acotación Mía (Francisco</a:t>
            </a:r>
            <a:r>
              <a:rPr lang="es-ES" baseline="0" dirty="0" smtClean="0"/>
              <a:t> Ovalle) Escasez de información al momento de tomar la decisión de donde comprar un determinado producto al mejor precio ofrecido en el mercado en una ubicación determinada.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19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se explica que es…</a:t>
            </a:r>
          </a:p>
          <a:p>
            <a:endParaRPr lang="es-ES" dirty="0" smtClean="0"/>
          </a:p>
          <a:p>
            <a:r>
              <a:rPr lang="es-ES" dirty="0" smtClean="0"/>
              <a:t>El</a:t>
            </a:r>
            <a:r>
              <a:rPr lang="es-ES" baseline="0" dirty="0" smtClean="0"/>
              <a:t> problema no es no saber donde comprar?....</a:t>
            </a:r>
          </a:p>
          <a:p>
            <a:r>
              <a:rPr lang="es-ES" baseline="0" dirty="0" smtClean="0"/>
              <a:t>1.- El problema es no saber donde comprar el producto en forma mas </a:t>
            </a:r>
            <a:r>
              <a:rPr lang="es-ES" baseline="0" dirty="0" err="1" smtClean="0"/>
              <a:t>economica</a:t>
            </a:r>
            <a:r>
              <a:rPr lang="es-ES" baseline="0" dirty="0" smtClean="0"/>
              <a:t> en un radio determinado</a:t>
            </a:r>
          </a:p>
          <a:p>
            <a:endParaRPr lang="es-ES" baseline="0" dirty="0" smtClean="0"/>
          </a:p>
          <a:p>
            <a:r>
              <a:rPr lang="es-ES" dirty="0" smtClean="0"/>
              <a:t>Se deben desarrollar de mejor forma los por que…</a:t>
            </a:r>
          </a:p>
          <a:p>
            <a:r>
              <a:rPr lang="es-ES" dirty="0" smtClean="0"/>
              <a:t>    No es respuesta</a:t>
            </a:r>
            <a:r>
              <a:rPr lang="es-ES" baseline="0" dirty="0" smtClean="0"/>
              <a:t> no se donde los venden…. (que </a:t>
            </a:r>
            <a:r>
              <a:rPr lang="es-ES" baseline="0" dirty="0" err="1" smtClean="0"/>
              <a:t>relacion</a:t>
            </a:r>
            <a:r>
              <a:rPr lang="es-ES" baseline="0" dirty="0" smtClean="0"/>
              <a:t> tiene la </a:t>
            </a:r>
            <a:r>
              <a:rPr lang="es-ES" baseline="0" dirty="0" err="1" smtClean="0"/>
              <a:t>informacion</a:t>
            </a:r>
            <a:r>
              <a:rPr lang="es-ES" baseline="0" dirty="0" smtClean="0"/>
              <a:t> del producto.. Con no se donde los venden??</a:t>
            </a:r>
          </a:p>
          <a:p>
            <a:endParaRPr lang="es-ES" baseline="0" dirty="0" smtClean="0"/>
          </a:p>
          <a:p>
            <a:r>
              <a:rPr lang="es-ES" baseline="0" dirty="0" smtClean="0"/>
              <a:t>Reformular los porque….pues ellos son los que van a dar origen a las causas del problema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33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hay trazabilidad entre los porque y el diagrama de Ishikawa</a:t>
            </a:r>
          </a:p>
          <a:p>
            <a:r>
              <a:rPr lang="es-ES" dirty="0" smtClean="0"/>
              <a:t>Las causas que se establecen no tienen relación con los porque….</a:t>
            </a:r>
          </a:p>
          <a:p>
            <a:r>
              <a:rPr lang="es-ES" dirty="0" smtClean="0"/>
              <a:t>Revisar la ortografía</a:t>
            </a:r>
          </a:p>
          <a:p>
            <a:r>
              <a:rPr lang="es-ES" dirty="0" smtClean="0"/>
              <a:t>Acotación mía Francisco // escasez</a:t>
            </a:r>
            <a:r>
              <a:rPr lang="es-ES" baseline="0" dirty="0" smtClean="0"/>
              <a:t> con Z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48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Cliente: se debe segmentar el mercado no se pueden hacer</a:t>
            </a:r>
            <a:r>
              <a:rPr lang="es-ES" baseline="0" dirty="0" smtClean="0"/>
              <a:t> cargo de </a:t>
            </a:r>
            <a:r>
              <a:rPr lang="es-ES" baseline="0" dirty="0" err="1" smtClean="0"/>
              <a:t>tdo</a:t>
            </a:r>
            <a:endParaRPr lang="es-ES" baseline="0" dirty="0" smtClean="0"/>
          </a:p>
          <a:p>
            <a:r>
              <a:rPr lang="es-ES" baseline="0" dirty="0" smtClean="0"/>
              <a:t>Actores: seguro de eso????</a:t>
            </a:r>
          </a:p>
          <a:p>
            <a:r>
              <a:rPr lang="es-ES" baseline="0" dirty="0" smtClean="0"/>
              <a:t>Proceso de </a:t>
            </a:r>
            <a:r>
              <a:rPr lang="es-ES" baseline="0" dirty="0" err="1" smtClean="0"/>
              <a:t>transformacion</a:t>
            </a:r>
            <a:r>
              <a:rPr lang="es-ES" baseline="0" dirty="0" smtClean="0"/>
              <a:t>… no es el correcto revisar…</a:t>
            </a:r>
          </a:p>
          <a:p>
            <a:r>
              <a:rPr lang="es-ES" baseline="0" dirty="0" smtClean="0"/>
              <a:t>Propietario revisar… no es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27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Facilitar</a:t>
            </a:r>
            <a:r>
              <a:rPr lang="es-ES" baseline="0" dirty="0" smtClean="0"/>
              <a:t> la </a:t>
            </a:r>
            <a:r>
              <a:rPr lang="es-ES" baseline="0" dirty="0" err="1" smtClean="0"/>
              <a:t>busqueda</a:t>
            </a:r>
            <a:r>
              <a:rPr lang="es-ES" baseline="0" dirty="0" smtClean="0"/>
              <a:t>??.. No es el objetivo… </a:t>
            </a:r>
          </a:p>
          <a:p>
            <a:r>
              <a:rPr lang="es-ES" baseline="0" dirty="0" smtClean="0"/>
              <a:t>Entregar precio mas </a:t>
            </a:r>
            <a:r>
              <a:rPr lang="es-ES" baseline="0" dirty="0" err="1" smtClean="0"/>
              <a:t>economico</a:t>
            </a:r>
            <a:r>
              <a:rPr lang="es-ES" baseline="0" dirty="0" smtClean="0"/>
              <a:t> de un producto dentro de una distancia determinad….. Algo por ahí es el objetivo.. Analizar mas el tema</a:t>
            </a:r>
          </a:p>
          <a:p>
            <a:r>
              <a:rPr lang="es-ES" baseline="0" dirty="0" smtClean="0"/>
              <a:t>Acotación Jorge : Disminuir el tiempo de búsqueda de un producto dentro de una distancia determinada.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11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Disminuir</a:t>
            </a:r>
            <a:r>
              <a:rPr lang="es-ES" baseline="0" dirty="0" smtClean="0"/>
              <a:t> tiempo de </a:t>
            </a:r>
            <a:r>
              <a:rPr lang="es-ES" baseline="0" dirty="0" err="1" smtClean="0"/>
              <a:t>busquedas</a:t>
            </a:r>
            <a:endParaRPr lang="es-ES" baseline="0" dirty="0" smtClean="0"/>
          </a:p>
          <a:p>
            <a:r>
              <a:rPr lang="es-ES" baseline="0" dirty="0" smtClean="0"/>
              <a:t>Entrega de menor precio de producto en un rango determinado</a:t>
            </a:r>
          </a:p>
          <a:p>
            <a:endParaRPr lang="es-ES" baseline="0" dirty="0" smtClean="0"/>
          </a:p>
          <a:p>
            <a:r>
              <a:rPr lang="es-ES" baseline="0" dirty="0" smtClean="0"/>
              <a:t>Facilitar la </a:t>
            </a:r>
            <a:r>
              <a:rPr lang="es-ES" baseline="0" dirty="0" err="1" smtClean="0"/>
              <a:t>eleccion</a:t>
            </a:r>
            <a:r>
              <a:rPr lang="es-ES" baseline="0" dirty="0" smtClean="0"/>
              <a:t> del producto???.. Por que es un objetivo?</a:t>
            </a:r>
          </a:p>
          <a:p>
            <a:endParaRPr lang="es-ES" baseline="0" dirty="0" smtClean="0"/>
          </a:p>
          <a:p>
            <a:r>
              <a:rPr lang="es-ES" baseline="0" dirty="0" smtClean="0"/>
              <a:t>Dar mas vueltas a los objetivos </a:t>
            </a:r>
            <a:r>
              <a:rPr lang="es-ES" baseline="0" dirty="0" err="1" smtClean="0"/>
              <a:t>especificos</a:t>
            </a:r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C77C-FA6A-7B44-8FD3-8374FD1FA7A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31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489412"/>
            <a:ext cx="6664606" cy="2957019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331373"/>
            <a:ext cx="3126510" cy="1819857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104" y="1501173"/>
            <a:ext cx="2679455" cy="3709528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2492471"/>
            <a:ext cx="7378073" cy="3418347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40" y="2724509"/>
            <a:ext cx="5985159" cy="1204577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51" y="3770423"/>
            <a:ext cx="4655297" cy="84637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1734966"/>
            <a:ext cx="1524000" cy="273844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B5DA2572-DBBD-0042-BC90-9AA47B22902C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8" y="1146474"/>
            <a:ext cx="2465987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871548"/>
            <a:ext cx="2133600" cy="315779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8C38C88F-3B26-2B43-87F9-C1828CA3C42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574724"/>
            <a:ext cx="8332816" cy="4420785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3817214"/>
            <a:ext cx="8528044" cy="2183598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2879628"/>
            <a:ext cx="1011244" cy="2245764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6" y="-241377"/>
            <a:ext cx="1976541" cy="3054605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5" y="3570323"/>
            <a:ext cx="5004753" cy="974658"/>
          </a:xfrm>
        </p:spPr>
        <p:txBody>
          <a:bodyPr anchor="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5" y="738438"/>
            <a:ext cx="6581279" cy="270356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4678878"/>
            <a:ext cx="1524000" cy="273844"/>
          </a:xfrm>
        </p:spPr>
        <p:txBody>
          <a:bodyPr/>
          <a:lstStyle/>
          <a:p>
            <a:fld id="{B5DA2572-DBBD-0042-BC90-9AA47B22902C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4571097"/>
            <a:ext cx="3124200" cy="273844"/>
          </a:xfrm>
        </p:spPr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6" y="2435205"/>
            <a:ext cx="907445" cy="273844"/>
          </a:xfrm>
        </p:spPr>
        <p:txBody>
          <a:bodyPr/>
          <a:lstStyle>
            <a:lvl1pPr algn="l">
              <a:defRPr/>
            </a:lvl1pPr>
          </a:lstStyle>
          <a:p>
            <a:fld id="{8C38C88F-3B26-2B43-87F9-C1828CA3C42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469548"/>
            <a:ext cx="7440156" cy="5510345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41" y="4705699"/>
            <a:ext cx="4396677" cy="875604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30" y="4094795"/>
            <a:ext cx="1710569" cy="1154017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368046"/>
            <a:ext cx="3065776" cy="4358903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383560"/>
            <a:ext cx="1435608" cy="361416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8" y="806757"/>
            <a:ext cx="5398955" cy="381619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4416552"/>
            <a:ext cx="1243584" cy="273844"/>
          </a:xfrm>
        </p:spPr>
        <p:txBody>
          <a:bodyPr/>
          <a:lstStyle>
            <a:lvl1pPr algn="l">
              <a:defRPr/>
            </a:lvl1pPr>
          </a:lstStyle>
          <a:p>
            <a:fld id="{B5DA2572-DBBD-0042-BC90-9AA47B22902C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4641183"/>
            <a:ext cx="2380306" cy="273844"/>
          </a:xfrm>
        </p:spPr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4231386"/>
            <a:ext cx="1243584" cy="273844"/>
          </a:xfrm>
        </p:spPr>
        <p:txBody>
          <a:bodyPr/>
          <a:lstStyle>
            <a:lvl1pPr algn="l">
              <a:defRPr/>
            </a:lvl1pPr>
          </a:lstStyle>
          <a:p>
            <a:fld id="{8C38C88F-3B26-2B43-87F9-C1828CA3C42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637949"/>
            <a:ext cx="3615441" cy="4613793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383632"/>
            <a:ext cx="3735394" cy="1040836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7" y="4942651"/>
            <a:ext cx="1981025" cy="4017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6" y="-415223"/>
            <a:ext cx="6782931" cy="5869905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775" y="1979541"/>
            <a:ext cx="3798715" cy="169563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34" y="719789"/>
            <a:ext cx="4658735" cy="3808218"/>
          </a:xfrm>
        </p:spPr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456237"/>
            <a:ext cx="1789355" cy="273844"/>
          </a:xfrm>
        </p:spPr>
        <p:txBody>
          <a:bodyPr/>
          <a:lstStyle/>
          <a:p>
            <a:fld id="{B5DA2572-DBBD-0042-BC90-9AA47B22902C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6" y="4633161"/>
            <a:ext cx="2392237" cy="27384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6" y="225600"/>
            <a:ext cx="2287319" cy="273844"/>
          </a:xfrm>
        </p:spPr>
        <p:txBody>
          <a:bodyPr/>
          <a:lstStyle/>
          <a:p>
            <a:fld id="{8C38C88F-3B26-2B43-87F9-C1828CA3C42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763264"/>
            <a:ext cx="7411427" cy="2578633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1813367"/>
            <a:ext cx="6998365" cy="381006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73" y="2831861"/>
            <a:ext cx="3102275" cy="2658025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85" y="-78233"/>
            <a:ext cx="2350627" cy="2865650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8" y="2191372"/>
            <a:ext cx="5690855" cy="117801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3370651"/>
            <a:ext cx="5271544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2821041"/>
            <a:ext cx="1524000" cy="273844"/>
          </a:xfrm>
        </p:spPr>
        <p:txBody>
          <a:bodyPr/>
          <a:lstStyle>
            <a:lvl1pPr algn="l">
              <a:defRPr/>
            </a:lvl1pPr>
          </a:lstStyle>
          <a:p>
            <a:fld id="{B5DA2572-DBBD-0042-BC90-9AA47B22902C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71" y="2378097"/>
            <a:ext cx="1926305" cy="27384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9" y="1995870"/>
            <a:ext cx="683979" cy="273844"/>
          </a:xfrm>
        </p:spPr>
        <p:txBody>
          <a:bodyPr/>
          <a:lstStyle>
            <a:lvl1pPr algn="l">
              <a:defRPr/>
            </a:lvl1pPr>
          </a:lstStyle>
          <a:p>
            <a:fld id="{8C38C88F-3B26-2B43-87F9-C1828CA3C42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4" y="-469491"/>
            <a:ext cx="7439907" cy="550844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43" y="4706622"/>
            <a:ext cx="4387395" cy="873756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4096763"/>
            <a:ext cx="1709024" cy="1152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50" y="-367910"/>
            <a:ext cx="3064333" cy="4358904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774433" y="1493752"/>
            <a:ext cx="3615226" cy="143615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001298"/>
            <a:ext cx="2578608" cy="36298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463504"/>
            <a:ext cx="2580010" cy="362788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4415561"/>
            <a:ext cx="1241980" cy="273844"/>
          </a:xfrm>
        </p:spPr>
        <p:txBody>
          <a:bodyPr/>
          <a:lstStyle>
            <a:lvl1pPr algn="l">
              <a:defRPr/>
            </a:lvl1pPr>
          </a:lstStyle>
          <a:p>
            <a:fld id="{B5DA2572-DBBD-0042-BC90-9AA47B22902C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4120782"/>
            <a:ext cx="3124200" cy="273844"/>
          </a:xfrm>
        </p:spPr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7" y="4232334"/>
            <a:ext cx="1241693" cy="273844"/>
          </a:xfrm>
        </p:spPr>
        <p:txBody>
          <a:bodyPr/>
          <a:lstStyle>
            <a:lvl1pPr algn="l">
              <a:defRPr/>
            </a:lvl1pPr>
          </a:lstStyle>
          <a:p>
            <a:fld id="{8C38C88F-3B26-2B43-87F9-C1828CA3C42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4" y="-469491"/>
            <a:ext cx="7439907" cy="550844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43" y="4706622"/>
            <a:ext cx="4387395" cy="873756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4096763"/>
            <a:ext cx="1709024" cy="1152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50" y="-367910"/>
            <a:ext cx="3064333" cy="4358904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777865" y="1493901"/>
            <a:ext cx="3614166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055153"/>
            <a:ext cx="2213148" cy="569901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1670921"/>
            <a:ext cx="2578608" cy="2954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15" y="515629"/>
            <a:ext cx="2214753" cy="56478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121913"/>
            <a:ext cx="2578608" cy="29669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4416552"/>
            <a:ext cx="1243584" cy="273844"/>
          </a:xfrm>
        </p:spPr>
        <p:txBody>
          <a:bodyPr/>
          <a:lstStyle>
            <a:lvl1pPr algn="l">
              <a:defRPr/>
            </a:lvl1pPr>
          </a:lstStyle>
          <a:p>
            <a:fld id="{B5DA2572-DBBD-0042-BC90-9AA47B22902C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4121658"/>
            <a:ext cx="3124200" cy="273844"/>
          </a:xfrm>
        </p:spPr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4231386"/>
            <a:ext cx="1243584" cy="273844"/>
          </a:xfrm>
        </p:spPr>
        <p:txBody>
          <a:bodyPr/>
          <a:lstStyle>
            <a:lvl1pPr algn="l">
              <a:defRPr/>
            </a:lvl1pPr>
          </a:lstStyle>
          <a:p>
            <a:fld id="{8C38C88F-3B26-2B43-87F9-C1828CA3C42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637949"/>
            <a:ext cx="3615441" cy="4613793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383632"/>
            <a:ext cx="3735394" cy="1040836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7" y="4942651"/>
            <a:ext cx="1981025" cy="4017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6" y="-415223"/>
            <a:ext cx="6782931" cy="5869905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2286" y="1983105"/>
            <a:ext cx="3799332" cy="169164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459486"/>
            <a:ext cx="1792224" cy="273844"/>
          </a:xfrm>
        </p:spPr>
        <p:txBody>
          <a:bodyPr/>
          <a:lstStyle/>
          <a:p>
            <a:fld id="{B5DA2572-DBBD-0042-BC90-9AA47B22902C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7" y="4575777"/>
            <a:ext cx="3052113" cy="273844"/>
          </a:xfr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226314"/>
            <a:ext cx="2286000" cy="273844"/>
          </a:xfrm>
        </p:spPr>
        <p:txBody>
          <a:bodyPr/>
          <a:lstStyle/>
          <a:p>
            <a:fld id="{8C38C88F-3B26-2B43-87F9-C1828CA3C42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913615"/>
            <a:ext cx="8577953" cy="4758087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3905920"/>
            <a:ext cx="7470000" cy="1865035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4862495"/>
            <a:ext cx="1932834" cy="476724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90" y="69296"/>
            <a:ext cx="1878991" cy="4810675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4445339"/>
            <a:ext cx="1524000" cy="273844"/>
          </a:xfrm>
        </p:spPr>
        <p:txBody>
          <a:bodyPr/>
          <a:lstStyle>
            <a:lvl1pPr algn="l">
              <a:defRPr/>
            </a:lvl1pPr>
          </a:lstStyle>
          <a:p>
            <a:fld id="{B5DA2572-DBBD-0042-BC90-9AA47B22902C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4490473"/>
            <a:ext cx="3124200" cy="221372"/>
          </a:xfrm>
        </p:spPr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4177584"/>
            <a:ext cx="716206" cy="273844"/>
          </a:xfrm>
        </p:spPr>
        <p:txBody>
          <a:bodyPr/>
          <a:lstStyle>
            <a:lvl1pPr algn="l">
              <a:defRPr/>
            </a:lvl1pPr>
          </a:lstStyle>
          <a:p>
            <a:fld id="{8C38C88F-3B26-2B43-87F9-C1828CA3C42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468404"/>
            <a:ext cx="7286946" cy="4531004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12" y="4033616"/>
            <a:ext cx="7443151" cy="1857324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1000" y="4094950"/>
            <a:ext cx="1709023" cy="1153727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6" y="-367375"/>
            <a:ext cx="3059119" cy="4357057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777865" y="1493901"/>
            <a:ext cx="3614166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748451"/>
            <a:ext cx="5343100" cy="2916165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4" y="3858443"/>
            <a:ext cx="3930375" cy="741099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4416552"/>
            <a:ext cx="1243584" cy="273844"/>
          </a:xfrm>
        </p:spPr>
        <p:txBody>
          <a:bodyPr/>
          <a:lstStyle>
            <a:lvl1pPr algn="l">
              <a:defRPr/>
            </a:lvl1pPr>
          </a:lstStyle>
          <a:p>
            <a:fld id="{B5DA2572-DBBD-0042-BC90-9AA47B22902C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72" y="4574330"/>
            <a:ext cx="3063047" cy="273844"/>
          </a:xfrm>
        </p:spPr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4231386"/>
            <a:ext cx="1243584" cy="273844"/>
          </a:xfrm>
        </p:spPr>
        <p:txBody>
          <a:bodyPr/>
          <a:lstStyle>
            <a:lvl1pPr algn="l">
              <a:defRPr/>
            </a:lvl1pPr>
          </a:lstStyle>
          <a:p>
            <a:fld id="{8C38C88F-3B26-2B43-87F9-C1828CA3C42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734812"/>
            <a:ext cx="6672870" cy="51162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4477293"/>
            <a:ext cx="5300494" cy="1121966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8" y="-181970"/>
            <a:ext cx="2434235" cy="1037717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961576"/>
            <a:ext cx="3842742" cy="4633838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5207826" y="1809062"/>
            <a:ext cx="3777287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461799"/>
            <a:ext cx="4323504" cy="2470814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95" y="3120844"/>
            <a:ext cx="4310915" cy="90265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428444"/>
            <a:ext cx="1524000" cy="273844"/>
          </a:xfrm>
        </p:spPr>
        <p:txBody>
          <a:bodyPr/>
          <a:lstStyle>
            <a:lvl1pPr algn="l">
              <a:defRPr/>
            </a:lvl1pPr>
          </a:lstStyle>
          <a:p>
            <a:fld id="{B5DA2572-DBBD-0042-BC90-9AA47B22902C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8" y="3871899"/>
            <a:ext cx="2977453" cy="273844"/>
          </a:xfrm>
        </p:spPr>
        <p:txBody>
          <a:bodyPr/>
          <a:lstStyle>
            <a:lvl1pPr algn="l"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6" y="293292"/>
            <a:ext cx="1963187" cy="273844"/>
          </a:xfrm>
        </p:spPr>
        <p:txBody>
          <a:bodyPr/>
          <a:lstStyle>
            <a:lvl1pPr algn="l">
              <a:defRPr/>
            </a:lvl1pPr>
          </a:lstStyle>
          <a:p>
            <a:fld id="{8C38C88F-3B26-2B43-87F9-C1828CA3C424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8380" y="1875283"/>
            <a:ext cx="3990448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742952"/>
            <a:ext cx="5027024" cy="358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457200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B5DA2572-DBBD-0042-BC90-9AA47B22902C}" type="datetimeFigureOut">
              <a:rPr lang="es-ES" smtClean="0"/>
              <a:t>28-03-15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72003"/>
            <a:ext cx="3124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39937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C88F-3B26-2B43-87F9-C1828CA3C424}" type="slidenum">
              <a:rPr lang="es-ES" smtClean="0"/>
              <a:t>‹Nr.›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-900000">
            <a:off x="338789" y="2745151"/>
            <a:ext cx="6197833" cy="120457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Proyecto de Titulo 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Integrantes:</a:t>
            </a:r>
          </a:p>
          <a:p>
            <a:pPr marL="342900" indent="-342900">
              <a:buFont typeface="Arial"/>
              <a:buChar char="•"/>
            </a:pPr>
            <a:r>
              <a:rPr lang="es-ES" dirty="0" smtClean="0"/>
              <a:t>Jorge Iván Bruna Vicencio</a:t>
            </a:r>
          </a:p>
          <a:p>
            <a:pPr marL="342900" indent="-342900">
              <a:buFont typeface="Arial"/>
              <a:buChar char="•"/>
            </a:pPr>
            <a:r>
              <a:rPr lang="es-ES" dirty="0" smtClean="0"/>
              <a:t>César Francisco Ovalle Cabrera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13674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>
                <a:solidFill>
                  <a:srgbClr val="FEC67A"/>
                </a:solidFill>
              </a:rPr>
              <a:t>Objetivos Específicos:</a:t>
            </a:r>
          </a:p>
          <a:p>
            <a:pPr lvl="0">
              <a:buFont typeface="Wingdings" charset="2"/>
              <a:buChar char="v"/>
            </a:pPr>
            <a:r>
              <a:rPr lang="es-ES_tradnl" dirty="0">
                <a:effectLst/>
              </a:rPr>
              <a:t>Aumentar las posibilidades de encontrar un producto.</a:t>
            </a:r>
            <a:endParaRPr lang="es-CL" dirty="0">
              <a:effectLst/>
            </a:endParaRPr>
          </a:p>
          <a:p>
            <a:pPr lvl="0">
              <a:buFont typeface="Wingdings" charset="2"/>
              <a:buChar char="v"/>
            </a:pPr>
            <a:r>
              <a:rPr lang="es-ES_tradnl" dirty="0">
                <a:effectLst/>
              </a:rPr>
              <a:t>Afirmar la obtención del producto por el menor precio.</a:t>
            </a:r>
            <a:endParaRPr lang="es-CL" dirty="0">
              <a:effectLst/>
            </a:endParaRPr>
          </a:p>
          <a:p>
            <a:pPr lvl="0">
              <a:buFont typeface="Wingdings" charset="2"/>
              <a:buChar char="v"/>
            </a:pPr>
            <a:r>
              <a:rPr lang="es-ES_tradnl" dirty="0">
                <a:effectLst/>
              </a:rPr>
              <a:t>Evitar que los consumidores den tantas vueltas al momento de comprar.</a:t>
            </a:r>
            <a:endParaRPr lang="es-CL" dirty="0">
              <a:effectLst/>
            </a:endParaRPr>
          </a:p>
          <a:p>
            <a:pPr lvl="0">
              <a:buFont typeface="Wingdings" charset="2"/>
              <a:buChar char="v"/>
            </a:pPr>
            <a:r>
              <a:rPr lang="es-ES_tradnl" dirty="0">
                <a:effectLst/>
              </a:rPr>
              <a:t>Facilitar la elección de productos a los consumidores.</a:t>
            </a:r>
            <a:endParaRPr lang="es-CL" dirty="0">
              <a:effectLst/>
            </a:endParaRPr>
          </a:p>
          <a:p>
            <a:endParaRPr lang="es-ES" dirty="0">
              <a:solidFill>
                <a:srgbClr val="FEC6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931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Trazabilidad</a:t>
            </a:r>
            <a:br>
              <a:rPr lang="es-ES" dirty="0" smtClean="0"/>
            </a:br>
            <a:r>
              <a:rPr lang="es-ES" dirty="0" smtClean="0"/>
              <a:t>Causa/Objetivo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130536"/>
              </p:ext>
            </p:extLst>
          </p:nvPr>
        </p:nvGraphicFramePr>
        <p:xfrm>
          <a:off x="3614724" y="434165"/>
          <a:ext cx="4928180" cy="4276526"/>
        </p:xfrm>
        <a:graphic>
          <a:graphicData uri="http://schemas.openxmlformats.org/drawingml/2006/table">
            <a:tbl>
              <a:tblPr/>
              <a:tblGrid>
                <a:gridCol w="1329826"/>
                <a:gridCol w="1007148"/>
                <a:gridCol w="1173376"/>
                <a:gridCol w="635579"/>
                <a:gridCol w="782251"/>
              </a:tblGrid>
              <a:tr h="28859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Causa/Objetivo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1653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Desconocimiento de Ubicación de venta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3514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Carencia de publicaciones de productos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4170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Desconocimiento de mayor </a:t>
                      </a:r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información 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sobre productos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28111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Desconocimiento de ubicación donde comprar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0721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Insuficiente 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conocimiento de las ofertas del mercado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28111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Desconocimiento de precios más económicos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28111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tiene lugar para publicar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5376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siempre publican los productos.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28111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hay sitio compartido con todos los productos.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4170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Escases de herramientas que permitan centralizar toda la información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8352" marR="8352" marT="8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45214"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Obj1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Aumentar las posibilidades de encontrar un producto.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5214"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Obj2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Afirmar la obtención del producto por el menor precio.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81116"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Obj3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Evitar que los consumidores den tantas vueltas al momento de comprar.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5214"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Obj4</a:t>
                      </a:r>
                    </a:p>
                  </a:txBody>
                  <a:tcPr marL="8352" marR="8352" marT="83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Facilitar la elección de productos a los consumidores.</a:t>
                      </a:r>
                    </a:p>
                  </a:txBody>
                  <a:tcPr marL="8352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627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Oportunidad de Negocio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>
                <a:effectLst/>
              </a:rPr>
              <a:t>Situación </a:t>
            </a:r>
            <a:r>
              <a:rPr lang="es-ES_tradnl" dirty="0" smtClean="0">
                <a:effectLst/>
              </a:rPr>
              <a:t>que no </a:t>
            </a:r>
            <a:r>
              <a:rPr lang="es-ES_tradnl" dirty="0">
                <a:effectLst/>
              </a:rPr>
              <a:t>se ha explotado lo suficiente en el mercado actual, por lo cual se </a:t>
            </a:r>
            <a:r>
              <a:rPr lang="es-ES_tradnl" dirty="0" smtClean="0">
                <a:effectLst/>
              </a:rPr>
              <a:t>aprecia un </a:t>
            </a:r>
            <a:r>
              <a:rPr lang="es-ES_tradnl" dirty="0">
                <a:effectLst/>
              </a:rPr>
              <a:t>amplio campo de desarrollo. </a:t>
            </a:r>
            <a:endParaRPr lang="es-CL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828976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Futura</a:t>
            </a:r>
            <a:endParaRPr lang="es-ES" dirty="0"/>
          </a:p>
        </p:txBody>
      </p:sp>
      <p:pic>
        <p:nvPicPr>
          <p:cNvPr id="4" name="Marcador de contenido 3" descr="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r="9233"/>
          <a:stretch>
            <a:fillRect/>
          </a:stretch>
        </p:blipFill>
        <p:spPr>
          <a:xfrm>
            <a:off x="4256021" y="111957"/>
            <a:ext cx="3957732" cy="3235193"/>
          </a:xfrm>
        </p:spPr>
      </p:pic>
      <p:pic>
        <p:nvPicPr>
          <p:cNvPr id="5" name="Imagen 4" descr="1282746061fDbMc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6893">
            <a:off x="2813084" y="2960031"/>
            <a:ext cx="1841366" cy="2177291"/>
          </a:xfrm>
          <a:prstGeom prst="rect">
            <a:avLst/>
          </a:prstGeom>
        </p:spPr>
      </p:pic>
      <p:pic>
        <p:nvPicPr>
          <p:cNvPr id="6" name="Imagen 5" descr="feliz-comprand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2834">
            <a:off x="6332991" y="2689307"/>
            <a:ext cx="2609802" cy="16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03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 descr="DIagrama de flujo situacion futura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028" b="-59028"/>
          <a:stretch>
            <a:fillRect/>
          </a:stretch>
        </p:blipFill>
        <p:spPr>
          <a:xfrm>
            <a:off x="325651" y="-271353"/>
            <a:ext cx="8445207" cy="5633292"/>
          </a:xfrm>
        </p:spPr>
      </p:pic>
    </p:spTree>
    <p:extLst>
      <p:ext uri="{BB962C8B-B14F-4D97-AF65-F5344CB8AC3E}">
        <p14:creationId xmlns:p14="http://schemas.microsoft.com/office/powerpoint/2010/main" val="12828993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br>
              <a:rPr lang="es-ES" dirty="0" smtClean="0"/>
            </a:br>
            <a:r>
              <a:rPr lang="es-ES" dirty="0" smtClean="0"/>
              <a:t>Semana 1-3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s-ES_tradnl" dirty="0">
                <a:effectLst/>
              </a:rPr>
              <a:t>Semana 1: 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Definir el problema.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Definir objetivos.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Definir situación actual y futura.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Definir oportunidad de negocio.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Definir Requisitos de alto nivel.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Planificación</a:t>
            </a:r>
            <a:r>
              <a:rPr lang="es-ES_tradnl" dirty="0" smtClean="0">
                <a:effectLst/>
              </a:rPr>
              <a:t>.</a:t>
            </a:r>
            <a:r>
              <a:rPr lang="es-ES_tradnl" dirty="0">
                <a:effectLst/>
              </a:rPr>
              <a:t> </a:t>
            </a:r>
            <a:endParaRPr lang="es-CL" dirty="0">
              <a:effectLst/>
            </a:endParaRPr>
          </a:p>
          <a:p>
            <a:pPr lvl="0"/>
            <a:r>
              <a:rPr lang="es-ES_tradnl" dirty="0">
                <a:effectLst/>
              </a:rPr>
              <a:t>Semana 2: 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Corregir y mejorar anotaciones Semana 1.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Estudio de mercado.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Estudio de riesgos, control y cambios</a:t>
            </a:r>
            <a:r>
              <a:rPr lang="es-ES_tradnl" dirty="0" smtClean="0">
                <a:effectLst/>
              </a:rPr>
              <a:t>.</a:t>
            </a:r>
            <a:endParaRPr lang="es-CL" dirty="0">
              <a:effectLst/>
            </a:endParaRPr>
          </a:p>
          <a:p>
            <a:pPr lvl="0"/>
            <a:r>
              <a:rPr lang="es-ES_tradnl" dirty="0">
                <a:effectLst/>
              </a:rPr>
              <a:t>Semana 3: 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Corregir y mejorar anotaciones Semana 2.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Buscar alternativas de implementación.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Documentar Estudio de Mercado</a:t>
            </a:r>
            <a:r>
              <a:rPr lang="es-ES_tradnl" dirty="0" smtClean="0">
                <a:effectLst/>
              </a:rPr>
              <a:t>.</a:t>
            </a:r>
            <a:r>
              <a:rPr lang="es-ES_tradnl" dirty="0">
                <a:effectLst/>
              </a:rPr>
              <a:t> </a:t>
            </a:r>
            <a:endParaRPr lang="es-CL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1272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br>
              <a:rPr lang="es-ES" dirty="0" smtClean="0"/>
            </a:br>
            <a:r>
              <a:rPr lang="es-ES" dirty="0" smtClean="0"/>
              <a:t>Semana 4-6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s-ES_tradnl" dirty="0">
                <a:effectLst/>
              </a:rPr>
              <a:t>Semana 4: 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Corregir y mejorar anotaciones Semana 3.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Construir prototipo funcional inicial.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Pruebas de aceptación.</a:t>
            </a:r>
            <a:endParaRPr lang="es-CL" dirty="0">
              <a:effectLst/>
            </a:endParaRPr>
          </a:p>
          <a:p>
            <a:pPr lvl="0"/>
            <a:r>
              <a:rPr lang="es-ES_tradnl" dirty="0">
                <a:effectLst/>
              </a:rPr>
              <a:t>Semana 5: 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Corregir y mejorar anotaciones Semana 4.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Definición de metodologías.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Preparar Hito 1. </a:t>
            </a:r>
            <a:endParaRPr lang="es-CL" dirty="0">
              <a:effectLst/>
            </a:endParaRPr>
          </a:p>
          <a:p>
            <a:pPr lvl="0"/>
            <a:r>
              <a:rPr lang="es-ES_tradnl" dirty="0">
                <a:effectLst/>
              </a:rPr>
              <a:t>Semana 6: 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Presentar Hito 1.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Corregir y mejorar anotaciones Semana 5.</a:t>
            </a:r>
            <a:endParaRPr lang="es-CL" dirty="0">
              <a:effectLst/>
            </a:endParaRPr>
          </a:p>
          <a:p>
            <a:pPr lvl="1"/>
            <a:r>
              <a:rPr lang="es-ES_tradnl" dirty="0">
                <a:effectLst/>
              </a:rPr>
              <a:t>Corregir y mejorar anotaciones Hito 1.</a:t>
            </a:r>
            <a:endParaRPr lang="es-CL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8384601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de alto nivel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s-ES_tradnl" dirty="0" smtClean="0">
                <a:effectLst/>
              </a:rPr>
              <a:t>Se </a:t>
            </a:r>
            <a:r>
              <a:rPr lang="es-ES_tradnl" dirty="0">
                <a:effectLst/>
              </a:rPr>
              <a:t>solicita realización de sitio web en el cual se pueda comparar los precios de las distintas ofertas existentes en el mercado.</a:t>
            </a:r>
            <a:endParaRPr lang="es-CL" dirty="0">
              <a:effectLst/>
            </a:endParaRPr>
          </a:p>
          <a:p>
            <a:pPr lvl="0"/>
            <a:r>
              <a:rPr lang="es-ES_tradnl" dirty="0">
                <a:effectLst/>
              </a:rPr>
              <a:t>Empresas (pequeñas y grandes) deberán poder subir la información de sus productos al sitio.</a:t>
            </a:r>
            <a:endParaRPr lang="es-CL" dirty="0">
              <a:effectLst/>
            </a:endParaRPr>
          </a:p>
          <a:p>
            <a:pPr lvl="0"/>
            <a:r>
              <a:rPr lang="es-ES_tradnl" dirty="0">
                <a:effectLst/>
              </a:rPr>
              <a:t>Adicionalmente se debe recolectar información de sitios ya existentes pertenecientes a otras empresas.</a:t>
            </a:r>
            <a:endParaRPr lang="es-CL" dirty="0">
              <a:effectLst/>
            </a:endParaRPr>
          </a:p>
          <a:p>
            <a:pPr lvl="0"/>
            <a:r>
              <a:rPr lang="es-ES_tradnl" dirty="0">
                <a:effectLst/>
              </a:rPr>
              <a:t>Se pide además la confección de herramienta social, en la cual si no se conoce mayor información del producto deseado (sea el caso de ver algo de otra persona y tomarle una foto sin tener mayor información del producto) se pueda subir esperando una respuesta de alguien que sepa en donde conseguir dicho producto.</a:t>
            </a:r>
            <a:endParaRPr lang="es-CL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4929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¿dónde puedo comprar ese gorro al mejor precio?</a:t>
            </a:r>
          </a:p>
          <a:p>
            <a:r>
              <a:rPr lang="es-ES" dirty="0" smtClean="0"/>
              <a:t>Me gustaron esos zapatos, ¿dónde los podre conseguir?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09632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Situación Actual</a:t>
            </a:r>
            <a:endParaRPr lang="es-ES" dirty="0"/>
          </a:p>
        </p:txBody>
      </p:sp>
      <p:pic>
        <p:nvPicPr>
          <p:cNvPr id="6" name="Marcador de contenido 5" descr="list_640px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92" b="-4492"/>
          <a:stretch>
            <a:fillRect/>
          </a:stretch>
        </p:blipFill>
        <p:spPr>
          <a:xfrm rot="900000">
            <a:off x="3945795" y="318236"/>
            <a:ext cx="4659313" cy="3808413"/>
          </a:xfrm>
        </p:spPr>
      </p:pic>
      <p:pic>
        <p:nvPicPr>
          <p:cNvPr id="7" name="Imagen 6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7495">
            <a:off x="2435495" y="3061770"/>
            <a:ext cx="2193671" cy="19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06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DIagrama de flujo situacion actual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258" b="-66258"/>
          <a:stretch>
            <a:fillRect/>
          </a:stretch>
        </p:blipFill>
        <p:spPr>
          <a:xfrm>
            <a:off x="238812" y="-347332"/>
            <a:ext cx="8608032" cy="5730980"/>
          </a:xfrm>
        </p:spPr>
      </p:pic>
    </p:spTree>
    <p:extLst>
      <p:ext uri="{BB962C8B-B14F-4D97-AF65-F5344CB8AC3E}">
        <p14:creationId xmlns:p14="http://schemas.microsoft.com/office/powerpoint/2010/main" val="8930922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Dificultad al momento de decidir donde comprar el producto de la </a:t>
            </a:r>
            <a:r>
              <a:rPr lang="es-ES" dirty="0" smtClean="0">
                <a:effectLst/>
              </a:rPr>
              <a:t>manera </a:t>
            </a:r>
            <a:r>
              <a:rPr lang="es-ES" dirty="0">
                <a:effectLst/>
              </a:rPr>
              <a:t>más económica.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57717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794500"/>
              </p:ext>
            </p:extLst>
          </p:nvPr>
        </p:nvGraphicFramePr>
        <p:xfrm>
          <a:off x="588065" y="870974"/>
          <a:ext cx="7998258" cy="3484175"/>
        </p:xfrm>
        <a:graphic>
          <a:graphicData uri="http://schemas.openxmlformats.org/drawingml/2006/table">
            <a:tbl>
              <a:tblPr/>
              <a:tblGrid>
                <a:gridCol w="1327815"/>
                <a:gridCol w="1547375"/>
                <a:gridCol w="1766935"/>
                <a:gridCol w="1442823"/>
                <a:gridCol w="1913310"/>
              </a:tblGrid>
              <a:tr h="119363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¿por qué?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¿por qué?</a:t>
                      </a:r>
                    </a:p>
                  </a:txBody>
                  <a:tcPr marL="6089" marR="6089" marT="60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¿por qué?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¿por qué?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¿por qué?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101249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se donde comprar el producto.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se donde los venden.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siempre publican el producto que busco.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todas las tiendas tienen metodos de distribución de información.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51453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conozco exactamente la información del producto.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se donde encontrar información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76351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se donde esta más barato.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conozco todas las ofertas de las tiendas.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se encuentran en un solo sitio.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Cada tienda tiene su propio </a:t>
                      </a:r>
                      <a:r>
                        <a:rPr lang="es-E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método 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 la </a:t>
                      </a:r>
                      <a:r>
                        <a:rPr lang="es-E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distribución 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</a:t>
                      </a:r>
                      <a:r>
                        <a:rPr lang="es-E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información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6089" marR="6089" marT="60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728847" y="2397114"/>
            <a:ext cx="41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  <a:sym typeface="Wingdings"/>
              </a:rPr>
              <a:t>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313681" y="2439706"/>
            <a:ext cx="41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rgbClr val="000000"/>
                </a:solidFill>
                <a:sym typeface="Wingdings"/>
              </a:rPr>
              <a:t></a:t>
            </a:r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 rot="2414841">
            <a:off x="3210421" y="2867358"/>
            <a:ext cx="44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>
                <a:solidFill>
                  <a:srgbClr val="000000"/>
                </a:solidFill>
                <a:sym typeface="Wingdings"/>
              </a:rPr>
              <a:t></a:t>
            </a:r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007064" y="2439706"/>
            <a:ext cx="41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rgbClr val="000000"/>
                </a:solidFill>
                <a:sym typeface="Wingdings"/>
              </a:rPr>
              <a:t></a:t>
            </a:r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07064" y="3152937"/>
            <a:ext cx="41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rgbClr val="000000"/>
                </a:solidFill>
                <a:sym typeface="Wingdings"/>
              </a:rPr>
              <a:t></a:t>
            </a:r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313681" y="3580892"/>
            <a:ext cx="41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rgbClr val="000000"/>
                </a:solidFill>
                <a:sym typeface="Wingdings"/>
              </a:rPr>
              <a:t></a:t>
            </a:r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007064" y="3841537"/>
            <a:ext cx="41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rgbClr val="000000"/>
                </a:solidFill>
                <a:sym typeface="Wingdings"/>
              </a:rPr>
              <a:t></a:t>
            </a:r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429072" y="3841537"/>
            <a:ext cx="41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rgbClr val="000000"/>
                </a:solidFill>
                <a:sym typeface="Wingdings"/>
              </a:rPr>
              <a:t></a:t>
            </a:r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 rot="3196464">
            <a:off x="1548701" y="3251231"/>
            <a:ext cx="771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rgbClr val="000000"/>
                </a:solidFill>
                <a:sym typeface="Wingdings"/>
              </a:rPr>
              <a:t></a:t>
            </a:r>
            <a:endParaRPr lang="es-C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855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869866">
            <a:off x="-216190" y="-95975"/>
            <a:ext cx="3798715" cy="806501"/>
          </a:xfrm>
        </p:spPr>
        <p:txBody>
          <a:bodyPr/>
          <a:lstStyle/>
          <a:p>
            <a:r>
              <a:rPr lang="es-ES" dirty="0" smtClean="0"/>
              <a:t>Ishikawa</a:t>
            </a:r>
            <a:endParaRPr lang="es-ES" dirty="0"/>
          </a:p>
        </p:txBody>
      </p:sp>
      <p:pic>
        <p:nvPicPr>
          <p:cNvPr id="7" name="Marcador de contenido 6" descr="Sin títul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922" b="-43922"/>
          <a:stretch>
            <a:fillRect/>
          </a:stretch>
        </p:blipFill>
        <p:spPr>
          <a:xfrm>
            <a:off x="26646" y="-224790"/>
            <a:ext cx="8905377" cy="6170514"/>
          </a:xfrm>
        </p:spPr>
      </p:pic>
    </p:spTree>
    <p:extLst>
      <p:ext uri="{BB962C8B-B14F-4D97-AF65-F5344CB8AC3E}">
        <p14:creationId xmlns:p14="http://schemas.microsoft.com/office/powerpoint/2010/main" val="3097757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CATWOE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CL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CLIENTES:</a:t>
            </a:r>
            <a:r>
              <a:rPr lang="es-CL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s-CL" dirty="0">
                <a:effectLst/>
              </a:rPr>
              <a:t>Personas con la necesidad de comprar algún producto por un precio económico.</a:t>
            </a:r>
          </a:p>
          <a:p>
            <a:r>
              <a:rPr lang="es-CL" b="1" dirty="0">
                <a:solidFill>
                  <a:srgbClr val="FEC67A"/>
                </a:solidFill>
                <a:effectLst/>
              </a:rPr>
              <a:t>ACTORES:</a:t>
            </a:r>
            <a:r>
              <a:rPr lang="es-CL" dirty="0">
                <a:solidFill>
                  <a:srgbClr val="FEC67A"/>
                </a:solidFill>
                <a:effectLst/>
              </a:rPr>
              <a:t> </a:t>
            </a:r>
            <a:r>
              <a:rPr lang="es-CL" dirty="0">
                <a:effectLst/>
              </a:rPr>
              <a:t>Persona encargada de mantener los servidores.</a:t>
            </a:r>
          </a:p>
          <a:p>
            <a:r>
              <a:rPr lang="es-CL" b="1" dirty="0">
                <a:solidFill>
                  <a:srgbClr val="FEC67A"/>
                </a:solidFill>
                <a:effectLst/>
              </a:rPr>
              <a:t>PROCESO DE TRANSFORMACION: </a:t>
            </a:r>
            <a:r>
              <a:rPr lang="es-CL" dirty="0">
                <a:effectLst/>
              </a:rPr>
              <a:t>Entran las ofertas y salen con una comparación de precios con respecto a los otros productos de la misma índole.</a:t>
            </a:r>
          </a:p>
          <a:p>
            <a:r>
              <a:rPr lang="es-CL" b="1" dirty="0">
                <a:solidFill>
                  <a:srgbClr val="FEC67A"/>
                </a:solidFill>
                <a:effectLst/>
              </a:rPr>
              <a:t>OPINION DEL MUNDO: </a:t>
            </a:r>
            <a:r>
              <a:rPr lang="es-CL" dirty="0">
                <a:effectLst/>
              </a:rPr>
              <a:t>Obtener la mejor oferta por el mismo producto.</a:t>
            </a:r>
          </a:p>
          <a:p>
            <a:r>
              <a:rPr lang="es-CL" b="1" dirty="0">
                <a:solidFill>
                  <a:srgbClr val="FEC67A"/>
                </a:solidFill>
                <a:effectLst/>
              </a:rPr>
              <a:t>PROPIETARIO: </a:t>
            </a:r>
            <a:r>
              <a:rPr lang="es-CL" dirty="0">
                <a:effectLst/>
              </a:rPr>
              <a:t>Las personas que necesitan ayuda al momento de elegir la mejor opción al instante de comprar.</a:t>
            </a:r>
          </a:p>
          <a:p>
            <a:r>
              <a:rPr lang="es-CL" b="1" dirty="0">
                <a:solidFill>
                  <a:srgbClr val="FEC67A"/>
                </a:solidFill>
                <a:effectLst/>
              </a:rPr>
              <a:t>LIMITACIONES AMBIENTALES:</a:t>
            </a:r>
            <a:r>
              <a:rPr lang="es-CL" dirty="0">
                <a:solidFill>
                  <a:srgbClr val="FEC67A"/>
                </a:solidFill>
                <a:effectLst/>
              </a:rPr>
              <a:t> </a:t>
            </a:r>
            <a:r>
              <a:rPr lang="es-CL" dirty="0">
                <a:effectLst/>
              </a:rPr>
              <a:t>Mala acogida por las personas y las empresas, escasos conocimientos de programación web de los cuales serán necesarios.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998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EC67A"/>
                </a:solidFill>
              </a:rPr>
              <a:t>Objetivo General:</a:t>
            </a:r>
          </a:p>
          <a:p>
            <a:pPr lvl="1">
              <a:buFont typeface="Wingdings" charset="2"/>
              <a:buChar char="v"/>
            </a:pPr>
            <a:r>
              <a:rPr lang="es-ES_tradnl" dirty="0">
                <a:effectLst/>
              </a:rPr>
              <a:t>Facilitar la búsqueda de productos que se encuentren al precio mas asequible del mercado.</a:t>
            </a:r>
            <a:endParaRPr lang="es-CL" dirty="0">
              <a:effectLst/>
            </a:endParaRPr>
          </a:p>
          <a:p>
            <a:pPr lvl="1">
              <a:buFont typeface="Wingdings" charset="2"/>
              <a:buChar char="v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08400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entrado">
  <a:themeElements>
    <a:clrScheme name="Centrado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Centrado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ntrado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Centrado.thmx</Template>
  <TotalTime>2243</TotalTime>
  <Words>1260</Words>
  <Application>Microsoft Macintosh PowerPoint</Application>
  <PresentationFormat>Presentación en pantalla (16:9)</PresentationFormat>
  <Paragraphs>228</Paragraphs>
  <Slides>17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Centrado</vt:lpstr>
      <vt:lpstr>Proyecto de Titulo I</vt:lpstr>
      <vt:lpstr>Introducción</vt:lpstr>
      <vt:lpstr>Situación Actual</vt:lpstr>
      <vt:lpstr>Presentación de PowerPoint</vt:lpstr>
      <vt:lpstr>Problema</vt:lpstr>
      <vt:lpstr>Presentación de PowerPoint</vt:lpstr>
      <vt:lpstr>Ishikawa</vt:lpstr>
      <vt:lpstr>CATWOE</vt:lpstr>
      <vt:lpstr>Objetivos</vt:lpstr>
      <vt:lpstr>Objetivos</vt:lpstr>
      <vt:lpstr>Trazabilidad Causa/Objetivo</vt:lpstr>
      <vt:lpstr>Oportunidad de Negocio</vt:lpstr>
      <vt:lpstr>Situación Futura</vt:lpstr>
      <vt:lpstr>Presentación de PowerPoint</vt:lpstr>
      <vt:lpstr>Planificación Semana 1-3</vt:lpstr>
      <vt:lpstr>Planificación Semana 4-6</vt:lpstr>
      <vt:lpstr>Requisitos de alto nivel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Titulo I</dc:title>
  <dc:creator>Francisco Ovalle</dc:creator>
  <cp:lastModifiedBy>Francisco Ovalle</cp:lastModifiedBy>
  <cp:revision>28</cp:revision>
  <dcterms:created xsi:type="dcterms:W3CDTF">2015-03-24T05:19:38Z</dcterms:created>
  <dcterms:modified xsi:type="dcterms:W3CDTF">2015-03-28T23:41:13Z</dcterms:modified>
</cp:coreProperties>
</file>