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30"/>
  </p:notesMasterIdLst>
  <p:sldIdLst>
    <p:sldId id="256" r:id="rId2"/>
    <p:sldId id="257" r:id="rId3"/>
    <p:sldId id="270" r:id="rId4"/>
    <p:sldId id="271" r:id="rId5"/>
    <p:sldId id="272" r:id="rId6"/>
    <p:sldId id="273" r:id="rId7"/>
    <p:sldId id="274" r:id="rId8"/>
    <p:sldId id="276" r:id="rId9"/>
    <p:sldId id="277" r:id="rId10"/>
    <p:sldId id="285" r:id="rId11"/>
    <p:sldId id="286" r:id="rId12"/>
    <p:sldId id="287" r:id="rId13"/>
    <p:sldId id="288" r:id="rId14"/>
    <p:sldId id="289" r:id="rId15"/>
    <p:sldId id="301" r:id="rId16"/>
    <p:sldId id="290" r:id="rId17"/>
    <p:sldId id="291" r:id="rId18"/>
    <p:sldId id="292" r:id="rId19"/>
    <p:sldId id="293" r:id="rId20"/>
    <p:sldId id="294" r:id="rId21"/>
    <p:sldId id="295" r:id="rId22"/>
    <p:sldId id="296" r:id="rId23"/>
    <p:sldId id="297" r:id="rId24"/>
    <p:sldId id="298" r:id="rId25"/>
    <p:sldId id="299" r:id="rId26"/>
    <p:sldId id="300" r:id="rId27"/>
    <p:sldId id="283" r:id="rId28"/>
    <p:sldId id="284"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26" autoAdjust="0"/>
  </p:normalViewPr>
  <p:slideViewPr>
    <p:cSldViewPr snapToGrid="0" snapToObjects="1">
      <p:cViewPr>
        <p:scale>
          <a:sx n="143" d="100"/>
          <a:sy n="143" d="100"/>
        </p:scale>
        <p:origin x="-248" y="3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86CF3-70FC-2549-9DCC-89FDFFE182F3}" type="datetimeFigureOut">
              <a:rPr lang="es-ES" smtClean="0"/>
              <a:t>07-04-15</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9C77C-FA6A-7B44-8FD3-8374FD1FA7A4}" type="slidenum">
              <a:rPr lang="es-ES" smtClean="0"/>
              <a:t>‹Nr.›</a:t>
            </a:fld>
            <a:endParaRPr lang="es-ES"/>
          </a:p>
        </p:txBody>
      </p:sp>
    </p:spTree>
    <p:extLst>
      <p:ext uri="{BB962C8B-B14F-4D97-AF65-F5344CB8AC3E}">
        <p14:creationId xmlns:p14="http://schemas.microsoft.com/office/powerpoint/2010/main" val="12528406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A19C77C-FA6A-7B44-8FD3-8374FD1FA7A4}" type="slidenum">
              <a:rPr lang="es-ES" smtClean="0"/>
              <a:t>2</a:t>
            </a:fld>
            <a:endParaRPr lang="es-ES"/>
          </a:p>
        </p:txBody>
      </p:sp>
    </p:spTree>
    <p:extLst>
      <p:ext uri="{BB962C8B-B14F-4D97-AF65-F5344CB8AC3E}">
        <p14:creationId xmlns:p14="http://schemas.microsoft.com/office/powerpoint/2010/main" val="2092475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Rounded Rectangle 9"/>
          <p:cNvSpPr/>
          <p:nvPr/>
        </p:nvSpPr>
        <p:spPr>
          <a:xfrm rot="20707748">
            <a:off x="-617539" y="-489412"/>
            <a:ext cx="6664606" cy="2957019"/>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331373"/>
            <a:ext cx="3126510" cy="1819857"/>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104" y="1501173"/>
            <a:ext cx="2679455" cy="3709528"/>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2492471"/>
            <a:ext cx="7378073" cy="3418347"/>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40" y="2724509"/>
            <a:ext cx="5985159" cy="1204577"/>
          </a:xfrm>
        </p:spPr>
        <p:txBody>
          <a:bodyPr>
            <a:normAutofit/>
          </a:bodyPr>
          <a:lstStyle>
            <a:lvl1pPr>
              <a:lnSpc>
                <a:spcPts val="6000"/>
              </a:lnSpc>
              <a:defRPr sz="6000">
                <a:solidFill>
                  <a:schemeClr val="tx1"/>
                </a:solidFill>
              </a:defRPr>
            </a:lvl1pPr>
          </a:lstStyle>
          <a:p>
            <a:r>
              <a:rPr lang="es-ES_tradnl" smtClean="0"/>
              <a:t>Clic para editar título</a:t>
            </a:r>
            <a:endParaRPr lang="en-US" dirty="0"/>
          </a:p>
        </p:txBody>
      </p:sp>
      <p:sp>
        <p:nvSpPr>
          <p:cNvPr id="3" name="Subtitle 2"/>
          <p:cNvSpPr>
            <a:spLocks noGrp="1"/>
          </p:cNvSpPr>
          <p:nvPr>
            <p:ph type="subTitle" idx="1"/>
          </p:nvPr>
        </p:nvSpPr>
        <p:spPr>
          <a:xfrm rot="-900000">
            <a:off x="2201151" y="3770423"/>
            <a:ext cx="4655297" cy="846372"/>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rot="-900000">
            <a:off x="6741465" y="1734966"/>
            <a:ext cx="1524000" cy="273844"/>
          </a:xfrm>
        </p:spPr>
        <p:txBody>
          <a:bodyPr/>
          <a:lstStyle>
            <a:lvl1pPr algn="l">
              <a:defRPr sz="1800">
                <a:solidFill>
                  <a:schemeClr val="tx1"/>
                </a:solidFill>
              </a:defRPr>
            </a:lvl1pPr>
          </a:lstStyle>
          <a:p>
            <a:fld id="{B5DA2572-DBBD-0042-BC90-9AA47B22902C}" type="datetimeFigureOut">
              <a:rPr lang="es-ES" smtClean="0"/>
              <a:t>07-04-15</a:t>
            </a:fld>
            <a:endParaRPr lang="es-ES"/>
          </a:p>
        </p:txBody>
      </p:sp>
      <p:sp>
        <p:nvSpPr>
          <p:cNvPr id="5" name="Footer Placeholder 4"/>
          <p:cNvSpPr>
            <a:spLocks noGrp="1"/>
          </p:cNvSpPr>
          <p:nvPr>
            <p:ph type="ftr" sz="quarter" idx="11"/>
          </p:nvPr>
        </p:nvSpPr>
        <p:spPr>
          <a:xfrm rot="-900000">
            <a:off x="6551298" y="1146474"/>
            <a:ext cx="2465987" cy="273844"/>
          </a:xfrm>
        </p:spPr>
        <p:txBody>
          <a:bodyPr/>
          <a:lstStyle>
            <a:lvl1pPr>
              <a:defRPr>
                <a:solidFill>
                  <a:schemeClr val="tx1"/>
                </a:solidFill>
              </a:defRPr>
            </a:lvl1pPr>
          </a:lstStyle>
          <a:p>
            <a:endParaRPr lang="es-ES"/>
          </a:p>
        </p:txBody>
      </p:sp>
      <p:sp>
        <p:nvSpPr>
          <p:cNvPr id="6" name="Slide Number Placeholder 5"/>
          <p:cNvSpPr>
            <a:spLocks noGrp="1"/>
          </p:cNvSpPr>
          <p:nvPr>
            <p:ph type="sldNum" sz="quarter" idx="12"/>
          </p:nvPr>
        </p:nvSpPr>
        <p:spPr>
          <a:xfrm rot="-900000">
            <a:off x="6451719" y="871548"/>
            <a:ext cx="2133600" cy="315779"/>
          </a:xfrm>
        </p:spPr>
        <p:txBody>
          <a:bodyPr anchor="ctr"/>
          <a:lstStyle>
            <a:lvl1pPr algn="l">
              <a:defRPr sz="2400">
                <a:solidFill>
                  <a:schemeClr val="tx1"/>
                </a:solidFil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2" name="Rounded Rectangle 11"/>
          <p:cNvSpPr/>
          <p:nvPr/>
        </p:nvSpPr>
        <p:spPr>
          <a:xfrm rot="20707748">
            <a:off x="-895918" y="-574724"/>
            <a:ext cx="8332816" cy="4420785"/>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3817214"/>
            <a:ext cx="8528044" cy="2183598"/>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2879628"/>
            <a:ext cx="1011244" cy="2245764"/>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6" y="-241377"/>
            <a:ext cx="1976541" cy="3054605"/>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5" y="3570323"/>
            <a:ext cx="5004753" cy="974658"/>
          </a:xfrm>
        </p:spPr>
        <p:txBody>
          <a:bodyPr anchor="t"/>
          <a:lstStyle/>
          <a:p>
            <a:r>
              <a:rPr lang="es-ES_tradnl" smtClean="0"/>
              <a:t>Clic para editar título</a:t>
            </a:r>
            <a:endParaRPr lang="en-US"/>
          </a:p>
        </p:txBody>
      </p:sp>
      <p:sp>
        <p:nvSpPr>
          <p:cNvPr id="3" name="Vertical Text Placeholder 2"/>
          <p:cNvSpPr>
            <a:spLocks noGrp="1"/>
          </p:cNvSpPr>
          <p:nvPr>
            <p:ph type="body" orient="vert" idx="1"/>
          </p:nvPr>
        </p:nvSpPr>
        <p:spPr>
          <a:xfrm rot="-900000">
            <a:off x="781855" y="738438"/>
            <a:ext cx="6581279" cy="270356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a:xfrm rot="-900000">
            <a:off x="6996405" y="4678878"/>
            <a:ext cx="1524000" cy="273844"/>
          </a:xfrm>
        </p:spPr>
        <p:txBody>
          <a:bodyPr/>
          <a:lstStyle/>
          <a:p>
            <a:fld id="{B5DA2572-DBBD-0042-BC90-9AA47B22902C}" type="datetimeFigureOut">
              <a:rPr lang="es-ES" smtClean="0"/>
              <a:t>07-04-15</a:t>
            </a:fld>
            <a:endParaRPr lang="es-ES"/>
          </a:p>
        </p:txBody>
      </p:sp>
      <p:sp>
        <p:nvSpPr>
          <p:cNvPr id="5" name="Footer Placeholder 4"/>
          <p:cNvSpPr>
            <a:spLocks noGrp="1"/>
          </p:cNvSpPr>
          <p:nvPr>
            <p:ph type="ftr" sz="quarter" idx="11"/>
          </p:nvPr>
        </p:nvSpPr>
        <p:spPr>
          <a:xfrm rot="-900000">
            <a:off x="5321849" y="4571097"/>
            <a:ext cx="3124200"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8182736" y="2435205"/>
            <a:ext cx="907445"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Rounded Rectangle 11"/>
          <p:cNvSpPr/>
          <p:nvPr/>
        </p:nvSpPr>
        <p:spPr>
          <a:xfrm rot="20707748">
            <a:off x="-882907" y="-469548"/>
            <a:ext cx="7440156" cy="5510345"/>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41" y="4705699"/>
            <a:ext cx="4396677" cy="875604"/>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30" y="4094795"/>
            <a:ext cx="1710569" cy="1154017"/>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368046"/>
            <a:ext cx="3065776" cy="4358903"/>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383560"/>
            <a:ext cx="1435608" cy="3614166"/>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rot="-900000">
            <a:off x="967768" y="806757"/>
            <a:ext cx="5398955" cy="381619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07-04-15</a:t>
            </a:fld>
            <a:endParaRPr lang="es-ES"/>
          </a:p>
        </p:txBody>
      </p:sp>
      <p:sp>
        <p:nvSpPr>
          <p:cNvPr id="5" name="Footer Placeholder 4"/>
          <p:cNvSpPr>
            <a:spLocks noGrp="1"/>
          </p:cNvSpPr>
          <p:nvPr>
            <p:ph type="ftr" sz="quarter" idx="11"/>
          </p:nvPr>
        </p:nvSpPr>
        <p:spPr>
          <a:xfrm rot="-900000">
            <a:off x="4997808" y="4641183"/>
            <a:ext cx="2380306"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Rounded Rectangle 8"/>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775" y="1979541"/>
            <a:ext cx="3798715" cy="1695631"/>
          </a:xfrm>
        </p:spPr>
        <p:txBody>
          <a:bodyPr/>
          <a:lstStyle/>
          <a:p>
            <a:r>
              <a:rPr lang="es-ES_tradnl" smtClean="0"/>
              <a:t>Clic para editar título</a:t>
            </a:r>
            <a:endParaRPr lang="en-US"/>
          </a:p>
        </p:txBody>
      </p:sp>
      <p:sp>
        <p:nvSpPr>
          <p:cNvPr id="3" name="Content Placeholder 2"/>
          <p:cNvSpPr>
            <a:spLocks noGrp="1"/>
          </p:cNvSpPr>
          <p:nvPr>
            <p:ph idx="1"/>
          </p:nvPr>
        </p:nvSpPr>
        <p:spPr>
          <a:xfrm rot="900000">
            <a:off x="3479034" y="719789"/>
            <a:ext cx="4658735" cy="3808218"/>
          </a:xfrm>
        </p:spPr>
        <p:txBody>
          <a:bodyPr anchor="ct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1690988" y="456237"/>
            <a:ext cx="1789355" cy="273844"/>
          </a:xfrm>
        </p:spPr>
        <p:txBody>
          <a:bodyPr/>
          <a:lstStyle/>
          <a:p>
            <a:fld id="{B5DA2572-DBBD-0042-BC90-9AA47B22902C}" type="datetimeFigureOut">
              <a:rPr lang="es-ES" smtClean="0"/>
              <a:t>07-04-15</a:t>
            </a:fld>
            <a:endParaRPr lang="es-ES"/>
          </a:p>
        </p:txBody>
      </p:sp>
      <p:sp>
        <p:nvSpPr>
          <p:cNvPr id="5" name="Footer Placeholder 4"/>
          <p:cNvSpPr>
            <a:spLocks noGrp="1"/>
          </p:cNvSpPr>
          <p:nvPr>
            <p:ph type="ftr" sz="quarter" idx="11"/>
          </p:nvPr>
        </p:nvSpPr>
        <p:spPr>
          <a:xfrm rot="900000">
            <a:off x="3103626" y="4633161"/>
            <a:ext cx="2392237" cy="273844"/>
          </a:xfrm>
        </p:spPr>
        <p:txBody>
          <a:bodyPr/>
          <a:lstStyle/>
          <a:p>
            <a:endParaRPr lang="es-ES"/>
          </a:p>
        </p:txBody>
      </p:sp>
      <p:sp>
        <p:nvSpPr>
          <p:cNvPr id="6" name="Slide Number Placeholder 5"/>
          <p:cNvSpPr>
            <a:spLocks noGrp="1"/>
          </p:cNvSpPr>
          <p:nvPr>
            <p:ph type="sldNum" sz="quarter" idx="12"/>
          </p:nvPr>
        </p:nvSpPr>
        <p:spPr>
          <a:xfrm rot="900000">
            <a:off x="1265376" y="225600"/>
            <a:ext cx="2287319"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7" name="Rounded Rectangle 16"/>
          <p:cNvSpPr/>
          <p:nvPr/>
        </p:nvSpPr>
        <p:spPr>
          <a:xfrm rot="900000">
            <a:off x="-57216" y="-763264"/>
            <a:ext cx="7411427" cy="2578633"/>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1813367"/>
            <a:ext cx="6998365" cy="381006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73" y="2831861"/>
            <a:ext cx="3102275" cy="2658025"/>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85" y="-78233"/>
            <a:ext cx="2350627" cy="2865650"/>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8" y="2191372"/>
            <a:ext cx="5690855" cy="1178010"/>
          </a:xfrm>
        </p:spPr>
        <p:txBody>
          <a:bodyPr anchor="b">
            <a:noAutofit/>
          </a:bodyPr>
          <a:lstStyle>
            <a:lvl1pPr algn="r">
              <a:defRPr sz="4800" b="0" cap="none" baseline="0"/>
            </a:lvl1pPr>
          </a:lstStyle>
          <a:p>
            <a:r>
              <a:rPr lang="es-ES_tradnl" smtClean="0"/>
              <a:t>Clic para editar título</a:t>
            </a:r>
            <a:endParaRPr lang="en-US" dirty="0"/>
          </a:p>
        </p:txBody>
      </p:sp>
      <p:sp>
        <p:nvSpPr>
          <p:cNvPr id="3" name="Text Placeholder 2"/>
          <p:cNvSpPr>
            <a:spLocks noGrp="1"/>
          </p:cNvSpPr>
          <p:nvPr>
            <p:ph type="body" idx="1"/>
          </p:nvPr>
        </p:nvSpPr>
        <p:spPr>
          <a:xfrm rot="900000">
            <a:off x="537849" y="3370651"/>
            <a:ext cx="5271544" cy="1125140"/>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rot="900000">
            <a:off x="6878368" y="2821041"/>
            <a:ext cx="1524000" cy="273844"/>
          </a:xfrm>
        </p:spPr>
        <p:txBody>
          <a:bodyPr/>
          <a:lstStyle>
            <a:lvl1pPr algn="l">
              <a:defRPr/>
            </a:lvl1pPr>
          </a:lstStyle>
          <a:p>
            <a:fld id="{B5DA2572-DBBD-0042-BC90-9AA47B22902C}" type="datetimeFigureOut">
              <a:rPr lang="es-ES" smtClean="0"/>
              <a:t>07-04-15</a:t>
            </a:fld>
            <a:endParaRPr lang="es-ES"/>
          </a:p>
        </p:txBody>
      </p:sp>
      <p:sp>
        <p:nvSpPr>
          <p:cNvPr id="5" name="Footer Placeholder 4"/>
          <p:cNvSpPr>
            <a:spLocks noGrp="1"/>
          </p:cNvSpPr>
          <p:nvPr>
            <p:ph type="ftr" sz="quarter" idx="11"/>
          </p:nvPr>
        </p:nvSpPr>
        <p:spPr>
          <a:xfrm rot="900000">
            <a:off x="7056971" y="2378097"/>
            <a:ext cx="1926305" cy="273844"/>
          </a:xfrm>
        </p:spPr>
        <p:txBody>
          <a:bodyPr/>
          <a:lstStyle/>
          <a:p>
            <a:endParaRPr lang="es-ES"/>
          </a:p>
        </p:txBody>
      </p:sp>
      <p:sp>
        <p:nvSpPr>
          <p:cNvPr id="6" name="Slide Number Placeholder 5"/>
          <p:cNvSpPr>
            <a:spLocks noGrp="1"/>
          </p:cNvSpPr>
          <p:nvPr>
            <p:ph type="sldNum" sz="quarter" idx="12"/>
          </p:nvPr>
        </p:nvSpPr>
        <p:spPr>
          <a:xfrm rot="900000" flipH="1">
            <a:off x="7176369" y="1995870"/>
            <a:ext cx="683979"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7" name="Rounded Rectangle 16"/>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4433" y="1493752"/>
            <a:ext cx="3615226" cy="1436159"/>
          </a:xfrm>
        </p:spPr>
        <p:txBody>
          <a:bodyPr/>
          <a:lstStyle/>
          <a:p>
            <a:r>
              <a:rPr lang="es-ES_tradnl" smtClean="0"/>
              <a:t>Clic para editar título</a:t>
            </a:r>
            <a:endParaRPr lang="en-US"/>
          </a:p>
        </p:txBody>
      </p:sp>
      <p:sp>
        <p:nvSpPr>
          <p:cNvPr id="3" name="Content Placeholder 2"/>
          <p:cNvSpPr>
            <a:spLocks noGrp="1"/>
          </p:cNvSpPr>
          <p:nvPr>
            <p:ph sz="half" idx="1"/>
          </p:nvPr>
        </p:nvSpPr>
        <p:spPr>
          <a:xfrm rot="-900000">
            <a:off x="1014439" y="1001298"/>
            <a:ext cx="2578608" cy="3629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rot="-900000">
            <a:off x="3701032" y="463504"/>
            <a:ext cx="2580010" cy="3627882"/>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a:xfrm rot="-900000">
            <a:off x="7755919" y="4415561"/>
            <a:ext cx="1241980" cy="273844"/>
          </a:xfrm>
        </p:spPr>
        <p:txBody>
          <a:bodyPr/>
          <a:lstStyle>
            <a:lvl1pPr algn="l">
              <a:defRPr/>
            </a:lvl1pPr>
          </a:lstStyle>
          <a:p>
            <a:fld id="{B5DA2572-DBBD-0042-BC90-9AA47B22902C}" type="datetimeFigureOut">
              <a:rPr lang="es-ES" smtClean="0"/>
              <a:t>07-04-15</a:t>
            </a:fld>
            <a:endParaRPr lang="es-ES"/>
          </a:p>
        </p:txBody>
      </p:sp>
      <p:sp>
        <p:nvSpPr>
          <p:cNvPr id="6" name="Footer Placeholder 5"/>
          <p:cNvSpPr>
            <a:spLocks noGrp="1"/>
          </p:cNvSpPr>
          <p:nvPr>
            <p:ph type="ftr" sz="quarter" idx="11"/>
          </p:nvPr>
        </p:nvSpPr>
        <p:spPr>
          <a:xfrm rot="-900000">
            <a:off x="4054658" y="4120782"/>
            <a:ext cx="3124200"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67" y="4232334"/>
            <a:ext cx="1241693"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53" name="Rounded Rectangle 52"/>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rot="-900000">
            <a:off x="854761" y="1055153"/>
            <a:ext cx="2213148" cy="5699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rot="-900000">
            <a:off x="1120518" y="1670921"/>
            <a:ext cx="2578608" cy="2954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Text Placeholder 4"/>
          <p:cNvSpPr>
            <a:spLocks noGrp="1"/>
          </p:cNvSpPr>
          <p:nvPr>
            <p:ph type="body" sz="quarter" idx="3"/>
          </p:nvPr>
        </p:nvSpPr>
        <p:spPr>
          <a:xfrm rot="-900000">
            <a:off x="3535715" y="515629"/>
            <a:ext cx="2214753" cy="56478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rot="-900000">
            <a:off x="3808498" y="1121913"/>
            <a:ext cx="2578608" cy="2966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07-04-15</a:t>
            </a:fld>
            <a:endParaRPr lang="es-ES"/>
          </a:p>
        </p:txBody>
      </p:sp>
      <p:sp>
        <p:nvSpPr>
          <p:cNvPr id="8" name="Footer Placeholder 7"/>
          <p:cNvSpPr>
            <a:spLocks noGrp="1"/>
          </p:cNvSpPr>
          <p:nvPr>
            <p:ph type="ftr" sz="quarter" idx="11"/>
          </p:nvPr>
        </p:nvSpPr>
        <p:spPr>
          <a:xfrm rot="-900000">
            <a:off x="4050792" y="4121658"/>
            <a:ext cx="3124200" cy="273844"/>
          </a:xfrm>
        </p:spPr>
        <p:txBody>
          <a:bodyPr/>
          <a:lstStyle>
            <a:lvl1pPr algn="r">
              <a:defRPr/>
            </a:lvl1pPr>
          </a:lstStyle>
          <a:p>
            <a:endParaRPr lang="es-ES"/>
          </a:p>
        </p:txBody>
      </p:sp>
      <p:sp>
        <p:nvSpPr>
          <p:cNvPr id="9" name="Slide Number Placeholder 8"/>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1" name="Rounded Rectangle 20"/>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2286" y="1983105"/>
            <a:ext cx="3799332" cy="1691640"/>
          </a:xfrm>
        </p:spPr>
        <p:txBody>
          <a:bodyPr/>
          <a:lstStyle/>
          <a:p>
            <a:r>
              <a:rPr lang="es-ES_tradnl" smtClean="0"/>
              <a:t>Clic para editar título</a:t>
            </a:r>
            <a:endParaRPr lang="en-US"/>
          </a:p>
        </p:txBody>
      </p:sp>
      <p:sp>
        <p:nvSpPr>
          <p:cNvPr id="3" name="Date Placeholder 2"/>
          <p:cNvSpPr>
            <a:spLocks noGrp="1"/>
          </p:cNvSpPr>
          <p:nvPr>
            <p:ph type="dt" sz="half" idx="10"/>
          </p:nvPr>
        </p:nvSpPr>
        <p:spPr>
          <a:xfrm rot="900000">
            <a:off x="1691640" y="459486"/>
            <a:ext cx="1792224" cy="273844"/>
          </a:xfrm>
        </p:spPr>
        <p:txBody>
          <a:bodyPr/>
          <a:lstStyle/>
          <a:p>
            <a:fld id="{B5DA2572-DBBD-0042-BC90-9AA47B22902C}" type="datetimeFigureOut">
              <a:rPr lang="es-ES" smtClean="0"/>
              <a:t>07-04-15</a:t>
            </a:fld>
            <a:endParaRPr lang="es-ES"/>
          </a:p>
        </p:txBody>
      </p:sp>
      <p:sp>
        <p:nvSpPr>
          <p:cNvPr id="4" name="Footer Placeholder 3"/>
          <p:cNvSpPr>
            <a:spLocks noGrp="1"/>
          </p:cNvSpPr>
          <p:nvPr>
            <p:ph type="ftr" sz="quarter" idx="11"/>
          </p:nvPr>
        </p:nvSpPr>
        <p:spPr>
          <a:xfrm rot="900000">
            <a:off x="2493727" y="4575777"/>
            <a:ext cx="3052113" cy="273844"/>
          </a:xfrm>
        </p:spPr>
        <p:txBody>
          <a:bodyPr/>
          <a:lstStyle/>
          <a:p>
            <a:endParaRPr lang="es-ES"/>
          </a:p>
        </p:txBody>
      </p:sp>
      <p:sp>
        <p:nvSpPr>
          <p:cNvPr id="5" name="Slide Number Placeholder 4"/>
          <p:cNvSpPr>
            <a:spLocks noGrp="1"/>
          </p:cNvSpPr>
          <p:nvPr>
            <p:ph type="sldNum" sz="quarter" idx="12"/>
          </p:nvPr>
        </p:nvSpPr>
        <p:spPr>
          <a:xfrm rot="900000">
            <a:off x="1261872" y="226314"/>
            <a:ext cx="2286000"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ounded Rectangle 11"/>
          <p:cNvSpPr/>
          <p:nvPr/>
        </p:nvSpPr>
        <p:spPr>
          <a:xfrm rot="900000">
            <a:off x="-372248" y="-913615"/>
            <a:ext cx="8577953" cy="4758087"/>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3905920"/>
            <a:ext cx="7470000" cy="1865035"/>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4862495"/>
            <a:ext cx="1932834" cy="476724"/>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90" y="69296"/>
            <a:ext cx="1878991" cy="4810675"/>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4445339"/>
            <a:ext cx="1524000" cy="273844"/>
          </a:xfrm>
        </p:spPr>
        <p:txBody>
          <a:bodyPr/>
          <a:lstStyle>
            <a:lvl1pPr algn="l">
              <a:defRPr/>
            </a:lvl1pPr>
          </a:lstStyle>
          <a:p>
            <a:fld id="{B5DA2572-DBBD-0042-BC90-9AA47B22902C}" type="datetimeFigureOut">
              <a:rPr lang="es-ES" smtClean="0"/>
              <a:t>07-04-15</a:t>
            </a:fld>
            <a:endParaRPr lang="es-ES"/>
          </a:p>
        </p:txBody>
      </p:sp>
      <p:sp>
        <p:nvSpPr>
          <p:cNvPr id="3" name="Footer Placeholder 2"/>
          <p:cNvSpPr>
            <a:spLocks noGrp="1"/>
          </p:cNvSpPr>
          <p:nvPr>
            <p:ph type="ftr" sz="quarter" idx="11"/>
          </p:nvPr>
        </p:nvSpPr>
        <p:spPr>
          <a:xfrm rot="900000">
            <a:off x="3892286" y="4490473"/>
            <a:ext cx="3124200" cy="221372"/>
          </a:xfrm>
        </p:spPr>
        <p:txBody>
          <a:bodyPr/>
          <a:lstStyle>
            <a:lvl1pPr algn="r">
              <a:defRPr/>
            </a:lvl1pPr>
          </a:lstStyle>
          <a:p>
            <a:endParaRPr lang="es-ES"/>
          </a:p>
        </p:txBody>
      </p:sp>
      <p:sp>
        <p:nvSpPr>
          <p:cNvPr id="4" name="Slide Number Placeholder 3"/>
          <p:cNvSpPr>
            <a:spLocks noGrp="1"/>
          </p:cNvSpPr>
          <p:nvPr>
            <p:ph type="sldNum" sz="quarter" idx="12"/>
          </p:nvPr>
        </p:nvSpPr>
        <p:spPr>
          <a:xfrm rot="900000">
            <a:off x="7599046" y="4177584"/>
            <a:ext cx="716206"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3" name="Rounded Rectangle 12"/>
          <p:cNvSpPr/>
          <p:nvPr/>
        </p:nvSpPr>
        <p:spPr>
          <a:xfrm rot="20707748">
            <a:off x="-897260" y="-468404"/>
            <a:ext cx="7286946" cy="4531004"/>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12" y="4033616"/>
            <a:ext cx="7443151" cy="1857324"/>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1000" y="4094950"/>
            <a:ext cx="1709023" cy="1153727"/>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6" y="-367375"/>
            <a:ext cx="3059119" cy="4357057"/>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nchor="b"/>
          <a:lstStyle>
            <a:lvl1pPr algn="r">
              <a:defRPr sz="4400" b="0"/>
            </a:lvl1pPr>
          </a:lstStyle>
          <a:p>
            <a:r>
              <a:rPr lang="es-ES_tradnl" smtClean="0"/>
              <a:t>Clic para editar título</a:t>
            </a:r>
            <a:endParaRPr lang="en-US" dirty="0"/>
          </a:p>
        </p:txBody>
      </p:sp>
      <p:sp>
        <p:nvSpPr>
          <p:cNvPr id="3" name="Content Placeholder 2"/>
          <p:cNvSpPr>
            <a:spLocks noGrp="1"/>
          </p:cNvSpPr>
          <p:nvPr>
            <p:ph idx="1"/>
          </p:nvPr>
        </p:nvSpPr>
        <p:spPr>
          <a:xfrm rot="-900000">
            <a:off x="844848" y="748451"/>
            <a:ext cx="5343100" cy="2916165"/>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rot="-900000">
            <a:off x="3216574" y="3858443"/>
            <a:ext cx="3930375" cy="741099"/>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07-04-15</a:t>
            </a:fld>
            <a:endParaRPr lang="es-ES"/>
          </a:p>
        </p:txBody>
      </p:sp>
      <p:sp>
        <p:nvSpPr>
          <p:cNvPr id="6" name="Footer Placeholder 5"/>
          <p:cNvSpPr>
            <a:spLocks noGrp="1"/>
          </p:cNvSpPr>
          <p:nvPr>
            <p:ph type="ftr" sz="quarter" idx="11"/>
          </p:nvPr>
        </p:nvSpPr>
        <p:spPr>
          <a:xfrm rot="-900000">
            <a:off x="4263972" y="4574330"/>
            <a:ext cx="3063047"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rot="900000">
            <a:off x="-533701" y="-734812"/>
            <a:ext cx="6672870" cy="51162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4477293"/>
            <a:ext cx="5300494" cy="1121966"/>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8" y="-181970"/>
            <a:ext cx="2434235" cy="1037717"/>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961576"/>
            <a:ext cx="3842742" cy="4633838"/>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207826" y="1809062"/>
            <a:ext cx="3777287" cy="1997131"/>
          </a:xfrm>
        </p:spPr>
        <p:txBody>
          <a:bodyPr anchor="t">
            <a:normAutofit/>
          </a:bodyPr>
          <a:lstStyle>
            <a:lvl1pPr algn="r">
              <a:defRPr sz="4400" b="0"/>
            </a:lvl1pPr>
          </a:lstStyle>
          <a:p>
            <a:r>
              <a:rPr lang="es-ES_tradnl" smtClean="0"/>
              <a:t>Clic para editar título</a:t>
            </a:r>
            <a:endParaRPr lang="en-US"/>
          </a:p>
        </p:txBody>
      </p:sp>
      <p:sp>
        <p:nvSpPr>
          <p:cNvPr id="3" name="Picture Placeholder 2"/>
          <p:cNvSpPr>
            <a:spLocks noGrp="1"/>
          </p:cNvSpPr>
          <p:nvPr>
            <p:ph type="pic" idx="1"/>
          </p:nvPr>
        </p:nvSpPr>
        <p:spPr>
          <a:xfrm rot="900000">
            <a:off x="1507529" y="461799"/>
            <a:ext cx="4323504" cy="2470814"/>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rot="900000">
            <a:off x="822795" y="3120844"/>
            <a:ext cx="4310915" cy="902655"/>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6992395" y="428444"/>
            <a:ext cx="1524000" cy="273844"/>
          </a:xfrm>
        </p:spPr>
        <p:txBody>
          <a:bodyPr/>
          <a:lstStyle>
            <a:lvl1pPr algn="l">
              <a:defRPr/>
            </a:lvl1pPr>
          </a:lstStyle>
          <a:p>
            <a:fld id="{B5DA2572-DBBD-0042-BC90-9AA47B22902C}" type="datetimeFigureOut">
              <a:rPr lang="es-ES" smtClean="0"/>
              <a:t>07-04-15</a:t>
            </a:fld>
            <a:endParaRPr lang="es-ES"/>
          </a:p>
        </p:txBody>
      </p:sp>
      <p:sp>
        <p:nvSpPr>
          <p:cNvPr id="6" name="Footer Placeholder 5"/>
          <p:cNvSpPr>
            <a:spLocks noGrp="1"/>
          </p:cNvSpPr>
          <p:nvPr>
            <p:ph type="ftr" sz="quarter" idx="11"/>
          </p:nvPr>
        </p:nvSpPr>
        <p:spPr>
          <a:xfrm rot="900000">
            <a:off x="647298" y="3871899"/>
            <a:ext cx="2977453" cy="273844"/>
          </a:xfrm>
        </p:spPr>
        <p:txBody>
          <a:bodyPr/>
          <a:lstStyle>
            <a:lvl1pPr algn="l">
              <a:defRPr/>
            </a:lvl1pPr>
          </a:lstStyle>
          <a:p>
            <a:endParaRPr lang="es-ES"/>
          </a:p>
        </p:txBody>
      </p:sp>
      <p:sp>
        <p:nvSpPr>
          <p:cNvPr id="7" name="Slide Number Placeholder 6"/>
          <p:cNvSpPr>
            <a:spLocks noGrp="1"/>
          </p:cNvSpPr>
          <p:nvPr>
            <p:ph type="sldNum" sz="quarter" idx="12"/>
          </p:nvPr>
        </p:nvSpPr>
        <p:spPr>
          <a:xfrm rot="900000">
            <a:off x="7046476" y="293292"/>
            <a:ext cx="1963187"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5143500"/>
          </a:xfrm>
          <a:prstGeom prst="rect">
            <a:avLst/>
          </a:prstGeom>
        </p:spPr>
      </p:pic>
      <p:sp>
        <p:nvSpPr>
          <p:cNvPr id="2" name="Title Placeholder 1"/>
          <p:cNvSpPr>
            <a:spLocks noGrp="1"/>
          </p:cNvSpPr>
          <p:nvPr>
            <p:ph type="title"/>
          </p:nvPr>
        </p:nvSpPr>
        <p:spPr>
          <a:xfrm rot="-5400000">
            <a:off x="-8380" y="1875283"/>
            <a:ext cx="3990448" cy="1840087"/>
          </a:xfrm>
          <a:prstGeom prst="rect">
            <a:avLst/>
          </a:prstGeom>
        </p:spPr>
        <p:txBody>
          <a:bodyPr vert="horz" lIns="91440" tIns="45720" rIns="91440" bIns="45720" rtlCol="0" anchor="b">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3657600" y="742952"/>
            <a:ext cx="5027024" cy="3587511"/>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7162800" y="4572003"/>
            <a:ext cx="1524000" cy="273844"/>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B5DA2572-DBBD-0042-BC90-9AA47B22902C}" type="datetimeFigureOut">
              <a:rPr lang="es-ES" smtClean="0"/>
              <a:t>07-04-15</a:t>
            </a:fld>
            <a:endParaRPr lang="es-ES"/>
          </a:p>
        </p:txBody>
      </p:sp>
      <p:sp>
        <p:nvSpPr>
          <p:cNvPr id="5" name="Footer Placeholder 4"/>
          <p:cNvSpPr>
            <a:spLocks noGrp="1"/>
          </p:cNvSpPr>
          <p:nvPr>
            <p:ph type="ftr" sz="quarter" idx="3"/>
          </p:nvPr>
        </p:nvSpPr>
        <p:spPr>
          <a:xfrm>
            <a:off x="4038600" y="4572003"/>
            <a:ext cx="3124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713047" y="399371"/>
            <a:ext cx="2133600" cy="273844"/>
          </a:xfrm>
          <a:prstGeom prst="rect">
            <a:avLst/>
          </a:prstGeom>
        </p:spPr>
        <p:txBody>
          <a:bodyPr vert="horz" lIns="91440" tIns="45720" rIns="91440" bIns="45720" rtlCol="0" anchor="ctr"/>
          <a:lstStyle>
            <a:lvl1pPr algn="r">
              <a:defRPr sz="2400">
                <a:solidFill>
                  <a:schemeClr val="tx1">
                    <a:tint val="75000"/>
                  </a:schemeClr>
                </a:solidFill>
              </a:defRPr>
            </a:lvl1pPr>
          </a:lstStyle>
          <a:p>
            <a:fld id="{8C38C88F-3B26-2B43-87F9-C1828CA3C424}" type="slidenum">
              <a:rPr lang="es-ES" smtClean="0"/>
              <a:t>‹Nr.›</a:t>
            </a:fld>
            <a:endParaRPr lang="es-E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900000">
            <a:off x="338789" y="2745151"/>
            <a:ext cx="6197833" cy="1204577"/>
          </a:xfrm>
        </p:spPr>
        <p:txBody>
          <a:bodyPr>
            <a:normAutofit fontScale="90000"/>
          </a:bodyPr>
          <a:lstStyle/>
          <a:p>
            <a:pPr algn="ctr"/>
            <a:r>
              <a:rPr lang="es-ES" dirty="0" smtClean="0"/>
              <a:t>Proyecto de Titulo I</a:t>
            </a:r>
            <a:r>
              <a:rPr lang="es-ES" dirty="0"/>
              <a:t/>
            </a:r>
            <a:br>
              <a:rPr lang="es-ES" dirty="0"/>
            </a:br>
            <a:r>
              <a:rPr lang="es-ES" sz="4000" smtClean="0"/>
              <a:t>Semana 3</a:t>
            </a:r>
            <a:endParaRPr lang="es-ES" sz="4000" dirty="0"/>
          </a:p>
        </p:txBody>
      </p:sp>
      <p:sp>
        <p:nvSpPr>
          <p:cNvPr id="3" name="Subtítulo 2"/>
          <p:cNvSpPr>
            <a:spLocks noGrp="1"/>
          </p:cNvSpPr>
          <p:nvPr>
            <p:ph type="subTitle" idx="1"/>
          </p:nvPr>
        </p:nvSpPr>
        <p:spPr/>
        <p:txBody>
          <a:bodyPr>
            <a:normAutofit fontScale="55000" lnSpcReduction="20000"/>
          </a:bodyPr>
          <a:lstStyle/>
          <a:p>
            <a:r>
              <a:rPr lang="es-ES" dirty="0" smtClean="0"/>
              <a:t>Integrantes:</a:t>
            </a:r>
          </a:p>
          <a:p>
            <a:pPr marL="342900" indent="-342900">
              <a:buFont typeface="Arial"/>
              <a:buChar char="•"/>
            </a:pPr>
            <a:r>
              <a:rPr lang="es-ES" dirty="0" smtClean="0"/>
              <a:t>Jorge Iván Bruna Vicencio</a:t>
            </a:r>
          </a:p>
          <a:p>
            <a:pPr marL="342900" indent="-342900">
              <a:buFont typeface="Arial"/>
              <a:buChar char="•"/>
            </a:pPr>
            <a:r>
              <a:rPr lang="es-ES" dirty="0" smtClean="0"/>
              <a:t>César Francisco Ovalle Cabrera</a:t>
            </a:r>
            <a:endParaRPr lang="es-ES" dirty="0"/>
          </a:p>
        </p:txBody>
      </p:sp>
    </p:spTree>
    <p:extLst>
      <p:ext uri="{BB962C8B-B14F-4D97-AF65-F5344CB8AC3E}">
        <p14:creationId xmlns:p14="http://schemas.microsoft.com/office/powerpoint/2010/main" val="761367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623422">
            <a:off x="232541" y="-341183"/>
            <a:ext cx="3798715" cy="1695631"/>
          </a:xfrm>
        </p:spPr>
        <p:txBody>
          <a:bodyPr/>
          <a:lstStyle/>
          <a:p>
            <a:r>
              <a:rPr lang="es-ES" dirty="0" smtClean="0"/>
              <a:t>BPMN Actual</a:t>
            </a:r>
            <a:endParaRPr lang="es-ES" dirty="0"/>
          </a:p>
        </p:txBody>
      </p:sp>
      <p:pic>
        <p:nvPicPr>
          <p:cNvPr id="6" name="Marcador de contenido 5" descr="Bpmn Situacion actual.jpg"/>
          <p:cNvPicPr>
            <a:picLocks noGrp="1" noChangeAspect="1"/>
          </p:cNvPicPr>
          <p:nvPr>
            <p:ph idx="1"/>
          </p:nvPr>
        </p:nvPicPr>
        <p:blipFill>
          <a:blip r:embed="rId2">
            <a:extLst>
              <a:ext uri="{28A0092B-C50C-407E-A947-70E740481C1C}">
                <a14:useLocalDpi xmlns:a14="http://schemas.microsoft.com/office/drawing/2010/main" val="0"/>
              </a:ext>
            </a:extLst>
          </a:blip>
          <a:srcRect t="-24264" b="-24264"/>
          <a:stretch>
            <a:fillRect/>
          </a:stretch>
        </p:blipFill>
        <p:spPr>
          <a:xfrm>
            <a:off x="71048" y="1154332"/>
            <a:ext cx="9072952" cy="3890362"/>
          </a:xfrm>
        </p:spPr>
      </p:pic>
    </p:spTree>
    <p:extLst>
      <p:ext uri="{BB962C8B-B14F-4D97-AF65-F5344CB8AC3E}">
        <p14:creationId xmlns:p14="http://schemas.microsoft.com/office/powerpoint/2010/main" val="14033746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828" y="-425925"/>
            <a:ext cx="3798715" cy="1695631"/>
          </a:xfrm>
        </p:spPr>
        <p:txBody>
          <a:bodyPr/>
          <a:lstStyle/>
          <a:p>
            <a:r>
              <a:rPr lang="es-ES" dirty="0" smtClean="0"/>
              <a:t>BPMN Futuro</a:t>
            </a:r>
            <a:endParaRPr lang="es-ES" dirty="0"/>
          </a:p>
        </p:txBody>
      </p:sp>
      <p:pic>
        <p:nvPicPr>
          <p:cNvPr id="7" name="Marcador de contenido 6" descr="Bpmn Situacion futura.jpg"/>
          <p:cNvPicPr>
            <a:picLocks noGrp="1" noChangeAspect="1"/>
          </p:cNvPicPr>
          <p:nvPr>
            <p:ph idx="1"/>
          </p:nvPr>
        </p:nvPicPr>
        <p:blipFill>
          <a:blip r:embed="rId2">
            <a:extLst>
              <a:ext uri="{28A0092B-C50C-407E-A947-70E740481C1C}">
                <a14:useLocalDpi xmlns:a14="http://schemas.microsoft.com/office/drawing/2010/main" val="0"/>
              </a:ext>
            </a:extLst>
          </a:blip>
          <a:srcRect t="-4123" b="-4123"/>
          <a:stretch>
            <a:fillRect/>
          </a:stretch>
        </p:blipFill>
        <p:spPr>
          <a:xfrm>
            <a:off x="150976" y="1269706"/>
            <a:ext cx="8925308" cy="3808218"/>
          </a:xfrm>
        </p:spPr>
      </p:pic>
    </p:spTree>
    <p:extLst>
      <p:ext uri="{BB962C8B-B14F-4D97-AF65-F5344CB8AC3E}">
        <p14:creationId xmlns:p14="http://schemas.microsoft.com/office/powerpoint/2010/main" val="3522897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Stakeholder</a:t>
            </a:r>
            <a:endParaRPr lang="es-ES"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4053169065"/>
              </p:ext>
            </p:extLst>
          </p:nvPr>
        </p:nvGraphicFramePr>
        <p:xfrm>
          <a:off x="3383622" y="310852"/>
          <a:ext cx="4920025" cy="4014439"/>
        </p:xfrm>
        <a:graphic>
          <a:graphicData uri="http://schemas.openxmlformats.org/drawingml/2006/table">
            <a:tbl>
              <a:tblPr/>
              <a:tblGrid>
                <a:gridCol w="719256"/>
                <a:gridCol w="497359"/>
                <a:gridCol w="497359"/>
                <a:gridCol w="719256"/>
                <a:gridCol w="497359"/>
                <a:gridCol w="497359"/>
                <a:gridCol w="497359"/>
                <a:gridCol w="497359"/>
                <a:gridCol w="497359"/>
              </a:tblGrid>
              <a:tr h="175708">
                <a:tc>
                  <a:txBody>
                    <a:bodyPr/>
                    <a:lstStyle/>
                    <a:p>
                      <a:pPr algn="ctr" fontAlgn="ctr"/>
                      <a:r>
                        <a:rPr lang="es-ES" sz="700" b="0" i="0" u="none" strike="noStrike">
                          <a:solidFill>
                            <a:srgbClr val="000000"/>
                          </a:solidFill>
                          <a:effectLst/>
                          <a:latin typeface="Calibri"/>
                        </a:rPr>
                        <a:t>Stakeholder:</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Personas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a:txBody>
                    <a:bodyPr/>
                    <a:lstStyle/>
                    <a:p>
                      <a:pPr algn="l" fontAlgn="b"/>
                      <a:endParaRPr lang="es-ES" sz="700" b="0" i="0" u="none" strike="noStrike">
                        <a:solidFill>
                          <a:srgbClr val="000000"/>
                        </a:solidFill>
                        <a:effectLst/>
                        <a:latin typeface="Calibri"/>
                      </a:endParaRPr>
                    </a:p>
                  </a:txBody>
                  <a:tcPr marL="7586" marR="7586" marT="7586"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ctr"/>
                      <a:endParaRPr lang="es-ES" sz="700" b="0" i="0" u="none" strike="noStrike">
                        <a:solidFill>
                          <a:srgbClr val="000000"/>
                        </a:solidFill>
                        <a:effectLst/>
                        <a:latin typeface="Calibri"/>
                      </a:endParaRPr>
                    </a:p>
                  </a:txBody>
                  <a:tcPr marL="7586" marR="7586" marT="7586" marB="0" anchor="ctr">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r>
              <a:tr h="175708">
                <a:tc rowSpan="2">
                  <a:txBody>
                    <a:bodyPr/>
                    <a:lstStyle/>
                    <a:p>
                      <a:pPr algn="ctr" fontAlgn="ctr"/>
                      <a:r>
                        <a:rPr lang="es-ES" sz="700" b="0" i="0" u="none" strike="noStrike">
                          <a:solidFill>
                            <a:srgbClr val="000000"/>
                          </a:solidFill>
                          <a:effectLst/>
                          <a:latin typeface="Calibri"/>
                        </a:rPr>
                        <a:t>Objetivo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a:txBody>
                    <a:bodyPr/>
                    <a:lstStyle/>
                    <a:p>
                      <a:pPr algn="ctr" fontAlgn="ctr"/>
                      <a:r>
                        <a:rPr lang="es-ES" sz="700" b="0" i="0" u="none" strike="noStrike">
                          <a:solidFill>
                            <a:srgbClr val="000000"/>
                          </a:solidFill>
                          <a:effectLst/>
                          <a:latin typeface="Calibri"/>
                        </a:rPr>
                        <a:t>Nivel de Interés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a:txBody>
                    <a:bodyPr/>
                    <a:lstStyle/>
                    <a:p>
                      <a:pPr algn="ctr" fontAlgn="ctr"/>
                      <a:r>
                        <a:rPr lang="es-ES" sz="700" b="0" i="0" u="none" strike="noStrike">
                          <a:solidFill>
                            <a:srgbClr val="000000"/>
                          </a:solidFill>
                          <a:effectLst/>
                          <a:latin typeface="Calibri"/>
                        </a:rPr>
                        <a:t>Nivel de Influencia</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Acciones Posibles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rowSpan="2" gridSpan="2">
                  <a:txBody>
                    <a:bodyPr/>
                    <a:lstStyle/>
                    <a:p>
                      <a:pPr algn="ctr" fontAlgn="ctr"/>
                      <a:r>
                        <a:rPr lang="es-ES" sz="700" b="0" i="0" u="none" strike="noStrike">
                          <a:solidFill>
                            <a:srgbClr val="000000"/>
                          </a:solidFill>
                          <a:effectLst/>
                          <a:latin typeface="Calibri"/>
                        </a:rPr>
                        <a:t>Estrategias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hMerge="1">
                  <a:txBody>
                    <a:bodyPr/>
                    <a:lstStyle/>
                    <a:p>
                      <a:endParaRPr lang="es-ES"/>
                    </a:p>
                  </a:txBody>
                  <a:tcPr/>
                </a:tc>
                <a:tc rowSpan="2" gridSpan="2">
                  <a:txBody>
                    <a:bodyPr/>
                    <a:lstStyle/>
                    <a:p>
                      <a:pPr algn="ctr" fontAlgn="ctr"/>
                      <a:r>
                        <a:rPr lang="es-ES" sz="700" b="0" i="0" u="none" strike="noStrike">
                          <a:solidFill>
                            <a:srgbClr val="000000"/>
                          </a:solidFill>
                          <a:effectLst/>
                          <a:latin typeface="Calibri"/>
                        </a:rPr>
                        <a:t>Conclusiones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hMerge="1">
                  <a:txBody>
                    <a:bodyPr/>
                    <a:lstStyle/>
                    <a:p>
                      <a:endParaRPr lang="es-ES"/>
                    </a:p>
                  </a:txBody>
                  <a:tcPr/>
                </a:tc>
              </a:tr>
              <a:tr h="319854">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ctr"/>
                      <a:r>
                        <a:rPr lang="es-ES" sz="700" b="0" i="0" u="none" strike="noStrike">
                          <a:solidFill>
                            <a:srgbClr val="000000"/>
                          </a:solidFill>
                          <a:effectLst/>
                          <a:latin typeface="Calibri"/>
                        </a:rPr>
                        <a:t>De impacto Positivo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l" fontAlgn="ctr"/>
                      <a:r>
                        <a:rPr lang="es-ES" sz="700" b="0" i="0" u="none" strike="noStrike">
                          <a:solidFill>
                            <a:srgbClr val="000000"/>
                          </a:solidFill>
                          <a:effectLst/>
                          <a:latin typeface="Calibri"/>
                        </a:rPr>
                        <a:t>De impacto Negativo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vMerge="1">
                  <a:txBody>
                    <a:bodyPr/>
                    <a:lstStyle/>
                    <a:p>
                      <a:endParaRPr lang="es-ES"/>
                    </a:p>
                  </a:txBody>
                  <a:tcPr/>
                </a:tc>
                <a:tc hMerge="1" vMerge="1">
                  <a:txBody>
                    <a:bodyPr/>
                    <a:lstStyle/>
                    <a:p>
                      <a:endParaRPr lang="es-ES"/>
                    </a:p>
                  </a:txBody>
                  <a:tcPr/>
                </a:tc>
                <a:tc gridSpan="2" vMerge="1">
                  <a:txBody>
                    <a:bodyPr/>
                    <a:lstStyle/>
                    <a:p>
                      <a:endParaRPr lang="es-ES"/>
                    </a:p>
                  </a:txBody>
                  <a:tcPr/>
                </a:tc>
                <a:tc hMerge="1" vMerge="1">
                  <a:txBody>
                    <a:bodyPr/>
                    <a:lstStyle/>
                    <a:p>
                      <a:endParaRPr lang="es-ES"/>
                    </a:p>
                  </a:txBody>
                  <a:tcPr/>
                </a:tc>
              </a:tr>
              <a:tr h="1246471">
                <a:tc>
                  <a:txBody>
                    <a:bodyPr/>
                    <a:lstStyle/>
                    <a:p>
                      <a:pPr algn="l" fontAlgn="ctr"/>
                      <a:r>
                        <a:rPr lang="es-ES" sz="700" b="0" i="0" u="none" strike="noStrike">
                          <a:solidFill>
                            <a:srgbClr val="000000"/>
                          </a:solidFill>
                          <a:effectLst/>
                          <a:latin typeface="Calibri"/>
                        </a:rPr>
                        <a:t>Comprar un producto por el mejor precio.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alto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alto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&gt;Usar la aplicación para encontrar el mejor precio.</a:t>
                      </a:r>
                      <a:br>
                        <a:rPr lang="es-ES" sz="700" b="0" i="0" u="none" strike="noStrike">
                          <a:solidFill>
                            <a:srgbClr val="000000"/>
                          </a:solidFill>
                          <a:effectLst/>
                          <a:latin typeface="Calibri"/>
                        </a:rPr>
                      </a:br>
                      <a:r>
                        <a:rPr lang="es-ES" sz="700" b="0" i="0" u="none" strike="noStrike">
                          <a:solidFill>
                            <a:srgbClr val="000000"/>
                          </a:solidFill>
                          <a:effectLst/>
                          <a:latin typeface="Calibri"/>
                        </a:rPr>
                        <a:t>&gt;Difundir la aplicación mediante recomendaciones.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No utilizar la aplicación</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Realizar estudios constantes, para entregar un producto que sea del agrado de las personas.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gridSpan="2">
                  <a:txBody>
                    <a:bodyPr/>
                    <a:lstStyle/>
                    <a:p>
                      <a:pPr algn="ctr" fontAlgn="ctr"/>
                      <a:r>
                        <a:rPr lang="es-ES" sz="700" b="0" i="0" u="none" strike="noStrike">
                          <a:solidFill>
                            <a:srgbClr val="000000"/>
                          </a:solidFill>
                          <a:effectLst/>
                          <a:latin typeface="Calibri"/>
                        </a:rPr>
                        <a:t>El stakeholder resulta clave, ya que el proyecto va dirigido a satisfacer sus problemas. </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r>
              <a:tr h="169118">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w="12700" cap="flat" cmpd="sng" algn="ctr">
                      <a:solidFill>
                        <a:srgbClr val="000000"/>
                      </a:solidFill>
                      <a:prstDash val="solid"/>
                      <a:round/>
                      <a:headEnd type="none" w="med" len="med"/>
                      <a:tailEnd type="none" w="med" len="med"/>
                    </a:lnT>
                    <a:lnB>
                      <a:noFill/>
                    </a:lnB>
                    <a:solidFill>
                      <a:srgbClr val="C8E89A"/>
                    </a:solidFill>
                  </a:tcPr>
                </a:tc>
              </a:tr>
              <a:tr h="169118">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r>
              <a:tr h="175708">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a:noFill/>
                    </a:lnB>
                    <a:solidFill>
                      <a:srgbClr val="C8E89A"/>
                    </a:solidFill>
                  </a:tcPr>
                </a:tc>
              </a:tr>
              <a:tr h="175708">
                <a:tc>
                  <a:txBody>
                    <a:bodyPr/>
                    <a:lstStyle/>
                    <a:p>
                      <a:pPr algn="ctr" fontAlgn="ctr"/>
                      <a:r>
                        <a:rPr lang="es-ES" sz="700" b="0" i="0" u="none" strike="noStrike">
                          <a:solidFill>
                            <a:srgbClr val="000000"/>
                          </a:solidFill>
                          <a:effectLst/>
                          <a:latin typeface="Calibri"/>
                        </a:rPr>
                        <a:t>Stakeholder:</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Pequeñas empresas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a:txBody>
                    <a:bodyPr/>
                    <a:lstStyle/>
                    <a:p>
                      <a:pPr algn="l" fontAlgn="b"/>
                      <a:endParaRPr lang="es-ES" sz="700" b="0" i="0" u="none" strike="noStrike">
                        <a:solidFill>
                          <a:srgbClr val="000000"/>
                        </a:solidFill>
                        <a:effectLst/>
                        <a:latin typeface="Calibri"/>
                      </a:endParaRPr>
                    </a:p>
                  </a:txBody>
                  <a:tcPr marL="7586" marR="7586" marT="7586"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c>
                  <a:txBody>
                    <a:bodyPr/>
                    <a:lstStyle/>
                    <a:p>
                      <a:pPr algn="l" fontAlgn="b"/>
                      <a:endParaRPr lang="es-ES" sz="700" b="0" i="0" u="none" strike="noStrike">
                        <a:solidFill>
                          <a:srgbClr val="000000"/>
                        </a:solidFill>
                        <a:effectLst/>
                        <a:latin typeface="Calibri"/>
                      </a:endParaRPr>
                    </a:p>
                  </a:txBody>
                  <a:tcPr marL="7586" marR="7586" marT="7586" marB="0" anchor="b">
                    <a:lnL>
                      <a:noFill/>
                    </a:lnL>
                    <a:lnR>
                      <a:noFill/>
                    </a:lnR>
                    <a:lnT>
                      <a:noFill/>
                    </a:lnT>
                    <a:lnB w="12700" cap="flat" cmpd="sng" algn="ctr">
                      <a:solidFill>
                        <a:srgbClr val="000000"/>
                      </a:solidFill>
                      <a:prstDash val="solid"/>
                      <a:round/>
                      <a:headEnd type="none" w="med" len="med"/>
                      <a:tailEnd type="none" w="med" len="med"/>
                    </a:lnB>
                    <a:solidFill>
                      <a:srgbClr val="C8E89A"/>
                    </a:solidFill>
                  </a:tcPr>
                </a:tc>
              </a:tr>
              <a:tr h="175708">
                <a:tc rowSpan="2">
                  <a:txBody>
                    <a:bodyPr/>
                    <a:lstStyle/>
                    <a:p>
                      <a:pPr algn="ctr" fontAlgn="ctr"/>
                      <a:r>
                        <a:rPr lang="es-ES" sz="700" b="0" i="0" u="none" strike="noStrike">
                          <a:solidFill>
                            <a:srgbClr val="000000"/>
                          </a:solidFill>
                          <a:effectLst/>
                          <a:latin typeface="Calibri"/>
                        </a:rPr>
                        <a:t>Objetivo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a:txBody>
                    <a:bodyPr/>
                    <a:lstStyle/>
                    <a:p>
                      <a:pPr algn="ctr" fontAlgn="ctr"/>
                      <a:r>
                        <a:rPr lang="es-ES" sz="700" b="0" i="0" u="none" strike="noStrike">
                          <a:solidFill>
                            <a:srgbClr val="000000"/>
                          </a:solidFill>
                          <a:effectLst/>
                          <a:latin typeface="Calibri"/>
                        </a:rPr>
                        <a:t>Nivel de Interés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a:txBody>
                    <a:bodyPr/>
                    <a:lstStyle/>
                    <a:p>
                      <a:pPr algn="ctr" fontAlgn="ctr"/>
                      <a:r>
                        <a:rPr lang="es-ES" sz="700" b="0" i="0" u="none" strike="noStrike">
                          <a:solidFill>
                            <a:srgbClr val="000000"/>
                          </a:solidFill>
                          <a:effectLst/>
                          <a:latin typeface="Calibri"/>
                        </a:rPr>
                        <a:t>Nivel de Influencia</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Acciones Posibles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rowSpan="2" gridSpan="2">
                  <a:txBody>
                    <a:bodyPr/>
                    <a:lstStyle/>
                    <a:p>
                      <a:pPr algn="ctr" fontAlgn="ctr"/>
                      <a:r>
                        <a:rPr lang="es-ES" sz="700" b="0" i="0" u="none" strike="noStrike">
                          <a:solidFill>
                            <a:srgbClr val="000000"/>
                          </a:solidFill>
                          <a:effectLst/>
                          <a:latin typeface="Calibri"/>
                        </a:rPr>
                        <a:t>Estrategias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hMerge="1">
                  <a:txBody>
                    <a:bodyPr/>
                    <a:lstStyle/>
                    <a:p>
                      <a:endParaRPr lang="es-ES"/>
                    </a:p>
                  </a:txBody>
                  <a:tcPr/>
                </a:tc>
                <a:tc rowSpan="2" gridSpan="2">
                  <a:txBody>
                    <a:bodyPr/>
                    <a:lstStyle/>
                    <a:p>
                      <a:pPr algn="ctr" fontAlgn="ctr"/>
                      <a:r>
                        <a:rPr lang="es-ES" sz="700" b="0" i="0" u="none" strike="noStrike">
                          <a:solidFill>
                            <a:srgbClr val="000000"/>
                          </a:solidFill>
                          <a:effectLst/>
                          <a:latin typeface="Calibri"/>
                        </a:rPr>
                        <a:t>Conclusiones</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rowSpan="2" hMerge="1">
                  <a:txBody>
                    <a:bodyPr/>
                    <a:lstStyle/>
                    <a:p>
                      <a:endParaRPr lang="es-ES"/>
                    </a:p>
                  </a:txBody>
                  <a:tcPr/>
                </a:tc>
              </a:tr>
              <a:tr h="319854">
                <a:tc vMerge="1">
                  <a:txBody>
                    <a:bodyPr/>
                    <a:lstStyle/>
                    <a:p>
                      <a:endParaRPr lang="es-ES"/>
                    </a:p>
                  </a:txBody>
                  <a:tcPr/>
                </a:tc>
                <a:tc vMerge="1">
                  <a:txBody>
                    <a:bodyPr/>
                    <a:lstStyle/>
                    <a:p>
                      <a:endParaRPr lang="es-ES"/>
                    </a:p>
                  </a:txBody>
                  <a:tcPr/>
                </a:tc>
                <a:tc vMerge="1">
                  <a:txBody>
                    <a:bodyPr/>
                    <a:lstStyle/>
                    <a:p>
                      <a:endParaRPr lang="es-ES"/>
                    </a:p>
                  </a:txBody>
                  <a:tcPr/>
                </a:tc>
                <a:tc>
                  <a:txBody>
                    <a:bodyPr/>
                    <a:lstStyle/>
                    <a:p>
                      <a:pPr algn="l" fontAlgn="ctr"/>
                      <a:r>
                        <a:rPr lang="es-ES" sz="700" b="0" i="0" u="none" strike="noStrike">
                          <a:solidFill>
                            <a:srgbClr val="000000"/>
                          </a:solidFill>
                          <a:effectLst/>
                          <a:latin typeface="Calibri"/>
                        </a:rPr>
                        <a:t>De impacto Positivo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l" fontAlgn="ctr"/>
                      <a:r>
                        <a:rPr lang="es-ES" sz="700" b="0" i="0" u="none" strike="noStrike">
                          <a:solidFill>
                            <a:srgbClr val="000000"/>
                          </a:solidFill>
                          <a:effectLst/>
                          <a:latin typeface="Calibri"/>
                        </a:rPr>
                        <a:t>De impacto Negativo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vMerge="1">
                  <a:txBody>
                    <a:bodyPr/>
                    <a:lstStyle/>
                    <a:p>
                      <a:endParaRPr lang="es-ES"/>
                    </a:p>
                  </a:txBody>
                  <a:tcPr/>
                </a:tc>
                <a:tc hMerge="1" vMerge="1">
                  <a:txBody>
                    <a:bodyPr/>
                    <a:lstStyle/>
                    <a:p>
                      <a:endParaRPr lang="es-ES"/>
                    </a:p>
                  </a:txBody>
                  <a:tcPr/>
                </a:tc>
                <a:tc gridSpan="2" vMerge="1">
                  <a:txBody>
                    <a:bodyPr/>
                    <a:lstStyle/>
                    <a:p>
                      <a:endParaRPr lang="es-ES"/>
                    </a:p>
                  </a:txBody>
                  <a:tcPr/>
                </a:tc>
                <a:tc hMerge="1" vMerge="1">
                  <a:txBody>
                    <a:bodyPr/>
                    <a:lstStyle/>
                    <a:p>
                      <a:endParaRPr lang="es-ES"/>
                    </a:p>
                  </a:txBody>
                  <a:tcPr/>
                </a:tc>
              </a:tr>
              <a:tr h="911484">
                <a:tc>
                  <a:txBody>
                    <a:bodyPr/>
                    <a:lstStyle/>
                    <a:p>
                      <a:pPr algn="l" fontAlgn="ctr"/>
                      <a:r>
                        <a:rPr lang="es-ES" sz="700" b="0" i="0" u="none" strike="noStrike">
                          <a:solidFill>
                            <a:srgbClr val="000000"/>
                          </a:solidFill>
                          <a:effectLst/>
                          <a:latin typeface="Calibri"/>
                        </a:rPr>
                        <a:t>Publicar un producto sin la necesidad de tener una pagina web.</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alto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bajo</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&gt;Subir sus producto.</a:t>
                      </a:r>
                      <a:br>
                        <a:rPr lang="es-ES" sz="700" b="0" i="0" u="none" strike="noStrike">
                          <a:solidFill>
                            <a:srgbClr val="000000"/>
                          </a:solidFill>
                          <a:effectLst/>
                          <a:latin typeface="Calibri"/>
                        </a:rPr>
                      </a:br>
                      <a:r>
                        <a:rPr lang="es-ES" sz="700" b="0" i="0" u="none" strike="noStrike">
                          <a:solidFill>
                            <a:srgbClr val="000000"/>
                          </a:solidFill>
                          <a:effectLst/>
                          <a:latin typeface="Calibri"/>
                        </a:rPr>
                        <a:t>&gt;Mantener su informacion actualizada.</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a:txBody>
                    <a:bodyPr/>
                    <a:lstStyle/>
                    <a:p>
                      <a:pPr algn="ctr" fontAlgn="ctr"/>
                      <a:r>
                        <a:rPr lang="es-ES" sz="700" b="0" i="0" u="none" strike="noStrike">
                          <a:solidFill>
                            <a:srgbClr val="000000"/>
                          </a:solidFill>
                          <a:effectLst/>
                          <a:latin typeface="Calibri"/>
                        </a:rPr>
                        <a:t>No utilizar la aplicación.</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gridSpan="2">
                  <a:txBody>
                    <a:bodyPr/>
                    <a:lstStyle/>
                    <a:p>
                      <a:pPr algn="ctr" fontAlgn="ctr"/>
                      <a:r>
                        <a:rPr lang="es-ES" sz="700" b="0" i="0" u="none" strike="noStrike">
                          <a:solidFill>
                            <a:srgbClr val="000000"/>
                          </a:solidFill>
                          <a:effectLst/>
                          <a:latin typeface="Calibri"/>
                        </a:rPr>
                        <a:t>-</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c gridSpan="2">
                  <a:txBody>
                    <a:bodyPr/>
                    <a:lstStyle/>
                    <a:p>
                      <a:pPr algn="ctr" fontAlgn="ctr"/>
                      <a:r>
                        <a:rPr lang="es-ES" sz="700" b="0" i="0" u="none" strike="noStrike" dirty="0">
                          <a:solidFill>
                            <a:srgbClr val="000000"/>
                          </a:solidFill>
                          <a:effectLst/>
                          <a:latin typeface="Calibri"/>
                        </a:rPr>
                        <a:t>El stakeholder no resulta tan importante, ya que el </a:t>
                      </a:r>
                      <a:r>
                        <a:rPr lang="es-ES" sz="700" b="0" i="0" u="none" strike="noStrike" dirty="0" smtClean="0">
                          <a:solidFill>
                            <a:srgbClr val="000000"/>
                          </a:solidFill>
                          <a:effectLst/>
                          <a:latin typeface="Calibri"/>
                        </a:rPr>
                        <a:t>éxito </a:t>
                      </a:r>
                      <a:r>
                        <a:rPr lang="es-ES" sz="700" b="0" i="0" u="none" strike="noStrike" dirty="0">
                          <a:solidFill>
                            <a:srgbClr val="000000"/>
                          </a:solidFill>
                          <a:effectLst/>
                          <a:latin typeface="Calibri"/>
                        </a:rPr>
                        <a:t>del proyecto no depende  </a:t>
                      </a:r>
                      <a:r>
                        <a:rPr lang="es-ES" sz="700" b="0" i="0" u="none" strike="noStrike" dirty="0" smtClean="0">
                          <a:solidFill>
                            <a:srgbClr val="000000"/>
                          </a:solidFill>
                          <a:effectLst/>
                          <a:latin typeface="Calibri"/>
                        </a:rPr>
                        <a:t>especificadamente </a:t>
                      </a:r>
                      <a:r>
                        <a:rPr lang="es-ES" sz="700" b="0" i="0" u="none" strike="noStrike" dirty="0">
                          <a:solidFill>
                            <a:srgbClr val="000000"/>
                          </a:solidFill>
                          <a:effectLst/>
                          <a:latin typeface="Calibri"/>
                        </a:rPr>
                        <a:t>de él. </a:t>
                      </a:r>
                    </a:p>
                  </a:txBody>
                  <a:tcPr marL="7586" marR="7586" marT="758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E89A"/>
                    </a:solidFill>
                  </a:tcPr>
                </a:tc>
                <a:tc hMerge="1">
                  <a:txBody>
                    <a:bodyPr/>
                    <a:lstStyle/>
                    <a:p>
                      <a:endParaRPr lang="es-ES"/>
                    </a:p>
                  </a:txBody>
                  <a:tcPr/>
                </a:tc>
              </a:tr>
            </a:tbl>
          </a:graphicData>
        </a:graphic>
      </p:graphicFrame>
    </p:spTree>
    <p:extLst>
      <p:ext uri="{BB962C8B-B14F-4D97-AF65-F5344CB8AC3E}">
        <p14:creationId xmlns:p14="http://schemas.microsoft.com/office/powerpoint/2010/main" val="1127977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Mercado Objetivo</a:t>
            </a:r>
            <a:endParaRPr lang="es-ES" dirty="0"/>
          </a:p>
        </p:txBody>
      </p:sp>
      <p:sp>
        <p:nvSpPr>
          <p:cNvPr id="3" name="Marcador de contenido 2"/>
          <p:cNvSpPr>
            <a:spLocks noGrp="1"/>
          </p:cNvSpPr>
          <p:nvPr>
            <p:ph idx="1"/>
          </p:nvPr>
        </p:nvSpPr>
        <p:spPr/>
        <p:txBody>
          <a:bodyPr>
            <a:normAutofit fontScale="92500" lnSpcReduction="20000"/>
          </a:bodyPr>
          <a:lstStyle/>
          <a:p>
            <a:r>
              <a:rPr lang="es-ES_tradnl" dirty="0">
                <a:effectLst/>
              </a:rPr>
              <a:t>Nuestro mercado objetivo, en un principio estará centrado en personas del género femenino, particularmente de las edades de 15 a 30 años. De los cuales en un futuro se espera poder ampliar el campo incluyendo al género masculino y mayor rango de edades. </a:t>
            </a:r>
            <a:endParaRPr lang="es-CL" dirty="0">
              <a:effectLst/>
            </a:endParaRPr>
          </a:p>
          <a:p>
            <a:endParaRPr lang="es-ES" dirty="0"/>
          </a:p>
        </p:txBody>
      </p:sp>
    </p:spTree>
    <p:extLst>
      <p:ext uri="{BB962C8B-B14F-4D97-AF65-F5344CB8AC3E}">
        <p14:creationId xmlns:p14="http://schemas.microsoft.com/office/powerpoint/2010/main" val="40480810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Canvas</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850699104"/>
              </p:ext>
            </p:extLst>
          </p:nvPr>
        </p:nvGraphicFramePr>
        <p:xfrm>
          <a:off x="3392504" y="319732"/>
          <a:ext cx="5360898" cy="4434070"/>
        </p:xfrm>
        <a:graphic>
          <a:graphicData uri="http://schemas.openxmlformats.org/drawingml/2006/table">
            <a:tbl>
              <a:tblPr/>
              <a:tblGrid>
                <a:gridCol w="1031940"/>
                <a:gridCol w="1005980"/>
                <a:gridCol w="1064391"/>
                <a:gridCol w="1168235"/>
                <a:gridCol w="1090352"/>
              </a:tblGrid>
              <a:tr h="150649">
                <a:tc>
                  <a:txBody>
                    <a:bodyPr/>
                    <a:lstStyle/>
                    <a:p>
                      <a:pPr algn="l" fontAlgn="b"/>
                      <a:r>
                        <a:rPr lang="es-ES" sz="800" b="1" i="0" u="none" strike="noStrike">
                          <a:solidFill>
                            <a:srgbClr val="000000"/>
                          </a:solidFill>
                          <a:effectLst/>
                          <a:latin typeface="Calibri"/>
                        </a:rPr>
                        <a:t>Problema</a:t>
                      </a:r>
                    </a:p>
                  </a:txBody>
                  <a:tcPr marL="5639" marR="5639" marT="5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800" b="1" i="0" u="none" strike="noStrike">
                          <a:solidFill>
                            <a:srgbClr val="000000"/>
                          </a:solidFill>
                          <a:effectLst/>
                          <a:latin typeface="Calibri"/>
                        </a:rPr>
                        <a:t>Solución</a:t>
                      </a: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800" b="1" i="0" u="none" strike="noStrike">
                          <a:solidFill>
                            <a:srgbClr val="000000"/>
                          </a:solidFill>
                          <a:effectLst/>
                          <a:latin typeface="Calibri"/>
                        </a:rPr>
                        <a:t>Propuesta de valor</a:t>
                      </a: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800" b="1" i="0" u="none" strike="noStrike">
                          <a:solidFill>
                            <a:srgbClr val="000000"/>
                          </a:solidFill>
                          <a:effectLst/>
                          <a:latin typeface="Calibri"/>
                        </a:rPr>
                        <a:t>Ventajas</a:t>
                      </a: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r>
                        <a:rPr lang="es-ES" sz="800" b="1" i="0" u="none" strike="noStrike">
                          <a:solidFill>
                            <a:srgbClr val="000000"/>
                          </a:solidFill>
                          <a:effectLst/>
                          <a:latin typeface="Calibri"/>
                        </a:rPr>
                        <a:t>Segmento de clientes</a:t>
                      </a:r>
                    </a:p>
                  </a:txBody>
                  <a:tcPr marL="5639" marR="5639" marT="5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851986">
                <a:tc>
                  <a:txBody>
                    <a:bodyPr/>
                    <a:lstStyle/>
                    <a:p>
                      <a:pPr algn="l" fontAlgn="ctr"/>
                      <a:r>
                        <a:rPr lang="es-ES" sz="800" b="0" i="0" u="none" strike="noStrike" dirty="0">
                          <a:solidFill>
                            <a:srgbClr val="000000"/>
                          </a:solidFill>
                          <a:effectLst/>
                          <a:latin typeface="Calibri"/>
                        </a:rPr>
                        <a:t>Escasez de información al momento de tomar la decisión de dónde comprar un determinado producto y al mejor precio ofrecido en el mercado en un rango  determinado</a:t>
                      </a:r>
                      <a:r>
                        <a:rPr lang="es-ES" sz="800" b="0" i="0" u="none" strike="noStrike" dirty="0" smtClean="0">
                          <a:solidFill>
                            <a:srgbClr val="000000"/>
                          </a:solidFill>
                          <a:effectLst/>
                          <a:latin typeface="Calibri"/>
                        </a:rPr>
                        <a:t>.</a:t>
                      </a:r>
                    </a:p>
                    <a:p>
                      <a:pPr algn="l" fontAlgn="ctr"/>
                      <a:endParaRPr lang="es-ES" sz="800" b="0" i="0" u="none" strike="noStrike" dirty="0">
                        <a:solidFill>
                          <a:srgbClr val="000000"/>
                        </a:solidFill>
                        <a:effectLst/>
                        <a:latin typeface="Calibri"/>
                      </a:endParaRPr>
                    </a:p>
                  </a:txBody>
                  <a:tcPr marL="5639" marR="5639" marT="56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tx1"/>
                    </a:solidFill>
                  </a:tcPr>
                </a:tc>
                <a:tc rowSpan="3">
                  <a:txBody>
                    <a:bodyPr/>
                    <a:lstStyle/>
                    <a:p>
                      <a:pPr algn="l" fontAlgn="t"/>
                      <a:r>
                        <a:rPr lang="es-ES" sz="800" b="0" i="0" u="none" strike="noStrike" dirty="0">
                          <a:solidFill>
                            <a:srgbClr val="000000"/>
                          </a:solidFill>
                          <a:effectLst/>
                          <a:latin typeface="Calibri"/>
                        </a:rPr>
                        <a:t>Reunir en un sitio web, la información (precio, ubicación) de los productos y permitir búsqueda por categoría o por palabra clave, permitiendo la comparación de precios y además agregando geo localización.</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10">
                  <a:txBody>
                    <a:bodyPr/>
                    <a:lstStyle/>
                    <a:p>
                      <a:pPr algn="l" fontAlgn="t"/>
                      <a:r>
                        <a:rPr lang="es-ES" sz="800" b="0" i="0" u="none" strike="noStrike" dirty="0">
                          <a:solidFill>
                            <a:srgbClr val="000000"/>
                          </a:solidFill>
                          <a:effectLst/>
                          <a:latin typeface="Calibri"/>
                        </a:rPr>
                        <a:t>Aumentar la información entregada en el menor tiempo posible, para poder tomar la decisión al momento de comprar un producto al mejor precio dentro de un rango determinado.</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4">
                  <a:txBody>
                    <a:bodyPr/>
                    <a:lstStyle/>
                    <a:p>
                      <a:pPr algn="l" fontAlgn="t"/>
                      <a:r>
                        <a:rPr lang="es-ES" sz="800" b="0" i="0" u="none" strike="noStrike">
                          <a:solidFill>
                            <a:srgbClr val="000000"/>
                          </a:solidFill>
                          <a:effectLst/>
                          <a:latin typeface="Calibri"/>
                        </a:rPr>
                        <a:t>La posibilidad de geolocalizar las tiendas mas cercanas que venden un producto determinado en un rango determinado por el usuario al que esta dispuesto a moverse</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rowSpan="10">
                  <a:txBody>
                    <a:bodyPr/>
                    <a:lstStyle/>
                    <a:p>
                      <a:pPr algn="l" fontAlgn="t"/>
                      <a:r>
                        <a:rPr lang="es-ES" sz="800" b="0" i="0" u="none" strike="noStrike">
                          <a:solidFill>
                            <a:srgbClr val="000000"/>
                          </a:solidFill>
                          <a:effectLst/>
                          <a:latin typeface="Calibri"/>
                        </a:rPr>
                        <a:t>Personas entre los 15 a 30 años de edad. Principalmente mujeres.</a:t>
                      </a:r>
                    </a:p>
                  </a:txBody>
                  <a:tcPr marL="5639" marR="5639" marT="56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r>
              <a:tr h="150649">
                <a:tc>
                  <a:txBody>
                    <a:bodyPr/>
                    <a:lstStyle/>
                    <a:p>
                      <a:pPr algn="l" fontAlgn="t"/>
                      <a:r>
                        <a:rPr lang="es-ES" sz="800" b="0" i="0" u="none" strike="noStrike">
                          <a:solidFill>
                            <a:srgbClr val="000000"/>
                          </a:solidFill>
                          <a:effectLst/>
                          <a:latin typeface="Calibri"/>
                        </a:rPr>
                        <a:t>Producido por:</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374336">
                <a:tc>
                  <a:txBody>
                    <a:bodyPr/>
                    <a:lstStyle/>
                    <a:p>
                      <a:pPr algn="l" fontAlgn="t"/>
                      <a:r>
                        <a:rPr lang="es-ES" sz="800" b="0" i="0" u="none" strike="noStrike">
                          <a:solidFill>
                            <a:srgbClr val="000000"/>
                          </a:solidFill>
                          <a:effectLst/>
                          <a:latin typeface="Calibri"/>
                        </a:rPr>
                        <a:t>· Desconocimiento de todas las ofertas de las tiendas</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123903">
                <a:tc rowSpan="2">
                  <a:txBody>
                    <a:bodyPr/>
                    <a:lstStyle/>
                    <a:p>
                      <a:pPr algn="l" fontAlgn="t"/>
                      <a:r>
                        <a:rPr lang="es-ES" sz="800" b="0" i="0" u="none" strike="noStrike">
                          <a:solidFill>
                            <a:srgbClr val="000000"/>
                          </a:solidFill>
                          <a:effectLst/>
                          <a:latin typeface="Calibri"/>
                        </a:rPr>
                        <a:t>· Poca disposición de tiempo</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rowSpan="2">
                  <a:txBody>
                    <a:bodyPr/>
                    <a:lstStyle/>
                    <a:p>
                      <a:pPr algn="l" fontAlgn="b"/>
                      <a:r>
                        <a:rPr lang="es-ES" sz="800" b="1" i="0" u="none" strike="noStrike">
                          <a:solidFill>
                            <a:srgbClr val="000000"/>
                          </a:solidFill>
                          <a:effectLst/>
                          <a:latin typeface="Calibri"/>
                        </a:rPr>
                        <a:t>Metricas Claves</a:t>
                      </a: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r>
              <a:tr h="150649">
                <a:tc vMerge="1">
                  <a:txBody>
                    <a:bodyPr/>
                    <a:lstStyle/>
                    <a:p>
                      <a:pPr algn="l" fontAlgn="t"/>
                      <a:endParaRPr lang="es-ES" sz="700" b="0" i="0" u="none" strike="noStrike">
                        <a:solidFill>
                          <a:srgbClr val="000000"/>
                        </a:solidFill>
                        <a:effectLst/>
                        <a:latin typeface="Calibri"/>
                      </a:endParaRP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pPr algn="l" fontAlgn="b"/>
                      <a:endParaRPr lang="es-ES" sz="700" b="1" i="0" u="none" strike="noStrike">
                        <a:solidFill>
                          <a:srgbClr val="000000"/>
                        </a:solidFill>
                        <a:effectLst/>
                        <a:latin typeface="Calibri"/>
                      </a:endParaRP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c>
                  <a:txBody>
                    <a:bodyPr/>
                    <a:lstStyle/>
                    <a:p>
                      <a:pPr algn="l" fontAlgn="b"/>
                      <a:r>
                        <a:rPr lang="es-ES" sz="800" b="1" i="0" u="none" strike="noStrike">
                          <a:solidFill>
                            <a:srgbClr val="000000"/>
                          </a:solidFill>
                          <a:effectLst/>
                          <a:latin typeface="Calibri"/>
                        </a:rPr>
                        <a:t>Canales</a:t>
                      </a:r>
                    </a:p>
                  </a:txBody>
                  <a:tcPr marL="5639" marR="5639" marT="56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r>
              <a:tr h="311400">
                <a:tc>
                  <a:txBody>
                    <a:bodyPr/>
                    <a:lstStyle/>
                    <a:p>
                      <a:pPr algn="l" fontAlgn="t"/>
                      <a:r>
                        <a:rPr lang="es-ES" sz="800" b="0" i="0" u="none" strike="noStrike" dirty="0">
                          <a:solidFill>
                            <a:srgbClr val="000000"/>
                          </a:solidFill>
                          <a:effectLst/>
                          <a:latin typeface="Calibri"/>
                        </a:rPr>
                        <a:t>· Desconocimiento de detalles del producto</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rowSpan="5">
                  <a:txBody>
                    <a:bodyPr/>
                    <a:lstStyle/>
                    <a:p>
                      <a:pPr algn="l" fontAlgn="t"/>
                      <a:r>
                        <a:rPr lang="es-ES" sz="800" b="0" i="0" u="none" strike="noStrike">
                          <a:solidFill>
                            <a:srgbClr val="000000"/>
                          </a:solidFill>
                          <a:effectLst/>
                          <a:latin typeface="Calibri"/>
                        </a:rPr>
                        <a:t>Comparador de precios.</a:t>
                      </a:r>
                      <a:br>
                        <a:rPr lang="es-ES" sz="800" b="0" i="0" u="none" strike="noStrike">
                          <a:solidFill>
                            <a:srgbClr val="000000"/>
                          </a:solidFill>
                          <a:effectLst/>
                          <a:latin typeface="Calibri"/>
                        </a:rPr>
                      </a:br>
                      <a:r>
                        <a:rPr lang="es-ES" sz="800" b="0" i="0" u="none" strike="noStrike">
                          <a:solidFill>
                            <a:srgbClr val="000000"/>
                          </a:solidFill>
                          <a:effectLst/>
                          <a:latin typeface="Calibri"/>
                        </a:rPr>
                        <a:t>Tiempo de busqueda.</a:t>
                      </a:r>
                      <a:br>
                        <a:rPr lang="es-ES" sz="800" b="0" i="0" u="none" strike="noStrike">
                          <a:solidFill>
                            <a:srgbClr val="000000"/>
                          </a:solidFill>
                          <a:effectLst/>
                          <a:latin typeface="Calibri"/>
                        </a:rPr>
                      </a:br>
                      <a:endParaRPr lang="es-ES" sz="800" b="0" i="0" u="none" strike="noStrike">
                        <a:solidFill>
                          <a:srgbClr val="000000"/>
                        </a:solidFill>
                        <a:effectLst/>
                        <a:latin typeface="Calibri"/>
                      </a:endParaRP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c rowSpan="5">
                  <a:txBody>
                    <a:bodyPr/>
                    <a:lstStyle/>
                    <a:p>
                      <a:pPr algn="l" fontAlgn="t"/>
                      <a:r>
                        <a:rPr lang="es-ES" sz="800" b="0" i="0" u="none" strike="noStrike">
                          <a:solidFill>
                            <a:srgbClr val="000000"/>
                          </a:solidFill>
                          <a:effectLst/>
                          <a:latin typeface="Calibri"/>
                        </a:rPr>
                        <a:t>Mediante redes sociales, ya sea Twitter,  Facebook e Instagram </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r>
              <a:tr h="311400">
                <a:tc>
                  <a:txBody>
                    <a:bodyPr/>
                    <a:lstStyle/>
                    <a:p>
                      <a:pPr algn="l" fontAlgn="t"/>
                      <a:r>
                        <a:rPr lang="es-ES" sz="800" b="0" i="0" u="none" strike="noStrike">
                          <a:solidFill>
                            <a:srgbClr val="000000"/>
                          </a:solidFill>
                          <a:effectLst/>
                          <a:latin typeface="Calibri"/>
                        </a:rPr>
                        <a:t>· Herramientas son escasas y dispersas</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311400">
                <a:tc>
                  <a:txBody>
                    <a:bodyPr/>
                    <a:lstStyle/>
                    <a:p>
                      <a:pPr algn="l" fontAlgn="t"/>
                      <a:r>
                        <a:rPr lang="es-ES" sz="800" b="0" i="0" u="none" strike="noStrike">
                          <a:solidFill>
                            <a:srgbClr val="000000"/>
                          </a:solidFill>
                          <a:effectLst/>
                          <a:latin typeface="Calibri"/>
                        </a:rPr>
                        <a:t>· Falta de herramientas que centralicen la información</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311400">
                <a:tc>
                  <a:txBody>
                    <a:bodyPr/>
                    <a:lstStyle/>
                    <a:p>
                      <a:pPr algn="l" fontAlgn="t"/>
                      <a:r>
                        <a:rPr lang="es-ES" sz="800" b="0" i="0" u="none" strike="noStrike">
                          <a:solidFill>
                            <a:srgbClr val="000000"/>
                          </a:solidFill>
                          <a:effectLst/>
                          <a:latin typeface="Calibri"/>
                        </a:rPr>
                        <a:t>· Información no se encuenrta en un solo sitio</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442660">
                <a:tc>
                  <a:txBody>
                    <a:bodyPr/>
                    <a:lstStyle/>
                    <a:p>
                      <a:pPr algn="l" fontAlgn="t"/>
                      <a:r>
                        <a:rPr lang="es-ES" sz="800" b="0" i="0" u="none" strike="noStrike">
                          <a:solidFill>
                            <a:srgbClr val="000000"/>
                          </a:solidFill>
                          <a:effectLst/>
                          <a:latin typeface="Calibri"/>
                        </a:rPr>
                        <a:t>·Cada empresa tiene su propio metodo de distribución de la información</a:t>
                      </a:r>
                    </a:p>
                  </a:txBody>
                  <a:tcPr marL="5639" marR="5639" marT="56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tx1"/>
                    </a:solidFill>
                  </a:tcPr>
                </a:tc>
                <a:tc vMerge="1">
                  <a:txBody>
                    <a:bodyPr/>
                    <a:lstStyle/>
                    <a:p>
                      <a:endParaRPr lang="es-ES"/>
                    </a:p>
                  </a:txBody>
                  <a:tcPr/>
                </a:tc>
                <a:tc vMerge="1">
                  <a:txBody>
                    <a:bodyPr/>
                    <a:lstStyle/>
                    <a:p>
                      <a:endParaRPr lang="es-ES"/>
                    </a:p>
                  </a:txBody>
                  <a:tcPr/>
                </a:tc>
                <a:tc vMerge="1">
                  <a:txBody>
                    <a:bodyPr/>
                    <a:lstStyle/>
                    <a:p>
                      <a:endParaRPr lang="es-ES"/>
                    </a:p>
                  </a:txBody>
                  <a:tcPr/>
                </a:tc>
                <a:tc vMerge="1">
                  <a:txBody>
                    <a:bodyPr/>
                    <a:lstStyle/>
                    <a:p>
                      <a:endParaRPr lang="es-ES"/>
                    </a:p>
                  </a:txBody>
                  <a:tcPr/>
                </a:tc>
              </a:tr>
              <a:tr h="150649">
                <a:tc gridSpan="3">
                  <a:txBody>
                    <a:bodyPr/>
                    <a:lstStyle/>
                    <a:p>
                      <a:pPr algn="l" fontAlgn="b"/>
                      <a:r>
                        <a:rPr lang="es-ES" sz="800" b="1" i="0" u="none" strike="noStrike">
                          <a:solidFill>
                            <a:srgbClr val="000000"/>
                          </a:solidFill>
                          <a:effectLst/>
                          <a:latin typeface="Calibri"/>
                        </a:rPr>
                        <a:t>Estructura de Costes</a:t>
                      </a:r>
                    </a:p>
                  </a:txBody>
                  <a:tcPr marL="5639" marR="5639" marT="563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hMerge="1">
                  <a:txBody>
                    <a:bodyPr/>
                    <a:lstStyle/>
                    <a:p>
                      <a:endParaRPr lang="es-ES"/>
                    </a:p>
                  </a:txBody>
                  <a:tcPr/>
                </a:tc>
                <a:tc hMerge="1">
                  <a:txBody>
                    <a:bodyPr/>
                    <a:lstStyle/>
                    <a:p>
                      <a:endParaRPr lang="es-ES"/>
                    </a:p>
                  </a:txBody>
                  <a:tcPr/>
                </a:tc>
                <a:tc gridSpan="2">
                  <a:txBody>
                    <a:bodyPr/>
                    <a:lstStyle/>
                    <a:p>
                      <a:pPr algn="l" fontAlgn="b"/>
                      <a:r>
                        <a:rPr lang="es-ES" sz="800" b="1" i="0" u="none" strike="noStrike">
                          <a:solidFill>
                            <a:srgbClr val="000000"/>
                          </a:solidFill>
                          <a:effectLst/>
                          <a:latin typeface="Calibri"/>
                        </a:rPr>
                        <a:t>Fuentes de ingreso</a:t>
                      </a:r>
                    </a:p>
                  </a:txBody>
                  <a:tcPr marL="5639" marR="5639" marT="5639"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hMerge="1">
                  <a:txBody>
                    <a:bodyPr/>
                    <a:lstStyle/>
                    <a:p>
                      <a:endParaRPr lang="es-ES"/>
                    </a:p>
                  </a:txBody>
                  <a:tcPr/>
                </a:tc>
              </a:tr>
              <a:tr h="290916">
                <a:tc gridSpan="3">
                  <a:txBody>
                    <a:bodyPr/>
                    <a:lstStyle/>
                    <a:p>
                      <a:pPr algn="l" fontAlgn="t"/>
                      <a:r>
                        <a:rPr lang="es-ES" sz="800" b="0" i="0" u="none" strike="noStrike" dirty="0">
                          <a:solidFill>
                            <a:srgbClr val="000000"/>
                          </a:solidFill>
                          <a:effectLst/>
                          <a:latin typeface="Calibri"/>
                        </a:rPr>
                        <a:t>Publicitar el sitio. </a:t>
                      </a:r>
                      <a:br>
                        <a:rPr lang="es-ES" sz="800" b="0" i="0" u="none" strike="noStrike" dirty="0">
                          <a:solidFill>
                            <a:srgbClr val="000000"/>
                          </a:solidFill>
                          <a:effectLst/>
                          <a:latin typeface="Calibri"/>
                        </a:rPr>
                      </a:br>
                      <a:r>
                        <a:rPr lang="es-ES" sz="800" b="0" i="0" u="none" strike="noStrike" dirty="0" err="1">
                          <a:solidFill>
                            <a:srgbClr val="000000"/>
                          </a:solidFill>
                          <a:effectLst/>
                          <a:latin typeface="Calibri"/>
                        </a:rPr>
                        <a:t>Hosting</a:t>
                      </a:r>
                      <a:r>
                        <a:rPr lang="es-ES" sz="800" b="0" i="0" u="none" strike="noStrike" dirty="0">
                          <a:solidFill>
                            <a:srgbClr val="000000"/>
                          </a:solidFill>
                          <a:effectLst/>
                          <a:latin typeface="Calibri"/>
                        </a:rPr>
                        <a:t> del sitio.</a:t>
                      </a:r>
                    </a:p>
                  </a:txBody>
                  <a:tcPr marL="5639" marR="5639" marT="5639"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s-ES"/>
                    </a:p>
                  </a:txBody>
                  <a:tcPr/>
                </a:tc>
                <a:tc hMerge="1">
                  <a:txBody>
                    <a:bodyPr/>
                    <a:lstStyle/>
                    <a:p>
                      <a:endParaRPr lang="es-ES"/>
                    </a:p>
                  </a:txBody>
                  <a:tcPr/>
                </a:tc>
                <a:tc gridSpan="2">
                  <a:txBody>
                    <a:bodyPr/>
                    <a:lstStyle/>
                    <a:p>
                      <a:pPr algn="l" fontAlgn="t"/>
                      <a:r>
                        <a:rPr lang="es-ES" sz="800" b="0" i="0" u="none" strike="noStrike" dirty="0">
                          <a:solidFill>
                            <a:srgbClr val="000000"/>
                          </a:solidFill>
                          <a:effectLst/>
                          <a:latin typeface="Calibri"/>
                        </a:rPr>
                        <a:t>Se obtendrán ingresos mediante publicidad alojada en nuestro sitio, además de poder vender la información y datos obtenidos. </a:t>
                      </a:r>
                    </a:p>
                  </a:txBody>
                  <a:tcPr marL="5639" marR="5639" marT="56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endParaRPr lang="es-ES"/>
                    </a:p>
                  </a:txBody>
                  <a:tcPr/>
                </a:tc>
              </a:tr>
            </a:tbl>
          </a:graphicData>
        </a:graphic>
      </p:graphicFrame>
    </p:spTree>
    <p:extLst>
      <p:ext uri="{BB962C8B-B14F-4D97-AF65-F5344CB8AC3E}">
        <p14:creationId xmlns:p14="http://schemas.microsoft.com/office/powerpoint/2010/main" val="39000240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a:t>
            </a:r>
            <a:r>
              <a:rPr lang="es-ES" dirty="0" smtClean="0"/>
              <a:t>ías</a:t>
            </a:r>
            <a:endParaRPr lang="es-ES" dirty="0"/>
          </a:p>
        </p:txBody>
      </p:sp>
      <p:sp>
        <p:nvSpPr>
          <p:cNvPr id="3" name="Marcador de contenido 2"/>
          <p:cNvSpPr>
            <a:spLocks noGrp="1"/>
          </p:cNvSpPr>
          <p:nvPr>
            <p:ph idx="1"/>
          </p:nvPr>
        </p:nvSpPr>
        <p:spPr/>
        <p:txBody>
          <a:bodyPr>
            <a:normAutofit fontScale="55000" lnSpcReduction="20000"/>
          </a:bodyPr>
          <a:lstStyle/>
          <a:p>
            <a:r>
              <a:rPr lang="es-ES_tradnl" dirty="0">
                <a:effectLst/>
              </a:rPr>
              <a:t>La metodología a utilizar en nuestro proyecto será para la gestión del mismo la metodología ágil SCRUM y como metodología de desarrollo de software se utilizará la metodología ágil XP (eXtreme Programming). Nuestra elección se basa básicamente en que nuestro proyecto es de innovación, por lo que es muy posible que a lo largo del camino vayan saliendo cambios dentro del mismo, por lo que estas metodologías ágiles se adaptan muy bien a los cambios. Otro motivo de nuestra elección es que nos adaptamos bien a la metodología y si bien no nos es posible cumplir con todo lo que demandan, podemos adaptarlas para poder cumplir nuestros objetivos. </a:t>
            </a:r>
            <a:endParaRPr lang="es-CL" dirty="0">
              <a:effectLst/>
            </a:endParaRPr>
          </a:p>
          <a:p>
            <a:endParaRPr lang="es-ES" dirty="0"/>
          </a:p>
        </p:txBody>
      </p:sp>
    </p:spTree>
    <p:extLst>
      <p:ext uri="{BB962C8B-B14F-4D97-AF65-F5344CB8AC3E}">
        <p14:creationId xmlns:p14="http://schemas.microsoft.com/office/powerpoint/2010/main" val="2160861579"/>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Técnica de Elicitación</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60033012"/>
              </p:ext>
            </p:extLst>
          </p:nvPr>
        </p:nvGraphicFramePr>
        <p:xfrm>
          <a:off x="3479800" y="222037"/>
          <a:ext cx="5330056" cy="4702963"/>
        </p:xfrm>
        <a:graphic>
          <a:graphicData uri="http://schemas.openxmlformats.org/drawingml/2006/table">
            <a:tbl>
              <a:tblPr/>
              <a:tblGrid>
                <a:gridCol w="447367"/>
                <a:gridCol w="760523"/>
                <a:gridCol w="2358263"/>
                <a:gridCol w="1763903"/>
              </a:tblGrid>
              <a:tr h="216541">
                <a:tc gridSpan="4">
                  <a:txBody>
                    <a:bodyPr/>
                    <a:lstStyle/>
                    <a:p>
                      <a:pPr algn="ctr" fontAlgn="b"/>
                      <a:r>
                        <a:rPr lang="es-ES" sz="800" b="1" i="0" u="none" strike="noStrike">
                          <a:solidFill>
                            <a:srgbClr val="FFFFFF"/>
                          </a:solidFill>
                          <a:effectLst/>
                          <a:latin typeface="Arial"/>
                        </a:rPr>
                        <a:t>Historias de Usuario</a:t>
                      </a:r>
                    </a:p>
                  </a:txBody>
                  <a:tcPr marL="5585" marR="5585" marT="55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00FF"/>
                    </a:solidFill>
                  </a:tcPr>
                </a:tc>
                <a:tc hMerge="1">
                  <a:txBody>
                    <a:bodyPr/>
                    <a:lstStyle/>
                    <a:p>
                      <a:endParaRPr lang="es-ES"/>
                    </a:p>
                  </a:txBody>
                  <a:tcPr/>
                </a:tc>
                <a:tc hMerge="1">
                  <a:txBody>
                    <a:bodyPr/>
                    <a:lstStyle/>
                    <a:p>
                      <a:endParaRPr lang="es-ES"/>
                    </a:p>
                  </a:txBody>
                  <a:tcPr/>
                </a:tc>
                <a:tc hMerge="1">
                  <a:txBody>
                    <a:bodyPr/>
                    <a:lstStyle/>
                    <a:p>
                      <a:endParaRPr lang="es-ES"/>
                    </a:p>
                  </a:txBody>
                  <a:tcPr/>
                </a:tc>
              </a:tr>
              <a:tr h="548568">
                <a:tc>
                  <a:txBody>
                    <a:bodyPr/>
                    <a:lstStyle/>
                    <a:p>
                      <a:pPr algn="ctr" fontAlgn="b"/>
                      <a:r>
                        <a:rPr lang="es-ES" sz="800" b="1" i="0" u="none" strike="noStrike">
                          <a:solidFill>
                            <a:srgbClr val="FFFFFF"/>
                          </a:solidFill>
                          <a:effectLst/>
                          <a:latin typeface="Arial"/>
                        </a:rPr>
                        <a:t>Identificador (ID) de la Historia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a:solidFill>
                            <a:srgbClr val="FFFFFF"/>
                          </a:solidFill>
                          <a:effectLst/>
                          <a:latin typeface="Arial"/>
                        </a:rPr>
                        <a:t>Rol</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a:solidFill>
                            <a:srgbClr val="FFFFFF"/>
                          </a:solidFill>
                          <a:effectLst/>
                          <a:latin typeface="Arial"/>
                        </a:rPr>
                        <a:t>Característica / Funcionalidad</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c>
                  <a:txBody>
                    <a:bodyPr/>
                    <a:lstStyle/>
                    <a:p>
                      <a:pPr algn="ctr" fontAlgn="b"/>
                      <a:r>
                        <a:rPr lang="es-ES" sz="800" b="1" i="0" u="none" strike="noStrike">
                          <a:solidFill>
                            <a:srgbClr val="FFFFFF"/>
                          </a:solidFill>
                          <a:effectLst/>
                          <a:latin typeface="Arial"/>
                        </a:rPr>
                        <a:t>Razón / Resultado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FF"/>
                    </a:solidFill>
                  </a:tcPr>
                </a:tc>
              </a:tr>
              <a:tr h="216541">
                <a:tc>
                  <a:txBody>
                    <a:bodyPr/>
                    <a:lstStyle/>
                    <a:p>
                      <a:pPr algn="l" fontAlgn="b"/>
                      <a:r>
                        <a:rPr lang="es-ES" sz="800" b="0" i="0" u="none" strike="noStrike">
                          <a:solidFill>
                            <a:srgbClr val="000000"/>
                          </a:solidFill>
                          <a:effectLst/>
                          <a:latin typeface="Arial"/>
                        </a:rPr>
                        <a:t>1</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buscar un producto por categorias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encontrar el que busco.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541">
                <a:tc>
                  <a:txBody>
                    <a:bodyPr/>
                    <a:lstStyle/>
                    <a:p>
                      <a:pPr algn="l" fontAlgn="b"/>
                      <a:r>
                        <a:rPr lang="es-ES" sz="800" b="0" i="0" u="none" strike="noStrike">
                          <a:solidFill>
                            <a:srgbClr val="000000"/>
                          </a:solidFill>
                          <a:effectLst/>
                          <a:latin typeface="Arial"/>
                        </a:rPr>
                        <a:t>2</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buscar un producto por criterios (rango, palabra clave, precio máximo)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buscar un producto al mejor precio.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541">
                <a:tc>
                  <a:txBody>
                    <a:bodyPr/>
                    <a:lstStyle/>
                    <a:p>
                      <a:pPr algn="l" fontAlgn="b"/>
                      <a:r>
                        <a:rPr lang="es-ES" sz="800" b="0" i="0" u="none" strike="noStrike">
                          <a:solidFill>
                            <a:srgbClr val="000000"/>
                          </a:solidFill>
                          <a:effectLst/>
                          <a:latin typeface="Arial"/>
                        </a:rPr>
                        <a:t>3</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seleccionar un producto </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saber en donde esta al mejor precio.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541">
                <a:tc>
                  <a:txBody>
                    <a:bodyPr/>
                    <a:lstStyle/>
                    <a:p>
                      <a:pPr algn="l" fontAlgn="b"/>
                      <a:r>
                        <a:rPr lang="es-ES" sz="800" b="0" i="0" u="none" strike="noStrike">
                          <a:solidFill>
                            <a:srgbClr val="000000"/>
                          </a:solidFill>
                          <a:effectLst/>
                          <a:latin typeface="Arial"/>
                        </a:rPr>
                        <a:t>4</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saber como llegar a una tienda deseada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conocer el camino como llegar.</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541">
                <a:tc>
                  <a:txBody>
                    <a:bodyPr/>
                    <a:lstStyle/>
                    <a:p>
                      <a:pPr algn="l" fontAlgn="b"/>
                      <a:r>
                        <a:rPr lang="es-ES" sz="800" b="0" i="0" u="none" strike="noStrike">
                          <a:solidFill>
                            <a:srgbClr val="000000"/>
                          </a:solidFill>
                          <a:effectLst/>
                          <a:latin typeface="Arial"/>
                        </a:rPr>
                        <a:t>5</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que se muestre en un mapa la tienda deseada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saber donde esta la tienda.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541">
                <a:tc>
                  <a:txBody>
                    <a:bodyPr/>
                    <a:lstStyle/>
                    <a:p>
                      <a:pPr algn="l" fontAlgn="b"/>
                      <a:r>
                        <a:rPr lang="es-ES" sz="800" b="0" i="0" u="none" strike="noStrike">
                          <a:solidFill>
                            <a:srgbClr val="000000"/>
                          </a:solidFill>
                          <a:effectLst/>
                          <a:latin typeface="Arial"/>
                        </a:rPr>
                        <a:t>6</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subir una imagen de un producto que desconozco </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obtener respuestas sobre su informacion.</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01">
                <a:tc>
                  <a:txBody>
                    <a:bodyPr/>
                    <a:lstStyle/>
                    <a:p>
                      <a:pPr algn="l" fontAlgn="b"/>
                      <a:r>
                        <a:rPr lang="es-ES" sz="800" b="0" i="0" u="none" strike="noStrike">
                          <a:solidFill>
                            <a:srgbClr val="000000"/>
                          </a:solidFill>
                          <a:effectLst/>
                          <a:latin typeface="Arial"/>
                        </a:rPr>
                        <a:t>7</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comentar una imagen subida por otro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dar respuestas al desconocimiento de otros usuarios.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978">
                <a:tc>
                  <a:txBody>
                    <a:bodyPr/>
                    <a:lstStyle/>
                    <a:p>
                      <a:pPr algn="l" fontAlgn="b"/>
                      <a:r>
                        <a:rPr lang="es-ES" sz="800" b="0" i="0" u="none" strike="noStrike">
                          <a:solidFill>
                            <a:srgbClr val="000000"/>
                          </a:solidFill>
                          <a:effectLst/>
                          <a:latin typeface="Arial"/>
                        </a:rPr>
                        <a:t>8</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registrarme en el sitio 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subir imágenes y comentar.</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01">
                <a:tc>
                  <a:txBody>
                    <a:bodyPr/>
                    <a:lstStyle/>
                    <a:p>
                      <a:pPr algn="l" fontAlgn="b"/>
                      <a:r>
                        <a:rPr lang="es-ES" sz="800" b="0" i="0" u="none" strike="noStrike">
                          <a:solidFill>
                            <a:srgbClr val="000000"/>
                          </a:solidFill>
                          <a:effectLst/>
                          <a:latin typeface="Arial"/>
                        </a:rPr>
                        <a:t>9</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pequeña empresa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publicar un producto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que mi producto se encuentre dentro del sitio.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978">
                <a:tc>
                  <a:txBody>
                    <a:bodyPr/>
                    <a:lstStyle/>
                    <a:p>
                      <a:pPr algn="l" fontAlgn="b"/>
                      <a:r>
                        <a:rPr lang="es-ES" sz="800" b="0" i="0" u="none" strike="noStrike">
                          <a:solidFill>
                            <a:srgbClr val="000000"/>
                          </a:solidFill>
                          <a:effectLst/>
                          <a:latin typeface="Arial"/>
                        </a:rPr>
                        <a:t>10</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pequeña empresa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registrarme en el sitio como empresa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publicar mis productos.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978">
                <a:tc>
                  <a:txBody>
                    <a:bodyPr/>
                    <a:lstStyle/>
                    <a:p>
                      <a:pPr algn="l" fontAlgn="b"/>
                      <a:r>
                        <a:rPr lang="es-ES" sz="800" b="0" i="0" u="none" strike="noStrike">
                          <a:solidFill>
                            <a:srgbClr val="000000"/>
                          </a:solidFill>
                          <a:effectLst/>
                          <a:latin typeface="Arial"/>
                        </a:rPr>
                        <a:t>11</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administrar mi cuenta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modificar mis datos.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0978">
                <a:tc>
                  <a:txBody>
                    <a:bodyPr/>
                    <a:lstStyle/>
                    <a:p>
                      <a:pPr algn="l" fontAlgn="b"/>
                      <a:r>
                        <a:rPr lang="es-ES" sz="800" b="0" i="0" u="none" strike="noStrike">
                          <a:solidFill>
                            <a:srgbClr val="000000"/>
                          </a:solidFill>
                          <a:effectLst/>
                          <a:latin typeface="Arial"/>
                        </a:rPr>
                        <a:t>12</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pequeña empresa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administrar mi cuenta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modificar mis datos.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01">
                <a:tc>
                  <a:txBody>
                    <a:bodyPr/>
                    <a:lstStyle/>
                    <a:p>
                      <a:pPr algn="l" fontAlgn="b"/>
                      <a:r>
                        <a:rPr lang="es-ES" sz="800" b="0" i="0" u="none" strike="noStrike">
                          <a:solidFill>
                            <a:srgbClr val="000000"/>
                          </a:solidFill>
                          <a:effectLst/>
                          <a:latin typeface="Arial"/>
                        </a:rPr>
                        <a:t>13</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Usuario</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ingresar a mi cuenta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Con la finalidad de poder administrar mi cuenta, subir imágenes y comentar.</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0901">
                <a:tc>
                  <a:txBody>
                    <a:bodyPr/>
                    <a:lstStyle/>
                    <a:p>
                      <a:pPr algn="l" fontAlgn="b"/>
                      <a:r>
                        <a:rPr lang="es-ES" sz="800" b="0" i="0" u="none" strike="noStrike">
                          <a:solidFill>
                            <a:srgbClr val="000000"/>
                          </a:solidFill>
                          <a:effectLst/>
                          <a:latin typeface="Arial"/>
                        </a:rPr>
                        <a:t>14</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Como pequeña empresa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a:solidFill>
                            <a:srgbClr val="000000"/>
                          </a:solidFill>
                          <a:effectLst/>
                          <a:latin typeface="Arial"/>
                        </a:rPr>
                        <a:t>Necesito poder ingresar a mi cuenta</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ES" sz="800" b="0" i="0" u="none" strike="noStrike" dirty="0">
                          <a:solidFill>
                            <a:srgbClr val="000000"/>
                          </a:solidFill>
                          <a:effectLst/>
                          <a:latin typeface="Arial"/>
                        </a:rPr>
                        <a:t>Con la finalidad de poder administrar mi cuenta y publicar productos.</a:t>
                      </a:r>
                    </a:p>
                  </a:txBody>
                  <a:tcPr marL="5585" marR="5585" marT="55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51113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 de Uso</a:t>
            </a:r>
            <a:endParaRPr lang="es-ES" dirty="0"/>
          </a:p>
        </p:txBody>
      </p:sp>
      <p:pic>
        <p:nvPicPr>
          <p:cNvPr id="5" name="Marcador de contenido 4" descr="Casos de uso.jpg"/>
          <p:cNvPicPr>
            <a:picLocks noGrp="1" noChangeAspect="1"/>
          </p:cNvPicPr>
          <p:nvPr>
            <p:ph idx="1"/>
          </p:nvPr>
        </p:nvPicPr>
        <p:blipFill>
          <a:blip r:embed="rId2">
            <a:extLst>
              <a:ext uri="{28A0092B-C50C-407E-A947-70E740481C1C}">
                <a14:useLocalDpi xmlns:a14="http://schemas.microsoft.com/office/drawing/2010/main" val="0"/>
              </a:ext>
            </a:extLst>
          </a:blip>
          <a:srcRect l="-13834" r="-13834"/>
          <a:stretch>
            <a:fillRect/>
          </a:stretch>
        </p:blipFill>
        <p:spPr>
          <a:xfrm>
            <a:off x="3134959" y="0"/>
            <a:ext cx="6032457" cy="5045508"/>
          </a:xfrm>
        </p:spPr>
      </p:pic>
    </p:spTree>
    <p:extLst>
      <p:ext uri="{BB962C8B-B14F-4D97-AF65-F5344CB8AC3E}">
        <p14:creationId xmlns:p14="http://schemas.microsoft.com/office/powerpoint/2010/main" val="874448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Escenarios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286351201"/>
              </p:ext>
            </p:extLst>
          </p:nvPr>
        </p:nvGraphicFramePr>
        <p:xfrm>
          <a:off x="3747738" y="441428"/>
          <a:ext cx="4153806" cy="4489627"/>
        </p:xfrm>
        <a:graphic>
          <a:graphicData uri="http://schemas.openxmlformats.org/drawingml/2006/table">
            <a:tbl>
              <a:tblPr/>
              <a:tblGrid>
                <a:gridCol w="461534"/>
                <a:gridCol w="461534"/>
                <a:gridCol w="461534"/>
                <a:gridCol w="461534"/>
                <a:gridCol w="461534"/>
                <a:gridCol w="461534"/>
                <a:gridCol w="461534"/>
                <a:gridCol w="461534"/>
                <a:gridCol w="461534"/>
              </a:tblGrid>
              <a:tr h="101935">
                <a:tc gridSpan="2">
                  <a:txBody>
                    <a:bodyPr/>
                    <a:lstStyle/>
                    <a:p>
                      <a:pPr algn="l" fontAlgn="b"/>
                      <a:r>
                        <a:rPr lang="es-ES" sz="700" b="0" i="0" u="none" strike="noStrike">
                          <a:solidFill>
                            <a:srgbClr val="000000"/>
                          </a:solidFill>
                          <a:effectLst/>
                          <a:latin typeface="Calibri"/>
                        </a:rPr>
                        <a:t>Nombre C.U:</a:t>
                      </a:r>
                    </a:p>
                  </a:txBody>
                  <a:tcPr marL="6092" marR="6092" marT="609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Comentar en imágenes que otros usuarios subieron.</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93071">
                <a:tc gridSpan="2">
                  <a:txBody>
                    <a:bodyPr/>
                    <a:lstStyle/>
                    <a:p>
                      <a:pPr algn="l" fontAlgn="t"/>
                      <a:r>
                        <a:rPr lang="es-ES" sz="700" b="0" i="0" u="none" strike="noStrike">
                          <a:solidFill>
                            <a:srgbClr val="000000"/>
                          </a:solidFill>
                          <a:effectLst/>
                          <a:latin typeface="Calibri"/>
                        </a:rPr>
                        <a:t>Resumen:</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dirty="0">
                          <a:solidFill>
                            <a:srgbClr val="000000"/>
                          </a:solidFill>
                          <a:effectLst/>
                          <a:latin typeface="Calibri"/>
                        </a:rPr>
                        <a:t>Usuario esta en sitio web dispuesto a comentar imágenes que otros usuarios han subido, con el fin de que se les de mayor detalle del producto, ya sea más información del producto y/o lugar de venta y precio de venta.</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7503">
                <a:tc gridSpan="2">
                  <a:txBody>
                    <a:bodyPr/>
                    <a:lstStyle/>
                    <a:p>
                      <a:pPr algn="l" fontAlgn="t"/>
                      <a:r>
                        <a:rPr lang="es-ES" sz="700" b="0" i="0" u="none" strike="noStrike">
                          <a:solidFill>
                            <a:srgbClr val="000000"/>
                          </a:solidFill>
                          <a:effectLst/>
                          <a:latin typeface="Calibri"/>
                        </a:rPr>
                        <a:t>Pre-Condiciones: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Usuario esta registrado en el sistema.</a:t>
                      </a:r>
                      <a:br>
                        <a:rPr lang="es-ES" sz="700" b="0" i="0" u="none" strike="noStrike">
                          <a:solidFill>
                            <a:srgbClr val="000000"/>
                          </a:solidFill>
                          <a:effectLst/>
                          <a:latin typeface="Calibri"/>
                        </a:rPr>
                      </a:br>
                      <a:r>
                        <a:rPr lang="es-ES" sz="700" b="0" i="0" u="none" strike="noStrike">
                          <a:solidFill>
                            <a:srgbClr val="000000"/>
                          </a:solidFill>
                          <a:effectLst/>
                          <a:latin typeface="Calibri"/>
                        </a:rPr>
                        <a:t>Usuario ha ingresado al sistema con sus credenciales.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8640">
                <a:tc gridSpan="2">
                  <a:txBody>
                    <a:bodyPr/>
                    <a:lstStyle/>
                    <a:p>
                      <a:pPr algn="l" fontAlgn="t"/>
                      <a:r>
                        <a:rPr lang="es-ES" sz="700" b="0" i="0" u="none" strike="noStrike">
                          <a:solidFill>
                            <a:srgbClr val="000000"/>
                          </a:solidFill>
                          <a:effectLst/>
                          <a:latin typeface="Calibri"/>
                        </a:rPr>
                        <a:t>Flujo Normal:</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1.- Usuario ingresa a sección "social".</a:t>
                      </a:r>
                      <a:br>
                        <a:rPr lang="es-ES" sz="700" b="0" i="0" u="none" strike="noStrike">
                          <a:solidFill>
                            <a:srgbClr val="000000"/>
                          </a:solidFill>
                          <a:effectLst/>
                          <a:latin typeface="Calibri"/>
                        </a:rPr>
                      </a:br>
                      <a:r>
                        <a:rPr lang="es-ES" sz="700" b="0" i="0" u="none" strike="noStrike">
                          <a:solidFill>
                            <a:srgbClr val="000000"/>
                          </a:solidFill>
                          <a:effectLst/>
                          <a:latin typeface="Calibri"/>
                        </a:rPr>
                        <a:t>2.- Usuario ve fotos subidas al sistema.</a:t>
                      </a:r>
                      <a:br>
                        <a:rPr lang="es-ES" sz="700" b="0" i="0" u="none" strike="noStrike">
                          <a:solidFill>
                            <a:srgbClr val="000000"/>
                          </a:solidFill>
                          <a:effectLst/>
                          <a:latin typeface="Calibri"/>
                        </a:rPr>
                      </a:br>
                      <a:r>
                        <a:rPr lang="es-ES" sz="700" b="0" i="0" u="none" strike="noStrike">
                          <a:solidFill>
                            <a:srgbClr val="000000"/>
                          </a:solidFill>
                          <a:effectLst/>
                          <a:latin typeface="Calibri"/>
                        </a:rPr>
                        <a:t>3.- Usuario deja comentario en fotografía de producto.</a:t>
                      </a:r>
                      <a:br>
                        <a:rPr lang="es-ES" sz="700" b="0" i="0" u="none" strike="noStrike">
                          <a:solidFill>
                            <a:srgbClr val="000000"/>
                          </a:solidFill>
                          <a:effectLst/>
                          <a:latin typeface="Calibri"/>
                        </a:rPr>
                      </a:br>
                      <a:r>
                        <a:rPr lang="es-ES" sz="700" b="0" i="0" u="none" strike="noStrike">
                          <a:solidFill>
                            <a:srgbClr val="000000"/>
                          </a:solidFill>
                          <a:effectLst/>
                          <a:latin typeface="Calibri"/>
                        </a:rPr>
                        <a:t>4.- Usuario sigue viendo fotos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gridSpan="2">
                  <a:txBody>
                    <a:bodyPr/>
                    <a:lstStyle/>
                    <a:p>
                      <a:pPr algn="l" fontAlgn="t"/>
                      <a:r>
                        <a:rPr lang="es-ES" sz="700" b="0" i="0" u="none" strike="noStrike">
                          <a:solidFill>
                            <a:srgbClr val="000000"/>
                          </a:solidFill>
                          <a:effectLst/>
                          <a:latin typeface="Calibri"/>
                        </a:rPr>
                        <a:t>Flujo Alterno: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3a.- Usuario no conoce nada sobre el producto. Sigue a punto 5.</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gridSpan="2">
                  <a:txBody>
                    <a:bodyPr/>
                    <a:lstStyle/>
                    <a:p>
                      <a:pPr algn="l" fontAlgn="t"/>
                      <a:r>
                        <a:rPr lang="es-ES" sz="700" b="0" i="0" u="none" strike="noStrike">
                          <a:solidFill>
                            <a:srgbClr val="000000"/>
                          </a:solidFill>
                          <a:effectLst/>
                          <a:latin typeface="Calibri"/>
                        </a:rPr>
                        <a:t>Excepciones: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No se encuentran "post" de otros usuarios.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r>
              <a:tr h="101935">
                <a:tc gridSpan="2">
                  <a:txBody>
                    <a:bodyPr/>
                    <a:lstStyle/>
                    <a:p>
                      <a:pPr algn="l" fontAlgn="b"/>
                      <a:r>
                        <a:rPr lang="es-ES" sz="700" b="0" i="0" u="none" strike="noStrike">
                          <a:solidFill>
                            <a:srgbClr val="000000"/>
                          </a:solidFill>
                          <a:effectLst/>
                          <a:latin typeface="Calibri"/>
                        </a:rPr>
                        <a:t>Nombre C.U:</a:t>
                      </a:r>
                    </a:p>
                  </a:txBody>
                  <a:tcPr marL="6092" marR="6092" marT="609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Subir Imagen Producto desconocido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7503">
                <a:tc gridSpan="2">
                  <a:txBody>
                    <a:bodyPr/>
                    <a:lstStyle/>
                    <a:p>
                      <a:pPr algn="l" fontAlgn="t"/>
                      <a:r>
                        <a:rPr lang="es-ES" sz="700" b="0" i="0" u="none" strike="noStrike">
                          <a:solidFill>
                            <a:srgbClr val="000000"/>
                          </a:solidFill>
                          <a:effectLst/>
                          <a:latin typeface="Calibri"/>
                        </a:rPr>
                        <a:t>Resumen:</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Usuario posee fotografía de producto deseado, pero no conoce mayor información sobre el mismo, por lo que desea conocer mayor información sobre dicho producto.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7503">
                <a:tc gridSpan="2">
                  <a:txBody>
                    <a:bodyPr/>
                    <a:lstStyle/>
                    <a:p>
                      <a:pPr algn="l" fontAlgn="t"/>
                      <a:r>
                        <a:rPr lang="es-ES" sz="700" b="0" i="0" u="none" strike="noStrike">
                          <a:solidFill>
                            <a:srgbClr val="000000"/>
                          </a:solidFill>
                          <a:effectLst/>
                          <a:latin typeface="Calibri"/>
                        </a:rPr>
                        <a:t>Pre-Condiciones: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Usuario esta registrado en el sistema.</a:t>
                      </a:r>
                      <a:br>
                        <a:rPr lang="es-ES" sz="700" b="0" i="0" u="none" strike="noStrike">
                          <a:solidFill>
                            <a:srgbClr val="000000"/>
                          </a:solidFill>
                          <a:effectLst/>
                          <a:latin typeface="Calibri"/>
                        </a:rPr>
                      </a:br>
                      <a:r>
                        <a:rPr lang="es-ES" sz="700" b="0" i="0" u="none" strike="noStrike">
                          <a:solidFill>
                            <a:srgbClr val="000000"/>
                          </a:solidFill>
                          <a:effectLst/>
                          <a:latin typeface="Calibri"/>
                        </a:rPr>
                        <a:t>Usuario ha ingresado al sistema con sus credenciales.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716347">
                <a:tc gridSpan="2">
                  <a:txBody>
                    <a:bodyPr/>
                    <a:lstStyle/>
                    <a:p>
                      <a:pPr algn="l" fontAlgn="t"/>
                      <a:r>
                        <a:rPr lang="es-ES" sz="700" b="0" i="0" u="none" strike="noStrike">
                          <a:solidFill>
                            <a:srgbClr val="000000"/>
                          </a:solidFill>
                          <a:effectLst/>
                          <a:latin typeface="Calibri"/>
                        </a:rPr>
                        <a:t>Flujo Normal:</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1.- Usuario ingresa a sección "social" </a:t>
                      </a:r>
                      <a:br>
                        <a:rPr lang="es-ES" sz="700" b="0" i="0" u="none" strike="noStrike">
                          <a:solidFill>
                            <a:srgbClr val="000000"/>
                          </a:solidFill>
                          <a:effectLst/>
                          <a:latin typeface="Calibri"/>
                        </a:rPr>
                      </a:br>
                      <a:r>
                        <a:rPr lang="es-ES" sz="700" b="0" i="0" u="none" strike="noStrike">
                          <a:solidFill>
                            <a:srgbClr val="000000"/>
                          </a:solidFill>
                          <a:effectLst/>
                          <a:latin typeface="Calibri"/>
                        </a:rPr>
                        <a:t>2.- Usuario selecciona fotografía de producto deseado.</a:t>
                      </a:r>
                      <a:br>
                        <a:rPr lang="es-ES" sz="700" b="0" i="0" u="none" strike="noStrike">
                          <a:solidFill>
                            <a:srgbClr val="000000"/>
                          </a:solidFill>
                          <a:effectLst/>
                          <a:latin typeface="Calibri"/>
                        </a:rPr>
                      </a:br>
                      <a:r>
                        <a:rPr lang="es-ES" sz="700" b="0" i="0" u="none" strike="noStrike">
                          <a:solidFill>
                            <a:srgbClr val="000000"/>
                          </a:solidFill>
                          <a:effectLst/>
                          <a:latin typeface="Calibri"/>
                        </a:rPr>
                        <a:t>3.- Usuario presiona "Subir Imagen".</a:t>
                      </a:r>
                      <a:br>
                        <a:rPr lang="es-ES" sz="700" b="0" i="0" u="none" strike="noStrike">
                          <a:solidFill>
                            <a:srgbClr val="000000"/>
                          </a:solidFill>
                          <a:effectLst/>
                          <a:latin typeface="Calibri"/>
                        </a:rPr>
                      </a:br>
                      <a:r>
                        <a:rPr lang="es-ES" sz="700" b="0" i="0" u="none" strike="noStrike">
                          <a:solidFill>
                            <a:srgbClr val="000000"/>
                          </a:solidFill>
                          <a:effectLst/>
                          <a:latin typeface="Calibri"/>
                        </a:rPr>
                        <a:t>4.- Sistema sube imagen.</a:t>
                      </a:r>
                      <a:br>
                        <a:rPr lang="es-ES" sz="700" b="0" i="0" u="none" strike="noStrike">
                          <a:solidFill>
                            <a:srgbClr val="000000"/>
                          </a:solidFill>
                          <a:effectLst/>
                          <a:latin typeface="Calibri"/>
                        </a:rPr>
                      </a:br>
                      <a:r>
                        <a:rPr lang="es-ES" sz="700" b="0" i="0" u="none" strike="noStrike">
                          <a:solidFill>
                            <a:srgbClr val="000000"/>
                          </a:solidFill>
                          <a:effectLst/>
                          <a:latin typeface="Calibri"/>
                        </a:rPr>
                        <a:t>5.- Usuario pone comentario en fotografía.</a:t>
                      </a:r>
                      <a:br>
                        <a:rPr lang="es-ES" sz="700" b="0" i="0" u="none" strike="noStrike">
                          <a:solidFill>
                            <a:srgbClr val="000000"/>
                          </a:solidFill>
                          <a:effectLst/>
                          <a:latin typeface="Calibri"/>
                        </a:rPr>
                      </a:br>
                      <a:r>
                        <a:rPr lang="es-ES" sz="700" b="0" i="0" u="none" strike="noStrike">
                          <a:solidFill>
                            <a:srgbClr val="000000"/>
                          </a:solidFill>
                          <a:effectLst/>
                          <a:latin typeface="Calibri"/>
                        </a:rPr>
                        <a:t>6.- Usuario presiona "Publicar".</a:t>
                      </a:r>
                      <a:br>
                        <a:rPr lang="es-ES" sz="700" b="0" i="0" u="none" strike="noStrike">
                          <a:solidFill>
                            <a:srgbClr val="000000"/>
                          </a:solidFill>
                          <a:effectLst/>
                          <a:latin typeface="Calibri"/>
                        </a:rPr>
                      </a:br>
                      <a:r>
                        <a:rPr lang="es-ES" sz="700" b="0" i="0" u="none" strike="noStrike">
                          <a:solidFill>
                            <a:srgbClr val="000000"/>
                          </a:solidFill>
                          <a:effectLst/>
                          <a:latin typeface="Calibri"/>
                        </a:rPr>
                        <a:t>7.- Sistema publica "post".</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7503">
                <a:tc gridSpan="2">
                  <a:txBody>
                    <a:bodyPr/>
                    <a:lstStyle/>
                    <a:p>
                      <a:pPr algn="l" fontAlgn="t"/>
                      <a:r>
                        <a:rPr lang="es-ES" sz="700" b="0" i="0" u="none" strike="noStrike">
                          <a:solidFill>
                            <a:srgbClr val="000000"/>
                          </a:solidFill>
                          <a:effectLst/>
                          <a:latin typeface="Calibri"/>
                        </a:rPr>
                        <a:t>Flujo Alterno: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2a.- Imagen no seleccionada. Vuelve a paso 2.</a:t>
                      </a:r>
                      <a:br>
                        <a:rPr lang="es-ES" sz="700" b="0" i="0" u="none" strike="noStrike">
                          <a:solidFill>
                            <a:srgbClr val="000000"/>
                          </a:solidFill>
                          <a:effectLst/>
                          <a:latin typeface="Calibri"/>
                        </a:rPr>
                      </a:br>
                      <a:r>
                        <a:rPr lang="es-ES" sz="700" b="0" i="0" u="none" strike="noStrike">
                          <a:solidFill>
                            <a:srgbClr val="000000"/>
                          </a:solidFill>
                          <a:effectLst/>
                          <a:latin typeface="Calibri"/>
                        </a:rPr>
                        <a:t>5a.- Usuario no pone comentario en fotografía.</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gridSpan="2">
                  <a:txBody>
                    <a:bodyPr/>
                    <a:lstStyle/>
                    <a:p>
                      <a:pPr algn="l" fontAlgn="t"/>
                      <a:r>
                        <a:rPr lang="es-ES" sz="700" b="0" i="0" u="none" strike="noStrike">
                          <a:solidFill>
                            <a:srgbClr val="000000"/>
                          </a:solidFill>
                          <a:effectLst/>
                          <a:latin typeface="Calibri"/>
                        </a:rPr>
                        <a:t>Excepciones: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 </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l" fontAlgn="b"/>
                      <a:endParaRPr lang="es-ES" sz="700" b="0" i="0" u="none" strike="noStrike">
                        <a:solidFill>
                          <a:srgbClr val="000000"/>
                        </a:solidFill>
                        <a:effectLst/>
                        <a:latin typeface="Calibri"/>
                      </a:endParaRPr>
                    </a:p>
                  </a:txBody>
                  <a:tcPr marL="6092" marR="6092" marT="6092" marB="0" anchor="b">
                    <a:lnL>
                      <a:noFill/>
                    </a:lnL>
                    <a:lnR>
                      <a:noFill/>
                    </a:lnR>
                    <a:lnT w="6350" cap="flat" cmpd="sng" algn="ctr">
                      <a:solidFill>
                        <a:srgbClr val="000000"/>
                      </a:solidFill>
                      <a:prstDash val="solid"/>
                      <a:round/>
                      <a:headEnd type="none" w="med" len="med"/>
                      <a:tailEnd type="none" w="med" len="med"/>
                    </a:lnT>
                    <a:lnB>
                      <a:noFill/>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t"/>
                      <a:endParaRPr lang="es-ES" sz="700" b="0" i="0" u="none" strike="noStrike">
                        <a:solidFill>
                          <a:srgbClr val="000000"/>
                        </a:solidFill>
                        <a:effectLst/>
                        <a:latin typeface="Calibri"/>
                      </a:endParaRPr>
                    </a:p>
                  </a:txBody>
                  <a:tcPr marL="6092" marR="6092" marT="6092"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r>
              <a:tr h="101935">
                <a:tc gridSpan="2">
                  <a:txBody>
                    <a:bodyPr/>
                    <a:lstStyle/>
                    <a:p>
                      <a:pPr algn="l" fontAlgn="b"/>
                      <a:r>
                        <a:rPr lang="es-ES" sz="700" b="0" i="0" u="none" strike="noStrike">
                          <a:solidFill>
                            <a:srgbClr val="000000"/>
                          </a:solidFill>
                          <a:effectLst/>
                          <a:latin typeface="Calibri"/>
                        </a:rPr>
                        <a:t>Nombre C.U:</a:t>
                      </a:r>
                    </a:p>
                  </a:txBody>
                  <a:tcPr marL="6092" marR="6092" marT="609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Ingresar Sitio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7503">
                <a:tc gridSpan="2">
                  <a:txBody>
                    <a:bodyPr/>
                    <a:lstStyle/>
                    <a:p>
                      <a:pPr algn="l" fontAlgn="t"/>
                      <a:r>
                        <a:rPr lang="es-ES" sz="700" b="0" i="0" u="none" strike="noStrike">
                          <a:solidFill>
                            <a:srgbClr val="000000"/>
                          </a:solidFill>
                          <a:effectLst/>
                          <a:latin typeface="Calibri"/>
                        </a:rPr>
                        <a:t>Resumen:</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Usuario desea ingresar al sitio, ya sea para hacer "zapping" en los productos, para buscar uno deseado y/o subir imagen de producto que desea conocer información.</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01935">
                <a:tc gridSpan="2">
                  <a:txBody>
                    <a:bodyPr/>
                    <a:lstStyle/>
                    <a:p>
                      <a:pPr algn="l" fontAlgn="t"/>
                      <a:r>
                        <a:rPr lang="es-ES" sz="700" b="0" i="0" u="none" strike="noStrike">
                          <a:solidFill>
                            <a:srgbClr val="000000"/>
                          </a:solidFill>
                          <a:effectLst/>
                          <a:latin typeface="Calibri"/>
                        </a:rPr>
                        <a:t>Pre-Condiciones:</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84208">
                <a:tc gridSpan="2">
                  <a:txBody>
                    <a:bodyPr/>
                    <a:lstStyle/>
                    <a:p>
                      <a:pPr algn="l" fontAlgn="t"/>
                      <a:r>
                        <a:rPr lang="es-ES" sz="700" b="0" i="0" u="none" strike="noStrike">
                          <a:solidFill>
                            <a:srgbClr val="000000"/>
                          </a:solidFill>
                          <a:effectLst/>
                          <a:latin typeface="Calibri"/>
                        </a:rPr>
                        <a:t>Flujo Normal:</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a:solidFill>
                            <a:srgbClr val="000000"/>
                          </a:solidFill>
                          <a:effectLst/>
                          <a:latin typeface="Calibri"/>
                        </a:rPr>
                        <a:t>1.- Usuario ingresa a sitio</a:t>
                      </a:r>
                      <a:br>
                        <a:rPr lang="es-ES" sz="700" b="0" i="0" u="none" strike="noStrike">
                          <a:solidFill>
                            <a:srgbClr val="000000"/>
                          </a:solidFill>
                          <a:effectLst/>
                          <a:latin typeface="Calibri"/>
                        </a:rPr>
                      </a:br>
                      <a:r>
                        <a:rPr lang="es-ES" sz="700" b="0" i="0" u="none" strike="noStrike">
                          <a:solidFill>
                            <a:srgbClr val="000000"/>
                          </a:solidFill>
                          <a:effectLst/>
                          <a:latin typeface="Calibri"/>
                        </a:rPr>
                        <a:t>2.- Usuario ingresa como usuario ya creado en el sistema.</a:t>
                      </a:r>
                      <a:br>
                        <a:rPr lang="es-ES" sz="700" b="0" i="0" u="none" strike="noStrike">
                          <a:solidFill>
                            <a:srgbClr val="000000"/>
                          </a:solidFill>
                          <a:effectLst/>
                          <a:latin typeface="Calibri"/>
                        </a:rPr>
                      </a:br>
                      <a:r>
                        <a:rPr lang="es-ES" sz="700" b="0" i="0" u="none" strike="noStrike">
                          <a:solidFill>
                            <a:srgbClr val="000000"/>
                          </a:solidFill>
                          <a:effectLst/>
                          <a:latin typeface="Calibri"/>
                        </a:rPr>
                        <a:t>3.- Sistema valida usuario creado.</a:t>
                      </a:r>
                      <a:br>
                        <a:rPr lang="es-ES" sz="700" b="0" i="0" u="none" strike="noStrike">
                          <a:solidFill>
                            <a:srgbClr val="000000"/>
                          </a:solidFill>
                          <a:effectLst/>
                          <a:latin typeface="Calibri"/>
                        </a:rPr>
                      </a:br>
                      <a:r>
                        <a:rPr lang="es-ES" sz="700" b="0" i="0" u="none" strike="noStrike">
                          <a:solidFill>
                            <a:srgbClr val="000000"/>
                          </a:solidFill>
                          <a:effectLst/>
                          <a:latin typeface="Calibri"/>
                        </a:rPr>
                        <a:t>4.- Sistema muestra productos más buscados.</a:t>
                      </a:r>
                      <a:br>
                        <a:rPr lang="es-ES" sz="700" b="0" i="0" u="none" strike="noStrike">
                          <a:solidFill>
                            <a:srgbClr val="000000"/>
                          </a:solidFill>
                          <a:effectLst/>
                          <a:latin typeface="Calibri"/>
                        </a:rPr>
                      </a:br>
                      <a:endParaRPr lang="es-ES" sz="700" b="0" i="0" u="none" strike="noStrike">
                        <a:solidFill>
                          <a:srgbClr val="000000"/>
                        </a:solidFill>
                        <a:effectLst/>
                        <a:latin typeface="Calibri"/>
                      </a:endParaRP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93071">
                <a:tc gridSpan="2">
                  <a:txBody>
                    <a:bodyPr/>
                    <a:lstStyle/>
                    <a:p>
                      <a:pPr algn="l" fontAlgn="t"/>
                      <a:r>
                        <a:rPr lang="es-ES" sz="700" b="0" i="0" u="none" strike="noStrike">
                          <a:solidFill>
                            <a:srgbClr val="000000"/>
                          </a:solidFill>
                          <a:effectLst/>
                          <a:latin typeface="Calibri"/>
                        </a:rPr>
                        <a:t>Flujo Alterno:</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gridSpan="7">
                  <a:txBody>
                    <a:bodyPr/>
                    <a:lstStyle/>
                    <a:p>
                      <a:pPr algn="l" fontAlgn="t"/>
                      <a:r>
                        <a:rPr lang="es-ES" sz="700" b="0" i="0" u="none" strike="noStrike" dirty="0">
                          <a:solidFill>
                            <a:srgbClr val="000000"/>
                          </a:solidFill>
                          <a:effectLst/>
                          <a:latin typeface="Calibri"/>
                        </a:rPr>
                        <a:t>2a.- Usuario crea usuario en el sistema. Sigue a punto 4.</a:t>
                      </a:r>
                      <a:br>
                        <a:rPr lang="es-ES" sz="700" b="0" i="0" u="none" strike="noStrike" dirty="0">
                          <a:solidFill>
                            <a:srgbClr val="000000"/>
                          </a:solidFill>
                          <a:effectLst/>
                          <a:latin typeface="Calibri"/>
                        </a:rPr>
                      </a:br>
                      <a:r>
                        <a:rPr lang="es-ES" sz="700" b="0" i="0" u="none" strike="noStrike" dirty="0">
                          <a:solidFill>
                            <a:srgbClr val="000000"/>
                          </a:solidFill>
                          <a:effectLst/>
                          <a:latin typeface="Calibri"/>
                        </a:rPr>
                        <a:t>2b.- Usuario no ingresa como </a:t>
                      </a:r>
                      <a:r>
                        <a:rPr lang="es-ES" sz="700" b="0" i="0" u="none" strike="noStrike" dirty="0" err="1">
                          <a:solidFill>
                            <a:srgbClr val="000000"/>
                          </a:solidFill>
                          <a:effectLst/>
                          <a:latin typeface="Calibri"/>
                        </a:rPr>
                        <a:t>usuario.Queda</a:t>
                      </a:r>
                      <a:r>
                        <a:rPr lang="es-ES" sz="700" b="0" i="0" u="none" strike="noStrike" dirty="0">
                          <a:solidFill>
                            <a:srgbClr val="000000"/>
                          </a:solidFill>
                          <a:effectLst/>
                          <a:latin typeface="Calibri"/>
                        </a:rPr>
                        <a:t> como "invitado". Sigue a punto 4.</a:t>
                      </a:r>
                      <a:br>
                        <a:rPr lang="es-ES" sz="700" b="0" i="0" u="none" strike="noStrike" dirty="0">
                          <a:solidFill>
                            <a:srgbClr val="000000"/>
                          </a:solidFill>
                          <a:effectLst/>
                          <a:latin typeface="Calibri"/>
                        </a:rPr>
                      </a:br>
                      <a:r>
                        <a:rPr lang="es-ES" sz="700" b="0" i="0" u="none" strike="noStrike" dirty="0">
                          <a:solidFill>
                            <a:srgbClr val="000000"/>
                          </a:solidFill>
                          <a:effectLst/>
                          <a:latin typeface="Calibri"/>
                        </a:rPr>
                        <a:t>3a.- Usuario no esta registrado. Vuelve a paso 2.</a:t>
                      </a:r>
                    </a:p>
                  </a:txBody>
                  <a:tcPr marL="6092" marR="6092" marT="60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169077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85655415"/>
              </p:ext>
            </p:extLst>
          </p:nvPr>
        </p:nvGraphicFramePr>
        <p:xfrm>
          <a:off x="321745" y="372901"/>
          <a:ext cx="4224348" cy="4411620"/>
        </p:xfrm>
        <a:graphic>
          <a:graphicData uri="http://schemas.openxmlformats.org/drawingml/2006/table">
            <a:tbl>
              <a:tblPr/>
              <a:tblGrid>
                <a:gridCol w="469372"/>
                <a:gridCol w="469372"/>
                <a:gridCol w="469372"/>
                <a:gridCol w="469372"/>
                <a:gridCol w="469372"/>
                <a:gridCol w="469372"/>
                <a:gridCol w="469372"/>
                <a:gridCol w="469372"/>
                <a:gridCol w="469372"/>
              </a:tblGrid>
              <a:tr h="111205">
                <a:tc gridSpan="2">
                  <a:txBody>
                    <a:bodyPr/>
                    <a:lstStyle/>
                    <a:p>
                      <a:pPr algn="l" fontAlgn="b"/>
                      <a:r>
                        <a:rPr lang="es-ES" sz="800" b="0" i="0" u="none" strike="noStrike">
                          <a:solidFill>
                            <a:srgbClr val="000000"/>
                          </a:solidFill>
                          <a:effectLst/>
                          <a:latin typeface="Calibri"/>
                        </a:rPr>
                        <a:t>Nombre C.U:</a:t>
                      </a:r>
                    </a:p>
                  </a:txBody>
                  <a:tcPr marL="7221" marR="7221" marT="72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Buscar producto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Resumen:</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desea buscar un producto, ya sea por categoria o por criterios.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Pre-Condiciones: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ya ha ingresado al sitio.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41583">
                <a:tc gridSpan="2">
                  <a:txBody>
                    <a:bodyPr/>
                    <a:lstStyle/>
                    <a:p>
                      <a:pPr algn="l" fontAlgn="t"/>
                      <a:r>
                        <a:rPr lang="es-ES" sz="800" b="0" i="0" u="none" strike="noStrike">
                          <a:solidFill>
                            <a:srgbClr val="000000"/>
                          </a:solidFill>
                          <a:effectLst/>
                          <a:latin typeface="Calibri"/>
                        </a:rPr>
                        <a:t>Flujo Normal:</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 Usuario ingresa a sección "Categoria"</a:t>
                      </a:r>
                      <a:br>
                        <a:rPr lang="es-ES" sz="800" b="0" i="0" u="none" strike="noStrike">
                          <a:solidFill>
                            <a:srgbClr val="000000"/>
                          </a:solidFill>
                          <a:effectLst/>
                          <a:latin typeface="Calibri"/>
                        </a:rPr>
                      </a:br>
                      <a:r>
                        <a:rPr lang="es-ES" sz="800" b="0" i="0" u="none" strike="noStrike">
                          <a:solidFill>
                            <a:srgbClr val="000000"/>
                          </a:solidFill>
                          <a:effectLst/>
                          <a:latin typeface="Calibri"/>
                        </a:rPr>
                        <a:t>2.- Usuario ingresa rango de ubicación dispuesto por el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3.- Sistema muestra listado de productos.</a:t>
                      </a:r>
                      <a:br>
                        <a:rPr lang="es-ES" sz="800" b="0" i="0" u="none" strike="noStrike">
                          <a:solidFill>
                            <a:srgbClr val="000000"/>
                          </a:solidFill>
                          <a:effectLst/>
                          <a:latin typeface="Calibri"/>
                        </a:rPr>
                      </a:br>
                      <a:r>
                        <a:rPr lang="es-ES" sz="800" b="0" i="0" u="none" strike="noStrike">
                          <a:solidFill>
                            <a:srgbClr val="000000"/>
                          </a:solidFill>
                          <a:effectLst/>
                          <a:latin typeface="Calibri"/>
                        </a:rPr>
                        <a:t>4.- Usuario busca su producto deseado en lista de resultados.</a:t>
                      </a:r>
                      <a:br>
                        <a:rPr lang="es-ES" sz="800" b="0" i="0" u="none" strike="noStrike">
                          <a:solidFill>
                            <a:srgbClr val="000000"/>
                          </a:solidFill>
                          <a:effectLst/>
                          <a:latin typeface="Calibri"/>
                        </a:rPr>
                      </a:br>
                      <a:r>
                        <a:rPr lang="es-ES" sz="800" b="0" i="0" u="none" strike="noStrike">
                          <a:solidFill>
                            <a:srgbClr val="000000"/>
                          </a:solidFill>
                          <a:effectLst/>
                          <a:latin typeface="Calibri"/>
                        </a:rPr>
                        <a:t>5.- Usuario selecciona producto deseado.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6633">
                <a:tc gridSpan="2">
                  <a:txBody>
                    <a:bodyPr/>
                    <a:lstStyle/>
                    <a:p>
                      <a:pPr algn="l" fontAlgn="t"/>
                      <a:r>
                        <a:rPr lang="es-ES" sz="800" b="0" i="0" u="none" strike="noStrike">
                          <a:solidFill>
                            <a:srgbClr val="000000"/>
                          </a:solidFill>
                          <a:effectLst/>
                          <a:latin typeface="Calibri"/>
                        </a:rPr>
                        <a:t>Flujo Alterno: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1a.- Usuario busca por criterios de búsqueda. Sigue a punto 2.</a:t>
                      </a:r>
                      <a:br>
                        <a:rPr lang="es-ES" sz="800" b="0" i="0" u="none" strike="noStrike">
                          <a:solidFill>
                            <a:srgbClr val="000000"/>
                          </a:solidFill>
                          <a:effectLst/>
                          <a:latin typeface="Calibri"/>
                        </a:rPr>
                      </a:br>
                      <a:r>
                        <a:rPr lang="es-ES" sz="800" b="0" i="0" u="none" strike="noStrike">
                          <a:solidFill>
                            <a:srgbClr val="000000"/>
                          </a:solidFill>
                          <a:effectLst/>
                          <a:latin typeface="Calibri"/>
                        </a:rPr>
                        <a:t>1b.- Datos mal ingresados. Vuelve a 1a.</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Excepciones: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Producto no encontrado.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a:txBody>
                    <a:bodyPr/>
                    <a:lstStyle/>
                    <a:p>
                      <a:pPr algn="l" fontAlgn="b"/>
                      <a:endParaRPr lang="es-ES" sz="800" b="0" i="0" u="none" strike="noStrike">
                        <a:solidFill>
                          <a:srgbClr val="000000"/>
                        </a:solidFill>
                        <a:effectLst/>
                        <a:latin typeface="Calibri"/>
                      </a:endParaRPr>
                    </a:p>
                  </a:txBody>
                  <a:tcPr marL="7221" marR="7221" marT="7221" marB="0" anchor="b">
                    <a:lnL>
                      <a:noFill/>
                    </a:lnL>
                    <a:lnR>
                      <a:noFill/>
                    </a:lnR>
                    <a:lnT w="6350" cap="flat" cmpd="sng" algn="ctr">
                      <a:solidFill>
                        <a:srgbClr val="000000"/>
                      </a:solidFill>
                      <a:prstDash val="solid"/>
                      <a:round/>
                      <a:headEnd type="none" w="med" len="med"/>
                      <a:tailEnd type="none" w="med" len="med"/>
                    </a:lnT>
                    <a:lnB>
                      <a:noFill/>
                    </a:lnB>
                    <a:solidFill>
                      <a:srgbClr val="FEA022"/>
                    </a:solidFill>
                  </a:tcPr>
                </a:tc>
                <a:tc>
                  <a:txBody>
                    <a:bodyPr/>
                    <a:lstStyle/>
                    <a:p>
                      <a:pPr algn="l" fontAlgn="b"/>
                      <a:endParaRPr lang="es-ES" sz="800" b="0" i="0" u="none" strike="noStrike">
                        <a:solidFill>
                          <a:srgbClr val="000000"/>
                        </a:solidFill>
                        <a:effectLst/>
                        <a:latin typeface="Calibri"/>
                      </a:endParaRPr>
                    </a:p>
                  </a:txBody>
                  <a:tcPr marL="7221" marR="7221" marT="7221" marB="0" anchor="b">
                    <a:lnL>
                      <a:noFill/>
                    </a:lnL>
                    <a:lnR>
                      <a:noFill/>
                    </a:lnR>
                    <a:lnT w="6350" cap="flat" cmpd="sng" algn="ctr">
                      <a:solidFill>
                        <a:srgbClr val="000000"/>
                      </a:solidFill>
                      <a:prstDash val="solid"/>
                      <a:round/>
                      <a:headEnd type="none" w="med" len="med"/>
                      <a:tailEnd type="none" w="med" len="med"/>
                    </a:lnT>
                    <a:lnB>
                      <a:noFill/>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111205">
                <a:tc gridSpan="2">
                  <a:txBody>
                    <a:bodyPr/>
                    <a:lstStyle/>
                    <a:p>
                      <a:pPr algn="l" fontAlgn="b"/>
                      <a:r>
                        <a:rPr lang="es-ES" sz="800" b="0" i="0" u="none" strike="noStrike">
                          <a:solidFill>
                            <a:srgbClr val="000000"/>
                          </a:solidFill>
                          <a:effectLst/>
                          <a:latin typeface="Calibri"/>
                        </a:rPr>
                        <a:t>Nombre C.U:</a:t>
                      </a:r>
                    </a:p>
                  </a:txBody>
                  <a:tcPr marL="7221" marR="7221" marT="72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Seleccionar producto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Resumen:</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desea ver el producto deseado, sus valores y tiendas respectivas.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6633">
                <a:tc gridSpan="2">
                  <a:txBody>
                    <a:bodyPr/>
                    <a:lstStyle/>
                    <a:p>
                      <a:pPr algn="l" fontAlgn="t"/>
                      <a:r>
                        <a:rPr lang="es-ES" sz="800" b="0" i="0" u="none" strike="noStrike">
                          <a:solidFill>
                            <a:srgbClr val="000000"/>
                          </a:solidFill>
                          <a:effectLst/>
                          <a:latin typeface="Calibri"/>
                        </a:rPr>
                        <a:t>Pre-Condiciones: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ya ha ingresado al sitio.</a:t>
                      </a:r>
                      <a:br>
                        <a:rPr lang="es-ES" sz="800" b="0" i="0" u="none" strike="noStrike">
                          <a:solidFill>
                            <a:srgbClr val="000000"/>
                          </a:solidFill>
                          <a:effectLst/>
                          <a:latin typeface="Calibri"/>
                        </a:rPr>
                      </a:br>
                      <a:r>
                        <a:rPr lang="es-ES" sz="800" b="0" i="0" u="none" strike="noStrike">
                          <a:solidFill>
                            <a:srgbClr val="000000"/>
                          </a:solidFill>
                          <a:effectLst/>
                          <a:latin typeface="Calibri"/>
                        </a:rPr>
                        <a:t>Usuario ya busco y selecciono su producto.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4950">
                <a:tc gridSpan="2">
                  <a:txBody>
                    <a:bodyPr/>
                    <a:lstStyle/>
                    <a:p>
                      <a:pPr algn="l" fontAlgn="t"/>
                      <a:r>
                        <a:rPr lang="es-ES" sz="800" b="0" i="0" u="none" strike="noStrike">
                          <a:solidFill>
                            <a:srgbClr val="000000"/>
                          </a:solidFill>
                          <a:effectLst/>
                          <a:latin typeface="Calibri"/>
                        </a:rPr>
                        <a:t>Flujo Normal:</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 Usuario ve en lista el producto en respectivos lugares y precios de venta.</a:t>
                      </a:r>
                      <a:br>
                        <a:rPr lang="es-ES" sz="800" b="0" i="0" u="none" strike="noStrike">
                          <a:solidFill>
                            <a:srgbClr val="000000"/>
                          </a:solidFill>
                          <a:effectLst/>
                          <a:latin typeface="Calibri"/>
                        </a:rPr>
                      </a:br>
                      <a:r>
                        <a:rPr lang="es-ES" sz="800" b="0" i="0" u="none" strike="noStrike">
                          <a:solidFill>
                            <a:srgbClr val="000000"/>
                          </a:solidFill>
                          <a:effectLst/>
                          <a:latin typeface="Calibri"/>
                        </a:rPr>
                        <a:t>2.- Usuario selecciona "mostrar en mapa".</a:t>
                      </a:r>
                      <a:br>
                        <a:rPr lang="es-ES" sz="800" b="0" i="0" u="none" strike="noStrike">
                          <a:solidFill>
                            <a:srgbClr val="000000"/>
                          </a:solidFill>
                          <a:effectLst/>
                          <a:latin typeface="Calibri"/>
                        </a:rPr>
                      </a:br>
                      <a:r>
                        <a:rPr lang="es-ES" sz="800" b="0" i="0" u="none" strike="noStrike">
                          <a:solidFill>
                            <a:srgbClr val="000000"/>
                          </a:solidFill>
                          <a:effectLst/>
                          <a:latin typeface="Calibri"/>
                        </a:rPr>
                        <a:t>3.- Sistema muestra en mapa lugar ubicación de la tienda.</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19173">
                <a:tc gridSpan="2">
                  <a:txBody>
                    <a:bodyPr/>
                    <a:lstStyle/>
                    <a:p>
                      <a:pPr algn="l" fontAlgn="t"/>
                      <a:r>
                        <a:rPr lang="es-ES" sz="800" b="0" i="0" u="none" strike="noStrike">
                          <a:solidFill>
                            <a:srgbClr val="000000"/>
                          </a:solidFill>
                          <a:effectLst/>
                          <a:latin typeface="Calibri"/>
                        </a:rPr>
                        <a:t>Flujo Alterno: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4.- Usuario selecciona "como llegar" a ubicación de la tienda.</a:t>
                      </a:r>
                      <a:br>
                        <a:rPr lang="es-ES" sz="800" b="0" i="0" u="none" strike="noStrike">
                          <a:solidFill>
                            <a:srgbClr val="000000"/>
                          </a:solidFill>
                          <a:effectLst/>
                          <a:latin typeface="Calibri"/>
                        </a:rPr>
                      </a:br>
                      <a:r>
                        <a:rPr lang="es-ES" sz="800" b="0" i="0" u="none" strike="noStrike">
                          <a:solidFill>
                            <a:srgbClr val="000000"/>
                          </a:solidFill>
                          <a:effectLst/>
                          <a:latin typeface="Calibri"/>
                        </a:rPr>
                        <a:t>5.- Sistema muestra como llegar a la tienda.</a:t>
                      </a:r>
                      <a:br>
                        <a:rPr lang="es-ES" sz="800" b="0" i="0" u="none" strike="noStrike">
                          <a:solidFill>
                            <a:srgbClr val="000000"/>
                          </a:solidFill>
                          <a:effectLst/>
                          <a:latin typeface="Calibri"/>
                        </a:rPr>
                      </a:br>
                      <a:r>
                        <a:rPr lang="es-ES" sz="800" b="0" i="0" u="none" strike="noStrike">
                          <a:solidFill>
                            <a:srgbClr val="000000"/>
                          </a:solidFill>
                          <a:effectLst/>
                          <a:latin typeface="Calibri"/>
                        </a:rPr>
                        <a:t>5.- Sistema muestra en mapa como llegar a la tienda.</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Excepciones: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 </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a:txBody>
                    <a:bodyPr/>
                    <a:lstStyle/>
                    <a:p>
                      <a:pPr algn="l" fontAlgn="b"/>
                      <a:endParaRPr lang="es-ES" sz="800" b="0" i="0" u="none" strike="noStrike">
                        <a:solidFill>
                          <a:srgbClr val="000000"/>
                        </a:solidFill>
                        <a:effectLst/>
                        <a:latin typeface="Calibri"/>
                      </a:endParaRPr>
                    </a:p>
                  </a:txBody>
                  <a:tcPr marL="7221" marR="7221" marT="7221" marB="0" anchor="b">
                    <a:lnL>
                      <a:noFill/>
                    </a:lnL>
                    <a:lnR>
                      <a:noFill/>
                    </a:lnR>
                    <a:lnT w="6350" cap="flat" cmpd="sng" algn="ctr">
                      <a:solidFill>
                        <a:srgbClr val="000000"/>
                      </a:solidFill>
                      <a:prstDash val="solid"/>
                      <a:round/>
                      <a:headEnd type="none" w="med" len="med"/>
                      <a:tailEnd type="none" w="med" len="med"/>
                    </a:lnT>
                    <a:lnB>
                      <a:noFill/>
                    </a:lnB>
                    <a:solidFill>
                      <a:srgbClr val="FEA022"/>
                    </a:solidFill>
                  </a:tcPr>
                </a:tc>
                <a:tc>
                  <a:txBody>
                    <a:bodyPr/>
                    <a:lstStyle/>
                    <a:p>
                      <a:pPr algn="l" fontAlgn="b"/>
                      <a:endParaRPr lang="es-ES" sz="800" b="0" i="0" u="none" strike="noStrike">
                        <a:solidFill>
                          <a:srgbClr val="000000"/>
                        </a:solidFill>
                        <a:effectLst/>
                        <a:latin typeface="Calibri"/>
                      </a:endParaRPr>
                    </a:p>
                  </a:txBody>
                  <a:tcPr marL="7221" marR="7221" marT="7221" marB="0" anchor="b">
                    <a:lnL>
                      <a:noFill/>
                    </a:lnL>
                    <a:lnR>
                      <a:noFill/>
                    </a:lnR>
                    <a:lnT w="6350" cap="flat" cmpd="sng" algn="ctr">
                      <a:solidFill>
                        <a:srgbClr val="000000"/>
                      </a:solidFill>
                      <a:prstDash val="solid"/>
                      <a:round/>
                      <a:headEnd type="none" w="med" len="med"/>
                      <a:tailEnd type="none" w="med" len="med"/>
                    </a:lnT>
                    <a:lnB>
                      <a:noFill/>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l" fontAlgn="t"/>
                      <a:endParaRPr lang="es-ES" sz="800" b="0" i="0" u="none" strike="noStrike">
                        <a:solidFill>
                          <a:srgbClr val="000000"/>
                        </a:solidFill>
                        <a:effectLst/>
                        <a:latin typeface="Calibri"/>
                      </a:endParaRPr>
                    </a:p>
                  </a:txBody>
                  <a:tcPr marL="7221" marR="7221" marT="722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111205">
                <a:tc gridSpan="2">
                  <a:txBody>
                    <a:bodyPr/>
                    <a:lstStyle/>
                    <a:p>
                      <a:pPr algn="l" fontAlgn="b"/>
                      <a:r>
                        <a:rPr lang="es-ES" sz="800" b="0" i="0" u="none" strike="noStrike">
                          <a:solidFill>
                            <a:srgbClr val="000000"/>
                          </a:solidFill>
                          <a:effectLst/>
                          <a:latin typeface="Calibri"/>
                        </a:rPr>
                        <a:t>Nombre C.U:</a:t>
                      </a:r>
                    </a:p>
                  </a:txBody>
                  <a:tcPr marL="7221" marR="7221" marT="722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Ingresar sitio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Resumen:</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Pequeña empresa desea ingresar a sitio para publicar sus productos.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Pre-Condiciones: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 </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27141">
                <a:tc gridSpan="2">
                  <a:txBody>
                    <a:bodyPr/>
                    <a:lstStyle/>
                    <a:p>
                      <a:pPr algn="l" fontAlgn="t"/>
                      <a:r>
                        <a:rPr lang="es-ES" sz="800" b="0" i="0" u="none" strike="noStrike">
                          <a:solidFill>
                            <a:srgbClr val="000000"/>
                          </a:solidFill>
                          <a:effectLst/>
                          <a:latin typeface="Calibri"/>
                        </a:rPr>
                        <a:t>Flujo Normal:</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 Usuario empresa ingresa a sitio.</a:t>
                      </a:r>
                      <a:br>
                        <a:rPr lang="es-ES" sz="800" b="0" i="0" u="none" strike="noStrike">
                          <a:solidFill>
                            <a:srgbClr val="000000"/>
                          </a:solidFill>
                          <a:effectLst/>
                          <a:latin typeface="Calibri"/>
                        </a:rPr>
                      </a:br>
                      <a:r>
                        <a:rPr lang="es-ES" sz="800" b="0" i="0" u="none" strike="noStrike">
                          <a:solidFill>
                            <a:srgbClr val="000000"/>
                          </a:solidFill>
                          <a:effectLst/>
                          <a:latin typeface="Calibri"/>
                        </a:rPr>
                        <a:t>2.- Usuario empresa ingresa como usuario ya creado en el sistema.</a:t>
                      </a:r>
                      <a:br>
                        <a:rPr lang="es-ES" sz="800" b="0" i="0" u="none" strike="noStrike">
                          <a:solidFill>
                            <a:srgbClr val="000000"/>
                          </a:solidFill>
                          <a:effectLst/>
                          <a:latin typeface="Calibri"/>
                        </a:rPr>
                      </a:br>
                      <a:r>
                        <a:rPr lang="es-ES" sz="800" b="0" i="0" u="none" strike="noStrike">
                          <a:solidFill>
                            <a:srgbClr val="000000"/>
                          </a:solidFill>
                          <a:effectLst/>
                          <a:latin typeface="Calibri"/>
                        </a:rPr>
                        <a:t>3.- Sistema valida usuario.</a:t>
                      </a:r>
                      <a:br>
                        <a:rPr lang="es-ES" sz="800" b="0" i="0" u="none" strike="noStrike">
                          <a:solidFill>
                            <a:srgbClr val="000000"/>
                          </a:solidFill>
                          <a:effectLst/>
                          <a:latin typeface="Calibri"/>
                        </a:rPr>
                      </a:br>
                      <a:r>
                        <a:rPr lang="es-ES" sz="800" b="0" i="0" u="none" strike="noStrike">
                          <a:solidFill>
                            <a:srgbClr val="000000"/>
                          </a:solidFill>
                          <a:effectLst/>
                          <a:latin typeface="Calibri"/>
                        </a:rPr>
                        <a:t>4.- Sistema muestra sección "Publicar producto".</a:t>
                      </a:r>
                      <a:br>
                        <a:rPr lang="es-ES" sz="800" b="0" i="0" u="none" strike="noStrike">
                          <a:solidFill>
                            <a:srgbClr val="000000"/>
                          </a:solidFill>
                          <a:effectLst/>
                          <a:latin typeface="Calibri"/>
                        </a:rPr>
                      </a:br>
                      <a:endParaRPr lang="es-ES" sz="800" b="0" i="0" u="none" strike="noStrike">
                        <a:solidFill>
                          <a:srgbClr val="000000"/>
                        </a:solidFill>
                        <a:effectLst/>
                        <a:latin typeface="Calibri"/>
                      </a:endParaRP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6633">
                <a:tc gridSpan="2">
                  <a:txBody>
                    <a:bodyPr/>
                    <a:lstStyle/>
                    <a:p>
                      <a:pPr algn="l" fontAlgn="t"/>
                      <a:r>
                        <a:rPr lang="es-ES" sz="800" b="0" i="0" u="none" strike="noStrike">
                          <a:solidFill>
                            <a:srgbClr val="000000"/>
                          </a:solidFill>
                          <a:effectLst/>
                          <a:latin typeface="Calibri"/>
                        </a:rPr>
                        <a:t>Flujo Alterno:</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2a.- Usuario empresa se registra en el sistema como empresa. Sigue a paso 4.</a:t>
                      </a:r>
                      <a:br>
                        <a:rPr lang="es-ES" sz="800" b="0" i="0" u="none" strike="noStrike">
                          <a:solidFill>
                            <a:srgbClr val="000000"/>
                          </a:solidFill>
                          <a:effectLst/>
                          <a:latin typeface="Calibri"/>
                        </a:rPr>
                      </a:br>
                      <a:r>
                        <a:rPr lang="es-ES" sz="800" b="0" i="0" u="none" strike="noStrike">
                          <a:solidFill>
                            <a:srgbClr val="000000"/>
                          </a:solidFill>
                          <a:effectLst/>
                          <a:latin typeface="Calibri"/>
                        </a:rPr>
                        <a:t>3a.- Usuario no registrado en el sistema. Vuelve a paso 2.</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1205">
                <a:tc gridSpan="2">
                  <a:txBody>
                    <a:bodyPr/>
                    <a:lstStyle/>
                    <a:p>
                      <a:pPr algn="l" fontAlgn="t"/>
                      <a:r>
                        <a:rPr lang="es-ES" sz="800" b="0" i="0" u="none" strike="noStrike">
                          <a:solidFill>
                            <a:srgbClr val="000000"/>
                          </a:solidFill>
                          <a:effectLst/>
                          <a:latin typeface="Calibri"/>
                        </a:rPr>
                        <a:t>Excepciones:</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gridSpan="7">
                  <a:txBody>
                    <a:bodyPr/>
                    <a:lstStyle/>
                    <a:p>
                      <a:pPr algn="l" fontAlgn="t"/>
                      <a:r>
                        <a:rPr lang="es-ES" sz="800" b="0" i="0" u="none" strike="noStrike" dirty="0">
                          <a:solidFill>
                            <a:srgbClr val="000000"/>
                          </a:solidFill>
                          <a:effectLst/>
                          <a:latin typeface="Calibri"/>
                        </a:rPr>
                        <a:t> </a:t>
                      </a:r>
                    </a:p>
                  </a:txBody>
                  <a:tcPr marL="7221" marR="7221" marT="722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559060041"/>
              </p:ext>
            </p:extLst>
          </p:nvPr>
        </p:nvGraphicFramePr>
        <p:xfrm>
          <a:off x="4874283" y="791646"/>
          <a:ext cx="3971097" cy="4174710"/>
        </p:xfrm>
        <a:graphic>
          <a:graphicData uri="http://schemas.openxmlformats.org/drawingml/2006/table">
            <a:tbl>
              <a:tblPr/>
              <a:tblGrid>
                <a:gridCol w="441233"/>
                <a:gridCol w="441233"/>
                <a:gridCol w="441233"/>
                <a:gridCol w="441233"/>
                <a:gridCol w="441233"/>
                <a:gridCol w="441233"/>
                <a:gridCol w="441233"/>
                <a:gridCol w="441233"/>
                <a:gridCol w="441233"/>
              </a:tblGrid>
              <a:tr h="160606">
                <a:tc gridSpan="2">
                  <a:txBody>
                    <a:bodyPr/>
                    <a:lstStyle/>
                    <a:p>
                      <a:pPr algn="l" fontAlgn="b"/>
                      <a:r>
                        <a:rPr lang="es-ES" sz="800" b="0" i="0" u="none" strike="noStrike">
                          <a:solidFill>
                            <a:srgbClr val="000000"/>
                          </a:solidFill>
                          <a:effectLst/>
                          <a:latin typeface="Calibri"/>
                        </a:rPr>
                        <a:t>Nombre C.U:</a:t>
                      </a:r>
                    </a:p>
                  </a:txBody>
                  <a:tcPr marL="8594" marR="8594" marT="85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Publicar producto</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0606">
                <a:tc gridSpan="2">
                  <a:txBody>
                    <a:bodyPr/>
                    <a:lstStyle/>
                    <a:p>
                      <a:pPr algn="l" fontAlgn="t"/>
                      <a:r>
                        <a:rPr lang="es-ES" sz="800" b="0" i="0" u="none" strike="noStrike">
                          <a:solidFill>
                            <a:srgbClr val="000000"/>
                          </a:solidFill>
                          <a:effectLst/>
                          <a:latin typeface="Calibri"/>
                        </a:rPr>
                        <a:t>Resumen:</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empresa desea subir su producto al sitio.</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12868">
                <a:tc gridSpan="2">
                  <a:txBody>
                    <a:bodyPr/>
                    <a:lstStyle/>
                    <a:p>
                      <a:pPr algn="l" fontAlgn="t"/>
                      <a:r>
                        <a:rPr lang="es-ES" sz="800" b="0" i="0" u="none" strike="noStrike">
                          <a:solidFill>
                            <a:srgbClr val="000000"/>
                          </a:solidFill>
                          <a:effectLst/>
                          <a:latin typeface="Calibri"/>
                        </a:rPr>
                        <a:t>Pre-Condiciones: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empresa esta registrado en el sistema.</a:t>
                      </a:r>
                      <a:br>
                        <a:rPr lang="es-ES" sz="800" b="0" i="0" u="none" strike="noStrike">
                          <a:solidFill>
                            <a:srgbClr val="000000"/>
                          </a:solidFill>
                          <a:effectLst/>
                          <a:latin typeface="Calibri"/>
                        </a:rPr>
                      </a:br>
                      <a:r>
                        <a:rPr lang="es-ES" sz="800" b="0" i="0" u="none" strike="noStrike">
                          <a:solidFill>
                            <a:srgbClr val="000000"/>
                          </a:solidFill>
                          <a:effectLst/>
                          <a:latin typeface="Calibri"/>
                        </a:rPr>
                        <a:t>Usuario empresa ha ingresado al sistema con sus credenciales.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938606">
                <a:tc gridSpan="2">
                  <a:txBody>
                    <a:bodyPr/>
                    <a:lstStyle/>
                    <a:p>
                      <a:pPr algn="l" fontAlgn="t"/>
                      <a:r>
                        <a:rPr lang="es-ES" sz="800" b="0" i="0" u="none" strike="noStrike">
                          <a:solidFill>
                            <a:srgbClr val="000000"/>
                          </a:solidFill>
                          <a:effectLst/>
                          <a:latin typeface="Calibri"/>
                        </a:rPr>
                        <a:t>Flujo Normal:</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 Usuario empresa selecciona imagen del producto para subir.</a:t>
                      </a:r>
                      <a:br>
                        <a:rPr lang="es-ES" sz="800" b="0" i="0" u="none" strike="noStrike">
                          <a:solidFill>
                            <a:srgbClr val="000000"/>
                          </a:solidFill>
                          <a:effectLst/>
                          <a:latin typeface="Calibri"/>
                        </a:rPr>
                      </a:br>
                      <a:r>
                        <a:rPr lang="es-ES" sz="800" b="0" i="0" u="none" strike="noStrike">
                          <a:solidFill>
                            <a:srgbClr val="000000"/>
                          </a:solidFill>
                          <a:effectLst/>
                          <a:latin typeface="Calibri"/>
                        </a:rPr>
                        <a:t>2.- Usuario empresa presiona subir imagen.</a:t>
                      </a:r>
                      <a:br>
                        <a:rPr lang="es-ES" sz="800" b="0" i="0" u="none" strike="noStrike">
                          <a:solidFill>
                            <a:srgbClr val="000000"/>
                          </a:solidFill>
                          <a:effectLst/>
                          <a:latin typeface="Calibri"/>
                        </a:rPr>
                      </a:br>
                      <a:r>
                        <a:rPr lang="es-ES" sz="800" b="0" i="0" u="none" strike="noStrike">
                          <a:solidFill>
                            <a:srgbClr val="000000"/>
                          </a:solidFill>
                          <a:effectLst/>
                          <a:latin typeface="Calibri"/>
                        </a:rPr>
                        <a:t>3-. Sistema sube imagen.</a:t>
                      </a:r>
                      <a:br>
                        <a:rPr lang="es-ES" sz="800" b="0" i="0" u="none" strike="noStrike">
                          <a:solidFill>
                            <a:srgbClr val="000000"/>
                          </a:solidFill>
                          <a:effectLst/>
                          <a:latin typeface="Calibri"/>
                        </a:rPr>
                      </a:br>
                      <a:r>
                        <a:rPr lang="es-ES" sz="800" b="0" i="0" u="none" strike="noStrike">
                          <a:solidFill>
                            <a:srgbClr val="000000"/>
                          </a:solidFill>
                          <a:effectLst/>
                          <a:latin typeface="Calibri"/>
                        </a:rPr>
                        <a:t>4.- Usuario empresa rellena datos del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5.- Usuario empresa presiona "Publicar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6.- Sistema publica producto.</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12868">
                <a:tc gridSpan="2">
                  <a:txBody>
                    <a:bodyPr/>
                    <a:lstStyle/>
                    <a:p>
                      <a:pPr algn="l" fontAlgn="t"/>
                      <a:r>
                        <a:rPr lang="es-ES" sz="800" b="0" i="0" u="none" strike="noStrike">
                          <a:solidFill>
                            <a:srgbClr val="000000"/>
                          </a:solidFill>
                          <a:effectLst/>
                          <a:latin typeface="Calibri"/>
                        </a:rPr>
                        <a:t>Flujo Alterno:</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1a.- Imagen no seleccionada. Vuelve a paso 1.</a:t>
                      </a:r>
                      <a:br>
                        <a:rPr lang="es-ES" sz="800" b="0" i="0" u="none" strike="noStrike">
                          <a:solidFill>
                            <a:srgbClr val="000000"/>
                          </a:solidFill>
                          <a:effectLst/>
                          <a:latin typeface="Calibri"/>
                        </a:rPr>
                      </a:br>
                      <a:r>
                        <a:rPr lang="es-ES" sz="800" b="0" i="0" u="none" strike="noStrike">
                          <a:solidFill>
                            <a:srgbClr val="000000"/>
                          </a:solidFill>
                          <a:effectLst/>
                          <a:latin typeface="Calibri"/>
                        </a:rPr>
                        <a:t>2a.- Datos mal ingresados. Vuelve a paso 2.</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0606">
                <a:tc gridSpan="2">
                  <a:txBody>
                    <a:bodyPr/>
                    <a:lstStyle/>
                    <a:p>
                      <a:pPr algn="l" fontAlgn="t"/>
                      <a:r>
                        <a:rPr lang="es-ES" sz="800" b="0" i="0" u="none" strike="noStrike">
                          <a:solidFill>
                            <a:srgbClr val="000000"/>
                          </a:solidFill>
                          <a:effectLst/>
                          <a:latin typeface="Calibri"/>
                        </a:rPr>
                        <a:t>Excepciones: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 </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0606">
                <a:tc>
                  <a:txBody>
                    <a:bodyPr/>
                    <a:lstStyle/>
                    <a:p>
                      <a:pPr algn="l" fontAlgn="b"/>
                      <a:endParaRPr lang="es-ES" sz="800" b="0" i="0" u="none" strike="noStrike">
                        <a:solidFill>
                          <a:srgbClr val="000000"/>
                        </a:solidFill>
                        <a:effectLst/>
                        <a:latin typeface="Calibri"/>
                      </a:endParaRPr>
                    </a:p>
                  </a:txBody>
                  <a:tcPr marL="8594" marR="8594" marT="8594" marB="0" anchor="b">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algn="l" fontAlgn="b"/>
                      <a:endParaRPr lang="es-ES" sz="800" b="0" i="0" u="none" strike="noStrike">
                        <a:solidFill>
                          <a:srgbClr val="000000"/>
                        </a:solidFill>
                        <a:effectLst/>
                        <a:latin typeface="Calibri"/>
                      </a:endParaRPr>
                    </a:p>
                  </a:txBody>
                  <a:tcPr marL="8594" marR="8594" marT="8594" marB="0" anchor="b">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l" fontAlgn="t"/>
                      <a:endParaRPr lang="es-ES" sz="800" b="0" i="0" u="none" strike="noStrike">
                        <a:solidFill>
                          <a:srgbClr val="000000"/>
                        </a:solidFill>
                        <a:effectLst/>
                        <a:latin typeface="Calibri"/>
                      </a:endParaRPr>
                    </a:p>
                  </a:txBody>
                  <a:tcPr marL="8594" marR="8594" marT="859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r>
              <a:tr h="160606">
                <a:tc gridSpan="2">
                  <a:txBody>
                    <a:bodyPr/>
                    <a:lstStyle/>
                    <a:p>
                      <a:pPr algn="l" fontAlgn="b"/>
                      <a:r>
                        <a:rPr lang="es-ES" sz="800" b="0" i="0" u="none" strike="noStrike">
                          <a:solidFill>
                            <a:srgbClr val="000000"/>
                          </a:solidFill>
                          <a:effectLst/>
                          <a:latin typeface="Calibri"/>
                        </a:rPr>
                        <a:t>Nombre C.U:</a:t>
                      </a:r>
                    </a:p>
                  </a:txBody>
                  <a:tcPr marL="8594" marR="8594" marT="859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Administrar cuenta</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0606">
                <a:tc gridSpan="2">
                  <a:txBody>
                    <a:bodyPr/>
                    <a:lstStyle/>
                    <a:p>
                      <a:pPr algn="l" fontAlgn="t"/>
                      <a:r>
                        <a:rPr lang="es-ES" sz="800" b="0" i="0" u="none" strike="noStrike">
                          <a:solidFill>
                            <a:srgbClr val="000000"/>
                          </a:solidFill>
                          <a:effectLst/>
                          <a:latin typeface="Calibri"/>
                        </a:rPr>
                        <a:t>Resumen:</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Usuario/empresa desea administrar su cuenta.</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8512">
                <a:tc gridSpan="2">
                  <a:txBody>
                    <a:bodyPr/>
                    <a:lstStyle/>
                    <a:p>
                      <a:pPr algn="l" fontAlgn="t"/>
                      <a:r>
                        <a:rPr lang="es-ES" sz="800" b="0" i="0" u="none" strike="noStrike">
                          <a:solidFill>
                            <a:srgbClr val="000000"/>
                          </a:solidFill>
                          <a:effectLst/>
                          <a:latin typeface="Calibri"/>
                        </a:rPr>
                        <a:t>Pre-Condiciones: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Usuario empresa esta registrado en el sistema.</a:t>
                      </a:r>
                      <a:br>
                        <a:rPr lang="es-ES" sz="800" b="0" i="0" u="none" strike="noStrike">
                          <a:solidFill>
                            <a:srgbClr val="000000"/>
                          </a:solidFill>
                          <a:effectLst/>
                          <a:latin typeface="Calibri"/>
                        </a:rPr>
                      </a:br>
                      <a:r>
                        <a:rPr lang="es-ES" sz="800" b="0" i="0" u="none" strike="noStrike">
                          <a:solidFill>
                            <a:srgbClr val="000000"/>
                          </a:solidFill>
                          <a:effectLst/>
                          <a:latin typeface="Calibri"/>
                        </a:rPr>
                        <a:t>Usuario empresa ha ingresado al sistema con sus credenciales.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829102">
                <a:tc gridSpan="2">
                  <a:txBody>
                    <a:bodyPr/>
                    <a:lstStyle/>
                    <a:p>
                      <a:pPr algn="l" fontAlgn="t"/>
                      <a:r>
                        <a:rPr lang="es-ES" sz="800" b="0" i="0" u="none" strike="noStrike">
                          <a:solidFill>
                            <a:srgbClr val="000000"/>
                          </a:solidFill>
                          <a:effectLst/>
                          <a:latin typeface="Calibri"/>
                        </a:rPr>
                        <a:t>Flujo Normal:</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1.- Usuario selecciona campo a editar.</a:t>
                      </a:r>
                      <a:br>
                        <a:rPr lang="es-ES" sz="800" b="0" i="0" u="none" strike="noStrike">
                          <a:solidFill>
                            <a:srgbClr val="000000"/>
                          </a:solidFill>
                          <a:effectLst/>
                          <a:latin typeface="Calibri"/>
                        </a:rPr>
                      </a:br>
                      <a:r>
                        <a:rPr lang="es-ES" sz="800" b="0" i="0" u="none" strike="noStrike">
                          <a:solidFill>
                            <a:srgbClr val="000000"/>
                          </a:solidFill>
                          <a:effectLst/>
                          <a:latin typeface="Calibri"/>
                        </a:rPr>
                        <a:t>2.- Usuario escribe nuevamente el campo.</a:t>
                      </a:r>
                      <a:br>
                        <a:rPr lang="es-ES" sz="800" b="0" i="0" u="none" strike="noStrike">
                          <a:solidFill>
                            <a:srgbClr val="000000"/>
                          </a:solidFill>
                          <a:effectLst/>
                          <a:latin typeface="Calibri"/>
                        </a:rPr>
                      </a:br>
                      <a:r>
                        <a:rPr lang="es-ES" sz="800" b="0" i="0" u="none" strike="noStrike">
                          <a:solidFill>
                            <a:srgbClr val="000000"/>
                          </a:solidFill>
                          <a:effectLst/>
                          <a:latin typeface="Calibri"/>
                        </a:rPr>
                        <a:t>3.- Usuario presiona boton "guardar cambios".</a:t>
                      </a:r>
                      <a:br>
                        <a:rPr lang="es-ES" sz="800" b="0" i="0" u="none" strike="noStrike">
                          <a:solidFill>
                            <a:srgbClr val="000000"/>
                          </a:solidFill>
                          <a:effectLst/>
                          <a:latin typeface="Calibri"/>
                        </a:rPr>
                      </a:br>
                      <a:r>
                        <a:rPr lang="es-ES" sz="800" b="0" i="0" u="none" strike="noStrike">
                          <a:solidFill>
                            <a:srgbClr val="000000"/>
                          </a:solidFill>
                          <a:effectLst/>
                          <a:latin typeface="Calibri"/>
                        </a:rPr>
                        <a:t>4.- Sistema valida cambios.</a:t>
                      </a:r>
                      <a:br>
                        <a:rPr lang="es-ES" sz="800" b="0" i="0" u="none" strike="noStrike">
                          <a:solidFill>
                            <a:srgbClr val="000000"/>
                          </a:solidFill>
                          <a:effectLst/>
                          <a:latin typeface="Calibri"/>
                        </a:rPr>
                      </a:br>
                      <a:r>
                        <a:rPr lang="es-ES" sz="800" b="0" i="0" u="none" strike="noStrike">
                          <a:solidFill>
                            <a:srgbClr val="000000"/>
                          </a:solidFill>
                          <a:effectLst/>
                          <a:latin typeface="Calibri"/>
                        </a:rPr>
                        <a:t>5.- Sistema muestra datos editados.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8512">
                <a:tc gridSpan="2">
                  <a:txBody>
                    <a:bodyPr/>
                    <a:lstStyle/>
                    <a:p>
                      <a:pPr algn="l" fontAlgn="t"/>
                      <a:r>
                        <a:rPr lang="es-ES" sz="800" b="0" i="0" u="none" strike="noStrike">
                          <a:solidFill>
                            <a:srgbClr val="000000"/>
                          </a:solidFill>
                          <a:effectLst/>
                          <a:latin typeface="Calibri"/>
                        </a:rPr>
                        <a:t>Flujo Alterno:</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a:solidFill>
                            <a:srgbClr val="000000"/>
                          </a:solidFill>
                          <a:effectLst/>
                          <a:latin typeface="Calibri"/>
                        </a:rPr>
                        <a:t>4a.- Datos no ingresados. Vuelve paso 2.</a:t>
                      </a:r>
                      <a:br>
                        <a:rPr lang="es-ES" sz="800" b="0" i="0" u="none" strike="noStrike">
                          <a:solidFill>
                            <a:srgbClr val="000000"/>
                          </a:solidFill>
                          <a:effectLst/>
                          <a:latin typeface="Calibri"/>
                        </a:rPr>
                      </a:br>
                      <a:r>
                        <a:rPr lang="es-ES" sz="800" b="0" i="0" u="none" strike="noStrike">
                          <a:solidFill>
                            <a:srgbClr val="000000"/>
                          </a:solidFill>
                          <a:effectLst/>
                          <a:latin typeface="Calibri"/>
                        </a:rPr>
                        <a:t>4b.- Datos mal ingresados. Vuelve paso 2.</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60606">
                <a:tc gridSpan="2">
                  <a:txBody>
                    <a:bodyPr/>
                    <a:lstStyle/>
                    <a:p>
                      <a:pPr algn="l" fontAlgn="t"/>
                      <a:r>
                        <a:rPr lang="es-ES" sz="800" b="0" i="0" u="none" strike="noStrike">
                          <a:solidFill>
                            <a:srgbClr val="000000"/>
                          </a:solidFill>
                          <a:effectLst/>
                          <a:latin typeface="Calibri"/>
                        </a:rPr>
                        <a:t>Excepciones:</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gridSpan="7">
                  <a:txBody>
                    <a:bodyPr/>
                    <a:lstStyle/>
                    <a:p>
                      <a:pPr algn="l" fontAlgn="t"/>
                      <a:r>
                        <a:rPr lang="es-ES" sz="800" b="0" i="0" u="none" strike="noStrike" dirty="0">
                          <a:solidFill>
                            <a:srgbClr val="000000"/>
                          </a:solidFill>
                          <a:effectLst/>
                          <a:latin typeface="Calibri"/>
                        </a:rPr>
                        <a:t> </a:t>
                      </a:r>
                    </a:p>
                  </a:txBody>
                  <a:tcPr marL="8594" marR="8594" marT="85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40863628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hizo durante esta semana</a:t>
            </a:r>
            <a:endParaRPr lang="es-ES" dirty="0"/>
          </a:p>
        </p:txBody>
      </p:sp>
      <p:sp>
        <p:nvSpPr>
          <p:cNvPr id="3" name="Marcador de contenido 2"/>
          <p:cNvSpPr>
            <a:spLocks noGrp="1"/>
          </p:cNvSpPr>
          <p:nvPr>
            <p:ph idx="1"/>
          </p:nvPr>
        </p:nvSpPr>
        <p:spPr/>
        <p:txBody>
          <a:bodyPr>
            <a:normAutofit fontScale="70000" lnSpcReduction="20000"/>
          </a:bodyPr>
          <a:lstStyle/>
          <a:p>
            <a:pPr lvl="0"/>
            <a:r>
              <a:rPr lang="es-ES_tradnl" dirty="0">
                <a:effectLst/>
              </a:rPr>
              <a:t>Pruebas de aceptación.</a:t>
            </a:r>
            <a:endParaRPr lang="es-CL" dirty="0">
              <a:effectLst/>
            </a:endParaRPr>
          </a:p>
          <a:p>
            <a:pPr lvl="0"/>
            <a:r>
              <a:rPr lang="es-ES_tradnl" dirty="0">
                <a:effectLst/>
              </a:rPr>
              <a:t>Corrección expuesto semana pasada.</a:t>
            </a:r>
            <a:endParaRPr lang="es-CL" dirty="0">
              <a:effectLst/>
            </a:endParaRPr>
          </a:p>
          <a:p>
            <a:pPr lvl="0"/>
            <a:r>
              <a:rPr lang="es-ES_tradnl" dirty="0">
                <a:effectLst/>
              </a:rPr>
              <a:t>Escenarios y casos de uso.</a:t>
            </a:r>
            <a:endParaRPr lang="es-CL" dirty="0">
              <a:effectLst/>
            </a:endParaRPr>
          </a:p>
          <a:p>
            <a:pPr lvl="0"/>
            <a:r>
              <a:rPr lang="es-ES_tradnl" dirty="0" smtClean="0">
                <a:effectLst/>
              </a:rPr>
              <a:t>Elección </a:t>
            </a:r>
            <a:r>
              <a:rPr lang="es-ES_tradnl" dirty="0">
                <a:effectLst/>
              </a:rPr>
              <a:t>de </a:t>
            </a:r>
            <a:r>
              <a:rPr lang="es-ES_tradnl" dirty="0" smtClean="0">
                <a:effectLst/>
              </a:rPr>
              <a:t>metodología.</a:t>
            </a:r>
            <a:endParaRPr lang="es-CL" dirty="0">
              <a:effectLst/>
            </a:endParaRPr>
          </a:p>
          <a:p>
            <a:pPr lvl="0"/>
            <a:r>
              <a:rPr lang="es-ES_tradnl" dirty="0">
                <a:effectLst/>
              </a:rPr>
              <a:t>Modelo Canvas.</a:t>
            </a:r>
            <a:endParaRPr lang="es-CL" dirty="0">
              <a:effectLst/>
            </a:endParaRPr>
          </a:p>
          <a:p>
            <a:pPr lvl="0"/>
            <a:r>
              <a:rPr lang="es-ES_tradnl" dirty="0">
                <a:effectLst/>
              </a:rPr>
              <a:t>Requerimientos arquitectura inicial y alternativas.</a:t>
            </a:r>
            <a:endParaRPr lang="es-CL" dirty="0">
              <a:effectLst/>
            </a:endParaRPr>
          </a:p>
          <a:p>
            <a:pPr lvl="0"/>
            <a:r>
              <a:rPr lang="es-ES_tradnl" dirty="0">
                <a:effectLst/>
              </a:rPr>
              <a:t>Identificación de Stakeholder.</a:t>
            </a:r>
            <a:endParaRPr lang="es-CL" dirty="0">
              <a:effectLst/>
            </a:endParaRPr>
          </a:p>
          <a:p>
            <a:pPr lvl="0"/>
            <a:r>
              <a:rPr lang="es-ES_tradnl" dirty="0">
                <a:effectLst/>
              </a:rPr>
              <a:t>Plan de pruebas y pruebas TDD.</a:t>
            </a:r>
            <a:endParaRPr lang="es-CL" dirty="0">
              <a:effectLst/>
            </a:endParaRPr>
          </a:p>
          <a:p>
            <a:endParaRPr lang="es-ES" b="1" dirty="0"/>
          </a:p>
        </p:txBody>
      </p:sp>
    </p:spTree>
    <p:extLst>
      <p:ext uri="{BB962C8B-B14F-4D97-AF65-F5344CB8AC3E}">
        <p14:creationId xmlns:p14="http://schemas.microsoft.com/office/powerpoint/2010/main" val="1530963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mvc_role_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998" y="3265577"/>
            <a:ext cx="3935016" cy="1815026"/>
          </a:xfrm>
          <a:prstGeom prst="rect">
            <a:avLst/>
          </a:prstGeom>
        </p:spPr>
      </p:pic>
      <p:pic>
        <p:nvPicPr>
          <p:cNvPr id="5" name="Imagen 4" descr="Interaccion MV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3" y="2925188"/>
            <a:ext cx="1970665" cy="2155415"/>
          </a:xfrm>
          <a:prstGeom prst="rect">
            <a:avLst/>
          </a:prstGeom>
          <a:solidFill>
            <a:srgbClr val="DBEFB6"/>
          </a:solidFill>
        </p:spPr>
      </p:pic>
      <p:sp>
        <p:nvSpPr>
          <p:cNvPr id="2" name="Título 1"/>
          <p:cNvSpPr>
            <a:spLocks noGrp="1"/>
          </p:cNvSpPr>
          <p:nvPr>
            <p:ph type="title"/>
          </p:nvPr>
        </p:nvSpPr>
        <p:spPr/>
        <p:txBody>
          <a:bodyPr/>
          <a:lstStyle/>
          <a:p>
            <a:r>
              <a:rPr lang="es-ES" dirty="0" smtClean="0"/>
              <a:t>Arquitectura</a:t>
            </a:r>
            <a:endParaRPr lang="es-ES" dirty="0"/>
          </a:p>
        </p:txBody>
      </p:sp>
      <p:sp>
        <p:nvSpPr>
          <p:cNvPr id="3" name="Marcador de contenido 2"/>
          <p:cNvSpPr>
            <a:spLocks noGrp="1"/>
          </p:cNvSpPr>
          <p:nvPr>
            <p:ph idx="1"/>
          </p:nvPr>
        </p:nvSpPr>
        <p:spPr>
          <a:xfrm rot="900000">
            <a:off x="3684714" y="89202"/>
            <a:ext cx="4658735" cy="3808218"/>
          </a:xfrm>
        </p:spPr>
        <p:txBody>
          <a:bodyPr>
            <a:normAutofit fontScale="62500" lnSpcReduction="20000"/>
          </a:bodyPr>
          <a:lstStyle/>
          <a:p>
            <a:r>
              <a:rPr lang="es-ES_tradnl" dirty="0">
                <a:effectLst/>
              </a:rPr>
              <a:t>La arquitectura que se utilizara será la de modelo-vista-controlador por la razón de que es una arquitectura ampliamente adaptada para diseñar e implementar aplicaciones web es los principales lenguajes de programación, cabe mencionar que es una arquitectura que cuenta con una gran cantidad de “frameworks”. Además de que el MVC posee una división muy lógica y natural por lo que es cómoda de trabajar y posee una arquitectura triangular.</a:t>
            </a:r>
            <a:endParaRPr lang="es-CL" dirty="0">
              <a:effectLst/>
            </a:endParaRPr>
          </a:p>
          <a:p>
            <a:endParaRPr lang="es-ES" dirty="0"/>
          </a:p>
        </p:txBody>
      </p:sp>
    </p:spTree>
    <p:extLst>
      <p:ext uri="{BB962C8B-B14F-4D97-AF65-F5344CB8AC3E}">
        <p14:creationId xmlns:p14="http://schemas.microsoft.com/office/powerpoint/2010/main" val="37850322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3cap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759" y="3801284"/>
            <a:ext cx="2326150" cy="1342216"/>
          </a:xfrm>
          <a:prstGeom prst="rect">
            <a:avLst/>
          </a:prstGeom>
          <a:solidFill>
            <a:srgbClr val="185969"/>
          </a:solidFill>
        </p:spPr>
      </p:pic>
      <p:sp>
        <p:nvSpPr>
          <p:cNvPr id="2" name="Título 1"/>
          <p:cNvSpPr>
            <a:spLocks noGrp="1"/>
          </p:cNvSpPr>
          <p:nvPr>
            <p:ph type="title"/>
          </p:nvPr>
        </p:nvSpPr>
        <p:spPr/>
        <p:txBody>
          <a:bodyPr/>
          <a:lstStyle/>
          <a:p>
            <a:r>
              <a:rPr lang="es-ES" dirty="0" smtClean="0"/>
              <a:t>Alternativa Arquitectura</a:t>
            </a:r>
            <a:endParaRPr lang="es-ES" dirty="0"/>
          </a:p>
        </p:txBody>
      </p:sp>
      <p:sp>
        <p:nvSpPr>
          <p:cNvPr id="3" name="Marcador de contenido 2"/>
          <p:cNvSpPr>
            <a:spLocks noGrp="1"/>
          </p:cNvSpPr>
          <p:nvPr>
            <p:ph idx="1"/>
          </p:nvPr>
        </p:nvSpPr>
        <p:spPr>
          <a:xfrm rot="759000">
            <a:off x="4251670" y="609309"/>
            <a:ext cx="4658735" cy="3808218"/>
          </a:xfrm>
        </p:spPr>
        <p:txBody>
          <a:bodyPr>
            <a:normAutofit fontScale="92500" lnSpcReduction="20000"/>
          </a:bodyPr>
          <a:lstStyle/>
          <a:p>
            <a:r>
              <a:rPr lang="es-ES_tradnl" dirty="0">
                <a:effectLst/>
              </a:rPr>
              <a:t>Las principales alternativas a considerar era la de programación en capas es similar pero no idéntico a MVC debido a que esta arquitectura es lineal, es decir que no hay comunicación directa entre las capas, debido a que todo debe pasar por una capa intermedia.</a:t>
            </a:r>
            <a:endParaRPr lang="es-CL" dirty="0">
              <a:effectLst/>
            </a:endParaRPr>
          </a:p>
          <a:p>
            <a:endParaRPr lang="es-ES" dirty="0"/>
          </a:p>
        </p:txBody>
      </p:sp>
    </p:spTree>
    <p:extLst>
      <p:ext uri="{BB962C8B-B14F-4D97-AF65-F5344CB8AC3E}">
        <p14:creationId xmlns:p14="http://schemas.microsoft.com/office/powerpoint/2010/main" val="117294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Plan de Pruebas</a:t>
            </a:r>
            <a:endParaRPr lang="es-ES" dirty="0"/>
          </a:p>
        </p:txBody>
      </p:sp>
      <p:sp>
        <p:nvSpPr>
          <p:cNvPr id="3" name="Marcador de contenido 2"/>
          <p:cNvSpPr>
            <a:spLocks noGrp="1"/>
          </p:cNvSpPr>
          <p:nvPr>
            <p:ph idx="1"/>
          </p:nvPr>
        </p:nvSpPr>
        <p:spPr/>
        <p:txBody>
          <a:bodyPr>
            <a:normAutofit fontScale="40000" lnSpcReduction="20000"/>
          </a:bodyPr>
          <a:lstStyle/>
          <a:p>
            <a:r>
              <a:rPr lang="es-ES_tradnl" dirty="0">
                <a:effectLst/>
              </a:rPr>
              <a:t>Los encargados de realizar las pruebas son:</a:t>
            </a:r>
            <a:endParaRPr lang="es-CL" dirty="0">
              <a:effectLst/>
            </a:endParaRPr>
          </a:p>
          <a:p>
            <a:pPr lvl="1">
              <a:buFont typeface="Wingdings" charset="2"/>
              <a:buChar char="v"/>
            </a:pPr>
            <a:r>
              <a:rPr lang="es-ES_tradnl" dirty="0">
                <a:effectLst/>
              </a:rPr>
              <a:t>César Francisco Ovalle Cabrera</a:t>
            </a:r>
            <a:endParaRPr lang="es-CL" dirty="0">
              <a:effectLst/>
            </a:endParaRPr>
          </a:p>
          <a:p>
            <a:pPr lvl="1">
              <a:buFont typeface="Wingdings" charset="2"/>
              <a:buChar char="v"/>
            </a:pPr>
            <a:r>
              <a:rPr lang="es-ES_tradnl" dirty="0" smtClean="0">
                <a:effectLst/>
              </a:rPr>
              <a:t>Jorge </a:t>
            </a:r>
            <a:r>
              <a:rPr lang="es-ES_tradnl" dirty="0">
                <a:effectLst/>
              </a:rPr>
              <a:t>Iván Bruna </a:t>
            </a:r>
            <a:r>
              <a:rPr lang="es-ES_tradnl" dirty="0" smtClean="0">
                <a:effectLst/>
              </a:rPr>
              <a:t>Vicencio</a:t>
            </a:r>
            <a:endParaRPr lang="es-CL" dirty="0">
              <a:effectLst/>
            </a:endParaRPr>
          </a:p>
          <a:p>
            <a:r>
              <a:rPr lang="es-PE" dirty="0">
                <a:effectLst/>
              </a:rPr>
              <a:t>Las pruebas se pueden realizar en los siguientes computadores con las siguentes características:</a:t>
            </a:r>
            <a:endParaRPr lang="es-CL" dirty="0">
              <a:effectLst/>
            </a:endParaRPr>
          </a:p>
          <a:p>
            <a:pPr lvl="1">
              <a:buFont typeface="Wingdings" charset="2"/>
              <a:buChar char="v"/>
            </a:pPr>
            <a:r>
              <a:rPr lang="es-PE" dirty="0">
                <a:effectLst/>
              </a:rPr>
              <a:t>PC Intel I3 3,3Ghz – 6GB Ram – Windows 7 64bits.</a:t>
            </a:r>
            <a:endParaRPr lang="es-CL" dirty="0">
              <a:effectLst/>
            </a:endParaRPr>
          </a:p>
          <a:p>
            <a:pPr lvl="1">
              <a:buFont typeface="Wingdings" charset="2"/>
              <a:buChar char="v"/>
            </a:pPr>
            <a:r>
              <a:rPr lang="es-PE" dirty="0">
                <a:effectLst/>
              </a:rPr>
              <a:t>Notebook Samsung Intel Celeron 1,1Ghz – 6GB Ram – Windows 8.1 64bits.</a:t>
            </a:r>
            <a:endParaRPr lang="es-CL" dirty="0">
              <a:effectLst/>
            </a:endParaRPr>
          </a:p>
          <a:p>
            <a:pPr lvl="1">
              <a:buFont typeface="Wingdings" charset="2"/>
              <a:buChar char="v"/>
            </a:pPr>
            <a:r>
              <a:rPr lang="es-PE" dirty="0">
                <a:effectLst/>
              </a:rPr>
              <a:t>Macbook Pro Retina – Intel I5 2,4Ghz – 8GB Ram – OS X Yosemite – Además se posee virtualizado Windows 8</a:t>
            </a:r>
            <a:r>
              <a:rPr lang="es-PE" dirty="0" smtClean="0">
                <a:effectLst/>
              </a:rPr>
              <a:t>.</a:t>
            </a:r>
            <a:r>
              <a:rPr lang="es-PE" dirty="0">
                <a:effectLst/>
              </a:rPr>
              <a:t> </a:t>
            </a:r>
            <a:endParaRPr lang="es-CL" dirty="0">
              <a:effectLst/>
            </a:endParaRPr>
          </a:p>
          <a:p>
            <a:r>
              <a:rPr lang="es-PE" dirty="0">
                <a:effectLst/>
              </a:rPr>
              <a:t>Como mínimo el computador en que se realicen las pruebas debe tener instalado las siguientes aplicaciones:</a:t>
            </a:r>
            <a:endParaRPr lang="es-CL" dirty="0">
              <a:effectLst/>
            </a:endParaRPr>
          </a:p>
          <a:p>
            <a:pPr lvl="1">
              <a:buFont typeface="Wingdings" charset="2"/>
              <a:buChar char="v"/>
            </a:pPr>
            <a:r>
              <a:rPr lang="es-PE" dirty="0">
                <a:effectLst/>
              </a:rPr>
              <a:t>Windows 7 o superior.</a:t>
            </a:r>
            <a:endParaRPr lang="es-CL" dirty="0">
              <a:effectLst/>
            </a:endParaRPr>
          </a:p>
          <a:p>
            <a:pPr lvl="1">
              <a:buFont typeface="Wingdings" charset="2"/>
              <a:buChar char="v"/>
            </a:pPr>
            <a:r>
              <a:rPr lang="es-PE" dirty="0">
                <a:effectLst/>
              </a:rPr>
              <a:t>Base de Datos (Mysql</a:t>
            </a:r>
            <a:r>
              <a:rPr lang="es-PE" dirty="0" smtClean="0">
                <a:effectLst/>
              </a:rPr>
              <a:t>)</a:t>
            </a:r>
            <a:endParaRPr lang="es-CL" dirty="0">
              <a:effectLst/>
            </a:endParaRPr>
          </a:p>
          <a:p>
            <a:r>
              <a:rPr lang="es-PE" dirty="0">
                <a:effectLst/>
              </a:rPr>
              <a:t>El servidor sera proporcionado por el departamento de informatica de la universidad Andres Bello, al igual que el smartphone que se nos proporcionara para poder realizar las pruebas correspondientes. </a:t>
            </a:r>
            <a:endParaRPr lang="es-CL" dirty="0">
              <a:effectLst/>
            </a:endParaRPr>
          </a:p>
          <a:p>
            <a:endParaRPr lang="es-ES" dirty="0"/>
          </a:p>
        </p:txBody>
      </p:sp>
    </p:spTree>
    <p:extLst>
      <p:ext uri="{BB962C8B-B14F-4D97-AF65-F5344CB8AC3E}">
        <p14:creationId xmlns:p14="http://schemas.microsoft.com/office/powerpoint/2010/main" val="32737844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TDD</a:t>
            </a:r>
            <a:endParaRPr lang="es-ES" dirty="0"/>
          </a:p>
        </p:txBody>
      </p:sp>
      <p:sp>
        <p:nvSpPr>
          <p:cNvPr id="3" name="Marcador de contenido 2"/>
          <p:cNvSpPr>
            <a:spLocks noGrp="1"/>
          </p:cNvSpPr>
          <p:nvPr>
            <p:ph idx="1"/>
          </p:nvPr>
        </p:nvSpPr>
        <p:spPr/>
        <p:txBody>
          <a:bodyPr>
            <a:normAutofit fontScale="62500" lnSpcReduction="20000"/>
          </a:bodyPr>
          <a:lstStyle/>
          <a:p>
            <a:r>
              <a:rPr lang="es-ES_tradnl" dirty="0">
                <a:effectLst/>
              </a:rPr>
              <a:t>Para el desarrollo de las pruebas TDD, se utilizara la herramienta “PHP UNIT”,  que es un frameworks de testeo. </a:t>
            </a:r>
            <a:endParaRPr lang="es-CL" dirty="0">
              <a:effectLst/>
            </a:endParaRPr>
          </a:p>
          <a:p>
            <a:r>
              <a:rPr lang="es-ES_tradnl" dirty="0">
                <a:effectLst/>
              </a:rPr>
              <a:t>Cada prueba unitaria será documentada en fichas, que dispondrán de un nombre, código de prueba, historia de usuario a la que se le realizara la prueba, las pruebas que se realizaran, de que constara la prueba, el resultado esperado y la cantidad de fallos que se obtuvieron hasta poder obtener el resultado esperado por el equipo de trabajo.</a:t>
            </a:r>
            <a:endParaRPr lang="es-CL" dirty="0">
              <a:effectLst/>
            </a:endParaRPr>
          </a:p>
          <a:p>
            <a:endParaRPr lang="es-ES" dirty="0"/>
          </a:p>
        </p:txBody>
      </p:sp>
    </p:spTree>
    <p:extLst>
      <p:ext uri="{BB962C8B-B14F-4D97-AF65-F5344CB8AC3E}">
        <p14:creationId xmlns:p14="http://schemas.microsoft.com/office/powerpoint/2010/main" val="3413763205"/>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de aceptación</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45060291"/>
              </p:ext>
            </p:extLst>
          </p:nvPr>
        </p:nvGraphicFramePr>
        <p:xfrm>
          <a:off x="3863191" y="408553"/>
          <a:ext cx="4378290" cy="4289762"/>
        </p:xfrm>
        <a:graphic>
          <a:graphicData uri="http://schemas.openxmlformats.org/drawingml/2006/table">
            <a:tbl>
              <a:tblPr/>
              <a:tblGrid>
                <a:gridCol w="625470"/>
                <a:gridCol w="625470"/>
                <a:gridCol w="625470"/>
                <a:gridCol w="625470"/>
                <a:gridCol w="625470"/>
                <a:gridCol w="625470"/>
                <a:gridCol w="625470"/>
              </a:tblGrid>
              <a:tr h="133136">
                <a:tc>
                  <a:txBody>
                    <a:bodyPr/>
                    <a:lstStyle/>
                    <a:p>
                      <a:pPr algn="l" fontAlgn="b"/>
                      <a:r>
                        <a:rPr lang="es-ES" sz="700" b="0" i="0" u="none" strike="noStrike">
                          <a:solidFill>
                            <a:srgbClr val="000000"/>
                          </a:solidFill>
                          <a:effectLst/>
                          <a:latin typeface="Calibri"/>
                        </a:rPr>
                        <a:t>Nº HU:</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r" fontAlgn="b"/>
                      <a:r>
                        <a:rPr lang="es-ES" sz="700" b="0" i="0" u="none" strike="noStrike">
                          <a:solidFill>
                            <a:srgbClr val="000000"/>
                          </a:solidFill>
                          <a:effectLst/>
                          <a:latin typeface="Calibri"/>
                        </a:rPr>
                        <a:t>2</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a:noFill/>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a:noFill/>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a:noFill/>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a:noFill/>
                    </a:lnT>
                    <a:lnB w="6350" cap="flat" cmpd="sng" algn="ctr">
                      <a:solidFill>
                        <a:srgbClr val="000000"/>
                      </a:solidFill>
                      <a:prstDash val="solid"/>
                      <a:round/>
                      <a:headEnd type="none" w="med" len="med"/>
                      <a:tailEnd type="none" w="med" len="med"/>
                    </a:lnB>
                    <a:solidFill>
                      <a:srgbClr val="DBEFB6"/>
                    </a:solidFill>
                  </a:tcPr>
                </a:tc>
              </a:tr>
              <a:tr h="133136">
                <a:tc gridSpan="2">
                  <a:txBody>
                    <a:bodyPr/>
                    <a:lstStyle/>
                    <a:p>
                      <a:pPr algn="l" fontAlgn="t"/>
                      <a:r>
                        <a:rPr lang="es-ES" sz="700" b="0" i="0" u="none" strike="noStrike">
                          <a:solidFill>
                            <a:srgbClr val="000000"/>
                          </a:solidFill>
                          <a:effectLst/>
                          <a:latin typeface="Calibri"/>
                        </a:rPr>
                        <a:t>ID:</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Nombre:</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Rango de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7629">
                <a:tc gridSpan="2">
                  <a:txBody>
                    <a:bodyPr/>
                    <a:lstStyle/>
                    <a:p>
                      <a:pPr algn="l" fontAlgn="t"/>
                      <a:r>
                        <a:rPr lang="es-ES" sz="700" b="0" i="0" u="none" strike="noStrike">
                          <a:solidFill>
                            <a:srgbClr val="000000"/>
                          </a:solidFill>
                          <a:effectLst/>
                          <a:latin typeface="Calibri"/>
                        </a:rPr>
                        <a:t>Pre 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Ver las tiendas que venden un producto deseado en un rango determinado.</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rango de búsqueda en los criterios de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2120">
                <a:tc gridSpan="2">
                  <a:txBody>
                    <a:bodyPr/>
                    <a:lstStyle/>
                    <a:p>
                      <a:pPr algn="l" fontAlgn="t"/>
                      <a:r>
                        <a:rPr lang="es-ES" sz="700" b="0" i="0" u="none" strike="noStrike">
                          <a:solidFill>
                            <a:srgbClr val="000000"/>
                          </a:solidFill>
                          <a:effectLst/>
                          <a:latin typeface="Calibri"/>
                        </a:rPr>
                        <a:t>Pasos: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pagina web.</a:t>
                      </a:r>
                      <a:br>
                        <a:rPr lang="es-ES" sz="700" b="0" i="0" u="none" strike="noStrike">
                          <a:solidFill>
                            <a:srgbClr val="000000"/>
                          </a:solidFill>
                          <a:effectLst/>
                          <a:latin typeface="Calibri"/>
                        </a:rPr>
                      </a:br>
                      <a:r>
                        <a:rPr lang="es-ES" sz="700" b="0" i="0" u="none" strike="noStrike">
                          <a:solidFill>
                            <a:srgbClr val="000000"/>
                          </a:solidFill>
                          <a:effectLst/>
                          <a:latin typeface="Calibri"/>
                        </a:rPr>
                        <a:t>2.- Ingresar criterio de busqueda por rango.</a:t>
                      </a:r>
                      <a:br>
                        <a:rPr lang="es-ES" sz="700" b="0" i="0" u="none" strike="noStrike">
                          <a:solidFill>
                            <a:srgbClr val="000000"/>
                          </a:solidFill>
                          <a:effectLst/>
                          <a:latin typeface="Calibri"/>
                        </a:rPr>
                      </a:br>
                      <a:r>
                        <a:rPr lang="es-ES" sz="700" b="0" i="0" u="none" strike="noStrike">
                          <a:solidFill>
                            <a:srgbClr val="000000"/>
                          </a:solidFill>
                          <a:effectLst/>
                          <a:latin typeface="Calibri"/>
                        </a:rPr>
                        <a:t>3.- Presionar boton de busqueda.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2120">
                <a:tc gridSpan="2">
                  <a:txBody>
                    <a:bodyPr/>
                    <a:lstStyle/>
                    <a:p>
                      <a:pPr algn="l" fontAlgn="t"/>
                      <a:r>
                        <a:rPr lang="es-ES" sz="700" b="0" i="0" u="none" strike="noStrike">
                          <a:solidFill>
                            <a:srgbClr val="000000"/>
                          </a:solidFill>
                          <a:effectLst/>
                          <a:latin typeface="Calibri"/>
                        </a:rPr>
                        <a:t>Resultados Esperados: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Se mostraran todos los precios del producto por el cual se realizo la busqueda de las tiendas dentro del rango correspondiente.</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a:txBody>
                    <a:bodyPr/>
                    <a:lstStyle/>
                    <a:p>
                      <a:pPr algn="l" fontAlgn="b"/>
                      <a:r>
                        <a:rPr lang="es-ES" sz="700" b="0" i="0" u="none" strike="noStrike">
                          <a:solidFill>
                            <a:srgbClr val="000000"/>
                          </a:solidFill>
                          <a:effectLst/>
                          <a:latin typeface="Calibri"/>
                        </a:rPr>
                        <a:t>Nº HU:</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r" fontAlgn="b"/>
                      <a:r>
                        <a:rPr lang="es-ES" sz="700" b="0" i="0" u="none" strike="noStrike">
                          <a:solidFill>
                            <a:srgbClr val="000000"/>
                          </a:solidFill>
                          <a:effectLst/>
                          <a:latin typeface="Calibri"/>
                        </a:rPr>
                        <a:t>2</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r>
              <a:tr h="133136">
                <a:tc gridSpan="2">
                  <a:txBody>
                    <a:bodyPr/>
                    <a:lstStyle/>
                    <a:p>
                      <a:pPr algn="l" fontAlgn="t"/>
                      <a:r>
                        <a:rPr lang="es-ES" sz="700" b="0" i="0" u="none" strike="noStrike">
                          <a:solidFill>
                            <a:srgbClr val="000000"/>
                          </a:solidFill>
                          <a:effectLst/>
                          <a:latin typeface="Calibri"/>
                        </a:rPr>
                        <a:t>ID:</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2</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Nombre:</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Precio maximo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Pre 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Ver los productos con un precio no superior al del estipulado.</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precio máximo en los criterios de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2120">
                <a:tc gridSpan="2">
                  <a:txBody>
                    <a:bodyPr/>
                    <a:lstStyle/>
                    <a:p>
                      <a:pPr algn="l" fontAlgn="t"/>
                      <a:r>
                        <a:rPr lang="es-ES" sz="700" b="0" i="0" u="none" strike="noStrike">
                          <a:solidFill>
                            <a:srgbClr val="000000"/>
                          </a:solidFill>
                          <a:effectLst/>
                          <a:latin typeface="Calibri"/>
                        </a:rPr>
                        <a:t>Pasos: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pagina web.</a:t>
                      </a:r>
                      <a:br>
                        <a:rPr lang="es-ES" sz="700" b="0" i="0" u="none" strike="noStrike">
                          <a:solidFill>
                            <a:srgbClr val="000000"/>
                          </a:solidFill>
                          <a:effectLst/>
                          <a:latin typeface="Calibri"/>
                        </a:rPr>
                      </a:br>
                      <a:r>
                        <a:rPr lang="es-ES" sz="700" b="0" i="0" u="none" strike="noStrike">
                          <a:solidFill>
                            <a:srgbClr val="000000"/>
                          </a:solidFill>
                          <a:effectLst/>
                          <a:latin typeface="Calibri"/>
                        </a:rPr>
                        <a:t>2.- Ingresar criterio de busqueda por Precio máximo.</a:t>
                      </a:r>
                      <a:br>
                        <a:rPr lang="es-ES" sz="700" b="0" i="0" u="none" strike="noStrike">
                          <a:solidFill>
                            <a:srgbClr val="000000"/>
                          </a:solidFill>
                          <a:effectLst/>
                          <a:latin typeface="Calibri"/>
                        </a:rPr>
                      </a:br>
                      <a:r>
                        <a:rPr lang="es-ES" sz="700" b="0" i="0" u="none" strike="noStrike">
                          <a:solidFill>
                            <a:srgbClr val="000000"/>
                          </a:solidFill>
                          <a:effectLst/>
                          <a:latin typeface="Calibri"/>
                        </a:rPr>
                        <a:t>3.- Presionar boton de busqueda.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7629">
                <a:tc gridSpan="2">
                  <a:txBody>
                    <a:bodyPr/>
                    <a:lstStyle/>
                    <a:p>
                      <a:pPr algn="l" fontAlgn="t"/>
                      <a:r>
                        <a:rPr lang="es-ES" sz="700" b="0" i="0" u="none" strike="noStrike">
                          <a:solidFill>
                            <a:srgbClr val="000000"/>
                          </a:solidFill>
                          <a:effectLst/>
                          <a:latin typeface="Calibri"/>
                        </a:rPr>
                        <a:t>Resultados Esperados: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Se mostraran todos los precios del producto que posean un precio menor por el cual se realizo la busqueda.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a:txBody>
                    <a:bodyPr/>
                    <a:lstStyle/>
                    <a:p>
                      <a:pPr algn="l" fontAlgn="b"/>
                      <a:r>
                        <a:rPr lang="es-ES" sz="700" b="0" i="0" u="none" strike="noStrike">
                          <a:solidFill>
                            <a:srgbClr val="000000"/>
                          </a:solidFill>
                          <a:effectLst/>
                          <a:latin typeface="Calibri"/>
                        </a:rPr>
                        <a:t>Nº HU:</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r" fontAlgn="b"/>
                      <a:r>
                        <a:rPr lang="es-ES" sz="700" b="0" i="0" u="none" strike="noStrike">
                          <a:solidFill>
                            <a:srgbClr val="000000"/>
                          </a:solidFill>
                          <a:effectLst/>
                          <a:latin typeface="Calibri"/>
                        </a:rPr>
                        <a:t>2</a:t>
                      </a:r>
                    </a:p>
                  </a:txBody>
                  <a:tcPr marL="7675" marR="7675" marT="76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a:txBody>
                    <a:bodyPr/>
                    <a:lstStyle/>
                    <a:p>
                      <a:pPr algn="l" fontAlgn="b"/>
                      <a:endParaRPr lang="es-ES" sz="700" b="0" i="0" u="none" strike="noStrike">
                        <a:solidFill>
                          <a:srgbClr val="000000"/>
                        </a:solidFill>
                        <a:effectLst/>
                        <a:latin typeface="Calibri"/>
                      </a:endParaRPr>
                    </a:p>
                  </a:txBody>
                  <a:tcPr marL="7675" marR="7675" marT="767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r>
              <a:tr h="133136">
                <a:tc gridSpan="2">
                  <a:txBody>
                    <a:bodyPr/>
                    <a:lstStyle/>
                    <a:p>
                      <a:pPr algn="l" fontAlgn="t"/>
                      <a:r>
                        <a:rPr lang="es-ES" sz="700" b="0" i="0" u="none" strike="noStrike">
                          <a:solidFill>
                            <a:srgbClr val="000000"/>
                          </a:solidFill>
                          <a:effectLst/>
                          <a:latin typeface="Calibri"/>
                        </a:rPr>
                        <a:t>ID:</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3</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Nombre:</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Palabra clave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Pre 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Ver los productos con los que se coincida una palabra o letra.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3136">
                <a:tc gridSpan="2">
                  <a:txBody>
                    <a:bodyPr/>
                    <a:lstStyle/>
                    <a:p>
                      <a:pPr algn="l" fontAlgn="t"/>
                      <a:r>
                        <a:rPr lang="es-ES" sz="700" b="0" i="0" u="none" strike="noStrike">
                          <a:solidFill>
                            <a:srgbClr val="000000"/>
                          </a:solidFill>
                          <a:effectLst/>
                          <a:latin typeface="Calibri"/>
                        </a:rPr>
                        <a:t>Condición:</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palabra en casilla de búsqueda.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2120">
                <a:tc gridSpan="2">
                  <a:txBody>
                    <a:bodyPr/>
                    <a:lstStyle/>
                    <a:p>
                      <a:pPr algn="l" fontAlgn="t"/>
                      <a:r>
                        <a:rPr lang="es-ES" sz="700" b="0" i="0" u="none" strike="noStrike">
                          <a:solidFill>
                            <a:srgbClr val="000000"/>
                          </a:solidFill>
                          <a:effectLst/>
                          <a:latin typeface="Calibri"/>
                        </a:rPr>
                        <a:t>Pasos: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a:solidFill>
                            <a:srgbClr val="000000"/>
                          </a:solidFill>
                          <a:effectLst/>
                          <a:latin typeface="Calibri"/>
                        </a:rPr>
                        <a:t>1.- Ingresar pagina web.</a:t>
                      </a:r>
                      <a:br>
                        <a:rPr lang="es-ES" sz="700" b="0" i="0" u="none" strike="noStrike">
                          <a:solidFill>
                            <a:srgbClr val="000000"/>
                          </a:solidFill>
                          <a:effectLst/>
                          <a:latin typeface="Calibri"/>
                        </a:rPr>
                      </a:br>
                      <a:r>
                        <a:rPr lang="es-ES" sz="700" b="0" i="0" u="none" strike="noStrike">
                          <a:solidFill>
                            <a:srgbClr val="000000"/>
                          </a:solidFill>
                          <a:effectLst/>
                          <a:latin typeface="Calibri"/>
                        </a:rPr>
                        <a:t>2.- Ingresar palabra en casilla de busqueda.</a:t>
                      </a:r>
                      <a:br>
                        <a:rPr lang="es-ES" sz="700" b="0" i="0" u="none" strike="noStrike">
                          <a:solidFill>
                            <a:srgbClr val="000000"/>
                          </a:solidFill>
                          <a:effectLst/>
                          <a:latin typeface="Calibri"/>
                        </a:rPr>
                      </a:br>
                      <a:r>
                        <a:rPr lang="es-ES" sz="700" b="0" i="0" u="none" strike="noStrike">
                          <a:solidFill>
                            <a:srgbClr val="000000"/>
                          </a:solidFill>
                          <a:effectLst/>
                          <a:latin typeface="Calibri"/>
                        </a:rPr>
                        <a:t>3.- Presionar boton de busqueda.</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2120">
                <a:tc gridSpan="2">
                  <a:txBody>
                    <a:bodyPr/>
                    <a:lstStyle/>
                    <a:p>
                      <a:pPr algn="l" fontAlgn="t"/>
                      <a:r>
                        <a:rPr lang="es-ES" sz="700" b="0" i="0" u="none" strike="noStrike">
                          <a:solidFill>
                            <a:srgbClr val="000000"/>
                          </a:solidFill>
                          <a:effectLst/>
                          <a:latin typeface="Calibri"/>
                        </a:rPr>
                        <a:t>Resultados Esperados:</a:t>
                      </a:r>
                    </a:p>
                  </a:txBody>
                  <a:tcPr marL="7675" marR="7675" marT="767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gridSpan="5">
                  <a:txBody>
                    <a:bodyPr/>
                    <a:lstStyle/>
                    <a:p>
                      <a:pPr algn="l" fontAlgn="ctr"/>
                      <a:r>
                        <a:rPr lang="es-ES" sz="700" b="0" i="0" u="none" strike="noStrike" dirty="0">
                          <a:solidFill>
                            <a:srgbClr val="000000"/>
                          </a:solidFill>
                          <a:effectLst/>
                          <a:latin typeface="Calibri"/>
                        </a:rPr>
                        <a:t>1.- Se mostraran todos los precios del producto por el cual se encuentren coincidencias en su nombre con la palabra escrita en la casilla de búsqueda por el cual se realizo la búsqueda. </a:t>
                      </a:r>
                    </a:p>
                  </a:txBody>
                  <a:tcPr marL="7675" marR="7675" marT="76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FB6"/>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2236175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911515374"/>
              </p:ext>
            </p:extLst>
          </p:nvPr>
        </p:nvGraphicFramePr>
        <p:xfrm>
          <a:off x="248661" y="132959"/>
          <a:ext cx="3898720" cy="4227856"/>
        </p:xfrm>
        <a:graphic>
          <a:graphicData uri="http://schemas.openxmlformats.org/drawingml/2006/table">
            <a:tbl>
              <a:tblPr/>
              <a:tblGrid>
                <a:gridCol w="556960"/>
                <a:gridCol w="556960"/>
                <a:gridCol w="556960"/>
                <a:gridCol w="556960"/>
                <a:gridCol w="556960"/>
                <a:gridCol w="556960"/>
                <a:gridCol w="556960"/>
              </a:tblGrid>
              <a:tr h="134945">
                <a:tc>
                  <a:txBody>
                    <a:bodyPr/>
                    <a:lstStyle/>
                    <a:p>
                      <a:pPr algn="l" fontAlgn="b"/>
                      <a:r>
                        <a:rPr lang="es-ES" sz="800" b="0" i="0" u="none" strike="noStrike">
                          <a:solidFill>
                            <a:srgbClr val="000000"/>
                          </a:solidFill>
                          <a:effectLst/>
                          <a:latin typeface="Calibri"/>
                        </a:rPr>
                        <a:t>Nº HU:</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r" fontAlgn="b"/>
                      <a:r>
                        <a:rPr lang="es-ES" sz="800" b="0" i="0" u="none" strike="noStrike">
                          <a:solidFill>
                            <a:srgbClr val="000000"/>
                          </a:solidFill>
                          <a:effectLst/>
                          <a:latin typeface="Calibri"/>
                        </a:rPr>
                        <a:t>3</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a:noFill/>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a:noFill/>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a:noFill/>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a:noFill/>
                    </a:lnT>
                    <a:lnB w="6350" cap="flat" cmpd="sng" algn="ctr">
                      <a:solidFill>
                        <a:srgbClr val="000000"/>
                      </a:solidFill>
                      <a:prstDash val="solid"/>
                      <a:round/>
                      <a:headEnd type="none" w="med" len="med"/>
                      <a:tailEnd type="none" w="med" len="med"/>
                    </a:lnB>
                    <a:solidFill>
                      <a:schemeClr val="accent6">
                        <a:lumMod val="75000"/>
                      </a:schemeClr>
                    </a:solidFill>
                  </a:tcPr>
                </a:tc>
              </a:tr>
              <a:tr h="134945">
                <a:tc gridSpan="2">
                  <a:txBody>
                    <a:bodyPr/>
                    <a:lstStyle/>
                    <a:p>
                      <a:pPr algn="l" fontAlgn="t"/>
                      <a:r>
                        <a:rPr lang="es-ES" sz="800" b="0" i="0" u="none" strike="noStrike">
                          <a:solidFill>
                            <a:srgbClr val="000000"/>
                          </a:solidFill>
                          <a:effectLst/>
                          <a:latin typeface="Calibri"/>
                        </a:rPr>
                        <a:t>ID:</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4</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Nombre:</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Seleccionar producto</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Pre 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Ver producto con el menor precio.</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8402">
                <a:tc gridSpan="2">
                  <a:txBody>
                    <a:bodyPr/>
                    <a:lstStyle/>
                    <a:p>
                      <a:pPr algn="l" fontAlgn="t"/>
                      <a:r>
                        <a:rPr lang="es-ES" sz="800" b="0" i="0" u="none" strike="noStrike">
                          <a:solidFill>
                            <a:srgbClr val="000000"/>
                          </a:solidFill>
                          <a:effectLst/>
                          <a:latin typeface="Calibri"/>
                        </a:rPr>
                        <a:t>Pasos: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Buscar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3.- Presionar "Ver más..."</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61673">
                <a:tc gridSpan="2">
                  <a:txBody>
                    <a:bodyPr/>
                    <a:lstStyle/>
                    <a:p>
                      <a:pPr algn="l" fontAlgn="t"/>
                      <a:r>
                        <a:rPr lang="es-ES" sz="800" b="0" i="0" u="none" strike="noStrike">
                          <a:solidFill>
                            <a:srgbClr val="000000"/>
                          </a:solidFill>
                          <a:effectLst/>
                          <a:latin typeface="Calibri"/>
                        </a:rPr>
                        <a:t>Resultados Esperados: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Se mostraran todos los productos similares, indicando con una figura el producto con el menor valor.</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a:txBody>
                    <a:bodyPr/>
                    <a:lstStyle/>
                    <a:p>
                      <a:pPr algn="l" fontAlgn="b"/>
                      <a:r>
                        <a:rPr lang="es-ES" sz="800" b="0" i="0" u="none" strike="noStrike">
                          <a:solidFill>
                            <a:srgbClr val="000000"/>
                          </a:solidFill>
                          <a:effectLst/>
                          <a:latin typeface="Calibri"/>
                        </a:rPr>
                        <a:t>Nº HU:</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r" fontAlgn="b"/>
                      <a:r>
                        <a:rPr lang="es-ES" sz="800" b="0" i="0" u="none" strike="noStrike">
                          <a:solidFill>
                            <a:srgbClr val="000000"/>
                          </a:solidFill>
                          <a:effectLst/>
                          <a:latin typeface="Calibri"/>
                        </a:rPr>
                        <a:t>9</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r>
              <a:tr h="134945">
                <a:tc gridSpan="2">
                  <a:txBody>
                    <a:bodyPr/>
                    <a:lstStyle/>
                    <a:p>
                      <a:pPr algn="l" fontAlgn="t"/>
                      <a:r>
                        <a:rPr lang="es-ES" sz="800" b="0" i="0" u="none" strike="noStrike">
                          <a:solidFill>
                            <a:srgbClr val="000000"/>
                          </a:solidFill>
                          <a:effectLst/>
                          <a:latin typeface="Calibri"/>
                        </a:rPr>
                        <a:t>ID:</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5</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Nombre:</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Publicar Producto</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Pre 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 </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Previo registro y "logueo" en el sistema.</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15130">
                <a:tc gridSpan="2">
                  <a:txBody>
                    <a:bodyPr/>
                    <a:lstStyle/>
                    <a:p>
                      <a:pPr algn="l" fontAlgn="t"/>
                      <a:r>
                        <a:rPr lang="es-ES" sz="800" b="0" i="0" u="none" strike="noStrike">
                          <a:solidFill>
                            <a:srgbClr val="000000"/>
                          </a:solidFill>
                          <a:effectLst/>
                          <a:latin typeface="Calibri"/>
                        </a:rPr>
                        <a:t>Pasos: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Usuario "empresa" ingresa a la página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Sube imagen del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3.- Ingresa datos del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4.- Presiona "Publicar"</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61673">
                <a:tc gridSpan="2">
                  <a:txBody>
                    <a:bodyPr/>
                    <a:lstStyle/>
                    <a:p>
                      <a:pPr algn="l" fontAlgn="t"/>
                      <a:r>
                        <a:rPr lang="es-ES" sz="800" b="0" i="0" u="none" strike="noStrike">
                          <a:solidFill>
                            <a:srgbClr val="000000"/>
                          </a:solidFill>
                          <a:effectLst/>
                          <a:latin typeface="Calibri"/>
                        </a:rPr>
                        <a:t>Resultados Esperados: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El producto debe haber quedado ingresado en el sitio web, con su imagen y datos correspondientes. </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a:txBody>
                    <a:bodyPr/>
                    <a:lstStyle/>
                    <a:p>
                      <a:pPr algn="l" fontAlgn="b"/>
                      <a:r>
                        <a:rPr lang="es-ES" sz="800" b="0" i="0" u="none" strike="noStrike">
                          <a:solidFill>
                            <a:srgbClr val="000000"/>
                          </a:solidFill>
                          <a:effectLst/>
                          <a:latin typeface="Calibri"/>
                        </a:rPr>
                        <a:t>Nº HU:</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r" fontAlgn="b"/>
                      <a:r>
                        <a:rPr lang="es-ES" sz="800" b="0" i="0" u="none" strike="noStrike">
                          <a:solidFill>
                            <a:srgbClr val="000000"/>
                          </a:solidFill>
                          <a:effectLst/>
                          <a:latin typeface="Calibri"/>
                        </a:rPr>
                        <a:t>5</a:t>
                      </a:r>
                    </a:p>
                  </a:txBody>
                  <a:tcPr marL="7905" marR="7905" marT="79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gn="l" fontAlgn="b"/>
                      <a:endParaRPr lang="es-ES" sz="800" b="0" i="0" u="none" strike="noStrike">
                        <a:solidFill>
                          <a:srgbClr val="000000"/>
                        </a:solidFill>
                        <a:effectLst/>
                        <a:latin typeface="Calibri"/>
                      </a:endParaRPr>
                    </a:p>
                  </a:txBody>
                  <a:tcPr marL="7905" marR="7905" marT="790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r>
              <a:tr h="134945">
                <a:tc gridSpan="2">
                  <a:txBody>
                    <a:bodyPr/>
                    <a:lstStyle/>
                    <a:p>
                      <a:pPr algn="l" fontAlgn="t"/>
                      <a:r>
                        <a:rPr lang="es-ES" sz="800" b="0" i="0" u="none" strike="noStrike">
                          <a:solidFill>
                            <a:srgbClr val="000000"/>
                          </a:solidFill>
                          <a:effectLst/>
                          <a:latin typeface="Calibri"/>
                        </a:rPr>
                        <a:t>ID:</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6</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Nombre:</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Geolocalización</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4945">
                <a:tc gridSpan="2">
                  <a:txBody>
                    <a:bodyPr/>
                    <a:lstStyle/>
                    <a:p>
                      <a:pPr algn="l" fontAlgn="t"/>
                      <a:r>
                        <a:rPr lang="es-ES" sz="800" b="0" i="0" u="none" strike="noStrike">
                          <a:solidFill>
                            <a:srgbClr val="000000"/>
                          </a:solidFill>
                          <a:effectLst/>
                          <a:latin typeface="Calibri"/>
                        </a:rPr>
                        <a:t>Pre 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 </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61673">
                <a:tc gridSpan="2">
                  <a:txBody>
                    <a:bodyPr/>
                    <a:lstStyle/>
                    <a:p>
                      <a:pPr algn="l" fontAlgn="t"/>
                      <a:r>
                        <a:rPr lang="es-ES" sz="800" b="0" i="0" u="none" strike="noStrike">
                          <a:solidFill>
                            <a:srgbClr val="000000"/>
                          </a:solidFill>
                          <a:effectLst/>
                          <a:latin typeface="Calibri"/>
                        </a:rPr>
                        <a:t>Condición:</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Buscar producto deseado, ya sea por categoria o por criterios de búsqueda.</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88402">
                <a:tc gridSpan="2">
                  <a:txBody>
                    <a:bodyPr/>
                    <a:lstStyle/>
                    <a:p>
                      <a:pPr algn="l" fontAlgn="t"/>
                      <a:r>
                        <a:rPr lang="es-ES" sz="800" b="0" i="0" u="none" strike="noStrike">
                          <a:solidFill>
                            <a:srgbClr val="000000"/>
                          </a:solidFill>
                          <a:effectLst/>
                          <a:latin typeface="Calibri"/>
                        </a:rPr>
                        <a:t>Pasos: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sitio web.</a:t>
                      </a:r>
                      <a:br>
                        <a:rPr lang="es-ES" sz="800" b="0" i="0" u="none" strike="noStrike">
                          <a:solidFill>
                            <a:srgbClr val="000000"/>
                          </a:solidFill>
                          <a:effectLst/>
                          <a:latin typeface="Calibri"/>
                        </a:rPr>
                      </a:br>
                      <a:r>
                        <a:rPr lang="es-ES" sz="800" b="0" i="0" u="none" strike="noStrike">
                          <a:solidFill>
                            <a:srgbClr val="000000"/>
                          </a:solidFill>
                          <a:effectLst/>
                          <a:latin typeface="Calibri"/>
                        </a:rPr>
                        <a:t>2.- Buscar producto deseado.</a:t>
                      </a:r>
                      <a:br>
                        <a:rPr lang="es-ES" sz="800" b="0" i="0" u="none" strike="noStrike">
                          <a:solidFill>
                            <a:srgbClr val="000000"/>
                          </a:solidFill>
                          <a:effectLst/>
                          <a:latin typeface="Calibri"/>
                        </a:rPr>
                      </a:br>
                      <a:r>
                        <a:rPr lang="es-ES" sz="800" b="0" i="0" u="none" strike="noStrike">
                          <a:solidFill>
                            <a:srgbClr val="000000"/>
                          </a:solidFill>
                          <a:effectLst/>
                          <a:latin typeface="Calibri"/>
                        </a:rPr>
                        <a:t>3.- Presionar "Ver más…"</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61673">
                <a:tc gridSpan="2">
                  <a:txBody>
                    <a:bodyPr/>
                    <a:lstStyle/>
                    <a:p>
                      <a:pPr algn="l" fontAlgn="t"/>
                      <a:r>
                        <a:rPr lang="es-ES" sz="800" b="0" i="0" u="none" strike="noStrike">
                          <a:solidFill>
                            <a:srgbClr val="000000"/>
                          </a:solidFill>
                          <a:effectLst/>
                          <a:latin typeface="Calibri"/>
                        </a:rPr>
                        <a:t>Resultados Esperados:</a:t>
                      </a:r>
                    </a:p>
                  </a:txBody>
                  <a:tcPr marL="7905" marR="7905" marT="79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1.- Se mostrara lista de productos en diferentes tiendas y distancia de ubicación actual.</a:t>
                      </a:r>
                    </a:p>
                  </a:txBody>
                  <a:tcPr marL="7905" marR="7905" marT="7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513730444"/>
              </p:ext>
            </p:extLst>
          </p:nvPr>
        </p:nvGraphicFramePr>
        <p:xfrm>
          <a:off x="4697567" y="257555"/>
          <a:ext cx="3854746" cy="4615936"/>
        </p:xfrm>
        <a:graphic>
          <a:graphicData uri="http://schemas.openxmlformats.org/drawingml/2006/table">
            <a:tbl>
              <a:tblPr/>
              <a:tblGrid>
                <a:gridCol w="550678"/>
                <a:gridCol w="550678"/>
                <a:gridCol w="550678"/>
                <a:gridCol w="550678"/>
                <a:gridCol w="550678"/>
                <a:gridCol w="550678"/>
                <a:gridCol w="550678"/>
              </a:tblGrid>
              <a:tr h="113266">
                <a:tc>
                  <a:txBody>
                    <a:bodyPr/>
                    <a:lstStyle/>
                    <a:p>
                      <a:pPr algn="l" fontAlgn="b"/>
                      <a:r>
                        <a:rPr lang="es-ES" sz="800" b="0" i="0" u="none" strike="noStrike">
                          <a:solidFill>
                            <a:srgbClr val="000000"/>
                          </a:solidFill>
                          <a:effectLst/>
                          <a:latin typeface="Calibri"/>
                        </a:rPr>
                        <a:t>Nº HU:</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r" fontAlgn="b"/>
                      <a:r>
                        <a:rPr lang="es-ES" sz="800" b="0" i="0" u="none" strike="noStrike">
                          <a:solidFill>
                            <a:srgbClr val="000000"/>
                          </a:solidFill>
                          <a:effectLst/>
                          <a:latin typeface="Calibri"/>
                        </a:rPr>
                        <a:t>6</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a:noFill/>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a:noFill/>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a:noFill/>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a:noFill/>
                    </a:lnT>
                    <a:lnB w="6350" cap="flat" cmpd="sng" algn="ctr">
                      <a:solidFill>
                        <a:srgbClr val="000000"/>
                      </a:solidFill>
                      <a:prstDash val="solid"/>
                      <a:round/>
                      <a:headEnd type="none" w="med" len="med"/>
                      <a:tailEnd type="none" w="med" len="med"/>
                    </a:lnB>
                    <a:solidFill>
                      <a:schemeClr val="accent4">
                        <a:lumMod val="50000"/>
                      </a:schemeClr>
                    </a:solidFill>
                  </a:tcPr>
                </a:tc>
              </a:tr>
              <a:tr h="113266">
                <a:tc gridSpan="2">
                  <a:txBody>
                    <a:bodyPr/>
                    <a:lstStyle/>
                    <a:p>
                      <a:pPr algn="l" fontAlgn="t"/>
                      <a:r>
                        <a:rPr lang="es-ES" sz="800" b="0" i="0" u="none" strike="noStrike">
                          <a:solidFill>
                            <a:srgbClr val="000000"/>
                          </a:solidFill>
                          <a:effectLst/>
                          <a:latin typeface="Calibri"/>
                        </a:rPr>
                        <a:t>ID:</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7</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Nombre:</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Subir imagen producto desconocido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9176">
                <a:tc gridSpan="2">
                  <a:txBody>
                    <a:bodyPr/>
                    <a:lstStyle/>
                    <a:p>
                      <a:pPr algn="l" fontAlgn="t"/>
                      <a:r>
                        <a:rPr lang="es-ES" sz="800" b="0" i="0" u="none" strike="noStrike">
                          <a:solidFill>
                            <a:srgbClr val="000000"/>
                          </a:solidFill>
                          <a:effectLst/>
                          <a:latin typeface="Calibri"/>
                        </a:rPr>
                        <a:t>Pre 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Usuario desea publicar producto para que ayuden socialmente.</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y conectado como usuario.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430995">
                <a:tc gridSpan="2">
                  <a:txBody>
                    <a:bodyPr/>
                    <a:lstStyle/>
                    <a:p>
                      <a:pPr algn="l" fontAlgn="t"/>
                      <a:r>
                        <a:rPr lang="es-ES" sz="800" b="0" i="0" u="none" strike="noStrike">
                          <a:solidFill>
                            <a:srgbClr val="000000"/>
                          </a:solidFill>
                          <a:effectLst/>
                          <a:latin typeface="Calibri"/>
                        </a:rPr>
                        <a:t>Pasos: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sitio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 apartado "Social".</a:t>
                      </a:r>
                      <a:br>
                        <a:rPr lang="es-ES" sz="800" b="0" i="0" u="none" strike="noStrike">
                          <a:solidFill>
                            <a:srgbClr val="000000"/>
                          </a:solidFill>
                          <a:effectLst/>
                          <a:latin typeface="Calibri"/>
                        </a:rPr>
                      </a:br>
                      <a:r>
                        <a:rPr lang="es-ES" sz="800" b="0" i="0" u="none" strike="noStrike">
                          <a:solidFill>
                            <a:srgbClr val="000000"/>
                          </a:solidFill>
                          <a:effectLst/>
                          <a:latin typeface="Calibri"/>
                        </a:rPr>
                        <a:t>3.- Escribir comentario (opcional).</a:t>
                      </a:r>
                      <a:br>
                        <a:rPr lang="es-ES" sz="800" b="0" i="0" u="none" strike="noStrike">
                          <a:solidFill>
                            <a:srgbClr val="000000"/>
                          </a:solidFill>
                          <a:effectLst/>
                          <a:latin typeface="Calibri"/>
                        </a:rPr>
                      </a:br>
                      <a:r>
                        <a:rPr lang="es-ES" sz="800" b="0" i="0" u="none" strike="noStrike">
                          <a:solidFill>
                            <a:srgbClr val="000000"/>
                          </a:solidFill>
                          <a:effectLst/>
                          <a:latin typeface="Calibri"/>
                        </a:rPr>
                        <a:t>4.- Subir imagen de producto.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9176">
                <a:tc gridSpan="2">
                  <a:txBody>
                    <a:bodyPr/>
                    <a:lstStyle/>
                    <a:p>
                      <a:pPr algn="l" fontAlgn="t"/>
                      <a:r>
                        <a:rPr lang="es-ES" sz="800" b="0" i="0" u="none" strike="noStrike">
                          <a:solidFill>
                            <a:srgbClr val="000000"/>
                          </a:solidFill>
                          <a:effectLst/>
                          <a:latin typeface="Calibri"/>
                        </a:rPr>
                        <a:t>Resultados Esperados: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1.-La imagen y el comentario quedaran publicadas en las seccion social en espera de respuestas.</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a:txBody>
                    <a:bodyPr/>
                    <a:lstStyle/>
                    <a:p>
                      <a:pPr algn="l" fontAlgn="b"/>
                      <a:r>
                        <a:rPr lang="es-ES" sz="800" b="0" i="0" u="none" strike="noStrike">
                          <a:solidFill>
                            <a:srgbClr val="000000"/>
                          </a:solidFill>
                          <a:effectLst/>
                          <a:latin typeface="Calibri"/>
                        </a:rPr>
                        <a:t>Nº HU:</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r" fontAlgn="b"/>
                      <a:r>
                        <a:rPr lang="es-ES" sz="800" b="0" i="0" u="none" strike="noStrike">
                          <a:solidFill>
                            <a:srgbClr val="000000"/>
                          </a:solidFill>
                          <a:effectLst/>
                          <a:latin typeface="Calibri"/>
                        </a:rPr>
                        <a:t>4</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r>
              <a:tr h="113266">
                <a:tc gridSpan="2">
                  <a:txBody>
                    <a:bodyPr/>
                    <a:lstStyle/>
                    <a:p>
                      <a:pPr algn="l" fontAlgn="t"/>
                      <a:r>
                        <a:rPr lang="es-ES" sz="800" b="0" i="0" u="none" strike="noStrike">
                          <a:solidFill>
                            <a:srgbClr val="000000"/>
                          </a:solidFill>
                          <a:effectLst/>
                          <a:latin typeface="Calibri"/>
                        </a:rPr>
                        <a:t>ID:</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8</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Nombre:</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Como llegar</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9176">
                <a:tc gridSpan="2">
                  <a:txBody>
                    <a:bodyPr/>
                    <a:lstStyle/>
                    <a:p>
                      <a:pPr algn="l" fontAlgn="t"/>
                      <a:r>
                        <a:rPr lang="es-ES" sz="800" b="0" i="0" u="none" strike="noStrike">
                          <a:solidFill>
                            <a:srgbClr val="000000"/>
                          </a:solidFill>
                          <a:effectLst/>
                          <a:latin typeface="Calibri"/>
                        </a:rPr>
                        <a:t>Pre 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Usuario desea saber como llegar a la tienda a la cual se dipone comprar el producto.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9176">
                <a:tc gridSpan="2">
                  <a:txBody>
                    <a:bodyPr/>
                    <a:lstStyle/>
                    <a:p>
                      <a:pPr algn="l" fontAlgn="t"/>
                      <a:r>
                        <a:rPr lang="es-ES" sz="800" b="0" i="0" u="none" strike="noStrike">
                          <a:solidFill>
                            <a:srgbClr val="000000"/>
                          </a:solidFill>
                          <a:effectLst/>
                          <a:latin typeface="Calibri"/>
                        </a:rPr>
                        <a:t>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Buscar producto deseado, ya sea por categoria o por criterios de búsqueda.</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36907">
                <a:tc gridSpan="2">
                  <a:txBody>
                    <a:bodyPr/>
                    <a:lstStyle/>
                    <a:p>
                      <a:pPr algn="l" fontAlgn="t"/>
                      <a:r>
                        <a:rPr lang="es-ES" sz="800" b="0" i="0" u="none" strike="noStrike">
                          <a:solidFill>
                            <a:srgbClr val="000000"/>
                          </a:solidFill>
                          <a:effectLst/>
                          <a:latin typeface="Calibri"/>
                        </a:rPr>
                        <a:t>Pasos: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Buscar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3.- Presionar "Ver más..."</a:t>
                      </a:r>
                      <a:br>
                        <a:rPr lang="es-ES" sz="800" b="0" i="0" u="none" strike="noStrike">
                          <a:solidFill>
                            <a:srgbClr val="000000"/>
                          </a:solidFill>
                          <a:effectLst/>
                          <a:latin typeface="Calibri"/>
                        </a:rPr>
                      </a:br>
                      <a:r>
                        <a:rPr lang="es-ES" sz="800" b="0" i="0" u="none" strike="noStrike">
                          <a:solidFill>
                            <a:srgbClr val="000000"/>
                          </a:solidFill>
                          <a:effectLst/>
                          <a:latin typeface="Calibri"/>
                        </a:rPr>
                        <a:t>4.- Seleccionar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5.- Presionar boton "Como llegar" bajo el mapa.</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19176">
                <a:tc gridSpan="2">
                  <a:txBody>
                    <a:bodyPr/>
                    <a:lstStyle/>
                    <a:p>
                      <a:pPr algn="l" fontAlgn="t"/>
                      <a:r>
                        <a:rPr lang="es-ES" sz="800" b="0" i="0" u="none" strike="noStrike">
                          <a:solidFill>
                            <a:srgbClr val="000000"/>
                          </a:solidFill>
                          <a:effectLst/>
                          <a:latin typeface="Calibri"/>
                        </a:rPr>
                        <a:t>Resultados Esperados: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Mostrara el camino mas corto a la tienda en la cual se encuentra el producto seleccionado.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a:txBody>
                    <a:bodyPr/>
                    <a:lstStyle/>
                    <a:p>
                      <a:pPr algn="l" fontAlgn="b"/>
                      <a:r>
                        <a:rPr lang="es-ES" sz="800" b="0" i="0" u="none" strike="noStrike">
                          <a:solidFill>
                            <a:srgbClr val="000000"/>
                          </a:solidFill>
                          <a:effectLst/>
                          <a:latin typeface="Calibri"/>
                        </a:rPr>
                        <a:t>Nº HU:</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r" fontAlgn="b"/>
                      <a:r>
                        <a:rPr lang="es-ES" sz="800" b="0" i="0" u="none" strike="noStrike">
                          <a:solidFill>
                            <a:srgbClr val="000000"/>
                          </a:solidFill>
                          <a:effectLst/>
                          <a:latin typeface="Calibri"/>
                        </a:rPr>
                        <a:t>7</a:t>
                      </a:r>
                    </a:p>
                  </a:txBody>
                  <a:tcPr marL="6478" marR="6478" marT="6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a:txBody>
                    <a:bodyPr/>
                    <a:lstStyle/>
                    <a:p>
                      <a:pPr algn="l" fontAlgn="b"/>
                      <a:endParaRPr lang="es-ES" sz="800" b="0" i="0" u="none" strike="noStrike">
                        <a:solidFill>
                          <a:srgbClr val="000000"/>
                        </a:solidFill>
                        <a:effectLst/>
                        <a:latin typeface="Calibri"/>
                      </a:endParaRPr>
                    </a:p>
                  </a:txBody>
                  <a:tcPr marL="6478" marR="6478" marT="6478"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r>
              <a:tr h="113266">
                <a:tc gridSpan="2">
                  <a:txBody>
                    <a:bodyPr/>
                    <a:lstStyle/>
                    <a:p>
                      <a:pPr algn="l" fontAlgn="t"/>
                      <a:r>
                        <a:rPr lang="es-ES" sz="800" b="0" i="0" u="none" strike="noStrike">
                          <a:solidFill>
                            <a:srgbClr val="000000"/>
                          </a:solidFill>
                          <a:effectLst/>
                          <a:latin typeface="Calibri"/>
                        </a:rPr>
                        <a:t>ID:</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9</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Nombre:</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Comentar</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Pre 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Saber información del producto.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Condición:</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y conectado como usuario.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536907">
                <a:tc gridSpan="2">
                  <a:txBody>
                    <a:bodyPr/>
                    <a:lstStyle/>
                    <a:p>
                      <a:pPr algn="l" fontAlgn="t"/>
                      <a:r>
                        <a:rPr lang="es-ES" sz="800" b="0" i="0" u="none" strike="noStrike">
                          <a:solidFill>
                            <a:srgbClr val="000000"/>
                          </a:solidFill>
                          <a:effectLst/>
                          <a:latin typeface="Calibri"/>
                        </a:rPr>
                        <a:t>Pasos: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al apartado social.</a:t>
                      </a:r>
                      <a:br>
                        <a:rPr lang="es-ES" sz="800" b="0" i="0" u="none" strike="noStrike">
                          <a:solidFill>
                            <a:srgbClr val="000000"/>
                          </a:solidFill>
                          <a:effectLst/>
                          <a:latin typeface="Calibri"/>
                        </a:rPr>
                      </a:br>
                      <a:r>
                        <a:rPr lang="es-ES" sz="800" b="0" i="0" u="none" strike="noStrike">
                          <a:solidFill>
                            <a:srgbClr val="000000"/>
                          </a:solidFill>
                          <a:effectLst/>
                          <a:latin typeface="Calibri"/>
                        </a:rPr>
                        <a:t>3.- Seleccionar una imagen y comentario.</a:t>
                      </a:r>
                      <a:br>
                        <a:rPr lang="es-ES" sz="800" b="0" i="0" u="none" strike="noStrike">
                          <a:solidFill>
                            <a:srgbClr val="000000"/>
                          </a:solidFill>
                          <a:effectLst/>
                          <a:latin typeface="Calibri"/>
                        </a:rPr>
                      </a:br>
                      <a:r>
                        <a:rPr lang="es-ES" sz="800" b="0" i="0" u="none" strike="noStrike">
                          <a:solidFill>
                            <a:srgbClr val="000000"/>
                          </a:solidFill>
                          <a:effectLst/>
                          <a:latin typeface="Calibri"/>
                        </a:rPr>
                        <a:t>4.- Escribir respuesta a los apartados (precio, nombre producto).</a:t>
                      </a:r>
                      <a:br>
                        <a:rPr lang="es-ES" sz="800" b="0" i="0" u="none" strike="noStrike">
                          <a:solidFill>
                            <a:srgbClr val="000000"/>
                          </a:solidFill>
                          <a:effectLst/>
                          <a:latin typeface="Calibri"/>
                        </a:rPr>
                      </a:br>
                      <a:r>
                        <a:rPr lang="es-ES" sz="800" b="0" i="0" u="none" strike="noStrike">
                          <a:solidFill>
                            <a:srgbClr val="000000"/>
                          </a:solidFill>
                          <a:effectLst/>
                          <a:latin typeface="Calibri"/>
                        </a:rPr>
                        <a:t>5.- Presionar boton "Comentar".</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13266">
                <a:tc gridSpan="2">
                  <a:txBody>
                    <a:bodyPr/>
                    <a:lstStyle/>
                    <a:p>
                      <a:pPr algn="l" fontAlgn="t"/>
                      <a:r>
                        <a:rPr lang="es-ES" sz="800" b="0" i="0" u="none" strike="noStrike">
                          <a:solidFill>
                            <a:srgbClr val="000000"/>
                          </a:solidFill>
                          <a:effectLst/>
                          <a:latin typeface="Calibri"/>
                        </a:rPr>
                        <a:t>Resultados Esperados:</a:t>
                      </a:r>
                    </a:p>
                  </a:txBody>
                  <a:tcPr marL="6478" marR="6478" marT="647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Comentario </a:t>
                      </a:r>
                      <a:r>
                        <a:rPr lang="es-ES" sz="800" b="0" i="0" u="none" strike="noStrike" dirty="0" smtClean="0">
                          <a:solidFill>
                            <a:srgbClr val="000000"/>
                          </a:solidFill>
                          <a:effectLst/>
                          <a:latin typeface="Calibri"/>
                        </a:rPr>
                        <a:t>será </a:t>
                      </a:r>
                      <a:r>
                        <a:rPr lang="es-ES" sz="800" b="0" i="0" u="none" strike="noStrike" dirty="0">
                          <a:solidFill>
                            <a:srgbClr val="000000"/>
                          </a:solidFill>
                          <a:effectLst/>
                          <a:latin typeface="Calibri"/>
                        </a:rPr>
                        <a:t>publicado.</a:t>
                      </a:r>
                    </a:p>
                  </a:txBody>
                  <a:tcPr marL="6478" marR="6478" marT="6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5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5458305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810512974"/>
              </p:ext>
            </p:extLst>
          </p:nvPr>
        </p:nvGraphicFramePr>
        <p:xfrm>
          <a:off x="284141" y="150722"/>
          <a:ext cx="3916528" cy="4369957"/>
        </p:xfrm>
        <a:graphic>
          <a:graphicData uri="http://schemas.openxmlformats.org/drawingml/2006/table">
            <a:tbl>
              <a:tblPr/>
              <a:tblGrid>
                <a:gridCol w="559504"/>
                <a:gridCol w="559504"/>
                <a:gridCol w="559504"/>
                <a:gridCol w="559504"/>
                <a:gridCol w="559504"/>
                <a:gridCol w="559504"/>
                <a:gridCol w="559504"/>
              </a:tblGrid>
              <a:tr h="131425">
                <a:tc>
                  <a:txBody>
                    <a:bodyPr/>
                    <a:lstStyle/>
                    <a:p>
                      <a:pPr algn="l" fontAlgn="b"/>
                      <a:r>
                        <a:rPr lang="es-ES" sz="800" b="0" i="0" u="none" strike="noStrike">
                          <a:solidFill>
                            <a:srgbClr val="000000"/>
                          </a:solidFill>
                          <a:effectLst/>
                          <a:latin typeface="Calibri"/>
                        </a:rPr>
                        <a:t>Nº HU:</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r" fontAlgn="b"/>
                      <a:r>
                        <a:rPr lang="es-ES" sz="800" b="0" i="0" u="none" strike="noStrike">
                          <a:solidFill>
                            <a:srgbClr val="000000"/>
                          </a:solidFill>
                          <a:effectLst/>
                          <a:latin typeface="Calibri"/>
                        </a:rPr>
                        <a:t>11</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a:noFill/>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a:noFill/>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a:noFill/>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a:noFill/>
                    </a:lnT>
                    <a:lnB w="6350" cap="flat" cmpd="sng" algn="ctr">
                      <a:solidFill>
                        <a:srgbClr val="000000"/>
                      </a:solidFill>
                      <a:prstDash val="solid"/>
                      <a:round/>
                      <a:headEnd type="none" w="med" len="med"/>
                      <a:tailEnd type="none" w="med" len="med"/>
                    </a:lnB>
                    <a:solidFill>
                      <a:schemeClr val="accent3"/>
                    </a:solidFill>
                  </a:tcPr>
                </a:tc>
              </a:tr>
              <a:tr h="131425">
                <a:tc gridSpan="2">
                  <a:txBody>
                    <a:bodyPr/>
                    <a:lstStyle/>
                    <a:p>
                      <a:pPr algn="l" fontAlgn="t"/>
                      <a:r>
                        <a:rPr lang="es-ES" sz="800" b="0" i="0" u="none" strike="noStrike">
                          <a:solidFill>
                            <a:srgbClr val="000000"/>
                          </a:solidFill>
                          <a:effectLst/>
                          <a:latin typeface="Calibri"/>
                        </a:rPr>
                        <a:t>ID:</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10</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dirty="0">
                          <a:solidFill>
                            <a:srgbClr val="000000"/>
                          </a:solidFill>
                          <a:effectLst/>
                          <a:latin typeface="Calibri"/>
                        </a:rPr>
                        <a:t>Nombre:</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Administrar usuario</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Pre 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con anterioridad.</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y conectado como usuario.</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626819">
                <a:tc gridSpan="2">
                  <a:txBody>
                    <a:bodyPr/>
                    <a:lstStyle/>
                    <a:p>
                      <a:pPr algn="l" fontAlgn="t"/>
                      <a:r>
                        <a:rPr lang="es-ES" sz="800" b="0" i="0" u="none" strike="noStrike">
                          <a:solidFill>
                            <a:srgbClr val="000000"/>
                          </a:solidFill>
                          <a:effectLst/>
                          <a:latin typeface="Calibri"/>
                        </a:rPr>
                        <a:t>Pasos: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1.- Ingresar a la pagina web.</a:t>
                      </a:r>
                      <a:br>
                        <a:rPr lang="es-ES" sz="800" b="0" i="0" u="none" strike="noStrike" dirty="0">
                          <a:solidFill>
                            <a:srgbClr val="000000"/>
                          </a:solidFill>
                          <a:effectLst/>
                          <a:latin typeface="Calibri"/>
                        </a:rPr>
                      </a:br>
                      <a:r>
                        <a:rPr lang="es-ES" sz="800" b="0" i="0" u="none" strike="noStrike" dirty="0">
                          <a:solidFill>
                            <a:srgbClr val="000000"/>
                          </a:solidFill>
                          <a:effectLst/>
                          <a:latin typeface="Calibri"/>
                        </a:rPr>
                        <a:t>2.- Ingresar a la cuenta.</a:t>
                      </a:r>
                      <a:br>
                        <a:rPr lang="es-ES" sz="800" b="0" i="0" u="none" strike="noStrike" dirty="0">
                          <a:solidFill>
                            <a:srgbClr val="000000"/>
                          </a:solidFill>
                          <a:effectLst/>
                          <a:latin typeface="Calibri"/>
                        </a:rPr>
                      </a:br>
                      <a:r>
                        <a:rPr lang="es-ES" sz="800" b="0" i="0" u="none" strike="noStrike" dirty="0">
                          <a:solidFill>
                            <a:srgbClr val="000000"/>
                          </a:solidFill>
                          <a:effectLst/>
                          <a:latin typeface="Calibri"/>
                        </a:rPr>
                        <a:t>3.- Seleccionar campo a editar.</a:t>
                      </a:r>
                      <a:br>
                        <a:rPr lang="es-ES" sz="800" b="0" i="0" u="none" strike="noStrike" dirty="0">
                          <a:solidFill>
                            <a:srgbClr val="000000"/>
                          </a:solidFill>
                          <a:effectLst/>
                          <a:latin typeface="Calibri"/>
                        </a:rPr>
                      </a:br>
                      <a:r>
                        <a:rPr lang="es-ES" sz="800" b="0" i="0" u="none" strike="noStrike" dirty="0">
                          <a:solidFill>
                            <a:srgbClr val="000000"/>
                          </a:solidFill>
                          <a:effectLst/>
                          <a:latin typeface="Calibri"/>
                        </a:rPr>
                        <a:t>4.- Editar campo.</a:t>
                      </a:r>
                      <a:br>
                        <a:rPr lang="es-ES" sz="800" b="0" i="0" u="none" strike="noStrike" dirty="0">
                          <a:solidFill>
                            <a:srgbClr val="000000"/>
                          </a:solidFill>
                          <a:effectLst/>
                          <a:latin typeface="Calibri"/>
                        </a:rPr>
                      </a:br>
                      <a:r>
                        <a:rPr lang="es-ES" sz="800" b="0" i="0" u="none" strike="noStrike" dirty="0">
                          <a:solidFill>
                            <a:srgbClr val="000000"/>
                          </a:solidFill>
                          <a:effectLst/>
                          <a:latin typeface="Calibri"/>
                        </a:rPr>
                        <a:t>5.- Presionar </a:t>
                      </a:r>
                      <a:r>
                        <a:rPr lang="es-ES" sz="800" b="0" i="0" u="none" strike="noStrike" dirty="0" smtClean="0">
                          <a:solidFill>
                            <a:srgbClr val="000000"/>
                          </a:solidFill>
                          <a:effectLst/>
                          <a:latin typeface="Calibri"/>
                        </a:rPr>
                        <a:t>botón </a:t>
                      </a:r>
                      <a:r>
                        <a:rPr lang="es-ES" sz="800" b="0" i="0" u="none" strike="noStrike" dirty="0">
                          <a:solidFill>
                            <a:srgbClr val="000000"/>
                          </a:solidFill>
                          <a:effectLst/>
                          <a:latin typeface="Calibri"/>
                        </a:rPr>
                        <a:t>"Guardar cambios".</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5274">
                <a:tc gridSpan="2">
                  <a:txBody>
                    <a:bodyPr/>
                    <a:lstStyle/>
                    <a:p>
                      <a:pPr algn="l" fontAlgn="t"/>
                      <a:r>
                        <a:rPr lang="es-ES" sz="800" b="0" i="0" u="none" strike="noStrike">
                          <a:solidFill>
                            <a:srgbClr val="000000"/>
                          </a:solidFill>
                          <a:effectLst/>
                          <a:latin typeface="Calibri"/>
                        </a:rPr>
                        <a:t>Resultados Esperados: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1.-Información de usuario sera cambiada en ese momento por lo editado por el mismo.</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a:txBody>
                    <a:bodyPr/>
                    <a:lstStyle/>
                    <a:p>
                      <a:pPr algn="l" fontAlgn="b"/>
                      <a:r>
                        <a:rPr lang="es-ES" sz="800" b="0" i="0" u="none" strike="noStrike">
                          <a:solidFill>
                            <a:srgbClr val="000000"/>
                          </a:solidFill>
                          <a:effectLst/>
                          <a:latin typeface="Calibri"/>
                        </a:rPr>
                        <a:t>Nº HU:</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r" fontAlgn="b"/>
                      <a:r>
                        <a:rPr lang="es-ES" sz="800" b="0" i="0" u="none" strike="noStrike">
                          <a:solidFill>
                            <a:srgbClr val="000000"/>
                          </a:solidFill>
                          <a:effectLst/>
                          <a:latin typeface="Calibri"/>
                        </a:rPr>
                        <a:t>1</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r>
              <a:tr h="131425">
                <a:tc gridSpan="2">
                  <a:txBody>
                    <a:bodyPr/>
                    <a:lstStyle/>
                    <a:p>
                      <a:pPr algn="l" fontAlgn="t"/>
                      <a:r>
                        <a:rPr lang="es-ES" sz="800" b="0" i="0" u="none" strike="noStrike">
                          <a:solidFill>
                            <a:srgbClr val="000000"/>
                          </a:solidFill>
                          <a:effectLst/>
                          <a:latin typeface="Calibri"/>
                        </a:rPr>
                        <a:t>ID:</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11</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Nombre:</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Búsqueda por categoria</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Pre 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Ver los productos divididos por categoria</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79122">
                <a:tc gridSpan="2">
                  <a:txBody>
                    <a:bodyPr/>
                    <a:lstStyle/>
                    <a:p>
                      <a:pPr algn="l" fontAlgn="t"/>
                      <a:r>
                        <a:rPr lang="es-ES" sz="800" b="0" i="0" u="none" strike="noStrike">
                          <a:solidFill>
                            <a:srgbClr val="000000"/>
                          </a:solidFill>
                          <a:effectLst/>
                          <a:latin typeface="Calibri"/>
                        </a:rPr>
                        <a:t>Pasos: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 la seccion de categorias.</a:t>
                      </a:r>
                      <a:br>
                        <a:rPr lang="es-ES" sz="800" b="0" i="0" u="none" strike="noStrike">
                          <a:solidFill>
                            <a:srgbClr val="000000"/>
                          </a:solidFill>
                          <a:effectLst/>
                          <a:latin typeface="Calibri"/>
                        </a:rPr>
                      </a:br>
                      <a:r>
                        <a:rPr lang="es-ES" sz="800" b="0" i="0" u="none" strike="noStrike">
                          <a:solidFill>
                            <a:srgbClr val="000000"/>
                          </a:solidFill>
                          <a:effectLst/>
                          <a:latin typeface="Calibri"/>
                        </a:rPr>
                        <a:t>3.- Seleccionar categoria.</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5274">
                <a:tc gridSpan="2">
                  <a:txBody>
                    <a:bodyPr/>
                    <a:lstStyle/>
                    <a:p>
                      <a:pPr algn="l" fontAlgn="t"/>
                      <a:r>
                        <a:rPr lang="es-ES" sz="800" b="0" i="0" u="none" strike="noStrike">
                          <a:solidFill>
                            <a:srgbClr val="000000"/>
                          </a:solidFill>
                          <a:effectLst/>
                          <a:latin typeface="Calibri"/>
                        </a:rPr>
                        <a:t>Resultados Esperados: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Se mostraran todos los productos pertenecientes a la categoria seleccionada.</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a:txBody>
                    <a:bodyPr/>
                    <a:lstStyle/>
                    <a:p>
                      <a:pPr algn="l" fontAlgn="b"/>
                      <a:r>
                        <a:rPr lang="es-ES" sz="800" b="0" i="0" u="none" strike="noStrike">
                          <a:solidFill>
                            <a:srgbClr val="000000"/>
                          </a:solidFill>
                          <a:effectLst/>
                          <a:latin typeface="Calibri"/>
                        </a:rPr>
                        <a:t>Nº HU:</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r" fontAlgn="b"/>
                      <a:r>
                        <a:rPr lang="es-ES" sz="800" b="0" i="0" u="none" strike="noStrike">
                          <a:solidFill>
                            <a:srgbClr val="000000"/>
                          </a:solidFill>
                          <a:effectLst/>
                          <a:latin typeface="Calibri"/>
                        </a:rPr>
                        <a:t>12</a:t>
                      </a:r>
                    </a:p>
                  </a:txBody>
                  <a:tcPr marL="7459" marR="7459" marT="745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l" fontAlgn="b"/>
                      <a:endParaRPr lang="es-ES" sz="800" b="0" i="0" u="none" strike="noStrike">
                        <a:solidFill>
                          <a:srgbClr val="000000"/>
                        </a:solidFill>
                        <a:effectLst/>
                        <a:latin typeface="Calibri"/>
                      </a:endParaRPr>
                    </a:p>
                  </a:txBody>
                  <a:tcPr marL="7459" marR="7459" marT="7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r>
              <a:tr h="131425">
                <a:tc gridSpan="2">
                  <a:txBody>
                    <a:bodyPr/>
                    <a:lstStyle/>
                    <a:p>
                      <a:pPr algn="l" fontAlgn="t"/>
                      <a:r>
                        <a:rPr lang="es-ES" sz="800" b="0" i="0" u="none" strike="noStrike">
                          <a:solidFill>
                            <a:srgbClr val="000000"/>
                          </a:solidFill>
                          <a:effectLst/>
                          <a:latin typeface="Calibri"/>
                        </a:rPr>
                        <a:t>ID:</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12</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Nombre:</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Administrar usuario empresa</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Pre 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con anterioridad.</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31425">
                <a:tc gridSpan="2">
                  <a:txBody>
                    <a:bodyPr/>
                    <a:lstStyle/>
                    <a:p>
                      <a:pPr algn="l" fontAlgn="t"/>
                      <a:r>
                        <a:rPr lang="es-ES" sz="800" b="0" i="0" u="none" strike="noStrike">
                          <a:solidFill>
                            <a:srgbClr val="000000"/>
                          </a:solidFill>
                          <a:effectLst/>
                          <a:latin typeface="Calibri"/>
                        </a:rPr>
                        <a:t>Condición:</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y conectado como usuario.</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626819">
                <a:tc gridSpan="2">
                  <a:txBody>
                    <a:bodyPr/>
                    <a:lstStyle/>
                    <a:p>
                      <a:pPr algn="l" fontAlgn="t"/>
                      <a:r>
                        <a:rPr lang="es-ES" sz="800" b="0" i="0" u="none" strike="noStrike">
                          <a:solidFill>
                            <a:srgbClr val="000000"/>
                          </a:solidFill>
                          <a:effectLst/>
                          <a:latin typeface="Calibri"/>
                        </a:rPr>
                        <a:t>Pasos: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 la cuenta.</a:t>
                      </a:r>
                      <a:br>
                        <a:rPr lang="es-ES" sz="800" b="0" i="0" u="none" strike="noStrike">
                          <a:solidFill>
                            <a:srgbClr val="000000"/>
                          </a:solidFill>
                          <a:effectLst/>
                          <a:latin typeface="Calibri"/>
                        </a:rPr>
                      </a:br>
                      <a:r>
                        <a:rPr lang="es-ES" sz="800" b="0" i="0" u="none" strike="noStrike">
                          <a:solidFill>
                            <a:srgbClr val="000000"/>
                          </a:solidFill>
                          <a:effectLst/>
                          <a:latin typeface="Calibri"/>
                        </a:rPr>
                        <a:t>3.- Seleccionar campo a editar.</a:t>
                      </a:r>
                      <a:br>
                        <a:rPr lang="es-ES" sz="800" b="0" i="0" u="none" strike="noStrike">
                          <a:solidFill>
                            <a:srgbClr val="000000"/>
                          </a:solidFill>
                          <a:effectLst/>
                          <a:latin typeface="Calibri"/>
                        </a:rPr>
                      </a:br>
                      <a:r>
                        <a:rPr lang="es-ES" sz="800" b="0" i="0" u="none" strike="noStrike">
                          <a:solidFill>
                            <a:srgbClr val="000000"/>
                          </a:solidFill>
                          <a:effectLst/>
                          <a:latin typeface="Calibri"/>
                        </a:rPr>
                        <a:t>4.- Editar campo.</a:t>
                      </a:r>
                      <a:br>
                        <a:rPr lang="es-ES" sz="800" b="0" i="0" u="none" strike="noStrike">
                          <a:solidFill>
                            <a:srgbClr val="000000"/>
                          </a:solidFill>
                          <a:effectLst/>
                          <a:latin typeface="Calibri"/>
                        </a:rPr>
                      </a:br>
                      <a:r>
                        <a:rPr lang="es-ES" sz="800" b="0" i="0" u="none" strike="noStrike">
                          <a:solidFill>
                            <a:srgbClr val="000000"/>
                          </a:solidFill>
                          <a:effectLst/>
                          <a:latin typeface="Calibri"/>
                        </a:rPr>
                        <a:t>5.- Presionar boton "Guardar cambios".</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5274">
                <a:tc gridSpan="2">
                  <a:txBody>
                    <a:bodyPr/>
                    <a:lstStyle/>
                    <a:p>
                      <a:pPr algn="l" fontAlgn="t"/>
                      <a:r>
                        <a:rPr lang="es-ES" sz="800" b="0" i="0" u="none" strike="noStrike">
                          <a:solidFill>
                            <a:srgbClr val="000000"/>
                          </a:solidFill>
                          <a:effectLst/>
                          <a:latin typeface="Calibri"/>
                        </a:rPr>
                        <a:t>Resultados Esperados:</a:t>
                      </a:r>
                    </a:p>
                  </a:txBody>
                  <a:tcPr marL="7459" marR="7459" marT="745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1.-Información de usuario </a:t>
                      </a:r>
                      <a:r>
                        <a:rPr lang="es-ES" sz="800" b="0" i="0" u="none" strike="noStrike" dirty="0" smtClean="0">
                          <a:solidFill>
                            <a:srgbClr val="000000"/>
                          </a:solidFill>
                          <a:effectLst/>
                          <a:latin typeface="Calibri"/>
                        </a:rPr>
                        <a:t>será </a:t>
                      </a:r>
                      <a:r>
                        <a:rPr lang="es-ES" sz="800" b="0" i="0" u="none" strike="noStrike" dirty="0">
                          <a:solidFill>
                            <a:srgbClr val="000000"/>
                          </a:solidFill>
                          <a:effectLst/>
                          <a:latin typeface="Calibri"/>
                        </a:rPr>
                        <a:t>cambiada en ese momento por lo editado por el mismo.</a:t>
                      </a:r>
                    </a:p>
                  </a:txBody>
                  <a:tcPr marL="7459" marR="7459" marT="74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943330133"/>
              </p:ext>
            </p:extLst>
          </p:nvPr>
        </p:nvGraphicFramePr>
        <p:xfrm>
          <a:off x="4816513" y="457469"/>
          <a:ext cx="3620344" cy="4339376"/>
        </p:xfrm>
        <a:graphic>
          <a:graphicData uri="http://schemas.openxmlformats.org/drawingml/2006/table">
            <a:tbl>
              <a:tblPr/>
              <a:tblGrid>
                <a:gridCol w="517192"/>
                <a:gridCol w="517192"/>
                <a:gridCol w="517192"/>
                <a:gridCol w="517192"/>
                <a:gridCol w="517192"/>
                <a:gridCol w="517192"/>
                <a:gridCol w="517192"/>
              </a:tblGrid>
              <a:tr h="121863">
                <a:tc>
                  <a:txBody>
                    <a:bodyPr/>
                    <a:lstStyle/>
                    <a:p>
                      <a:pPr algn="l" fontAlgn="b"/>
                      <a:r>
                        <a:rPr lang="es-ES" sz="800" b="0" i="0" u="none" strike="noStrike">
                          <a:solidFill>
                            <a:srgbClr val="000000"/>
                          </a:solidFill>
                          <a:effectLst/>
                          <a:latin typeface="Calibri"/>
                        </a:rPr>
                        <a:t>Nº HU:</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r" fontAlgn="b"/>
                      <a:r>
                        <a:rPr lang="es-ES" sz="800" b="0" i="0" u="none" strike="noStrike">
                          <a:solidFill>
                            <a:srgbClr val="000000"/>
                          </a:solidFill>
                          <a:effectLst/>
                          <a:latin typeface="Calibri"/>
                        </a:rPr>
                        <a:t>14</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a:noFill/>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a:noFill/>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a:noFill/>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a:noFill/>
                    </a:lnT>
                    <a:lnB w="6350" cap="flat" cmpd="sng" algn="ctr">
                      <a:solidFill>
                        <a:srgbClr val="000000"/>
                      </a:solidFill>
                      <a:prstDash val="solid"/>
                      <a:round/>
                      <a:headEnd type="none" w="med" len="med"/>
                      <a:tailEnd type="none" w="med" len="med"/>
                    </a:lnB>
                    <a:solidFill>
                      <a:schemeClr val="bg2">
                        <a:lumMod val="75000"/>
                      </a:schemeClr>
                    </a:solidFill>
                  </a:tcPr>
                </a:tc>
              </a:tr>
              <a:tr h="121863">
                <a:tc gridSpan="2">
                  <a:txBody>
                    <a:bodyPr/>
                    <a:lstStyle/>
                    <a:p>
                      <a:pPr algn="l" fontAlgn="t"/>
                      <a:r>
                        <a:rPr lang="es-ES" sz="800" b="0" i="0" u="none" strike="noStrike">
                          <a:solidFill>
                            <a:srgbClr val="000000"/>
                          </a:solidFill>
                          <a:effectLst/>
                          <a:latin typeface="Calibri"/>
                        </a:rPr>
                        <a:t>ID:</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13</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Nombre:</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Ingresar usuario empresa</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Pre 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con anterioridad.</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36291">
                <a:tc gridSpan="2">
                  <a:txBody>
                    <a:bodyPr/>
                    <a:lstStyle/>
                    <a:p>
                      <a:pPr algn="l" fontAlgn="t"/>
                      <a:r>
                        <a:rPr lang="es-ES" sz="800" b="0" i="0" u="none" strike="noStrike">
                          <a:solidFill>
                            <a:srgbClr val="000000"/>
                          </a:solidFill>
                          <a:effectLst/>
                          <a:latin typeface="Calibri"/>
                        </a:rPr>
                        <a:t>Pasos: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1.- Ingresar a la pagina web.</a:t>
                      </a:r>
                      <a:br>
                        <a:rPr lang="es-ES" sz="800" b="0" i="0" u="none" strike="noStrike" dirty="0">
                          <a:solidFill>
                            <a:srgbClr val="000000"/>
                          </a:solidFill>
                          <a:effectLst/>
                          <a:latin typeface="Calibri"/>
                        </a:rPr>
                      </a:br>
                      <a:r>
                        <a:rPr lang="es-ES" sz="800" b="0" i="0" u="none" strike="noStrike" dirty="0">
                          <a:solidFill>
                            <a:srgbClr val="000000"/>
                          </a:solidFill>
                          <a:effectLst/>
                          <a:latin typeface="Calibri"/>
                        </a:rPr>
                        <a:t>2.- Ingresar datos cuenta.</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Resultados Esperados: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1.-Usuario entrara a la pagina como un usuario empresa.</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a:txBody>
                    <a:bodyPr/>
                    <a:lstStyle/>
                    <a:p>
                      <a:pPr algn="l" fontAlgn="b"/>
                      <a:r>
                        <a:rPr lang="es-ES" sz="800" b="0" i="0" u="none" strike="noStrike">
                          <a:solidFill>
                            <a:srgbClr val="000000"/>
                          </a:solidFill>
                          <a:effectLst/>
                          <a:latin typeface="Calibri"/>
                        </a:rPr>
                        <a:t>Nº HU:</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r" fontAlgn="b"/>
                      <a:r>
                        <a:rPr lang="es-ES" sz="800" b="0" i="0" u="none" strike="noStrike">
                          <a:solidFill>
                            <a:srgbClr val="000000"/>
                          </a:solidFill>
                          <a:effectLst/>
                          <a:latin typeface="Calibri"/>
                        </a:rPr>
                        <a:t>13</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121863">
                <a:tc gridSpan="2">
                  <a:txBody>
                    <a:bodyPr/>
                    <a:lstStyle/>
                    <a:p>
                      <a:pPr algn="l" fontAlgn="t"/>
                      <a:r>
                        <a:rPr lang="es-ES" sz="800" b="0" i="0" u="none" strike="noStrike">
                          <a:solidFill>
                            <a:srgbClr val="000000"/>
                          </a:solidFill>
                          <a:effectLst/>
                          <a:latin typeface="Calibri"/>
                        </a:rPr>
                        <a:t>ID:</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14</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Nombre:</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Ingresar usuario</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Pre 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 con anterioridad.</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Estar registrado.</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36291">
                <a:tc gridSpan="2">
                  <a:txBody>
                    <a:bodyPr/>
                    <a:lstStyle/>
                    <a:p>
                      <a:pPr algn="l" fontAlgn="t"/>
                      <a:r>
                        <a:rPr lang="es-ES" sz="800" b="0" i="0" u="none" strike="noStrike">
                          <a:solidFill>
                            <a:srgbClr val="000000"/>
                          </a:solidFill>
                          <a:effectLst/>
                          <a:latin typeface="Calibri"/>
                        </a:rPr>
                        <a:t>Pasos: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datos cuenta.</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Resultados Esperados: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1.-Usuario ingresara a la pagina como usuario.</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a:txBody>
                    <a:bodyPr/>
                    <a:lstStyle/>
                    <a:p>
                      <a:pPr algn="l" fontAlgn="b"/>
                      <a:r>
                        <a:rPr lang="es-ES" sz="800" b="0" i="0" u="none" strike="noStrike">
                          <a:solidFill>
                            <a:srgbClr val="000000"/>
                          </a:solidFill>
                          <a:effectLst/>
                          <a:latin typeface="Calibri"/>
                        </a:rPr>
                        <a:t>Nº HU:</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r" fontAlgn="b"/>
                      <a:r>
                        <a:rPr lang="es-ES" sz="800" b="0" i="0" u="none" strike="noStrike">
                          <a:solidFill>
                            <a:srgbClr val="000000"/>
                          </a:solidFill>
                          <a:effectLst/>
                          <a:latin typeface="Calibri"/>
                        </a:rPr>
                        <a:t>10</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121863">
                <a:tc gridSpan="2">
                  <a:txBody>
                    <a:bodyPr/>
                    <a:lstStyle/>
                    <a:p>
                      <a:pPr algn="l" fontAlgn="t"/>
                      <a:r>
                        <a:rPr lang="es-ES" sz="800" b="0" i="0" u="none" strike="noStrike">
                          <a:solidFill>
                            <a:srgbClr val="000000"/>
                          </a:solidFill>
                          <a:effectLst/>
                          <a:latin typeface="Calibri"/>
                        </a:rPr>
                        <a:t>ID:</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15</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Nombre:</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Registrar usuario empresa</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Pre 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50719">
                <a:tc gridSpan="2">
                  <a:txBody>
                    <a:bodyPr/>
                    <a:lstStyle/>
                    <a:p>
                      <a:pPr algn="l" fontAlgn="t"/>
                      <a:r>
                        <a:rPr lang="es-ES" sz="800" b="0" i="0" u="none" strike="noStrike">
                          <a:solidFill>
                            <a:srgbClr val="000000"/>
                          </a:solidFill>
                          <a:effectLst/>
                          <a:latin typeface="Calibri"/>
                        </a:rPr>
                        <a:t>Pasos: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 la pagina de registro</a:t>
                      </a:r>
                      <a:br>
                        <a:rPr lang="es-ES" sz="800" b="0" i="0" u="none" strike="noStrike">
                          <a:solidFill>
                            <a:srgbClr val="000000"/>
                          </a:solidFill>
                          <a:effectLst/>
                          <a:latin typeface="Calibri"/>
                        </a:rPr>
                      </a:br>
                      <a:r>
                        <a:rPr lang="es-ES" sz="800" b="0" i="0" u="none" strike="noStrike">
                          <a:solidFill>
                            <a:srgbClr val="000000"/>
                          </a:solidFill>
                          <a:effectLst/>
                          <a:latin typeface="Calibri"/>
                        </a:rPr>
                        <a:t>3.- Ingresar datos requeridos.</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Resultados Esperados: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1.-Usuario empresa sera creado satisfactoriamente.</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a:txBody>
                    <a:bodyPr/>
                    <a:lstStyle/>
                    <a:p>
                      <a:pPr algn="l" fontAlgn="b"/>
                      <a:r>
                        <a:rPr lang="es-ES" sz="800" b="0" i="0" u="none" strike="noStrike">
                          <a:solidFill>
                            <a:srgbClr val="000000"/>
                          </a:solidFill>
                          <a:effectLst/>
                          <a:latin typeface="Calibri"/>
                        </a:rPr>
                        <a:t>Nº HU:</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r" fontAlgn="b"/>
                      <a:r>
                        <a:rPr lang="es-ES" sz="800" b="0" i="0" u="none" strike="noStrike">
                          <a:solidFill>
                            <a:srgbClr val="000000"/>
                          </a:solidFill>
                          <a:effectLst/>
                          <a:latin typeface="Calibri"/>
                        </a:rPr>
                        <a:t>8</a:t>
                      </a:r>
                    </a:p>
                  </a:txBody>
                  <a:tcPr marL="6932" marR="6932" marT="69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b"/>
                      <a:endParaRPr lang="es-ES" sz="800" b="0" i="0" u="none" strike="noStrike">
                        <a:solidFill>
                          <a:srgbClr val="000000"/>
                        </a:solidFill>
                        <a:effectLst/>
                        <a:latin typeface="Calibri"/>
                      </a:endParaRPr>
                    </a:p>
                  </a:txBody>
                  <a:tcPr marL="6932" marR="6932" marT="69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121863">
                <a:tc gridSpan="2">
                  <a:txBody>
                    <a:bodyPr/>
                    <a:lstStyle/>
                    <a:p>
                      <a:pPr algn="l" fontAlgn="t"/>
                      <a:r>
                        <a:rPr lang="es-ES" sz="800" b="0" i="0" u="none" strike="noStrike">
                          <a:solidFill>
                            <a:srgbClr val="000000"/>
                          </a:solidFill>
                          <a:effectLst/>
                          <a:latin typeface="Calibri"/>
                        </a:rPr>
                        <a:t>ID:</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16</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Nombre:</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Registrar usuario</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Pre 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Condición:</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50719">
                <a:tc gridSpan="2">
                  <a:txBody>
                    <a:bodyPr/>
                    <a:lstStyle/>
                    <a:p>
                      <a:pPr algn="l" fontAlgn="t"/>
                      <a:r>
                        <a:rPr lang="es-ES" sz="800" b="0" i="0" u="none" strike="noStrike">
                          <a:solidFill>
                            <a:srgbClr val="000000"/>
                          </a:solidFill>
                          <a:effectLst/>
                          <a:latin typeface="Calibri"/>
                        </a:rPr>
                        <a:t>Pasos: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a:solidFill>
                            <a:srgbClr val="000000"/>
                          </a:solidFill>
                          <a:effectLst/>
                          <a:latin typeface="Calibri"/>
                        </a:rPr>
                        <a:t>1.- Ingresar a la pagina web.</a:t>
                      </a:r>
                      <a:br>
                        <a:rPr lang="es-ES" sz="800" b="0" i="0" u="none" strike="noStrike">
                          <a:solidFill>
                            <a:srgbClr val="000000"/>
                          </a:solidFill>
                          <a:effectLst/>
                          <a:latin typeface="Calibri"/>
                        </a:rPr>
                      </a:br>
                      <a:r>
                        <a:rPr lang="es-ES" sz="800" b="0" i="0" u="none" strike="noStrike">
                          <a:solidFill>
                            <a:srgbClr val="000000"/>
                          </a:solidFill>
                          <a:effectLst/>
                          <a:latin typeface="Calibri"/>
                        </a:rPr>
                        <a:t>2.- Ingresar a la pagina de registro</a:t>
                      </a:r>
                      <a:br>
                        <a:rPr lang="es-ES" sz="800" b="0" i="0" u="none" strike="noStrike">
                          <a:solidFill>
                            <a:srgbClr val="000000"/>
                          </a:solidFill>
                          <a:effectLst/>
                          <a:latin typeface="Calibri"/>
                        </a:rPr>
                      </a:br>
                      <a:r>
                        <a:rPr lang="es-ES" sz="800" b="0" i="0" u="none" strike="noStrike">
                          <a:solidFill>
                            <a:srgbClr val="000000"/>
                          </a:solidFill>
                          <a:effectLst/>
                          <a:latin typeface="Calibri"/>
                        </a:rPr>
                        <a:t>3.- Ingresar datos requeridos.</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21863">
                <a:tc gridSpan="2">
                  <a:txBody>
                    <a:bodyPr/>
                    <a:lstStyle/>
                    <a:p>
                      <a:pPr algn="l" fontAlgn="t"/>
                      <a:r>
                        <a:rPr lang="es-ES" sz="800" b="0" i="0" u="none" strike="noStrike">
                          <a:solidFill>
                            <a:srgbClr val="000000"/>
                          </a:solidFill>
                          <a:effectLst/>
                          <a:latin typeface="Calibri"/>
                        </a:rPr>
                        <a:t>Resultados Esperados:</a:t>
                      </a:r>
                    </a:p>
                  </a:txBody>
                  <a:tcPr marL="6932" marR="6932" marT="69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gridSpan="5">
                  <a:txBody>
                    <a:bodyPr/>
                    <a:lstStyle/>
                    <a:p>
                      <a:pPr algn="l" fontAlgn="ctr"/>
                      <a:r>
                        <a:rPr lang="es-ES" sz="800" b="0" i="0" u="none" strike="noStrike" dirty="0">
                          <a:solidFill>
                            <a:srgbClr val="000000"/>
                          </a:solidFill>
                          <a:effectLst/>
                          <a:latin typeface="Calibri"/>
                        </a:rPr>
                        <a:t>1.-Usuario </a:t>
                      </a:r>
                      <a:r>
                        <a:rPr lang="es-ES" sz="800" b="0" i="0" u="none" strike="noStrike" dirty="0" smtClean="0">
                          <a:solidFill>
                            <a:srgbClr val="000000"/>
                          </a:solidFill>
                          <a:effectLst/>
                          <a:latin typeface="Calibri"/>
                        </a:rPr>
                        <a:t>será </a:t>
                      </a:r>
                      <a:r>
                        <a:rPr lang="es-ES" sz="800" b="0" i="0" u="none" strike="noStrike" dirty="0">
                          <a:solidFill>
                            <a:srgbClr val="000000"/>
                          </a:solidFill>
                          <a:effectLst/>
                          <a:latin typeface="Calibri"/>
                        </a:rPr>
                        <a:t>creado satisfactoriamente.</a:t>
                      </a:r>
                    </a:p>
                  </a:txBody>
                  <a:tcPr marL="6932" marR="6932" marT="69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3955702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hará en la siguiente semana.</a:t>
            </a:r>
            <a:endParaRPr lang="es-ES" dirty="0"/>
          </a:p>
        </p:txBody>
      </p:sp>
      <p:sp>
        <p:nvSpPr>
          <p:cNvPr id="3" name="Marcador de contenido 2"/>
          <p:cNvSpPr>
            <a:spLocks noGrp="1"/>
          </p:cNvSpPr>
          <p:nvPr>
            <p:ph idx="1"/>
          </p:nvPr>
        </p:nvSpPr>
        <p:spPr/>
        <p:txBody>
          <a:bodyPr>
            <a:normAutofit/>
          </a:bodyPr>
          <a:lstStyle/>
          <a:p>
            <a:pPr lvl="0"/>
            <a:r>
              <a:rPr lang="es-ES_tradnl" dirty="0">
                <a:effectLst/>
              </a:rPr>
              <a:t>Prototipo.</a:t>
            </a:r>
            <a:endParaRPr lang="es-CL" dirty="0">
              <a:effectLst/>
            </a:endParaRPr>
          </a:p>
          <a:p>
            <a:pPr lvl="0"/>
            <a:r>
              <a:rPr lang="es-ES_tradnl" dirty="0">
                <a:effectLst/>
              </a:rPr>
              <a:t>Comenzar a preparar el hito 1.</a:t>
            </a:r>
            <a:endParaRPr lang="es-CL" dirty="0">
              <a:effectLst/>
            </a:endParaRPr>
          </a:p>
          <a:p>
            <a:pPr lvl="0"/>
            <a:r>
              <a:rPr lang="es-ES_tradnl" dirty="0">
                <a:effectLst/>
              </a:rPr>
              <a:t>Corrección expuesto esta semana.</a:t>
            </a:r>
            <a:endParaRPr lang="es-CL" dirty="0">
              <a:effectLst/>
            </a:endParaRPr>
          </a:p>
          <a:p>
            <a:endParaRPr lang="es-ES" dirty="0"/>
          </a:p>
        </p:txBody>
      </p:sp>
    </p:spTree>
    <p:extLst>
      <p:ext uri="{BB962C8B-B14F-4D97-AF65-F5344CB8AC3E}">
        <p14:creationId xmlns:p14="http://schemas.microsoft.com/office/powerpoint/2010/main" val="22607849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 encontrados</a:t>
            </a:r>
            <a:endParaRPr lang="es-ES" dirty="0"/>
          </a:p>
        </p:txBody>
      </p:sp>
      <p:sp>
        <p:nvSpPr>
          <p:cNvPr id="3" name="Marcador de contenido 2"/>
          <p:cNvSpPr>
            <a:spLocks noGrp="1"/>
          </p:cNvSpPr>
          <p:nvPr>
            <p:ph idx="1"/>
          </p:nvPr>
        </p:nvSpPr>
        <p:spPr/>
        <p:txBody>
          <a:bodyPr/>
          <a:lstStyle/>
          <a:p>
            <a:pPr lvl="0"/>
            <a:r>
              <a:rPr lang="es-CL" dirty="0">
                <a:effectLst/>
              </a:rPr>
              <a:t>No se encontraron mayores problemas</a:t>
            </a:r>
          </a:p>
          <a:p>
            <a:endParaRPr lang="es-ES" dirty="0"/>
          </a:p>
        </p:txBody>
      </p:sp>
    </p:spTree>
    <p:extLst>
      <p:ext uri="{BB962C8B-B14F-4D97-AF65-F5344CB8AC3E}">
        <p14:creationId xmlns:p14="http://schemas.microsoft.com/office/powerpoint/2010/main" val="18482900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pPr lvl="0"/>
            <a:r>
              <a:rPr lang="es-ES" dirty="0">
                <a:effectLst/>
              </a:rPr>
              <a:t>Escasez de información al momento de tomar la decisión de dónde comprar un determinado producto y al mejor precio ofrecido en el mercado en un rango  determinado.</a:t>
            </a:r>
            <a:endParaRPr lang="es-CL" dirty="0">
              <a:effectLst/>
            </a:endParaRPr>
          </a:p>
          <a:p>
            <a:endParaRPr lang="es-ES" dirty="0"/>
          </a:p>
        </p:txBody>
      </p:sp>
    </p:spTree>
    <p:extLst>
      <p:ext uri="{BB962C8B-B14F-4D97-AF65-F5344CB8AC3E}">
        <p14:creationId xmlns:p14="http://schemas.microsoft.com/office/powerpoint/2010/main" val="11901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666387">
            <a:off x="5674123" y="-31703"/>
            <a:ext cx="3798715" cy="1695631"/>
          </a:xfrm>
        </p:spPr>
        <p:txBody>
          <a:bodyPr/>
          <a:lstStyle/>
          <a:p>
            <a:r>
              <a:rPr lang="es-ES" dirty="0" smtClean="0"/>
              <a:t>Técnica</a:t>
            </a:r>
            <a:br>
              <a:rPr lang="es-ES" dirty="0" smtClean="0"/>
            </a:br>
            <a:r>
              <a:rPr lang="es-ES" dirty="0" smtClean="0"/>
              <a:t>5 por qué</a:t>
            </a:r>
            <a:endParaRPr lang="es-ES" dirty="0"/>
          </a:p>
        </p:txBody>
      </p:sp>
      <p:pic>
        <p:nvPicPr>
          <p:cNvPr id="5" name="Marcador de contenido 4" descr="5 por qué's.jpg"/>
          <p:cNvPicPr>
            <a:picLocks noGrp="1" noChangeAspect="1"/>
          </p:cNvPicPr>
          <p:nvPr>
            <p:ph idx="1"/>
          </p:nvPr>
        </p:nvPicPr>
        <p:blipFill>
          <a:blip r:embed="rId2">
            <a:extLst>
              <a:ext uri="{28A0092B-C50C-407E-A947-70E740481C1C}">
                <a14:useLocalDpi xmlns:a14="http://schemas.microsoft.com/office/drawing/2010/main" val="0"/>
              </a:ext>
            </a:extLst>
          </a:blip>
          <a:srcRect l="-10259" r="-10259"/>
          <a:stretch>
            <a:fillRect/>
          </a:stretch>
        </p:blipFill>
        <p:spPr>
          <a:xfrm>
            <a:off x="300005" y="0"/>
            <a:ext cx="6290551" cy="5143500"/>
          </a:xfrm>
        </p:spPr>
      </p:pic>
    </p:spTree>
    <p:extLst>
      <p:ext uri="{BB962C8B-B14F-4D97-AF65-F5344CB8AC3E}">
        <p14:creationId xmlns:p14="http://schemas.microsoft.com/office/powerpoint/2010/main" val="671771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6788" y="-847816"/>
            <a:ext cx="3798715" cy="1695631"/>
          </a:xfrm>
        </p:spPr>
        <p:txBody>
          <a:bodyPr/>
          <a:lstStyle/>
          <a:p>
            <a:r>
              <a:rPr lang="es-ES" dirty="0" smtClean="0"/>
              <a:t>Ishikawa</a:t>
            </a:r>
            <a:endParaRPr lang="es-ES" dirty="0"/>
          </a:p>
        </p:txBody>
      </p:sp>
      <p:pic>
        <p:nvPicPr>
          <p:cNvPr id="5" name="Marcador de contenido 4" descr="ichikawa v3.jpg"/>
          <p:cNvPicPr>
            <a:picLocks noGrp="1" noChangeAspect="1"/>
          </p:cNvPicPr>
          <p:nvPr>
            <p:ph idx="1"/>
          </p:nvPr>
        </p:nvPicPr>
        <p:blipFill>
          <a:blip r:embed="rId2">
            <a:extLst>
              <a:ext uri="{28A0092B-C50C-407E-A947-70E740481C1C}">
                <a14:useLocalDpi xmlns:a14="http://schemas.microsoft.com/office/drawing/2010/main" val="0"/>
              </a:ext>
            </a:extLst>
          </a:blip>
          <a:srcRect t="-66078" b="-66078"/>
          <a:stretch>
            <a:fillRect/>
          </a:stretch>
        </p:blipFill>
        <p:spPr>
          <a:xfrm>
            <a:off x="82861" y="-847816"/>
            <a:ext cx="8895732" cy="6798918"/>
          </a:xfrm>
        </p:spPr>
      </p:pic>
    </p:spTree>
    <p:extLst>
      <p:ext uri="{BB962C8B-B14F-4D97-AF65-F5344CB8AC3E}">
        <p14:creationId xmlns:p14="http://schemas.microsoft.com/office/powerpoint/2010/main" val="1153249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normAutofit fontScale="47500" lnSpcReduction="20000"/>
          </a:bodyPr>
          <a:lstStyle/>
          <a:p>
            <a:pPr lvl="0"/>
            <a:r>
              <a:rPr lang="es-ES_tradnl" b="1" dirty="0">
                <a:solidFill>
                  <a:srgbClr val="FEC67A"/>
                </a:solidFill>
                <a:effectLst/>
              </a:rPr>
              <a:t>Objetivo general:</a:t>
            </a:r>
            <a:endParaRPr lang="es-CL" b="1" dirty="0">
              <a:solidFill>
                <a:srgbClr val="FEC67A"/>
              </a:solidFill>
              <a:effectLst/>
            </a:endParaRPr>
          </a:p>
          <a:p>
            <a:pPr lvl="0"/>
            <a:r>
              <a:rPr lang="es-ES_tradnl" dirty="0">
                <a:effectLst/>
              </a:rPr>
              <a:t>Aumentar la información entregada en el menor tiempo posible, para poder tomar la decisión al momento de comprar un producto al mejor precio dentro de un rango determinado.</a:t>
            </a:r>
            <a:endParaRPr lang="es-CL" dirty="0">
              <a:effectLst/>
            </a:endParaRPr>
          </a:p>
          <a:p>
            <a:pPr lvl="0"/>
            <a:r>
              <a:rPr lang="es-ES_tradnl" b="1" dirty="0" smtClean="0">
                <a:solidFill>
                  <a:srgbClr val="FEC67A"/>
                </a:solidFill>
                <a:effectLst/>
              </a:rPr>
              <a:t>Objetivos </a:t>
            </a:r>
            <a:r>
              <a:rPr lang="es-ES_tradnl" b="1" dirty="0">
                <a:solidFill>
                  <a:srgbClr val="FEC67A"/>
                </a:solidFill>
                <a:effectLst/>
              </a:rPr>
              <a:t>específicos:</a:t>
            </a:r>
            <a:endParaRPr lang="es-CL" b="1" dirty="0">
              <a:solidFill>
                <a:srgbClr val="FEC67A"/>
              </a:solidFill>
              <a:effectLst/>
            </a:endParaRPr>
          </a:p>
          <a:p>
            <a:r>
              <a:rPr lang="es-ES_tradnl" dirty="0">
                <a:effectLst/>
              </a:rPr>
              <a:t> </a:t>
            </a:r>
            <a:r>
              <a:rPr lang="es-ES_tradnl" dirty="0" smtClean="0">
                <a:effectLst/>
              </a:rPr>
              <a:t>Reunir </a:t>
            </a:r>
            <a:r>
              <a:rPr lang="es-ES_tradnl" dirty="0">
                <a:effectLst/>
              </a:rPr>
              <a:t>información de los producto en venta de al menos un 60% de las tiendas incluidas en el alcance.</a:t>
            </a:r>
            <a:endParaRPr lang="es-CL" dirty="0">
              <a:effectLst/>
            </a:endParaRPr>
          </a:p>
          <a:p>
            <a:pPr lvl="0"/>
            <a:r>
              <a:rPr lang="es-ES_tradnl" dirty="0">
                <a:effectLst/>
              </a:rPr>
              <a:t>Recomendar en un 99% de los casos el producto con el mejor precio según se realice la búsqueda.</a:t>
            </a:r>
            <a:endParaRPr lang="es-CL" dirty="0">
              <a:effectLst/>
            </a:endParaRPr>
          </a:p>
          <a:p>
            <a:pPr lvl="0"/>
            <a:r>
              <a:rPr lang="es-ES_tradnl" dirty="0">
                <a:effectLst/>
              </a:rPr>
              <a:t>Reducir los tiempos de búsqueda de un producto al mejor precio en una ubicación determinada.</a:t>
            </a:r>
            <a:endParaRPr lang="es-CL" dirty="0">
              <a:effectLst/>
            </a:endParaRPr>
          </a:p>
          <a:p>
            <a:pPr lvl="0"/>
            <a:r>
              <a:rPr lang="es-ES_tradnl" dirty="0">
                <a:effectLst/>
              </a:rPr>
              <a:t>Identificar al menos el 40% de los productos de los que se desconozca mayor información y/o detalle, mediante apoyo social.</a:t>
            </a:r>
            <a:endParaRPr lang="es-CL" dirty="0">
              <a:effectLst/>
            </a:endParaRPr>
          </a:p>
          <a:p>
            <a:endParaRPr lang="es-ES" dirty="0"/>
          </a:p>
        </p:txBody>
      </p:sp>
    </p:spTree>
    <p:extLst>
      <p:ext uri="{BB962C8B-B14F-4D97-AF65-F5344CB8AC3E}">
        <p14:creationId xmlns:p14="http://schemas.microsoft.com/office/powerpoint/2010/main" val="1077469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Trazabilidad Causa/Objetivos</a:t>
            </a:r>
            <a:endParaRPr lang="es-ES"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3529184293"/>
              </p:ext>
            </p:extLst>
          </p:nvPr>
        </p:nvGraphicFramePr>
        <p:xfrm>
          <a:off x="3534444" y="476517"/>
          <a:ext cx="4548436" cy="4293655"/>
        </p:xfrm>
        <a:graphic>
          <a:graphicData uri="http://schemas.openxmlformats.org/drawingml/2006/table">
            <a:tbl>
              <a:tblPr/>
              <a:tblGrid>
                <a:gridCol w="1227356"/>
                <a:gridCol w="929541"/>
                <a:gridCol w="1082961"/>
                <a:gridCol w="586604"/>
                <a:gridCol w="721974"/>
              </a:tblGrid>
              <a:tr h="279765">
                <a:tc>
                  <a:txBody>
                    <a:bodyPr/>
                    <a:lstStyle/>
                    <a:p>
                      <a:pPr algn="ctr" fontAlgn="ctr"/>
                      <a:r>
                        <a:rPr lang="es-ES" sz="900" b="0" i="0" u="none" strike="noStrike">
                          <a:solidFill>
                            <a:srgbClr val="000000"/>
                          </a:solidFill>
                          <a:effectLst/>
                          <a:latin typeface="Calibri"/>
                        </a:rPr>
                        <a:t>Causa/Objetivo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1</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2</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3</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4</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06839">
                <a:tc>
                  <a:txBody>
                    <a:bodyPr/>
                    <a:lstStyle/>
                    <a:p>
                      <a:pPr algn="ctr" fontAlgn="ctr"/>
                      <a:r>
                        <a:rPr lang="es-ES" sz="900" b="0" i="0" u="none" strike="noStrike">
                          <a:solidFill>
                            <a:srgbClr val="000000"/>
                          </a:solidFill>
                          <a:effectLst/>
                          <a:latin typeface="Calibri"/>
                        </a:rPr>
                        <a:t>Desconocimiento de todas las ofertas de las tiendas</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24888">
                <a:tc>
                  <a:txBody>
                    <a:bodyPr/>
                    <a:lstStyle/>
                    <a:p>
                      <a:pPr algn="ctr" fontAlgn="ctr"/>
                      <a:r>
                        <a:rPr lang="es-ES" sz="900" b="0" i="0" u="none" strike="noStrike">
                          <a:solidFill>
                            <a:srgbClr val="000000"/>
                          </a:solidFill>
                          <a:effectLst/>
                          <a:latin typeface="Calibri"/>
                        </a:rPr>
                        <a:t>Poca disposición de tiempo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98891">
                <a:tc>
                  <a:txBody>
                    <a:bodyPr/>
                    <a:lstStyle/>
                    <a:p>
                      <a:pPr algn="ctr" fontAlgn="ctr"/>
                      <a:r>
                        <a:rPr lang="es-ES" sz="900" b="0" i="0" u="none" strike="noStrike">
                          <a:solidFill>
                            <a:srgbClr val="000000"/>
                          </a:solidFill>
                          <a:effectLst/>
                          <a:latin typeface="Calibri"/>
                        </a:rPr>
                        <a:t>Empresas tienen su propio metodo de distribución de la información</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68935">
                <a:tc>
                  <a:txBody>
                    <a:bodyPr/>
                    <a:lstStyle/>
                    <a:p>
                      <a:pPr algn="ctr" fontAlgn="ctr"/>
                      <a:r>
                        <a:rPr lang="es-ES" sz="900" b="0" i="0" u="none" strike="noStrike">
                          <a:solidFill>
                            <a:srgbClr val="000000"/>
                          </a:solidFill>
                          <a:effectLst/>
                          <a:latin typeface="Calibri"/>
                        </a:rPr>
                        <a:t>Información no se encuentra en un solo sitio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97814">
                <a:tc>
                  <a:txBody>
                    <a:bodyPr/>
                    <a:lstStyle/>
                    <a:p>
                      <a:pPr algn="ctr" fontAlgn="ctr"/>
                      <a:r>
                        <a:rPr lang="es-ES" sz="900" b="0" i="0" u="none" strike="noStrike">
                          <a:solidFill>
                            <a:srgbClr val="000000"/>
                          </a:solidFill>
                          <a:effectLst/>
                          <a:latin typeface="Calibri"/>
                        </a:rPr>
                        <a:t>Herramientas son escasas y dispersas</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70740">
                <a:tc>
                  <a:txBody>
                    <a:bodyPr/>
                    <a:lstStyle/>
                    <a:p>
                      <a:pPr algn="ctr" fontAlgn="ctr"/>
                      <a:r>
                        <a:rPr lang="es-ES" sz="900" b="0" i="0" u="none" strike="noStrike">
                          <a:solidFill>
                            <a:srgbClr val="000000"/>
                          </a:solidFill>
                          <a:effectLst/>
                          <a:latin typeface="Calibri"/>
                        </a:rPr>
                        <a:t>Falta de herramientas que centralicen la información</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68935">
                <a:tc>
                  <a:txBody>
                    <a:bodyPr/>
                    <a:lstStyle/>
                    <a:p>
                      <a:pPr algn="ctr" fontAlgn="ctr"/>
                      <a:r>
                        <a:rPr lang="es-ES" sz="900" b="0" i="0" u="none" strike="noStrike">
                          <a:solidFill>
                            <a:srgbClr val="000000"/>
                          </a:solidFill>
                          <a:effectLst/>
                          <a:latin typeface="Calibri"/>
                        </a:rPr>
                        <a:t>Desconocimiento de detalles del producto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mbria"/>
                        </a:rPr>
                        <a:t>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42938">
                <a:tc>
                  <a:txBody>
                    <a:bodyPr/>
                    <a:lstStyle/>
                    <a:p>
                      <a:pPr algn="r" fontAlgn="ctr"/>
                      <a:r>
                        <a:rPr lang="es-ES" sz="900" b="0" i="0" u="none" strike="noStrike">
                          <a:solidFill>
                            <a:srgbClr val="000000"/>
                          </a:solidFill>
                          <a:effectLst/>
                          <a:latin typeface="Calibri"/>
                        </a:rPr>
                        <a:t>Obj1</a:t>
                      </a: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c gridSpan="3">
                  <a:txBody>
                    <a:bodyPr/>
                    <a:lstStyle/>
                    <a:p>
                      <a:r>
                        <a:rPr lang="es-ES_tradnl" sz="900" dirty="0" smtClean="0">
                          <a:effectLst/>
                        </a:rPr>
                        <a:t> </a:t>
                      </a:r>
                      <a:r>
                        <a:rPr lang="es-ES_tradnl" sz="900" b="0" i="0" dirty="0" smtClean="0">
                          <a:solidFill>
                            <a:schemeClr val="bg1"/>
                          </a:solidFill>
                          <a:effectLst/>
                          <a:latin typeface="Cambria"/>
                          <a:cs typeface="Cambria"/>
                        </a:rPr>
                        <a:t>Reunir información de los producto en venta de al menos un 60% de las tiendas incluidas en el alcance.</a:t>
                      </a:r>
                      <a:endParaRPr lang="es-CL" sz="900" b="0" i="0" dirty="0">
                        <a:solidFill>
                          <a:schemeClr val="bg1"/>
                        </a:solidFill>
                        <a:effectLst/>
                        <a:latin typeface="Cambria"/>
                        <a:cs typeface="Cambria"/>
                      </a:endParaRP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r>
              <a:tr h="270740">
                <a:tc>
                  <a:txBody>
                    <a:bodyPr/>
                    <a:lstStyle/>
                    <a:p>
                      <a:pPr algn="r" fontAlgn="ctr"/>
                      <a:r>
                        <a:rPr lang="es-ES" sz="900" b="0" i="0" u="none" strike="noStrike">
                          <a:solidFill>
                            <a:srgbClr val="000000"/>
                          </a:solidFill>
                          <a:effectLst/>
                          <a:latin typeface="Calibri"/>
                        </a:rPr>
                        <a:t>Obj2</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dirty="0">
                          <a:solidFill>
                            <a:srgbClr val="000000"/>
                          </a:solidFill>
                          <a:effectLst/>
                          <a:latin typeface="Cambria"/>
                        </a:rPr>
                        <a:t>Recomendar en un </a:t>
                      </a:r>
                      <a:r>
                        <a:rPr lang="es-ES" sz="900" b="0" i="0" u="none" strike="noStrike" dirty="0" smtClean="0">
                          <a:solidFill>
                            <a:srgbClr val="000000"/>
                          </a:solidFill>
                          <a:effectLst/>
                          <a:latin typeface="Cambria"/>
                        </a:rPr>
                        <a:t>99% </a:t>
                      </a:r>
                      <a:r>
                        <a:rPr lang="es-ES" sz="900" b="0" i="0" u="none" strike="noStrike" dirty="0">
                          <a:solidFill>
                            <a:srgbClr val="000000"/>
                          </a:solidFill>
                          <a:effectLst/>
                          <a:latin typeface="Cambria"/>
                        </a:rPr>
                        <a:t>de los casos el producto con el mejor precio según se realice la </a:t>
                      </a:r>
                      <a:r>
                        <a:rPr lang="es-ES" sz="900" b="0" i="0" u="none" strike="noStrike" dirty="0" smtClean="0">
                          <a:solidFill>
                            <a:srgbClr val="000000"/>
                          </a:solidFill>
                          <a:effectLst/>
                          <a:latin typeface="Cambria"/>
                        </a:rPr>
                        <a:t>búsqueda.</a:t>
                      </a:r>
                      <a:endParaRPr lang="es-ES" sz="900" b="0" i="0" u="none" strike="noStrike" dirty="0">
                        <a:solidFill>
                          <a:srgbClr val="000000"/>
                        </a:solidFill>
                        <a:effectLst/>
                        <a:latin typeface="Cambria"/>
                      </a:endParaRP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a:noFill/>
                    </a:lnT>
                    <a:lnB>
                      <a:noFill/>
                    </a:lnB>
                    <a:solidFill>
                      <a:srgbClr val="FEA022"/>
                    </a:solidFill>
                  </a:tcPr>
                </a:tc>
              </a:tr>
              <a:tr h="379036">
                <a:tc>
                  <a:txBody>
                    <a:bodyPr/>
                    <a:lstStyle/>
                    <a:p>
                      <a:pPr algn="r" fontAlgn="ctr"/>
                      <a:r>
                        <a:rPr lang="es-ES" sz="900" b="0" i="0" u="none" strike="noStrike">
                          <a:solidFill>
                            <a:srgbClr val="000000"/>
                          </a:solidFill>
                          <a:effectLst/>
                          <a:latin typeface="Calibri"/>
                        </a:rPr>
                        <a:t>Obj3</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a:solidFill>
                            <a:srgbClr val="000000"/>
                          </a:solidFill>
                          <a:effectLst/>
                          <a:latin typeface="Cambria"/>
                        </a:rPr>
                        <a:t>Reducir los tiempos de búsqueda de un producto al mejor precio.</a:t>
                      </a: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a:noFill/>
                    </a:lnT>
                    <a:lnB>
                      <a:noFill/>
                    </a:lnB>
                    <a:solidFill>
                      <a:srgbClr val="FEA022"/>
                    </a:solidFill>
                  </a:tcPr>
                </a:tc>
              </a:tr>
              <a:tr h="398891">
                <a:tc>
                  <a:txBody>
                    <a:bodyPr/>
                    <a:lstStyle/>
                    <a:p>
                      <a:pPr algn="r" fontAlgn="ctr"/>
                      <a:r>
                        <a:rPr lang="es-ES" sz="900" b="0" i="0" u="none" strike="noStrike">
                          <a:solidFill>
                            <a:srgbClr val="000000"/>
                          </a:solidFill>
                          <a:effectLst/>
                          <a:latin typeface="Calibri"/>
                        </a:rPr>
                        <a:t>Obj4</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a:solidFill>
                            <a:srgbClr val="000000"/>
                          </a:solidFill>
                          <a:effectLst/>
                          <a:latin typeface="Cambria"/>
                        </a:rPr>
                        <a:t>Identificar al menos el 40% de los productos de los que se desconozca mayor información y/o detalle, mediante apoyo social.</a:t>
                      </a: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ctr" fontAlgn="ctr"/>
                      <a:endParaRPr lang="es-ES" sz="900" b="0" i="0" u="none" strike="noStrike" dirty="0">
                        <a:solidFill>
                          <a:srgbClr val="000000"/>
                        </a:solidFill>
                        <a:effectLst/>
                        <a:latin typeface="Cambria"/>
                      </a:endParaRPr>
                    </a:p>
                  </a:txBody>
                  <a:tcPr marL="9025" marR="9025" marT="9025" marB="0" anchor="ctr">
                    <a:lnL>
                      <a:noFill/>
                    </a:lnL>
                    <a:lnR>
                      <a:noFill/>
                    </a:lnR>
                    <a:lnT>
                      <a:noFill/>
                    </a:lnT>
                    <a:lnB>
                      <a:noFill/>
                    </a:lnB>
                    <a:solidFill>
                      <a:srgbClr val="FEA022"/>
                    </a:solidFill>
                  </a:tcPr>
                </a:tc>
              </a:tr>
            </a:tbl>
          </a:graphicData>
        </a:graphic>
      </p:graphicFrame>
    </p:spTree>
    <p:extLst>
      <p:ext uri="{BB962C8B-B14F-4D97-AF65-F5344CB8AC3E}">
        <p14:creationId xmlns:p14="http://schemas.microsoft.com/office/powerpoint/2010/main" val="32712389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 del Proyecto</a:t>
            </a:r>
            <a:endParaRPr lang="es-ES" dirty="0"/>
          </a:p>
        </p:txBody>
      </p:sp>
      <p:sp>
        <p:nvSpPr>
          <p:cNvPr id="3" name="Marcador de contenido 2"/>
          <p:cNvSpPr>
            <a:spLocks noGrp="1"/>
          </p:cNvSpPr>
          <p:nvPr>
            <p:ph idx="1"/>
          </p:nvPr>
        </p:nvSpPr>
        <p:spPr/>
        <p:txBody>
          <a:bodyPr>
            <a:normAutofit fontScale="32500" lnSpcReduction="20000"/>
          </a:bodyPr>
          <a:lstStyle/>
          <a:p>
            <a:pPr lvl="0"/>
            <a:r>
              <a:rPr lang="es-ES_tradnl" dirty="0">
                <a:effectLst/>
              </a:rPr>
              <a:t>Dirigido a personas que posean Smartphone y/o computador con conexión a internet.</a:t>
            </a:r>
            <a:endParaRPr lang="es-CL" dirty="0">
              <a:effectLst/>
            </a:endParaRPr>
          </a:p>
          <a:p>
            <a:pPr lvl="0"/>
            <a:r>
              <a:rPr lang="es-ES_tradnl" dirty="0">
                <a:effectLst/>
              </a:rPr>
              <a:t>Dirigido a personas entre los 15 y 30 años de edad.</a:t>
            </a:r>
            <a:endParaRPr lang="es-CL" dirty="0">
              <a:effectLst/>
            </a:endParaRPr>
          </a:p>
          <a:p>
            <a:pPr lvl="0"/>
            <a:r>
              <a:rPr lang="es-ES_tradnl" dirty="0">
                <a:effectLst/>
              </a:rPr>
              <a:t>Dirigido principalmente al público femenino.</a:t>
            </a:r>
            <a:endParaRPr lang="es-CL" dirty="0">
              <a:effectLst/>
            </a:endParaRPr>
          </a:p>
          <a:p>
            <a:pPr lvl="0"/>
            <a:r>
              <a:rPr lang="es-ES_tradnl" dirty="0">
                <a:effectLst/>
              </a:rPr>
              <a:t>Ha desarrollar en un principio para cierto tipo de productos como:</a:t>
            </a:r>
            <a:endParaRPr lang="es-CL" dirty="0">
              <a:effectLst/>
            </a:endParaRPr>
          </a:p>
          <a:p>
            <a:pPr lvl="1"/>
            <a:r>
              <a:rPr lang="es-ES_tradnl" dirty="0">
                <a:effectLst/>
              </a:rPr>
              <a:t>Botas y Botines femeninos marca:</a:t>
            </a:r>
            <a:endParaRPr lang="es-CL" dirty="0">
              <a:effectLst/>
            </a:endParaRPr>
          </a:p>
          <a:p>
            <a:pPr lvl="2"/>
            <a:r>
              <a:rPr lang="es-ES_tradnl" dirty="0">
                <a:effectLst/>
              </a:rPr>
              <a:t>Azaleia.</a:t>
            </a:r>
            <a:endParaRPr lang="es-CL" dirty="0">
              <a:effectLst/>
            </a:endParaRPr>
          </a:p>
          <a:p>
            <a:pPr lvl="2"/>
            <a:r>
              <a:rPr lang="es-ES_tradnl" dirty="0">
                <a:effectLst/>
              </a:rPr>
              <a:t>Pollini.</a:t>
            </a:r>
            <a:endParaRPr lang="es-CL" dirty="0">
              <a:effectLst/>
            </a:endParaRPr>
          </a:p>
          <a:p>
            <a:pPr lvl="2"/>
            <a:r>
              <a:rPr lang="es-ES_tradnl" dirty="0">
                <a:effectLst/>
              </a:rPr>
              <a:t>16 hrs.</a:t>
            </a:r>
            <a:endParaRPr lang="es-CL" dirty="0">
              <a:effectLst/>
            </a:endParaRPr>
          </a:p>
          <a:p>
            <a:pPr lvl="2"/>
            <a:r>
              <a:rPr lang="es-ES_tradnl" dirty="0">
                <a:effectLst/>
              </a:rPr>
              <a:t>Naturalizer.</a:t>
            </a:r>
            <a:endParaRPr lang="es-CL" dirty="0">
              <a:effectLst/>
            </a:endParaRPr>
          </a:p>
          <a:p>
            <a:pPr lvl="2"/>
            <a:r>
              <a:rPr lang="es-ES_tradnl" dirty="0">
                <a:effectLst/>
              </a:rPr>
              <a:t>Gacel.</a:t>
            </a:r>
            <a:endParaRPr lang="es-CL" dirty="0">
              <a:effectLst/>
            </a:endParaRPr>
          </a:p>
          <a:p>
            <a:pPr lvl="0"/>
            <a:r>
              <a:rPr lang="es-ES_tradnl" dirty="0">
                <a:effectLst/>
              </a:rPr>
              <a:t>Se utilizará la tecnología de mapas de Google.</a:t>
            </a:r>
            <a:endParaRPr lang="es-CL" dirty="0">
              <a:effectLst/>
            </a:endParaRPr>
          </a:p>
          <a:p>
            <a:pPr lvl="0"/>
            <a:r>
              <a:rPr lang="es-ES_tradnl" dirty="0">
                <a:effectLst/>
              </a:rPr>
              <a:t>Se tomará la información “rastreando” los sitios web de las empresas que posean los productos.</a:t>
            </a:r>
            <a:endParaRPr lang="es-CL" dirty="0">
              <a:effectLst/>
            </a:endParaRPr>
          </a:p>
          <a:p>
            <a:pPr lvl="0"/>
            <a:r>
              <a:rPr lang="es-ES_tradnl" dirty="0">
                <a:effectLst/>
              </a:rPr>
              <a:t>Pequeñas empresas sin sitios web deben poder publicar sus productos manualmente.</a:t>
            </a:r>
            <a:endParaRPr lang="es-CL" dirty="0">
              <a:effectLst/>
            </a:endParaRPr>
          </a:p>
          <a:p>
            <a:pPr lvl="0"/>
            <a:r>
              <a:rPr lang="es-ES_tradnl" dirty="0">
                <a:effectLst/>
              </a:rPr>
              <a:t>Será sitio web, optimizado también para dispositivos móviles.</a:t>
            </a:r>
            <a:endParaRPr lang="es-CL" dirty="0">
              <a:effectLst/>
            </a:endParaRPr>
          </a:p>
          <a:p>
            <a:pPr lvl="0"/>
            <a:r>
              <a:rPr lang="es-ES_tradnl" dirty="0">
                <a:effectLst/>
              </a:rPr>
              <a:t>Implementación de espacio de carácter social.</a:t>
            </a:r>
            <a:endParaRPr lang="es-CL" dirty="0">
              <a:effectLst/>
            </a:endParaRPr>
          </a:p>
          <a:p>
            <a:endParaRPr lang="es-ES" dirty="0"/>
          </a:p>
        </p:txBody>
      </p:sp>
    </p:spTree>
    <p:extLst>
      <p:ext uri="{BB962C8B-B14F-4D97-AF65-F5344CB8AC3E}">
        <p14:creationId xmlns:p14="http://schemas.microsoft.com/office/powerpoint/2010/main" val="4240965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 del Proyecto</a:t>
            </a:r>
            <a:endParaRPr lang="es-ES" dirty="0"/>
          </a:p>
        </p:txBody>
      </p:sp>
      <p:sp>
        <p:nvSpPr>
          <p:cNvPr id="3" name="Marcador de contenido 2"/>
          <p:cNvSpPr>
            <a:spLocks noGrp="1"/>
          </p:cNvSpPr>
          <p:nvPr>
            <p:ph idx="1"/>
          </p:nvPr>
        </p:nvSpPr>
        <p:spPr/>
        <p:txBody>
          <a:bodyPr>
            <a:normAutofit fontScale="55000" lnSpcReduction="20000"/>
          </a:bodyPr>
          <a:lstStyle/>
          <a:p>
            <a:pPr lvl="0"/>
            <a:r>
              <a:rPr lang="es-ES_tradnl" dirty="0">
                <a:effectLst/>
              </a:rPr>
              <a:t>En un comienzo solo para Viña del Mar.</a:t>
            </a:r>
            <a:endParaRPr lang="es-CL" dirty="0">
              <a:effectLst/>
            </a:endParaRPr>
          </a:p>
          <a:p>
            <a:pPr lvl="0"/>
            <a:r>
              <a:rPr lang="es-ES_tradnl" dirty="0">
                <a:effectLst/>
              </a:rPr>
              <a:t>Inicialmente solo para sistema IOS y Android.</a:t>
            </a:r>
            <a:endParaRPr lang="es-CL" dirty="0">
              <a:effectLst/>
            </a:endParaRPr>
          </a:p>
          <a:p>
            <a:pPr lvl="0"/>
            <a:r>
              <a:rPr lang="es-ES_tradnl" dirty="0">
                <a:effectLst/>
              </a:rPr>
              <a:t>En un comienzo solo en las siguientes tiendas:</a:t>
            </a:r>
            <a:endParaRPr lang="es-CL" dirty="0">
              <a:effectLst/>
            </a:endParaRPr>
          </a:p>
          <a:p>
            <a:pPr lvl="1"/>
            <a:r>
              <a:rPr lang="es-ES_tradnl" dirty="0">
                <a:effectLst/>
              </a:rPr>
              <a:t>Ripley</a:t>
            </a:r>
            <a:endParaRPr lang="es-CL" dirty="0">
              <a:effectLst/>
            </a:endParaRPr>
          </a:p>
          <a:p>
            <a:pPr lvl="1"/>
            <a:r>
              <a:rPr lang="es-ES_tradnl" dirty="0">
                <a:effectLst/>
              </a:rPr>
              <a:t>Falabella</a:t>
            </a:r>
            <a:endParaRPr lang="es-CL" dirty="0">
              <a:effectLst/>
            </a:endParaRPr>
          </a:p>
          <a:p>
            <a:pPr lvl="1"/>
            <a:r>
              <a:rPr lang="es-ES_tradnl" dirty="0">
                <a:effectLst/>
              </a:rPr>
              <a:t>Paris</a:t>
            </a:r>
            <a:endParaRPr lang="es-CL" dirty="0">
              <a:effectLst/>
            </a:endParaRPr>
          </a:p>
          <a:p>
            <a:pPr lvl="1"/>
            <a:r>
              <a:rPr lang="es-ES_tradnl" dirty="0">
                <a:effectLst/>
              </a:rPr>
              <a:t>Azaleia</a:t>
            </a:r>
            <a:endParaRPr lang="es-CL" dirty="0">
              <a:effectLst/>
            </a:endParaRPr>
          </a:p>
          <a:p>
            <a:pPr lvl="1"/>
            <a:r>
              <a:rPr lang="es-ES_tradnl" dirty="0">
                <a:effectLst/>
              </a:rPr>
              <a:t>Gacel</a:t>
            </a:r>
            <a:endParaRPr lang="es-CL" dirty="0">
              <a:effectLst/>
            </a:endParaRPr>
          </a:p>
          <a:p>
            <a:pPr lvl="0"/>
            <a:r>
              <a:rPr lang="es-ES_tradnl" dirty="0">
                <a:effectLst/>
              </a:rPr>
              <a:t>Vía web solo en navegadores convencionales, ya sea Google Chrome, Mozilla Firefox e Internet Explorer.</a:t>
            </a:r>
            <a:endParaRPr lang="es-CL" dirty="0">
              <a:effectLst/>
            </a:endParaRPr>
          </a:p>
          <a:p>
            <a:endParaRPr lang="es-ES" dirty="0"/>
          </a:p>
        </p:txBody>
      </p:sp>
    </p:spTree>
    <p:extLst>
      <p:ext uri="{BB962C8B-B14F-4D97-AF65-F5344CB8AC3E}">
        <p14:creationId xmlns:p14="http://schemas.microsoft.com/office/powerpoint/2010/main" val="3466488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entrado">
  <a:themeElements>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Centrado">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ntrado">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Centrado.thmx</Template>
  <TotalTime>2606</TotalTime>
  <Words>3261</Words>
  <Application>Microsoft Macintosh PowerPoint</Application>
  <PresentationFormat>Presentación en pantalla (16:9)</PresentationFormat>
  <Paragraphs>577</Paragraphs>
  <Slides>28</Slides>
  <Notes>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Centrado</vt:lpstr>
      <vt:lpstr>Proyecto de Titulo I Semana 3</vt:lpstr>
      <vt:lpstr>Que se hizo durante esta semana</vt:lpstr>
      <vt:lpstr>Problema</vt:lpstr>
      <vt:lpstr>Técnica 5 por qué</vt:lpstr>
      <vt:lpstr>Ishikawa</vt:lpstr>
      <vt:lpstr>Objetivos</vt:lpstr>
      <vt:lpstr>Trazabilidad Causa/Objetivos</vt:lpstr>
      <vt:lpstr>Alcance del Proyecto</vt:lpstr>
      <vt:lpstr>Limitaciones del Proyecto</vt:lpstr>
      <vt:lpstr>BPMN Actual</vt:lpstr>
      <vt:lpstr>BPMN Futuro</vt:lpstr>
      <vt:lpstr>Matriz Stakeholder</vt:lpstr>
      <vt:lpstr>Mercado Objetivo</vt:lpstr>
      <vt:lpstr>Canvas</vt:lpstr>
      <vt:lpstr>Metodologías</vt:lpstr>
      <vt:lpstr>Técnica de Elicitación</vt:lpstr>
      <vt:lpstr>Caso de Uso</vt:lpstr>
      <vt:lpstr>Escenarios</vt:lpstr>
      <vt:lpstr>Presentación de PowerPoint</vt:lpstr>
      <vt:lpstr>Arquitectura</vt:lpstr>
      <vt:lpstr>Alternativa Arquitectura</vt:lpstr>
      <vt:lpstr>Plan de Pruebas</vt:lpstr>
      <vt:lpstr>Pruebas TDD</vt:lpstr>
      <vt:lpstr>Pruebas de aceptación</vt:lpstr>
      <vt:lpstr>Presentación de PowerPoint</vt:lpstr>
      <vt:lpstr>Presentación de PowerPoint</vt:lpstr>
      <vt:lpstr>Que se hará en la siguiente semana.</vt:lpstr>
      <vt:lpstr>Problemas encontrados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Titulo I</dc:title>
  <dc:creator>Francisco Ovalle</dc:creator>
  <cp:lastModifiedBy>Francisco Ovalle</cp:lastModifiedBy>
  <cp:revision>54</cp:revision>
  <dcterms:created xsi:type="dcterms:W3CDTF">2015-03-24T05:19:38Z</dcterms:created>
  <dcterms:modified xsi:type="dcterms:W3CDTF">2015-04-07T20:04:54Z</dcterms:modified>
</cp:coreProperties>
</file>