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8" r:id="rId2"/>
  </p:sldMasterIdLst>
  <p:sldIdLst>
    <p:sldId id="256" r:id="rId3"/>
    <p:sldId id="263" r:id="rId4"/>
    <p:sldId id="257" r:id="rId5"/>
    <p:sldId id="265" r:id="rId6"/>
    <p:sldId id="264" r:id="rId7"/>
    <p:sldId id="258" r:id="rId8"/>
    <p:sldId id="259" r:id="rId9"/>
    <p:sldId id="267" r:id="rId10"/>
    <p:sldId id="273" r:id="rId11"/>
    <p:sldId id="274" r:id="rId12"/>
    <p:sldId id="275" r:id="rId13"/>
    <p:sldId id="276" r:id="rId14"/>
    <p:sldId id="277" r:id="rId15"/>
    <p:sldId id="260" r:id="rId16"/>
    <p:sldId id="271" r:id="rId17"/>
    <p:sldId id="272" r:id="rId18"/>
    <p:sldId id="261" r:id="rId19"/>
    <p:sldId id="262" r:id="rId20"/>
    <p:sldId id="270" r:id="rId21"/>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680" y="-104"/>
      </p:cViewPr>
      <p:guideLst>
        <p:guide orient="horz" pos="2160"/>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643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0691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1" y="270273"/>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218694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4" y="877448"/>
            <a:ext cx="4814835" cy="374535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400050"/>
            <a:ext cx="6154713" cy="2343151"/>
          </a:xfrm>
        </p:spPr>
        <p:txBody>
          <a:bodyPr anchor="b">
            <a:normAutofit/>
          </a:bodyPr>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2882901"/>
            <a:ext cx="4954250" cy="1435100"/>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188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1" y="400050"/>
            <a:ext cx="6554867" cy="2825753"/>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8041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485900"/>
            <a:ext cx="6402468" cy="17399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3365500"/>
            <a:ext cx="6402467" cy="114935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9330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1" y="400050"/>
            <a:ext cx="3949967" cy="282575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400050"/>
            <a:ext cx="3948238" cy="28194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569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400050"/>
            <a:ext cx="3716866" cy="4572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400" y="857251"/>
            <a:ext cx="3945467" cy="23685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7" y="425053"/>
            <a:ext cx="3764051" cy="432197"/>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3" y="857250"/>
            <a:ext cx="3956705" cy="23622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05-05-15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8471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05-05-15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8030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05-05-15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7626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400050"/>
            <a:ext cx="3200400" cy="1143000"/>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400050"/>
            <a:ext cx="4438755" cy="41148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1657352"/>
            <a:ext cx="3200400" cy="156845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7150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327671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085850"/>
            <a:ext cx="3563258" cy="85725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685800"/>
            <a:ext cx="3280974" cy="36004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496028" y="2057400"/>
            <a:ext cx="3564223" cy="15621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a:xfrm>
            <a:off x="533400" y="4629150"/>
            <a:ext cx="5811724" cy="273844"/>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17944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400050"/>
            <a:ext cx="8077200"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9" name="Text Placeholder 9"/>
          <p:cNvSpPr>
            <a:spLocks noGrp="1"/>
          </p:cNvSpPr>
          <p:nvPr>
            <p:ph type="body" sz="quarter" idx="14"/>
          </p:nvPr>
        </p:nvSpPr>
        <p:spPr>
          <a:xfrm>
            <a:off x="762002" y="2882900"/>
            <a:ext cx="7281332" cy="3429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05-05-15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84414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8077200" cy="2171700"/>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086100"/>
            <a:ext cx="6383552" cy="142875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651071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7"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1" y="2571750"/>
            <a:ext cx="6402467" cy="36195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1" y="3225802"/>
            <a:ext cx="6382361" cy="1289048"/>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4803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1" y="2571750"/>
            <a:ext cx="6382361" cy="127305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849735"/>
            <a:ext cx="6383552" cy="665114"/>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542540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6"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14650"/>
            <a:ext cx="6382361" cy="7874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714750"/>
            <a:ext cx="6382360" cy="8001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5130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7525658" cy="2171700"/>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46401"/>
            <a:ext cx="6382361" cy="62865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575051"/>
            <a:ext cx="6382360" cy="93979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49485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1" y="400051"/>
            <a:ext cx="6554867" cy="282575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5470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400050"/>
            <a:ext cx="2044194" cy="3314700"/>
          </a:xfrm>
        </p:spPr>
        <p:txBody>
          <a:bodyPr vert="eaVert">
            <a:normAutofit/>
          </a:bodyPr>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400050"/>
            <a:ext cx="5850012" cy="41148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9378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6"/>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05-05-15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81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080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9"/>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4"/>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1"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1" y="1880664"/>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05-05-15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55233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847CFC-816F-41D0-AAC0-9BF4FEBC753E}" type="datetimeFigureOut">
              <a:rPr lang="es-ES" smtClean="0"/>
              <a:t>05-05-15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93948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05-05-15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5101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1"/>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7986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05-05-15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01222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1"/>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7A847CFC-816F-41D0-AAC0-9BF4FEBC753E}" type="datetimeFigureOut">
              <a:rPr lang="es-ES" smtClean="0"/>
              <a:t>05-05-15</a:t>
            </a:fld>
            <a:endParaRPr lang="es-E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6463145" y="4767264"/>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288831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2921001"/>
            <a:ext cx="2470456" cy="1993900"/>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1" y="3371850"/>
            <a:ext cx="6554867" cy="1143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400051"/>
            <a:ext cx="6554867" cy="282575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30246" y="4629153"/>
            <a:ext cx="1200463" cy="273844"/>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A847CFC-816F-41D0-AAC0-9BF4FEBC753E}" type="datetimeFigureOut">
              <a:rPr lang="es-ES" smtClean="0"/>
              <a:t>05-05-15</a:t>
            </a:fld>
            <a:endParaRPr lang="es-ES"/>
          </a:p>
        </p:txBody>
      </p:sp>
      <p:sp>
        <p:nvSpPr>
          <p:cNvPr id="5" name="Footer Placeholder 4"/>
          <p:cNvSpPr>
            <a:spLocks noGrp="1"/>
          </p:cNvSpPr>
          <p:nvPr>
            <p:ph type="ftr" sz="quarter" idx="3"/>
          </p:nvPr>
        </p:nvSpPr>
        <p:spPr>
          <a:xfrm>
            <a:off x="533400" y="4629150"/>
            <a:ext cx="5811724" cy="273844"/>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7774427" y="4183859"/>
            <a:ext cx="856907" cy="502444"/>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39296200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400" y="400050"/>
            <a:ext cx="6342856" cy="2343151"/>
          </a:xfrm>
        </p:spPr>
        <p:txBody>
          <a:bodyPr/>
          <a:lstStyle/>
          <a:p>
            <a:r>
              <a:rPr lang="es-CL" dirty="0" smtClean="0"/>
              <a:t>“DONDE COMPRARLO”</a:t>
            </a:r>
            <a:br>
              <a:rPr lang="es-CL" dirty="0" smtClean="0"/>
            </a:br>
            <a:r>
              <a:rPr lang="es-CL" dirty="0" smtClean="0"/>
              <a:t>Proyecto de titulo i</a:t>
            </a:r>
            <a:endParaRPr lang="es-CL" dirty="0"/>
          </a:p>
        </p:txBody>
      </p:sp>
      <p:sp>
        <p:nvSpPr>
          <p:cNvPr id="3" name="Subtítulo 2"/>
          <p:cNvSpPr>
            <a:spLocks noGrp="1"/>
          </p:cNvSpPr>
          <p:nvPr>
            <p:ph type="subTitle" idx="1"/>
          </p:nvPr>
        </p:nvSpPr>
        <p:spPr>
          <a:xfrm>
            <a:off x="395536" y="3381840"/>
            <a:ext cx="4954250" cy="1435100"/>
          </a:xfrm>
        </p:spPr>
        <p:txBody>
          <a:bodyPr/>
          <a:lstStyle/>
          <a:p>
            <a:r>
              <a:rPr lang="es-CL" dirty="0" smtClean="0">
                <a:solidFill>
                  <a:schemeClr val="tx1"/>
                </a:solidFill>
              </a:rPr>
              <a:t>Integrantes:</a:t>
            </a:r>
          </a:p>
          <a:p>
            <a:r>
              <a:rPr lang="es-CL" dirty="0" smtClean="0">
                <a:solidFill>
                  <a:schemeClr val="tx1"/>
                </a:solidFill>
              </a:rPr>
              <a:t>-Cesar Francisco Ovalle Cabrera</a:t>
            </a:r>
          </a:p>
          <a:p>
            <a:r>
              <a:rPr lang="es-CL" dirty="0" smtClean="0">
                <a:solidFill>
                  <a:schemeClr val="tx1"/>
                </a:solidFill>
              </a:rPr>
              <a:t>-Jorge Iván Bruna Vicencio</a:t>
            </a:r>
          </a:p>
          <a:p>
            <a:endParaRPr lang="es-CL" dirty="0" smtClean="0"/>
          </a:p>
        </p:txBody>
      </p:sp>
    </p:spTree>
    <p:extLst>
      <p:ext uri="{BB962C8B-B14F-4D97-AF65-F5344CB8AC3E}">
        <p14:creationId xmlns:p14="http://schemas.microsoft.com/office/powerpoint/2010/main" val="55189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a:t>
            </a:r>
            <a:br>
              <a:rPr lang="es-ES" dirty="0" smtClean="0"/>
            </a:br>
            <a:r>
              <a:rPr lang="es-ES" dirty="0" smtClean="0"/>
              <a:t>de componentes</a:t>
            </a:r>
            <a:endParaRPr lang="es-ES" dirty="0"/>
          </a:p>
        </p:txBody>
      </p:sp>
      <p:sp>
        <p:nvSpPr>
          <p:cNvPr id="3" name="Marcador de contenido 2"/>
          <p:cNvSpPr>
            <a:spLocks noGrp="1"/>
          </p:cNvSpPr>
          <p:nvPr>
            <p:ph idx="1"/>
          </p:nvPr>
        </p:nvSpPr>
        <p:spPr/>
        <p:txBody>
          <a:bodyPr/>
          <a:lstStyle/>
          <a:p>
            <a:endParaRPr lang="es-ES"/>
          </a:p>
        </p:txBody>
      </p:sp>
      <p:pic>
        <p:nvPicPr>
          <p:cNvPr id="4" name="Imagen 3" descr="component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23478"/>
            <a:ext cx="4248472" cy="4923677"/>
          </a:xfrm>
          <a:prstGeom prst="rect">
            <a:avLst/>
          </a:prstGeom>
        </p:spPr>
      </p:pic>
    </p:spTree>
    <p:extLst>
      <p:ext uri="{BB962C8B-B14F-4D97-AF65-F5344CB8AC3E}">
        <p14:creationId xmlns:p14="http://schemas.microsoft.com/office/powerpoint/2010/main" val="310198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795886"/>
            <a:ext cx="6554867" cy="1143000"/>
          </a:xfrm>
        </p:spPr>
        <p:txBody>
          <a:bodyPr/>
          <a:lstStyle/>
          <a:p>
            <a:r>
              <a:rPr lang="es-ES" dirty="0" smtClean="0"/>
              <a:t>Diagrama de secuencia</a:t>
            </a:r>
            <a:r>
              <a:rPr lang="es-ES" smtClean="0"/>
              <a:t/>
            </a:r>
            <a:br>
              <a:rPr lang="es-ES" smtClean="0"/>
            </a:br>
            <a:r>
              <a:rPr lang="es-ES" sz="1800" smtClean="0"/>
              <a:t>Categor</a:t>
            </a:r>
            <a:r>
              <a:rPr lang="es-ES" sz="1800" smtClean="0"/>
              <a:t>í</a:t>
            </a:r>
            <a:r>
              <a:rPr lang="es-ES" sz="1800" smtClean="0"/>
              <a:t>a</a:t>
            </a:r>
            <a:endParaRPr lang="es-ES" dirty="0"/>
          </a:p>
        </p:txBody>
      </p:sp>
      <p:sp>
        <p:nvSpPr>
          <p:cNvPr id="3" name="Marcador de contenido 2"/>
          <p:cNvSpPr>
            <a:spLocks noGrp="1"/>
          </p:cNvSpPr>
          <p:nvPr>
            <p:ph idx="1"/>
          </p:nvPr>
        </p:nvSpPr>
        <p:spPr/>
        <p:txBody>
          <a:bodyPr/>
          <a:lstStyle/>
          <a:p>
            <a:endParaRPr lang="es-ES"/>
          </a:p>
        </p:txBody>
      </p:sp>
      <p:pic>
        <p:nvPicPr>
          <p:cNvPr id="4" name="Imagen 3" descr="secuencia categori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5486"/>
            <a:ext cx="6276975" cy="3733800"/>
          </a:xfrm>
          <a:prstGeom prst="rect">
            <a:avLst/>
          </a:prstGeom>
        </p:spPr>
      </p:pic>
    </p:spTree>
    <p:extLst>
      <p:ext uri="{BB962C8B-B14F-4D97-AF65-F5344CB8AC3E}">
        <p14:creationId xmlns:p14="http://schemas.microsoft.com/office/powerpoint/2010/main" val="22710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795886"/>
            <a:ext cx="6554867" cy="1143000"/>
          </a:xfrm>
        </p:spPr>
        <p:txBody>
          <a:bodyPr/>
          <a:lstStyle/>
          <a:p>
            <a:r>
              <a:rPr lang="es-ES" dirty="0" smtClean="0"/>
              <a:t>Diagrama de secuencia</a:t>
            </a:r>
            <a:br>
              <a:rPr lang="es-ES" dirty="0" smtClean="0"/>
            </a:br>
            <a:r>
              <a:rPr lang="es-ES" sz="1800" dirty="0" smtClean="0"/>
              <a:t>criterios</a:t>
            </a:r>
            <a:endParaRPr lang="es-ES" dirty="0"/>
          </a:p>
        </p:txBody>
      </p:sp>
      <p:sp>
        <p:nvSpPr>
          <p:cNvPr id="3" name="Marcador de contenido 2"/>
          <p:cNvSpPr>
            <a:spLocks noGrp="1"/>
          </p:cNvSpPr>
          <p:nvPr>
            <p:ph idx="1"/>
          </p:nvPr>
        </p:nvSpPr>
        <p:spPr/>
        <p:txBody>
          <a:bodyPr/>
          <a:lstStyle/>
          <a:p>
            <a:endParaRPr lang="es-ES"/>
          </a:p>
        </p:txBody>
      </p:sp>
      <p:pic>
        <p:nvPicPr>
          <p:cNvPr id="5" name="Imagen 4" descr="secuencia criteri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23478"/>
            <a:ext cx="7092280" cy="3733800"/>
          </a:xfrm>
          <a:prstGeom prst="rect">
            <a:avLst/>
          </a:prstGeom>
        </p:spPr>
      </p:pic>
    </p:spTree>
    <p:extLst>
      <p:ext uri="{BB962C8B-B14F-4D97-AF65-F5344CB8AC3E}">
        <p14:creationId xmlns:p14="http://schemas.microsoft.com/office/powerpoint/2010/main" val="344692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795886"/>
            <a:ext cx="6554867" cy="1143000"/>
          </a:xfrm>
        </p:spPr>
        <p:txBody>
          <a:bodyPr/>
          <a:lstStyle/>
          <a:p>
            <a:r>
              <a:rPr lang="es-ES" dirty="0" smtClean="0"/>
              <a:t>Diagrama de secuencia</a:t>
            </a:r>
            <a:br>
              <a:rPr lang="es-ES" dirty="0" smtClean="0"/>
            </a:br>
            <a:r>
              <a:rPr lang="es-ES" sz="1800" dirty="0" smtClean="0"/>
              <a:t>informaci</a:t>
            </a:r>
            <a:r>
              <a:rPr lang="es-ES" sz="1800" dirty="0" smtClean="0"/>
              <a:t>ó</a:t>
            </a:r>
            <a:r>
              <a:rPr lang="es-ES" sz="1800" dirty="0" smtClean="0"/>
              <a:t>n producto</a:t>
            </a:r>
            <a:endParaRPr lang="es-ES" dirty="0"/>
          </a:p>
        </p:txBody>
      </p:sp>
      <p:sp>
        <p:nvSpPr>
          <p:cNvPr id="3" name="Marcador de contenido 2"/>
          <p:cNvSpPr>
            <a:spLocks noGrp="1"/>
          </p:cNvSpPr>
          <p:nvPr>
            <p:ph idx="1"/>
          </p:nvPr>
        </p:nvSpPr>
        <p:spPr/>
        <p:txBody>
          <a:bodyPr/>
          <a:lstStyle/>
          <a:p>
            <a:endParaRPr lang="es-ES"/>
          </a:p>
        </p:txBody>
      </p:sp>
      <p:pic>
        <p:nvPicPr>
          <p:cNvPr id="5" name="Imagen 4" descr="secuencia seleccion produc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3478"/>
            <a:ext cx="7452320" cy="3733800"/>
          </a:xfrm>
          <a:prstGeom prst="rect">
            <a:avLst/>
          </a:prstGeom>
        </p:spPr>
      </p:pic>
    </p:spTree>
    <p:extLst>
      <p:ext uri="{BB962C8B-B14F-4D97-AF65-F5344CB8AC3E}">
        <p14:creationId xmlns:p14="http://schemas.microsoft.com/office/powerpoint/2010/main" val="367524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3705876"/>
            <a:ext cx="6554867" cy="1143000"/>
          </a:xfrm>
        </p:spPr>
        <p:txBody>
          <a:bodyPr/>
          <a:lstStyle/>
          <a:p>
            <a:r>
              <a:rPr lang="es-CL" dirty="0" smtClean="0"/>
              <a:t>Gestión de riesgo sprint</a:t>
            </a:r>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348811018"/>
              </p:ext>
            </p:extLst>
          </p:nvPr>
        </p:nvGraphicFramePr>
        <p:xfrm>
          <a:off x="0" y="87471"/>
          <a:ext cx="9144000" cy="3618406"/>
        </p:xfrm>
        <a:graphic>
          <a:graphicData uri="http://schemas.openxmlformats.org/drawingml/2006/table">
            <a:tbl>
              <a:tblPr/>
              <a:tblGrid>
                <a:gridCol w="368756"/>
                <a:gridCol w="2258632"/>
                <a:gridCol w="2005112"/>
                <a:gridCol w="515564"/>
                <a:gridCol w="1008112"/>
                <a:gridCol w="763763"/>
                <a:gridCol w="2224061"/>
              </a:tblGrid>
              <a:tr h="328946">
                <a:tc gridSpan="7">
                  <a:txBody>
                    <a:bodyPr/>
                    <a:lstStyle/>
                    <a:p>
                      <a:pPr algn="ctr" fontAlgn="ctr"/>
                      <a:r>
                        <a:rPr lang="es-CL" sz="800" b="0" i="0" u="none" strike="noStrike" dirty="0">
                          <a:solidFill>
                            <a:srgbClr val="000000"/>
                          </a:solidFill>
                          <a:effectLst/>
                          <a:latin typeface="Arial" panose="020B0604020202020204" pitchFamily="34" charset="0"/>
                        </a:rPr>
                        <a:t>RIESGOS DE SPRINT</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47D"/>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328946">
                <a:tc>
                  <a:txBody>
                    <a:bodyPr/>
                    <a:lstStyle/>
                    <a:p>
                      <a:pPr algn="ctr" fontAlgn="ctr"/>
                      <a:r>
                        <a:rPr lang="es-CL" sz="800" b="0" i="0" u="none" strike="noStrike" dirty="0">
                          <a:solidFill>
                            <a:srgbClr val="000000"/>
                          </a:solidFill>
                          <a:effectLst/>
                          <a:latin typeface="Arial" panose="020B0604020202020204" pitchFamily="34" charset="0"/>
                        </a:rPr>
                        <a:t>ID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POSIBLE RESULTADO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IMPACTO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a:solidFill>
                            <a:srgbClr val="000000"/>
                          </a:solidFill>
                          <a:effectLst/>
                          <a:latin typeface="Arial" panose="020B0604020202020204" pitchFamily="34" charset="0"/>
                        </a:rPr>
                        <a:t>PROBABILIDAD</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NIVEL DE RIESGO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c>
                  <a:txBody>
                    <a:bodyPr/>
                    <a:lstStyle/>
                    <a:p>
                      <a:pPr algn="ctr" fontAlgn="ctr"/>
                      <a:r>
                        <a:rPr lang="es-CL" sz="800" b="0" i="0" u="none" strike="noStrike" dirty="0">
                          <a:solidFill>
                            <a:srgbClr val="000000"/>
                          </a:solidFill>
                          <a:effectLst/>
                          <a:latin typeface="Arial" panose="020B0604020202020204" pitchFamily="34" charset="0"/>
                        </a:rPr>
                        <a:t>MITIGACION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lumOff val="50000"/>
                      </a:schemeClr>
                    </a:solidFill>
                  </a:tcPr>
                </a:tc>
              </a:tr>
              <a:tr h="328946">
                <a:tc>
                  <a:txBody>
                    <a:bodyPr/>
                    <a:lstStyle/>
                    <a:p>
                      <a:pPr algn="ctr" fontAlgn="b"/>
                      <a:r>
                        <a:rPr lang="es-CL" sz="800" b="0" i="0" u="none" strike="noStrike" dirty="0">
                          <a:solidFill>
                            <a:srgbClr val="000000"/>
                          </a:solidFill>
                          <a:effectLst/>
                          <a:latin typeface="Arial" panose="020B0604020202020204" pitchFamily="34" charset="0"/>
                        </a:rPr>
                        <a:t>1</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No terminar todas las tareas del sprint </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a:solidFill>
                            <a:srgbClr val="000000"/>
                          </a:solidFill>
                          <a:effectLst/>
                          <a:latin typeface="Calibri" panose="020F050202020403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s-CL" sz="800" b="0" i="0" u="none" strike="noStrike" dirty="0">
                          <a:solidFill>
                            <a:srgbClr val="000000"/>
                          </a:solidFill>
                          <a:effectLst/>
                          <a:latin typeface="Arial" panose="020B0604020202020204" pitchFamily="34" charset="0"/>
                        </a:rPr>
                        <a:t>Establecer tiempos por sprint no muy estrechos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2</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Cambios por parte del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Modificacion de requerimiento. Retraso en la planificacion</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smtClean="0">
                          <a:solidFill>
                            <a:srgbClr val="000000"/>
                          </a:solidFill>
                          <a:effectLst/>
                          <a:latin typeface="Arial" panose="020B0604020202020204" pitchFamily="34" charset="0"/>
                        </a:rPr>
                        <a:t>1</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smtClean="0">
                          <a:solidFill>
                            <a:srgbClr val="000000"/>
                          </a:solidFill>
                          <a:effectLst/>
                          <a:latin typeface="Arial" panose="020B0604020202020204" pitchFamily="34" charset="0"/>
                        </a:rPr>
                        <a:t>3</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smtClean="0">
                          <a:solidFill>
                            <a:srgbClr val="000000"/>
                          </a:solidFill>
                          <a:effectLst/>
                          <a:latin typeface="Calibri" panose="020F0502020204030204" pitchFamily="34" charset="0"/>
                        </a:rPr>
                        <a:t>4</a:t>
                      </a:r>
                      <a:endParaRPr lang="es-CL" sz="900" b="0" i="0" u="none" strike="noStrike" dirty="0">
                        <a:solidFill>
                          <a:srgbClr val="000000"/>
                        </a:solidFill>
                        <a:effectLst/>
                        <a:latin typeface="Calibri" panose="020F0502020204030204" pitchFamily="34" charset="0"/>
                      </a:endParaRP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dirty="0">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Estimaciones erradas de las HU por parte del equipo</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 </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dirty="0">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Estimar mediante tecnicas</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4</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Desconocimiento del uso de las herramientas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Dar un periodo de investigacion</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5</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Trabajos imprevistos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smtClean="0">
                          <a:solidFill>
                            <a:srgbClr val="000000"/>
                          </a:solidFill>
                          <a:effectLst/>
                          <a:latin typeface="Arial" panose="020B0604020202020204" pitchFamily="34" charset="0"/>
                        </a:rPr>
                        <a:t>Interrupción </a:t>
                      </a:r>
                      <a:r>
                        <a:rPr lang="es-CL" sz="800" b="0" i="0" u="none" strike="noStrike" dirty="0">
                          <a:solidFill>
                            <a:srgbClr val="000000"/>
                          </a:solidFill>
                          <a:effectLst/>
                          <a:latin typeface="Arial" panose="020B0604020202020204" pitchFamily="34" charset="0"/>
                        </a:rPr>
                        <a:t>del flujo del sprint. 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2</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3</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s-CL" sz="800" b="0" i="0" u="none" strike="noStrike">
                          <a:solidFill>
                            <a:srgbClr val="000000"/>
                          </a:solidFill>
                          <a:effectLst/>
                          <a:latin typeface="Arial" panose="020B0604020202020204" pitchFamily="34" charset="0"/>
                        </a:rPr>
                        <a:t>Planificar correctamente los sprint y el proyecto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(Hardware)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a:solidFill>
                            <a:srgbClr val="000000"/>
                          </a:solidFill>
                          <a:effectLst/>
                          <a:latin typeface="Arial" panose="020B0604020202020204" pitchFamily="34" charset="0"/>
                        </a:rPr>
                        <a:t>Mantener una buena mantencion del equipo de trabajo</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7</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Problemas tecnicos (Software)</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Retraso en la </a:t>
                      </a:r>
                      <a:r>
                        <a:rPr lang="es-CL" sz="800" b="0" i="0" u="none" strike="noStrike" dirty="0" smtClean="0">
                          <a:solidFill>
                            <a:srgbClr val="000000"/>
                          </a:solidFill>
                          <a:effectLst/>
                          <a:latin typeface="Arial" panose="020B0604020202020204" pitchFamily="34" charset="0"/>
                        </a:rPr>
                        <a:t>planificación</a:t>
                      </a:r>
                      <a:endParaRPr lang="es-CL" sz="800" b="0" i="0" u="none" strike="noStrike" dirty="0">
                        <a:solidFill>
                          <a:srgbClr val="000000"/>
                        </a:solidFill>
                        <a:effectLst/>
                        <a:latin typeface="Arial" panose="020B0604020202020204" pitchFamily="34" charset="0"/>
                      </a:endParaRP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Actualizar constantemente los equipos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8</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comunicación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s-CL" sz="800" b="0" i="0" u="none" strike="noStrike">
                          <a:solidFill>
                            <a:srgbClr val="000000"/>
                          </a:solidFill>
                          <a:effectLst/>
                          <a:latin typeface="Arial" panose="020B0604020202020204" pitchFamily="34" charset="0"/>
                        </a:rPr>
                        <a:t>Establecer reuniones programadas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28946">
                <a:tc>
                  <a:txBody>
                    <a:bodyPr/>
                    <a:lstStyle/>
                    <a:p>
                      <a:pPr algn="ctr" fontAlgn="b"/>
                      <a:r>
                        <a:rPr lang="es-CL" sz="800" b="0" i="0" u="none" strike="noStrike">
                          <a:solidFill>
                            <a:srgbClr val="000000"/>
                          </a:solidFill>
                          <a:effectLst/>
                          <a:latin typeface="Arial" panose="020B0604020202020204" pitchFamily="34" charset="0"/>
                        </a:rPr>
                        <a:t>9</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a:solidFill>
                            <a:srgbClr val="000000"/>
                          </a:solidFill>
                          <a:effectLst/>
                          <a:latin typeface="Arial" panose="020B0604020202020204" pitchFamily="34" charset="0"/>
                        </a:rPr>
                        <a:t>Falta de comprension en la reuniones con el product owner</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ctr"/>
                      <a:r>
                        <a:rPr lang="es-CL" sz="800" b="0" i="0" u="none" strike="noStrike" dirty="0">
                          <a:solidFill>
                            <a:srgbClr val="000000"/>
                          </a:solidFill>
                          <a:effectLst/>
                          <a:latin typeface="Arial" panose="020B0604020202020204" pitchFamily="34" charset="0"/>
                        </a:rPr>
                        <a:t>Desarrollo no acorde a sus requisitos</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a:solidFill>
                            <a:srgbClr val="000000"/>
                          </a:solidFill>
                          <a:effectLst/>
                          <a:latin typeface="Arial" panose="020B0604020202020204" pitchFamily="34" charset="0"/>
                        </a:rPr>
                        <a:t>3</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CL" sz="800" b="0" i="0" u="none" strike="noStrike" dirty="0">
                          <a:solidFill>
                            <a:srgbClr val="000000"/>
                          </a:solidFill>
                          <a:effectLst/>
                          <a:latin typeface="Arial" panose="020B0604020202020204" pitchFamily="34" charset="0"/>
                        </a:rPr>
                        <a:t>1</a:t>
                      </a:r>
                    </a:p>
                  </a:txBody>
                  <a:tcPr marL="4128" marR="4128" marT="30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s-CL" sz="900" b="0" i="0" u="none" strike="noStrike">
                          <a:solidFill>
                            <a:srgbClr val="000000"/>
                          </a:solidFill>
                          <a:effectLst/>
                          <a:latin typeface="Calibri" panose="020F0502020204030204" pitchFamily="34" charset="0"/>
                        </a:rPr>
                        <a:t>6</a:t>
                      </a: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CL" sz="800" b="0" i="0" u="none" strike="noStrike" dirty="0">
                          <a:solidFill>
                            <a:srgbClr val="000000"/>
                          </a:solidFill>
                          <a:effectLst/>
                          <a:latin typeface="Arial" panose="020B0604020202020204" pitchFamily="34" charset="0"/>
                        </a:rPr>
                        <a:t>Grabar cada una de las reuniones hechas con el </a:t>
                      </a:r>
                      <a:r>
                        <a:rPr lang="es-CL" sz="800" b="0" i="0" u="none" strike="noStrike" dirty="0" err="1">
                          <a:solidFill>
                            <a:srgbClr val="000000"/>
                          </a:solidFill>
                          <a:effectLst/>
                          <a:latin typeface="Arial" panose="020B0604020202020204" pitchFamily="34" charset="0"/>
                        </a:rPr>
                        <a:t>product</a:t>
                      </a:r>
                      <a:r>
                        <a:rPr lang="es-CL" sz="800" b="0" i="0" u="none" strike="noStrike" dirty="0">
                          <a:solidFill>
                            <a:srgbClr val="000000"/>
                          </a:solidFill>
                          <a:effectLst/>
                          <a:latin typeface="Arial" panose="020B0604020202020204" pitchFamily="34" charset="0"/>
                        </a:rPr>
                        <a:t> </a:t>
                      </a:r>
                      <a:r>
                        <a:rPr lang="es-CL" sz="800" b="0" i="0" u="none" strike="noStrike" dirty="0" err="1">
                          <a:solidFill>
                            <a:srgbClr val="000000"/>
                          </a:solidFill>
                          <a:effectLst/>
                          <a:latin typeface="Arial" panose="020B0604020202020204" pitchFamily="34" charset="0"/>
                        </a:rPr>
                        <a:t>owner</a:t>
                      </a:r>
                      <a:endParaRPr lang="es-CL" sz="800" b="0" i="0" u="none" strike="noStrike" dirty="0">
                        <a:solidFill>
                          <a:srgbClr val="000000"/>
                        </a:solidFill>
                        <a:effectLst/>
                        <a:latin typeface="Arial" panose="020B0604020202020204" pitchFamily="34" charset="0"/>
                      </a:endParaRPr>
                    </a:p>
                  </a:txBody>
                  <a:tcPr marL="4128" marR="4128" marT="30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11942056"/>
              </p:ext>
            </p:extLst>
          </p:nvPr>
        </p:nvGraphicFramePr>
        <p:xfrm>
          <a:off x="7020272" y="3867894"/>
          <a:ext cx="1368153" cy="1116572"/>
        </p:xfrm>
        <a:graphic>
          <a:graphicData uri="http://schemas.openxmlformats.org/drawingml/2006/table">
            <a:tbl>
              <a:tblPr firstRow="1" firstCol="1" bandRow="1"/>
              <a:tblGrid>
                <a:gridCol w="285528"/>
                <a:gridCol w="285528"/>
                <a:gridCol w="285528"/>
                <a:gridCol w="285528"/>
                <a:gridCol w="226041"/>
              </a:tblGrid>
              <a:tr h="238075">
                <a:tc row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Impacto</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vert="vert270" anchor="ctr">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90798">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r>
              <a:tr h="211549">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endParaRPr lang="es-CL" sz="900" dirty="0">
                        <a:effectLst/>
                        <a:latin typeface="Cambria" panose="02040503050406030204" pitchFamily="18" charset="0"/>
                      </a:endParaRPr>
                    </a:p>
                  </a:txBody>
                  <a:tcPr marL="44450" marR="44450" marT="0" marB="0" anchor="ctr">
                    <a:lnL>
                      <a:noFill/>
                    </a:lnL>
                    <a:lnR>
                      <a:noFill/>
                    </a:lnR>
                    <a:lnT>
                      <a:noFill/>
                    </a:lnT>
                    <a:lnB>
                      <a:noFill/>
                    </a:lnB>
                    <a:solidFill>
                      <a:srgbClr val="FFC000"/>
                    </a:solidFill>
                  </a:tcPr>
                </a:tc>
                <a:tc grid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Probabilidad</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FFC000"/>
                    </a:solidFill>
                  </a:tcPr>
                </a:tc>
                <a:tc hMerge="1">
                  <a:txBody>
                    <a:bodyPr/>
                    <a:lstStyle/>
                    <a:p>
                      <a:endParaRPr lang="es-CL"/>
                    </a:p>
                  </a:txBody>
                  <a:tcPr/>
                </a:tc>
                <a:tc hMerge="1">
                  <a:txBody>
                    <a:bodyPr/>
                    <a:lstStyle/>
                    <a:p>
                      <a:endParaRPr lang="es-CL"/>
                    </a:p>
                  </a:txBody>
                  <a:tcPr/>
                </a:tc>
              </a:tr>
            </a:tbl>
          </a:graphicData>
        </a:graphic>
      </p:graphicFrame>
    </p:spTree>
    <p:extLst>
      <p:ext uri="{BB962C8B-B14F-4D97-AF65-F5344CB8AC3E}">
        <p14:creationId xmlns:p14="http://schemas.microsoft.com/office/powerpoint/2010/main" val="17398332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VERSIONES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63689" y="1132606"/>
            <a:ext cx="5493075" cy="2166221"/>
          </a:xfrm>
          <a:prstGeom prst="rect">
            <a:avLst/>
          </a:prstGeom>
        </p:spPr>
      </p:pic>
    </p:spTree>
    <p:extLst>
      <p:ext uri="{BB962C8B-B14F-4D97-AF65-F5344CB8AC3E}">
        <p14:creationId xmlns:p14="http://schemas.microsoft.com/office/powerpoint/2010/main" val="21955346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CAMBIOS</a:t>
            </a:r>
            <a:endParaRPr lang="es-CL" dirty="0"/>
          </a:p>
        </p:txBody>
      </p:sp>
      <p:sp>
        <p:nvSpPr>
          <p:cNvPr id="3" name="Marcador de contenido 2"/>
          <p:cNvSpPr>
            <a:spLocks noGrp="1"/>
          </p:cNvSpPr>
          <p:nvPr>
            <p:ph idx="1"/>
          </p:nvPr>
        </p:nvSpPr>
        <p:spPr/>
        <p:txBody>
          <a:bodyPr/>
          <a:lstStyle/>
          <a:p>
            <a:endParaRPr lang="es-CL" dirty="0"/>
          </a:p>
        </p:txBody>
      </p:sp>
      <p:pic>
        <p:nvPicPr>
          <p:cNvPr id="4" name="Imagen 3"/>
          <p:cNvPicPr>
            <a:picLocks noChangeAspect="1"/>
          </p:cNvPicPr>
          <p:nvPr/>
        </p:nvPicPr>
        <p:blipFill>
          <a:blip r:embed="rId2"/>
          <a:stretch>
            <a:fillRect/>
          </a:stretch>
        </p:blipFill>
        <p:spPr>
          <a:xfrm>
            <a:off x="179513" y="951571"/>
            <a:ext cx="8509767" cy="1974194"/>
          </a:xfrm>
          <a:prstGeom prst="rect">
            <a:avLst/>
          </a:prstGeom>
        </p:spPr>
      </p:pic>
    </p:spTree>
    <p:extLst>
      <p:ext uri="{BB962C8B-B14F-4D97-AF65-F5344CB8AC3E}">
        <p14:creationId xmlns:p14="http://schemas.microsoft.com/office/powerpoint/2010/main" val="32884568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se hará?</a:t>
            </a:r>
            <a:endParaRPr lang="es-CL" dirty="0"/>
          </a:p>
        </p:txBody>
      </p:sp>
      <p:sp>
        <p:nvSpPr>
          <p:cNvPr id="3" name="Marcador de contenido 2"/>
          <p:cNvSpPr>
            <a:spLocks noGrp="1"/>
          </p:cNvSpPr>
          <p:nvPr>
            <p:ph idx="1"/>
          </p:nvPr>
        </p:nvSpPr>
        <p:spPr/>
        <p:txBody>
          <a:bodyPr/>
          <a:lstStyle/>
          <a:p>
            <a:pPr algn="just"/>
            <a:r>
              <a:rPr lang="es-CL" dirty="0" smtClean="0"/>
              <a:t>SE CONTINUAR</a:t>
            </a:r>
            <a:r>
              <a:rPr lang="es-CL" dirty="0" smtClean="0"/>
              <a:t>A TRABAJANDO EN LAS TAREAS DE CADA HISTORIA DE USUARIO.</a:t>
            </a:r>
            <a:endParaRPr lang="es-CL" dirty="0" smtClean="0"/>
          </a:p>
          <a:p>
            <a:pPr algn="just"/>
            <a:r>
              <a:rPr lang="es-CL" dirty="0" smtClean="0"/>
              <a:t>SE REALIZARAN REUNIONES EN CONJUNTO CON EL PRODUCT </a:t>
            </a:r>
            <a:r>
              <a:rPr lang="es-CL" dirty="0" smtClean="0"/>
              <a:t>OWNER.</a:t>
            </a:r>
            <a:endParaRPr lang="es-CL" dirty="0"/>
          </a:p>
        </p:txBody>
      </p:sp>
    </p:spTree>
    <p:extLst>
      <p:ext uri="{BB962C8B-B14F-4D97-AF65-F5344CB8AC3E}">
        <p14:creationId xmlns:p14="http://schemas.microsoft.com/office/powerpoint/2010/main" val="11870794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Problemas encontrados</a:t>
            </a:r>
            <a:endParaRPr lang="es-CL" dirty="0"/>
          </a:p>
        </p:txBody>
      </p:sp>
      <p:sp>
        <p:nvSpPr>
          <p:cNvPr id="3" name="Marcador de contenido 2"/>
          <p:cNvSpPr>
            <a:spLocks noGrp="1"/>
          </p:cNvSpPr>
          <p:nvPr>
            <p:ph idx="1"/>
          </p:nvPr>
        </p:nvSpPr>
        <p:spPr/>
        <p:txBody>
          <a:bodyPr/>
          <a:lstStyle/>
          <a:p>
            <a:r>
              <a:rPr lang="es-CL" dirty="0" smtClean="0"/>
              <a:t>PRUEBAS UNITARIAS</a:t>
            </a:r>
            <a:endParaRPr lang="es-CL" dirty="0" smtClean="0"/>
          </a:p>
        </p:txBody>
      </p:sp>
    </p:spTree>
    <p:extLst>
      <p:ext uri="{BB962C8B-B14F-4D97-AF65-F5344CB8AC3E}">
        <p14:creationId xmlns:p14="http://schemas.microsoft.com/office/powerpoint/2010/main" val="1556046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GRACIAS POR SU ATENCIÓN</a:t>
            </a:r>
            <a:endParaRPr lang="es-CL" dirty="0"/>
          </a:p>
        </p:txBody>
      </p:sp>
      <p:sp>
        <p:nvSpPr>
          <p:cNvPr id="3" name="Marcador de contenido 2"/>
          <p:cNvSpPr>
            <a:spLocks noGrp="1"/>
          </p:cNvSpPr>
          <p:nvPr>
            <p:ph idx="1"/>
          </p:nvPr>
        </p:nvSpPr>
        <p:spPr/>
        <p:txBody>
          <a:bodyPr/>
          <a:lstStyle/>
          <a:p>
            <a:endParaRPr lang="es-CL"/>
          </a:p>
        </p:txBody>
      </p:sp>
    </p:spTree>
    <p:extLst>
      <p:ext uri="{BB962C8B-B14F-4D97-AF65-F5344CB8AC3E}">
        <p14:creationId xmlns:p14="http://schemas.microsoft.com/office/powerpoint/2010/main" val="34701640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hicimos?</a:t>
            </a:r>
            <a:endParaRPr lang="es-CL" dirty="0"/>
          </a:p>
        </p:txBody>
      </p:sp>
      <p:sp>
        <p:nvSpPr>
          <p:cNvPr id="3" name="Marcador de contenido 2"/>
          <p:cNvSpPr>
            <a:spLocks noGrp="1"/>
          </p:cNvSpPr>
          <p:nvPr>
            <p:ph idx="1"/>
          </p:nvPr>
        </p:nvSpPr>
        <p:spPr/>
        <p:txBody>
          <a:bodyPr>
            <a:normAutofit fontScale="92500" lnSpcReduction="20000"/>
          </a:bodyPr>
          <a:lstStyle/>
          <a:p>
            <a:r>
              <a:rPr lang="es-CL" dirty="0" smtClean="0"/>
              <a:t>SE REALIZARON </a:t>
            </a:r>
            <a:r>
              <a:rPr lang="es-CL" dirty="0" smtClean="0"/>
              <a:t>LA </a:t>
            </a:r>
            <a:r>
              <a:rPr lang="es-CL" dirty="0" smtClean="0"/>
              <a:t>REUNIO</a:t>
            </a:r>
            <a:r>
              <a:rPr lang="es-CL" dirty="0" smtClean="0"/>
              <a:t>N</a:t>
            </a:r>
            <a:r>
              <a:rPr lang="es-CL" dirty="0" smtClean="0"/>
              <a:t> DE INICIO DE SPRINT CON EL PRODUCTO OWNER.</a:t>
            </a:r>
            <a:endParaRPr lang="es-CL" dirty="0" smtClean="0"/>
          </a:p>
          <a:p>
            <a:r>
              <a:rPr lang="es-CL" dirty="0" smtClean="0"/>
              <a:t>SE </a:t>
            </a:r>
            <a:r>
              <a:rPr lang="es-CL" dirty="0" smtClean="0"/>
              <a:t>DISPUSIERON LAS PRIMERAS HISTORIAS DE USUARIO QUE ENTRARIAN AL PRIMER </a:t>
            </a:r>
            <a:r>
              <a:rPr lang="es-CL" dirty="0" smtClean="0"/>
              <a:t>SPRINT</a:t>
            </a:r>
          </a:p>
          <a:p>
            <a:r>
              <a:rPr lang="es-CL" dirty="0" smtClean="0"/>
              <a:t>SE REALIZAR</a:t>
            </a:r>
            <a:r>
              <a:rPr lang="es-CL" dirty="0" smtClean="0"/>
              <a:t>ON LAS TAREAS PARA CADA HISTORIA DE USUARIO</a:t>
            </a:r>
            <a:endParaRPr lang="es-CL" dirty="0" smtClean="0"/>
          </a:p>
          <a:p>
            <a:r>
              <a:rPr lang="es-CL" dirty="0" smtClean="0"/>
              <a:t>SE INSTALARON LAS HERRAMIENTAS DE TRABAJO QUE DISPONDRÁ EL </a:t>
            </a:r>
            <a:r>
              <a:rPr lang="es-CL" dirty="0" smtClean="0"/>
              <a:t>EQUIPO</a:t>
            </a:r>
          </a:p>
          <a:p>
            <a:r>
              <a:rPr lang="es-CL" dirty="0" smtClean="0"/>
              <a:t>SE EMPEZO A TRABAJAR EN LAS TAREAS A REALIZAR.</a:t>
            </a:r>
            <a:endParaRPr lang="es-CL" dirty="0"/>
          </a:p>
        </p:txBody>
      </p:sp>
    </p:spTree>
    <p:extLst>
      <p:ext uri="{BB962C8B-B14F-4D97-AF65-F5344CB8AC3E}">
        <p14:creationId xmlns:p14="http://schemas.microsoft.com/office/powerpoint/2010/main" val="3498315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1" y="3327834"/>
            <a:ext cx="6554867" cy="1143000"/>
          </a:xfrm>
        </p:spPr>
        <p:txBody>
          <a:bodyPr/>
          <a:lstStyle/>
          <a:p>
            <a:r>
              <a:rPr lang="es-CL" dirty="0" smtClean="0"/>
              <a:t>Contextualización</a:t>
            </a:r>
            <a:endParaRPr lang="es-CL" dirty="0"/>
          </a:p>
        </p:txBody>
      </p:sp>
      <p:sp>
        <p:nvSpPr>
          <p:cNvPr id="3" name="Marcador de contenido 2"/>
          <p:cNvSpPr>
            <a:spLocks noGrp="1"/>
          </p:cNvSpPr>
          <p:nvPr>
            <p:ph idx="1"/>
          </p:nvPr>
        </p:nvSpPr>
        <p:spPr>
          <a:xfrm>
            <a:off x="533400" y="400050"/>
            <a:ext cx="8359080" cy="2825753"/>
          </a:xfrm>
        </p:spPr>
        <p:txBody>
          <a:bodyPr/>
          <a:lstStyle/>
          <a:p>
            <a:pPr algn="just"/>
            <a:r>
              <a:rPr lang="es-CL" dirty="0" smtClean="0"/>
              <a:t>EN LA ACTUALIDAD LAS GRANDES EMPRESAS COMPITEN POR TENER LA MAYOR CANTIDAD DE CLIENTES POSIBLES, POR LO TANTO LOS PRECIOS DE LOS PRODUCTOS VARIA DEPENDIENDO DE LA EMPRESA, ES POR ESO QUE NACE LA NECESIDAD DE TENER MAS CONOCIMIENTO SOBRE LAS OFERTAS QUE ENTREGA EL MERCADO A SUS CONSUMIDORES, PARA ASÍ PODER OBTENER UN PRODUCTO POR UN PRECIO QUE DEJE SATISFECHO AL CONSUMIDOR.</a:t>
            </a:r>
            <a:endParaRPr lang="es-CL" dirty="0"/>
          </a:p>
        </p:txBody>
      </p:sp>
    </p:spTree>
    <p:extLst>
      <p:ext uri="{BB962C8B-B14F-4D97-AF65-F5344CB8AC3E}">
        <p14:creationId xmlns:p14="http://schemas.microsoft.com/office/powerpoint/2010/main" val="2486045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Línea de tiempo</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86618"/>
            <a:ext cx="9144000" cy="1885232"/>
          </a:xfrm>
        </p:spPr>
      </p:pic>
    </p:spTree>
    <p:extLst>
      <p:ext uri="{BB962C8B-B14F-4D97-AF65-F5344CB8AC3E}">
        <p14:creationId xmlns:p14="http://schemas.microsoft.com/office/powerpoint/2010/main" val="28104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planificación</a:t>
            </a:r>
            <a:endParaRPr lang="es-CL"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43558"/>
            <a:ext cx="9144000" cy="2268252"/>
          </a:xfrm>
        </p:spPr>
      </p:pic>
    </p:spTree>
    <p:extLst>
      <p:ext uri="{BB962C8B-B14F-4D97-AF65-F5344CB8AC3E}">
        <p14:creationId xmlns:p14="http://schemas.microsoft.com/office/powerpoint/2010/main" val="3754876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4191930"/>
            <a:ext cx="6554867" cy="1143000"/>
          </a:xfrm>
        </p:spPr>
        <p:txBody>
          <a:bodyPr/>
          <a:lstStyle/>
          <a:p>
            <a:r>
              <a:rPr lang="es-CL" dirty="0" err="1" smtClean="0"/>
              <a:t>Product</a:t>
            </a:r>
            <a:r>
              <a:rPr lang="es-CL" dirty="0" smtClean="0"/>
              <a:t> </a:t>
            </a:r>
            <a:r>
              <a:rPr lang="es-CL" dirty="0" err="1" smtClean="0"/>
              <a:t>backlog</a:t>
            </a:r>
            <a:endParaRPr lang="es-CL" dirty="0"/>
          </a:p>
        </p:txBody>
      </p:sp>
      <p:sp>
        <p:nvSpPr>
          <p:cNvPr id="6" name="Marcador de contenido 5"/>
          <p:cNvSpPr>
            <a:spLocks noGrp="1"/>
          </p:cNvSpPr>
          <p:nvPr>
            <p:ph idx="1"/>
          </p:nvPr>
        </p:nvSpPr>
        <p:spPr/>
        <p:txBody>
          <a:bodyPr/>
          <a:lstStyle/>
          <a:p>
            <a:endParaRPr lang="es-ES"/>
          </a:p>
        </p:txBody>
      </p:sp>
      <p:pic>
        <p:nvPicPr>
          <p:cNvPr id="7" name="Imagen 6" descr="Captura de pantalla 2015-05-05 a las 17.38.3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083917"/>
          </a:xfrm>
          <a:prstGeom prst="rect">
            <a:avLst/>
          </a:prstGeom>
        </p:spPr>
      </p:pic>
    </p:spTree>
    <p:extLst>
      <p:ext uri="{BB962C8B-B14F-4D97-AF65-F5344CB8AC3E}">
        <p14:creationId xmlns:p14="http://schemas.microsoft.com/office/powerpoint/2010/main" val="12724228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a:t>
            </a:r>
            <a:r>
              <a:rPr lang="es-CL" dirty="0" err="1" smtClean="0"/>
              <a:t>backlog</a:t>
            </a:r>
            <a:r>
              <a:rPr lang="es-CL" dirty="0" smtClean="0"/>
              <a:t> 1</a:t>
            </a:r>
            <a:endParaRPr lang="es-CL" dirty="0"/>
          </a:p>
        </p:txBody>
      </p:sp>
      <p:sp>
        <p:nvSpPr>
          <p:cNvPr id="3" name="Marcador de contenido 2"/>
          <p:cNvSpPr>
            <a:spLocks noGrp="1"/>
          </p:cNvSpPr>
          <p:nvPr>
            <p:ph idx="1"/>
          </p:nvPr>
        </p:nvSpPr>
        <p:spPr/>
        <p:txBody>
          <a:bodyPr/>
          <a:lstStyle/>
          <a:p>
            <a:endParaRPr lang="es-ES"/>
          </a:p>
        </p:txBody>
      </p:sp>
      <p:pic>
        <p:nvPicPr>
          <p:cNvPr id="5" name="Imagen 4" descr="Captura de pantalla 2015-05-05 a las 17.40.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5526"/>
            <a:ext cx="9144000" cy="2520279"/>
          </a:xfrm>
          <a:prstGeom prst="rect">
            <a:avLst/>
          </a:prstGeom>
        </p:spPr>
      </p:pic>
    </p:spTree>
    <p:extLst>
      <p:ext uri="{BB962C8B-B14F-4D97-AF65-F5344CB8AC3E}">
        <p14:creationId xmlns:p14="http://schemas.microsoft.com/office/powerpoint/2010/main" val="39661263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Tareas</a:t>
            </a:r>
            <a:endParaRPr lang="es-CL" dirty="0"/>
          </a:p>
        </p:txBody>
      </p:sp>
      <p:sp>
        <p:nvSpPr>
          <p:cNvPr id="3" name="Marcador de contenido 2"/>
          <p:cNvSpPr>
            <a:spLocks noGrp="1"/>
          </p:cNvSpPr>
          <p:nvPr>
            <p:ph idx="1"/>
          </p:nvPr>
        </p:nvSpPr>
        <p:spPr/>
        <p:txBody>
          <a:bodyPr/>
          <a:lstStyle/>
          <a:p>
            <a:endParaRPr lang="es-ES"/>
          </a:p>
        </p:txBody>
      </p:sp>
      <p:pic>
        <p:nvPicPr>
          <p:cNvPr id="4" name="Imagen 3" descr="Captura de pantalla 2015-05-05 a las 18.0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95486"/>
            <a:ext cx="6801241" cy="4563861"/>
          </a:xfrm>
          <a:prstGeom prst="rect">
            <a:avLst/>
          </a:prstGeom>
        </p:spPr>
      </p:pic>
    </p:spTree>
    <p:extLst>
      <p:ext uri="{BB962C8B-B14F-4D97-AF65-F5344CB8AC3E}">
        <p14:creationId xmlns:p14="http://schemas.microsoft.com/office/powerpoint/2010/main" val="3929864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3579862"/>
            <a:ext cx="6554867" cy="1143000"/>
          </a:xfrm>
        </p:spPr>
        <p:txBody>
          <a:bodyPr/>
          <a:lstStyle/>
          <a:p>
            <a:r>
              <a:rPr lang="es-ES" dirty="0" smtClean="0"/>
              <a:t>Sprint chart</a:t>
            </a:r>
            <a:endParaRPr lang="es-ES" dirty="0"/>
          </a:p>
        </p:txBody>
      </p:sp>
      <p:sp>
        <p:nvSpPr>
          <p:cNvPr id="3" name="Marcador de contenido 2"/>
          <p:cNvSpPr>
            <a:spLocks noGrp="1"/>
          </p:cNvSpPr>
          <p:nvPr>
            <p:ph idx="1"/>
          </p:nvPr>
        </p:nvSpPr>
        <p:spPr/>
        <p:txBody>
          <a:bodyPr/>
          <a:lstStyle/>
          <a:p>
            <a:endParaRPr lang="es-ES"/>
          </a:p>
        </p:txBody>
      </p:sp>
      <p:pic>
        <p:nvPicPr>
          <p:cNvPr id="4" name="Imagen 3" descr="Captura de pantalla 2015-05-05 a las 18.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3478"/>
            <a:ext cx="8431980" cy="3507854"/>
          </a:xfrm>
          <a:prstGeom prst="rect">
            <a:avLst/>
          </a:prstGeom>
        </p:spPr>
      </p:pic>
    </p:spTree>
    <p:extLst>
      <p:ext uri="{BB962C8B-B14F-4D97-AF65-F5344CB8AC3E}">
        <p14:creationId xmlns:p14="http://schemas.microsoft.com/office/powerpoint/2010/main" val="324454477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TM02900688[[fn=Faceta]]</Template>
  <TotalTime>101</TotalTime>
  <Words>434</Words>
  <Application>Microsoft Macintosh PowerPoint</Application>
  <PresentationFormat>Presentación en pantalla (16:9)</PresentationFormat>
  <Paragraphs>120</Paragraphs>
  <Slides>19</Slides>
  <Notes>0</Notes>
  <HiddenSlides>3</HiddenSlides>
  <MMClips>0</MMClips>
  <ScaleCrop>false</ScaleCrop>
  <HeadingPairs>
    <vt:vector size="4" baseType="variant">
      <vt:variant>
        <vt:lpstr>Tema</vt:lpstr>
      </vt:variant>
      <vt:variant>
        <vt:i4>2</vt:i4>
      </vt:variant>
      <vt:variant>
        <vt:lpstr>Títulos de diapositiva</vt:lpstr>
      </vt:variant>
      <vt:variant>
        <vt:i4>19</vt:i4>
      </vt:variant>
    </vt:vector>
  </HeadingPairs>
  <TitlesOfParts>
    <vt:vector size="21" baseType="lpstr">
      <vt:lpstr>HDOfficeLightV0</vt:lpstr>
      <vt:lpstr>Sector</vt:lpstr>
      <vt:lpstr>“DONDE COMPRARLO” Proyecto de titulo i</vt:lpstr>
      <vt:lpstr>¿qué hicimos?</vt:lpstr>
      <vt:lpstr>Contextualización</vt:lpstr>
      <vt:lpstr>Línea de tiempo</vt:lpstr>
      <vt:lpstr>planificación</vt:lpstr>
      <vt:lpstr>Product backlog</vt:lpstr>
      <vt:lpstr>Sprint backlog 1</vt:lpstr>
      <vt:lpstr>Tareas</vt:lpstr>
      <vt:lpstr>Sprint chart</vt:lpstr>
      <vt:lpstr>Diagrama  de componentes</vt:lpstr>
      <vt:lpstr>Diagrama de secuencia Categoría</vt:lpstr>
      <vt:lpstr>Diagrama de secuencia criterios</vt:lpstr>
      <vt:lpstr>Diagrama de secuencia información producto</vt:lpstr>
      <vt:lpstr>Gestión de riesgo sprint</vt:lpstr>
      <vt:lpstr>CONTROL DE VERSIONES</vt:lpstr>
      <vt:lpstr>CONTROL DE CAMBIOS</vt:lpstr>
      <vt:lpstr>¿Qué se hará?</vt:lpstr>
      <vt:lpstr>Problemas encontrados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“DONDE COMPRARLO” Proyecto de titulo i</dc:title>
  <dc:creator>jorge bruna</dc:creator>
  <cp:lastModifiedBy>Francisco Ovalle</cp:lastModifiedBy>
  <cp:revision>14</cp:revision>
  <dcterms:created xsi:type="dcterms:W3CDTF">2015-04-28T19:18:42Z</dcterms:created>
  <dcterms:modified xsi:type="dcterms:W3CDTF">2015-05-05T21:12:48Z</dcterms:modified>
</cp:coreProperties>
</file>