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3" r:id="rId3"/>
    <p:sldId id="280" r:id="rId4"/>
    <p:sldId id="279" r:id="rId5"/>
    <p:sldId id="275" r:id="rId6"/>
    <p:sldId id="278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대현" initials="김대" lastIdx="3" clrIdx="0"/>
  <p:cmAuthor id="2" name="dntjd7701@naver.com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6EE59-ED50-4AD2-BA3C-6D046E40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56574-760E-48EA-B4CE-3726DFF8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9456-4318-4FB1-BB25-8427304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FDECF-2F30-4216-B0A6-00D61671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FFC3-01C1-4F09-88C9-B15E4F2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4ED29-759B-40FD-AD61-28B0B0E5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77F0E-A42F-4B61-9A3E-C11B98F3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51E1-892B-4399-AE05-12114412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AF18-EB8A-4229-B984-3591466D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63218-E69F-46F4-AA99-29B8F2F8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319AF-E66C-428C-961E-C14716C8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85F10-1F46-441C-8DF9-5598082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BB3C3-C444-4083-8A0C-1B695734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EE62-27AF-4FDD-B99F-EB103778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B1D6-5076-45EE-A36D-4FD13C6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10DDD-3235-48FC-AD55-ABAE002D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A4872-8CDC-4980-A94F-93C4EAA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476F6-FE3C-4AA7-AB2A-E048288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D4A73-D51D-46A2-A20F-B0D5ED9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79C9-42B9-437E-89E2-AB64E0E1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508B-7D7E-47B7-B2D2-2B4EA0E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7D434-B370-4255-9C71-29A11568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91BE-FD91-41D0-8A3F-E9BD65A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1952B-4E3B-4AF1-975F-5FCFCFC4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13881-4608-446D-8050-31554F1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F03E-0D20-4217-81C6-3818E180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D7CAE-2871-4A89-8EF7-1CCF235A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1B907-4800-4EE1-97B0-E83B5162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791A3-EF40-415A-AE9E-05A5B713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B8E7-B6E9-4662-A11B-A68EEC2B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14D55-6035-47EF-8B85-6C7CB69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EF594-E1C3-4196-9D43-9E62462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AFFCC-3F3C-4701-A670-F0C2EA57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27B3C-9F99-4C24-BBD3-6E46074F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28190-124E-4FAA-BF65-B301721F1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5ABF3-1FC0-4448-93D6-03A08442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3462B0-C327-4939-872B-D715518B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6DE28-0D7C-4683-89BF-7B07A50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5281C-CB75-4906-B385-6C48D7D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B714-569E-4416-BD07-E8DED0EF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589D0-565B-41FA-B0C0-6FAAC1F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EA6B9-382B-4869-8979-AA9B330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A7D8A-B335-4AE5-A36D-7B27708E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FF351-D74F-466C-92E8-4F26D8E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A7CCF-EF34-422A-9DFB-385DC47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311F7-50C0-4CF3-9C11-2DD519CF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B90B-B87B-4FEE-8105-57B352D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3E1E-F621-4F40-A1EC-C7F33070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51CB2-EBF1-473B-A819-BC2D1DED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62987-21A8-4988-899B-6EDD75F0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F0F08-5117-4E6F-B16F-660A224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5FCA6-FF66-46C3-A4B5-CEA8E2DD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2D76-599D-460D-9F0A-657D4CC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C3EC0-AB72-4681-981C-CFE61B83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50541-EE35-4A60-A129-C313AE17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264C6-A7EA-41D3-B177-F7BB387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484B4-C9AD-4916-B0E8-5A315D80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B9D77-2314-42BB-B09A-1E3E400D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456A7-BBC9-4B81-B56C-F1D2311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0FC6B-B50C-44AD-87A2-E94FCFE4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B6433-CAB1-4A6D-9409-9697219EF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45D8-C918-45F9-9C26-AB9934860F7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67DB9-B6A4-44B2-A112-CCE6BD86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E34E4-BD6D-488A-95AE-BE583698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1BF9A-5E42-462A-81A0-1BCE1351E7D7}"/>
              </a:ext>
            </a:extLst>
          </p:cNvPr>
          <p:cNvSpPr txBox="1"/>
          <p:nvPr/>
        </p:nvSpPr>
        <p:spPr>
          <a:xfrm>
            <a:off x="1066799" y="1904213"/>
            <a:ext cx="9907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ko-KR" altLang="en-US" sz="2000" dirty="0"/>
              <a:t>본 프로젝트는 기존 일상에서 사용하던 채팅 서비스의 기능 및 개발자들의 업무에 있어서 원활한 소통이 가능하도록 한 웹 애플리케이션이다</a:t>
            </a:r>
            <a:r>
              <a:rPr lang="en-US" altLang="ko-KR" sz="2000" dirty="0"/>
              <a:t>. </a:t>
            </a:r>
            <a:r>
              <a:rPr lang="ko-KR" altLang="en-US" sz="2000" dirty="0"/>
              <a:t>두 개의 </a:t>
            </a:r>
            <a:r>
              <a:rPr lang="en-US" altLang="ko-KR" sz="2000" dirty="0"/>
              <a:t>REST API </a:t>
            </a:r>
            <a:r>
              <a:rPr lang="ko-KR" altLang="en-US" sz="2000" dirty="0"/>
              <a:t>서버와 하나의 클라이언트 서버로 이루어져 있으며 각 서버 간의 인증과 인가를 위해 </a:t>
            </a:r>
            <a:r>
              <a:rPr lang="en-US" altLang="ko-KR" sz="2000" dirty="0"/>
              <a:t>JWT </a:t>
            </a:r>
            <a:r>
              <a:rPr lang="ko-KR" altLang="en-US" sz="2000" dirty="0"/>
              <a:t>토큰을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주요 기능으로 일반 채팅과 오픈 채팅으로 구성되어 있으며 채팅 기능에는 텍스트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마크다운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코드블럭</a:t>
            </a:r>
            <a:r>
              <a:rPr lang="en-US" altLang="ko-KR" sz="2000" dirty="0"/>
              <a:t>, </a:t>
            </a:r>
            <a:r>
              <a:rPr lang="ko-KR" altLang="en-US" sz="2000" dirty="0"/>
              <a:t>이모티콘</a:t>
            </a:r>
            <a:r>
              <a:rPr lang="en-US" altLang="ko-KR" sz="2000" dirty="0"/>
              <a:t>, </a:t>
            </a:r>
            <a:r>
              <a:rPr lang="ko-KR" altLang="en-US" sz="2000" dirty="0"/>
              <a:t>일정을 보낼 수 있는 기능이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회원과 비회원에 따른 이용 서비스가 분리 되어 있고 </a:t>
            </a:r>
            <a:r>
              <a:rPr lang="ko-KR" altLang="en-US" sz="2000" dirty="0" err="1"/>
              <a:t>엘리스틱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서치를</a:t>
            </a:r>
            <a:r>
              <a:rPr lang="ko-KR" altLang="en-US" sz="2000" dirty="0"/>
              <a:t> 사용한 대화 내역 필터링 및 조회가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   이 외에 다채로운 기능과 함께 </a:t>
            </a:r>
            <a:r>
              <a:rPr lang="en-US" altLang="ko-KR" sz="2000" dirty="0"/>
              <a:t>JUnit </a:t>
            </a:r>
            <a:r>
              <a:rPr lang="ko-KR" altLang="en-US" sz="2000" dirty="0"/>
              <a:t>및 </a:t>
            </a:r>
            <a:r>
              <a:rPr lang="en-US" altLang="ko-KR" sz="2000" dirty="0"/>
              <a:t>Mocha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TTD</a:t>
            </a:r>
            <a:r>
              <a:rPr lang="ko-KR" altLang="en-US" sz="2000" dirty="0"/>
              <a:t>부터 </a:t>
            </a:r>
            <a:r>
              <a:rPr lang="en-US" altLang="ko-KR" sz="2000" dirty="0" err="1"/>
              <a:t>aQuery</a:t>
            </a:r>
            <a:r>
              <a:rPr lang="en-US" altLang="ko-KR" sz="2000" dirty="0"/>
              <a:t>, Workbench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설계</a:t>
            </a:r>
            <a:r>
              <a:rPr lang="en-US" altLang="ko-KR" sz="2000" dirty="0"/>
              <a:t>, Git</a:t>
            </a:r>
            <a:r>
              <a:rPr lang="ko-KR" altLang="en-US" sz="2000" dirty="0"/>
              <a:t>과 </a:t>
            </a:r>
            <a:r>
              <a:rPr lang="en-US" altLang="ko-KR" sz="2000" dirty="0"/>
              <a:t>Notion, Swagger</a:t>
            </a:r>
            <a:r>
              <a:rPr lang="ko-KR" altLang="en-US" sz="2000" dirty="0"/>
              <a:t>를 이용한 형상 관리 및 문서화와 </a:t>
            </a:r>
            <a:r>
              <a:rPr lang="en-US" altLang="ko-KR" sz="2000" dirty="0"/>
              <a:t>AWS, </a:t>
            </a:r>
            <a:r>
              <a:rPr lang="en-US" altLang="ko-KR" sz="2000" dirty="0" err="1"/>
              <a:t>Ngrok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Localtunnel</a:t>
            </a:r>
            <a:r>
              <a:rPr lang="ko-KR" altLang="en-US" sz="2000" dirty="0"/>
              <a:t>을 이용한 배포까지</a:t>
            </a:r>
            <a:r>
              <a:rPr lang="en-US" altLang="ko-KR" sz="2000" dirty="0"/>
              <a:t>, </a:t>
            </a:r>
            <a:r>
              <a:rPr lang="ko-KR" altLang="en-US" sz="2000" dirty="0"/>
              <a:t>개발 프로세스 과정을 다양한 각도로 경험하였다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67192-CF39-4000-9FBE-3DF8999B3E8F}"/>
              </a:ext>
            </a:extLst>
          </p:cNvPr>
          <p:cNvSpPr txBox="1"/>
          <p:nvPr/>
        </p:nvSpPr>
        <p:spPr>
          <a:xfrm>
            <a:off x="3761295" y="612742"/>
            <a:ext cx="41572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오픈채팅 서비스</a:t>
            </a:r>
            <a:endParaRPr lang="en-US" altLang="ko-KR" sz="2800" b="1" dirty="0"/>
          </a:p>
          <a:p>
            <a:pPr algn="ctr"/>
            <a:r>
              <a:rPr lang="ko-KR" altLang="en-US" dirty="0"/>
              <a:t>배유진 박대헌 손재현 </a:t>
            </a:r>
            <a:r>
              <a:rPr lang="ko-KR" altLang="en-US" dirty="0" err="1"/>
              <a:t>강우성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70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466329" y="-1384708"/>
            <a:ext cx="4014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주안점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8EC86E-6CC3-44AE-B364-EF0BBA19747E}"/>
              </a:ext>
            </a:extLst>
          </p:cNvPr>
          <p:cNvGrpSpPr/>
          <p:nvPr/>
        </p:nvGrpSpPr>
        <p:grpSpPr>
          <a:xfrm>
            <a:off x="1233554" y="94268"/>
            <a:ext cx="9183065" cy="6678812"/>
            <a:chOff x="1233554" y="94268"/>
            <a:chExt cx="9183065" cy="6678812"/>
          </a:xfrm>
        </p:grpSpPr>
        <p:sp>
          <p:nvSpPr>
            <p:cNvPr id="7" name="모서리가 둥근 직사각형 53">
              <a:extLst>
                <a:ext uri="{FF2B5EF4-FFF2-40B4-BE49-F238E27FC236}">
                  <a16:creationId xmlns:a16="http://schemas.microsoft.com/office/drawing/2014/main" id="{A6946773-6667-4A63-BD8F-A800A8AF48B0}"/>
                </a:ext>
              </a:extLst>
            </p:cNvPr>
            <p:cNvSpPr/>
            <p:nvPr/>
          </p:nvSpPr>
          <p:spPr>
            <a:xfrm>
              <a:off x="1233554" y="94268"/>
              <a:ext cx="9183065" cy="6678812"/>
            </a:xfrm>
            <a:prstGeom prst="roundRect">
              <a:avLst>
                <a:gd name="adj" fmla="val 5439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84A902-D935-48D5-8B77-0FDEFFE66FD7}"/>
                </a:ext>
              </a:extLst>
            </p:cNvPr>
            <p:cNvSpPr/>
            <p:nvPr/>
          </p:nvSpPr>
          <p:spPr>
            <a:xfrm>
              <a:off x="1775381" y="541632"/>
              <a:ext cx="3825184" cy="27155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2800" dirty="0">
                <a:ea typeface="맑은 고딕"/>
              </a:endParaRPr>
            </a:p>
            <a:p>
              <a:pPr algn="ctr"/>
              <a:r>
                <a:rPr lang="ko-KR" sz="2800" b="1" dirty="0" err="1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Redis</a:t>
              </a:r>
              <a:r>
                <a:rPr lang="ko-KR" sz="2800" b="1" dirty="0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sz="2800" b="1" dirty="0" err="1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pub</a:t>
              </a:r>
              <a:r>
                <a:rPr lang="ko-KR" sz="2800" b="1" dirty="0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/</a:t>
              </a:r>
              <a:r>
                <a:rPr lang="ko-KR" sz="2800" b="1" dirty="0" err="1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sub을</a:t>
              </a:r>
              <a:r>
                <a:rPr lang="ko-KR" sz="2800" b="1" dirty="0">
                  <a:solidFill>
                    <a:schemeClr val="accent1">
                      <a:lumMod val="75000"/>
                    </a:schemeClr>
                  </a:solidFill>
                  <a:ea typeface="+mn-lt"/>
                  <a:cs typeface="+mn-lt"/>
                </a:rPr>
                <a:t> 사용하여 채팅 시 빠른 속도와 안정성 제공</a:t>
              </a:r>
              <a:endParaRPr lang="ko-KR" sz="2800" b="1" dirty="0">
                <a:solidFill>
                  <a:schemeClr val="accent1">
                    <a:lumMod val="75000"/>
                  </a:schemeClr>
                </a:solidFill>
                <a:ea typeface="맑은 고딕"/>
              </a:endParaRPr>
            </a:p>
            <a:p>
              <a:pPr algn="ctr"/>
              <a:endParaRPr lang="ko-KR" sz="2800" dirty="0">
                <a:ea typeface="+mn-lt"/>
                <a:cs typeface="+mn-lt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C124D96-58B2-4C1C-9410-78CA708FBEF5}"/>
                </a:ext>
              </a:extLst>
            </p:cNvPr>
            <p:cNvSpPr/>
            <p:nvPr/>
          </p:nvSpPr>
          <p:spPr>
            <a:xfrm>
              <a:off x="6142392" y="541632"/>
              <a:ext cx="3825184" cy="27155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2800" dirty="0">
                <a:ea typeface="맑은 고딕"/>
              </a:endParaRPr>
            </a:p>
            <a:p>
              <a:pPr algn="ctr"/>
              <a:endParaRPr lang="ko-KR" altLang="en-US" sz="2800" dirty="0">
                <a:ea typeface="맑은 고딕"/>
              </a:endParaRPr>
            </a:p>
            <a:p>
              <a:pPr algn="ctr"/>
              <a:r>
                <a:rPr lang="ko-KR" altLang="en-US" sz="2800" b="1" dirty="0">
                  <a:solidFill>
                    <a:srgbClr val="00B050"/>
                  </a:solidFill>
                  <a:ea typeface="+mn-lt"/>
                  <a:cs typeface="+mn-lt"/>
                </a:rPr>
                <a:t>회원과 비회원에 따른 권한을 분리</a:t>
              </a:r>
              <a:endParaRPr lang="ko-KR" altLang="ko-KR" sz="2800" b="1" dirty="0">
                <a:solidFill>
                  <a:srgbClr val="00B050"/>
                </a:solidFill>
              </a:endParaRPr>
            </a:p>
            <a:p>
              <a:pPr algn="ctr"/>
              <a:endParaRPr lang="ko-KR" b="1" dirty="0">
                <a:ea typeface="맑은 고딕"/>
              </a:endParaRPr>
            </a:p>
            <a:p>
              <a:pPr algn="ctr"/>
              <a:endParaRPr lang="ko-KR" sz="2800" dirty="0">
                <a:ea typeface="+mn-lt"/>
                <a:cs typeface="+mn-lt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28F03B2-D4E3-4195-A71C-44EC67FEF0E4}"/>
                </a:ext>
              </a:extLst>
            </p:cNvPr>
            <p:cNvSpPr/>
            <p:nvPr/>
          </p:nvSpPr>
          <p:spPr>
            <a:xfrm>
              <a:off x="1775381" y="3600811"/>
              <a:ext cx="3825184" cy="27155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2800" dirty="0">
                <a:ea typeface="맑은 고딕"/>
              </a:endParaRPr>
            </a:p>
            <a:p>
              <a:pPr algn="ctr"/>
              <a:r>
                <a:rPr lang="ko-KR" altLang="ko-KR" sz="2800" b="1" dirty="0">
                  <a:solidFill>
                    <a:srgbClr val="FFC000"/>
                  </a:solidFill>
                  <a:ea typeface="+mn-lt"/>
                  <a:cs typeface="+mn-lt"/>
                </a:rPr>
                <a:t>토큰을 이용한 인증과 인가</a:t>
              </a:r>
              <a:endParaRPr lang="ko-KR" b="1" dirty="0">
                <a:solidFill>
                  <a:srgbClr val="FFC000"/>
                </a:solidFill>
                <a:ea typeface="맑은 고딕"/>
              </a:endParaRPr>
            </a:p>
            <a:p>
              <a:pPr algn="ctr"/>
              <a:endParaRPr lang="ko-KR" sz="2800" dirty="0">
                <a:ea typeface="+mn-lt"/>
                <a:cs typeface="+mn-lt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67CE4AC-5A80-4D87-BF51-B9CC6D179C2A}"/>
                </a:ext>
              </a:extLst>
            </p:cNvPr>
            <p:cNvSpPr/>
            <p:nvPr/>
          </p:nvSpPr>
          <p:spPr>
            <a:xfrm>
              <a:off x="6142392" y="3610727"/>
              <a:ext cx="3825184" cy="27155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sz="2800" dirty="0">
                <a:ea typeface="맑은 고딕"/>
              </a:endParaRPr>
            </a:p>
            <a:p>
              <a:pPr algn="ctr"/>
              <a:endParaRPr lang="en-US" altLang="ko-KR" sz="2800" b="1" dirty="0">
                <a:ea typeface="+mn-lt"/>
                <a:cs typeface="+mn-lt"/>
              </a:endParaRPr>
            </a:p>
            <a:p>
              <a:pPr algn="ctr"/>
              <a:r>
                <a:rPr lang="ko-KR" altLang="ko-KR" sz="2800" b="1" dirty="0">
                  <a:solidFill>
                    <a:srgbClr val="7030A0"/>
                  </a:solidFill>
                  <a:ea typeface="+mn-lt"/>
                  <a:cs typeface="+mn-lt"/>
                </a:rPr>
                <a:t>로그인 인증 서버와 채팅 서버를 분리</a:t>
              </a:r>
            </a:p>
            <a:p>
              <a:pPr algn="ctr"/>
              <a:endParaRPr lang="ko-KR" b="1" dirty="0">
                <a:ea typeface="맑은 고딕"/>
              </a:endParaRPr>
            </a:p>
            <a:p>
              <a:pPr algn="ctr"/>
              <a:endParaRPr lang="ko-KR" sz="2800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1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466329" y="-1384708"/>
            <a:ext cx="4014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화면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BEAD40-F10B-4E4A-80F7-4AAAAEE0F9F2}"/>
              </a:ext>
            </a:extLst>
          </p:cNvPr>
          <p:cNvGrpSpPr/>
          <p:nvPr/>
        </p:nvGrpSpPr>
        <p:grpSpPr>
          <a:xfrm>
            <a:off x="1112363" y="70859"/>
            <a:ext cx="9247695" cy="6688160"/>
            <a:chOff x="1112363" y="70859"/>
            <a:chExt cx="9247695" cy="6688160"/>
          </a:xfrm>
        </p:grpSpPr>
        <p:sp>
          <p:nvSpPr>
            <p:cNvPr id="22" name="모서리가 둥근 직사각형 53">
              <a:extLst>
                <a:ext uri="{FF2B5EF4-FFF2-40B4-BE49-F238E27FC236}">
                  <a16:creationId xmlns:a16="http://schemas.microsoft.com/office/drawing/2014/main" id="{4244FA1A-91B0-4907-8993-0674E8FD21D6}"/>
                </a:ext>
              </a:extLst>
            </p:cNvPr>
            <p:cNvSpPr/>
            <p:nvPr/>
          </p:nvSpPr>
          <p:spPr>
            <a:xfrm>
              <a:off x="1112363" y="70859"/>
              <a:ext cx="9247695" cy="6688160"/>
            </a:xfrm>
            <a:prstGeom prst="roundRect">
              <a:avLst>
                <a:gd name="adj" fmla="val 5439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4D85DD-2E48-4BF2-8F12-76AFEBC4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429" y="368066"/>
              <a:ext cx="2630353" cy="2686410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D9DE5F3-02F6-49D9-8190-AD6815D45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394" y="376758"/>
              <a:ext cx="2536896" cy="2686409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44FFAE-2BC1-4F55-AA1D-061B4D5A6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2" b="25520"/>
            <a:stretch/>
          </p:blipFill>
          <p:spPr>
            <a:xfrm>
              <a:off x="7361248" y="368067"/>
              <a:ext cx="2536897" cy="26864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09ED58B-1F19-4977-8662-8E3DFB572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4"/>
            <a:stretch/>
          </p:blipFill>
          <p:spPr>
            <a:xfrm>
              <a:off x="1503429" y="3351683"/>
              <a:ext cx="8394715" cy="3110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5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53">
            <a:extLst>
              <a:ext uri="{FF2B5EF4-FFF2-40B4-BE49-F238E27FC236}">
                <a16:creationId xmlns:a16="http://schemas.microsoft.com/office/drawing/2014/main" id="{73565A36-3B70-40FD-A942-E1256677F5EB}"/>
              </a:ext>
            </a:extLst>
          </p:cNvPr>
          <p:cNvSpPr/>
          <p:nvPr/>
        </p:nvSpPr>
        <p:spPr>
          <a:xfrm>
            <a:off x="605415" y="139046"/>
            <a:ext cx="10981167" cy="6579908"/>
          </a:xfrm>
          <a:prstGeom prst="roundRect">
            <a:avLst>
              <a:gd name="adj" fmla="val 5439"/>
            </a:avLst>
          </a:prstGeom>
          <a:solidFill>
            <a:schemeClr val="tx1">
              <a:alpha val="23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D6AD4F-92B7-4452-90F8-2698ECB88169}"/>
              </a:ext>
            </a:extLst>
          </p:cNvPr>
          <p:cNvGrpSpPr/>
          <p:nvPr/>
        </p:nvGrpSpPr>
        <p:grpSpPr>
          <a:xfrm>
            <a:off x="1109680" y="480801"/>
            <a:ext cx="9972640" cy="5896398"/>
            <a:chOff x="557100" y="363000"/>
            <a:chExt cx="11066150" cy="6183639"/>
          </a:xfrm>
        </p:grpSpPr>
        <p:sp>
          <p:nvSpPr>
            <p:cNvPr id="43" name="모서리가 둥근 직사각형 53">
              <a:extLst>
                <a:ext uri="{FF2B5EF4-FFF2-40B4-BE49-F238E27FC236}">
                  <a16:creationId xmlns:a16="http://schemas.microsoft.com/office/drawing/2014/main" id="{AF9D7AB9-0C81-44AC-B145-81543E6FA870}"/>
                </a:ext>
              </a:extLst>
            </p:cNvPr>
            <p:cNvSpPr/>
            <p:nvPr/>
          </p:nvSpPr>
          <p:spPr>
            <a:xfrm>
              <a:off x="557100" y="363000"/>
              <a:ext cx="11066150" cy="6183639"/>
            </a:xfrm>
            <a:prstGeom prst="roundRect">
              <a:avLst>
                <a:gd name="adj" fmla="val 5439"/>
              </a:avLst>
            </a:prstGeom>
            <a:solidFill>
              <a:schemeClr val="bg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39" name="모서리가 둥근 직사각형 53"/>
            <p:cNvSpPr/>
            <p:nvPr/>
          </p:nvSpPr>
          <p:spPr>
            <a:xfrm>
              <a:off x="781064" y="575975"/>
              <a:ext cx="10618221" cy="3384939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2" name="prstName"/>
            <p:cNvSpPr/>
            <p:nvPr/>
          </p:nvSpPr>
          <p:spPr>
            <a:xfrm>
              <a:off x="5017868" y="4069710"/>
              <a:ext cx="2122409" cy="2300378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" name="그림 2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6204" y="5025553"/>
              <a:ext cx="1386578" cy="1084176"/>
            </a:xfrm>
            <a:prstGeom prst="rect">
              <a:avLst/>
            </a:prstGeom>
          </p:spPr>
        </p:pic>
        <p:grpSp>
          <p:nvGrpSpPr>
            <p:cNvPr id="10" name="group"/>
            <p:cNvGrpSpPr/>
            <p:nvPr/>
          </p:nvGrpSpPr>
          <p:grpSpPr>
            <a:xfrm>
              <a:off x="1190814" y="745622"/>
              <a:ext cx="2237253" cy="2687587"/>
              <a:chOff x="195925" y="704816"/>
              <a:chExt cx="2237253" cy="2687587"/>
            </a:xfrm>
          </p:grpSpPr>
          <p:sp>
            <p:nvSpPr>
              <p:cNvPr id="11" name="모서리가 둥근 직사각형 53"/>
              <p:cNvSpPr/>
              <p:nvPr/>
            </p:nvSpPr>
            <p:spPr>
              <a:xfrm>
                <a:off x="195925" y="704816"/>
                <a:ext cx="2237253" cy="2687587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2" name="모서리가 둥근 직사각형 53"/>
              <p:cNvSpPr/>
              <p:nvPr/>
            </p:nvSpPr>
            <p:spPr>
              <a:xfrm>
                <a:off x="441843" y="1449906"/>
                <a:ext cx="1746437" cy="1645601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13" name="그림 38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26267" y="1630261"/>
                <a:ext cx="1176994" cy="1160180"/>
              </a:xfrm>
              <a:prstGeom prst="rect">
                <a:avLst/>
              </a:prstGeom>
            </p:spPr>
          </p:pic>
          <p:sp>
            <p:nvSpPr>
              <p:cNvPr id="14" name="TextBox 23"/>
              <p:cNvSpPr txBox="1"/>
              <p:nvPr/>
            </p:nvSpPr>
            <p:spPr>
              <a:xfrm>
                <a:off x="664122" y="840169"/>
                <a:ext cx="1258540" cy="48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ko-Kore-KR" sz="2400" dirty="0"/>
                  <a:t>Server</a:t>
                </a:r>
                <a:endParaRPr kumimoji="1" lang="ko-Kore-KR" altLang="en-US" sz="2400" dirty="0"/>
              </a:p>
            </p:txBody>
          </p:sp>
        </p:grpSp>
        <p:grpSp>
          <p:nvGrpSpPr>
            <p:cNvPr id="7" name="group"/>
            <p:cNvGrpSpPr/>
            <p:nvPr/>
          </p:nvGrpSpPr>
          <p:grpSpPr>
            <a:xfrm>
              <a:off x="1190075" y="4921968"/>
              <a:ext cx="2464435" cy="913765"/>
              <a:chOff x="1075690" y="5172710"/>
              <a:chExt cx="2464435" cy="913765"/>
            </a:xfrm>
          </p:grpSpPr>
          <p:sp>
            <p:nvSpPr>
              <p:cNvPr id="8" name="모서리가 둥근 직사각형 53"/>
              <p:cNvSpPr/>
              <p:nvPr/>
            </p:nvSpPr>
            <p:spPr>
              <a:xfrm>
                <a:off x="1076243" y="5173329"/>
                <a:ext cx="2464470" cy="913607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9" name="그림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323869" y="5384925"/>
                <a:ext cx="1969658" cy="490226"/>
              </a:xfrm>
              <a:prstGeom prst="rect">
                <a:avLst/>
              </a:prstGeom>
            </p:spPr>
          </p:pic>
        </p:grpSp>
        <p:grpSp>
          <p:nvGrpSpPr>
            <p:cNvPr id="20" name="group"/>
            <p:cNvGrpSpPr/>
            <p:nvPr/>
          </p:nvGrpSpPr>
          <p:grpSpPr>
            <a:xfrm>
              <a:off x="8730990" y="745539"/>
              <a:ext cx="2237253" cy="2687587"/>
              <a:chOff x="7014555" y="558131"/>
              <a:chExt cx="2237253" cy="2687587"/>
            </a:xfrm>
          </p:grpSpPr>
          <p:sp>
            <p:nvSpPr>
              <p:cNvPr id="21" name="모서리가 둥근 직사각형 53"/>
              <p:cNvSpPr/>
              <p:nvPr/>
            </p:nvSpPr>
            <p:spPr>
              <a:xfrm>
                <a:off x="7260473" y="1303221"/>
                <a:ext cx="1746437" cy="1645601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22" name="모서리가 둥근 직사각형 53"/>
              <p:cNvSpPr/>
              <p:nvPr/>
            </p:nvSpPr>
            <p:spPr>
              <a:xfrm>
                <a:off x="7014555" y="558131"/>
                <a:ext cx="2237253" cy="2687587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442503" y="1549950"/>
                <a:ext cx="1374052" cy="1075212"/>
              </a:xfrm>
              <a:prstGeom prst="rect">
                <a:avLst/>
              </a:prstGeom>
            </p:spPr>
          </p:pic>
        </p:grpSp>
        <p:cxnSp>
          <p:nvCxnSpPr>
            <p:cNvPr id="25" name="직선 화살표 연결선 54"/>
            <p:cNvCxnSpPr/>
            <p:nvPr/>
          </p:nvCxnSpPr>
          <p:spPr>
            <a:xfrm>
              <a:off x="3580581" y="2089054"/>
              <a:ext cx="1227089" cy="0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54"/>
            <p:cNvCxnSpPr/>
            <p:nvPr/>
          </p:nvCxnSpPr>
          <p:spPr>
            <a:xfrm>
              <a:off x="7350576" y="2089054"/>
              <a:ext cx="1227089" cy="0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62"/>
            <p:cNvCxnSpPr/>
            <p:nvPr/>
          </p:nvCxnSpPr>
          <p:spPr>
            <a:xfrm>
              <a:off x="3580580" y="3237008"/>
              <a:ext cx="1346646" cy="1425104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64"/>
            <p:cNvCxnSpPr/>
            <p:nvPr/>
          </p:nvCxnSpPr>
          <p:spPr>
            <a:xfrm flipV="1">
              <a:off x="7234341" y="3061614"/>
              <a:ext cx="1315895" cy="1526704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4"/>
            <p:cNvSpPr txBox="1"/>
            <p:nvPr/>
          </p:nvSpPr>
          <p:spPr>
            <a:xfrm>
              <a:off x="3808174" y="2241629"/>
              <a:ext cx="1056005" cy="35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ore-KR" sz="1600" dirty="0"/>
                <a:t>Token</a:t>
              </a:r>
              <a:endParaRPr kumimoji="1" lang="ko-Kore-KR" altLang="en-US" sz="1600" dirty="0"/>
            </a:p>
          </p:txBody>
        </p:sp>
        <p:sp>
          <p:nvSpPr>
            <p:cNvPr id="30" name="TextBox 24"/>
            <p:cNvSpPr txBox="1"/>
            <p:nvPr/>
          </p:nvSpPr>
          <p:spPr>
            <a:xfrm>
              <a:off x="7583971" y="2237767"/>
              <a:ext cx="1056005" cy="35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ore-KR" sz="1600" dirty="0"/>
                <a:t>Token</a:t>
              </a:r>
              <a:endParaRPr kumimoji="1" lang="ko-Kore-KR" altLang="en-US" sz="1600" dirty="0"/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3518810" y="3945753"/>
              <a:ext cx="1056005" cy="35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ore-KR" sz="1600" dirty="0"/>
                <a:t>Token</a:t>
              </a:r>
              <a:endParaRPr kumimoji="1" lang="ko-Kore-KR" altLang="en-US" sz="1600" dirty="0"/>
            </a:p>
          </p:txBody>
        </p:sp>
        <p:sp>
          <p:nvSpPr>
            <p:cNvPr id="32" name="TextBox 24"/>
            <p:cNvSpPr txBox="1"/>
            <p:nvPr/>
          </p:nvSpPr>
          <p:spPr>
            <a:xfrm>
              <a:off x="7794448" y="3947550"/>
              <a:ext cx="1056005" cy="35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ore-KR" sz="1600" dirty="0"/>
                <a:t>Token</a:t>
              </a:r>
              <a:endParaRPr kumimoji="1" lang="ko-Kore-KR" altLang="en-US" sz="1600" dirty="0"/>
            </a:p>
          </p:txBody>
        </p:sp>
        <p:cxnSp>
          <p:nvCxnSpPr>
            <p:cNvPr id="33" name="직선 화살표 연결선 66"/>
            <p:cNvCxnSpPr/>
            <p:nvPr/>
          </p:nvCxnSpPr>
          <p:spPr>
            <a:xfrm>
              <a:off x="9858476" y="3236696"/>
              <a:ext cx="17698" cy="1547347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58"/>
            <p:cNvCxnSpPr/>
            <p:nvPr/>
          </p:nvCxnSpPr>
          <p:spPr>
            <a:xfrm>
              <a:off x="3766444" y="5396450"/>
              <a:ext cx="1194034" cy="1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471849" y="866069"/>
              <a:ext cx="372787" cy="322280"/>
            </a:xfrm>
            <a:prstGeom prst="rect">
              <a:avLst/>
            </a:prstGeom>
          </p:spPr>
        </p:pic>
        <p:pic>
          <p:nvPicPr>
            <p:cNvPr id="37" name="Pic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943395" y="865620"/>
              <a:ext cx="377947" cy="323098"/>
            </a:xfrm>
            <a:prstGeom prst="rect">
              <a:avLst/>
            </a:prstGeom>
          </p:spPr>
        </p:pic>
        <p:sp>
          <p:nvSpPr>
            <p:cNvPr id="38" name="TextBox"/>
            <p:cNvSpPr txBox="1"/>
            <p:nvPr/>
          </p:nvSpPr>
          <p:spPr>
            <a:xfrm>
              <a:off x="5711230" y="4242899"/>
              <a:ext cx="748030" cy="365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DB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23">
              <a:extLst>
                <a:ext uri="{FF2B5EF4-FFF2-40B4-BE49-F238E27FC236}">
                  <a16:creationId xmlns:a16="http://schemas.microsoft.com/office/drawing/2014/main" id="{B208C014-EA16-4794-A9DE-12E309CB9508}"/>
                </a:ext>
              </a:extLst>
            </p:cNvPr>
            <p:cNvSpPr txBox="1"/>
            <p:nvPr/>
          </p:nvSpPr>
          <p:spPr>
            <a:xfrm>
              <a:off x="9248605" y="892370"/>
              <a:ext cx="1258540" cy="48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ko-Kore-KR" sz="2400" dirty="0"/>
                <a:t>Server</a:t>
              </a:r>
              <a:endParaRPr kumimoji="1" lang="ko-Kore-KR" altLang="en-US" sz="24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1380947-7F8B-4516-9E45-0023DE036DB9}"/>
                </a:ext>
              </a:extLst>
            </p:cNvPr>
            <p:cNvGrpSpPr/>
            <p:nvPr/>
          </p:nvGrpSpPr>
          <p:grpSpPr>
            <a:xfrm>
              <a:off x="4960447" y="745839"/>
              <a:ext cx="2237253" cy="2687587"/>
              <a:chOff x="4960447" y="745839"/>
              <a:chExt cx="2237253" cy="2687587"/>
            </a:xfrm>
          </p:grpSpPr>
          <p:sp>
            <p:nvSpPr>
              <p:cNvPr id="17" name="모서리가 둥근 직사각형 53"/>
              <p:cNvSpPr/>
              <p:nvPr/>
            </p:nvSpPr>
            <p:spPr>
              <a:xfrm>
                <a:off x="4960447" y="745839"/>
                <a:ext cx="2237253" cy="2687587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6" name="모서리가 둥근 직사각형 53"/>
              <p:cNvSpPr/>
              <p:nvPr/>
            </p:nvSpPr>
            <p:spPr>
              <a:xfrm>
                <a:off x="5206825" y="1446479"/>
                <a:ext cx="1746437" cy="1645601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2" name="모서리가 둥근 직사각형 53">
                <a:extLst>
                  <a:ext uri="{FF2B5EF4-FFF2-40B4-BE49-F238E27FC236}">
                    <a16:creationId xmlns:a16="http://schemas.microsoft.com/office/drawing/2014/main" id="{6C23E183-B174-427B-9847-3E67C4D676A7}"/>
                  </a:ext>
                </a:extLst>
              </p:cNvPr>
              <p:cNvSpPr/>
              <p:nvPr/>
            </p:nvSpPr>
            <p:spPr>
              <a:xfrm>
                <a:off x="5463178" y="1636004"/>
                <a:ext cx="1212631" cy="1298198"/>
              </a:xfrm>
              <a:prstGeom prst="roundRect">
                <a:avLst>
                  <a:gd name="adj" fmla="val 5439"/>
                </a:avLst>
              </a:prstGeom>
              <a:solidFill>
                <a:schemeClr val="bg1">
                  <a:alpha val="71000"/>
                </a:scheme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36" name="Pic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6660522" y="866069"/>
                <a:ext cx="372787" cy="322280"/>
              </a:xfrm>
              <a:prstGeom prst="rect">
                <a:avLst/>
              </a:prstGeom>
            </p:spPr>
          </p:pic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F71524DE-7D3A-432D-8640-07B555AD71F9}"/>
                  </a:ext>
                </a:extLst>
              </p:cNvPr>
              <p:cNvSpPr txBox="1"/>
              <p:nvPr/>
            </p:nvSpPr>
            <p:spPr>
              <a:xfrm>
                <a:off x="5466730" y="892370"/>
                <a:ext cx="1258540" cy="48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ko-Kore-KR" sz="2400" dirty="0"/>
                  <a:t>Server</a:t>
                </a:r>
                <a:endParaRPr kumimoji="1" lang="ko-Kore-KR" altLang="en-US" sz="2400" dirty="0"/>
              </a:p>
            </p:txBody>
          </p:sp>
          <p:pic>
            <p:nvPicPr>
              <p:cNvPr id="18" name="그림 4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393082" y="1748419"/>
                <a:ext cx="1301052" cy="1238084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299FAB1-508C-4DAF-A478-614A36A4DC46}"/>
                </a:ext>
              </a:extLst>
            </p:cNvPr>
            <p:cNvGrpSpPr/>
            <p:nvPr/>
          </p:nvGrpSpPr>
          <p:grpSpPr>
            <a:xfrm>
              <a:off x="8714870" y="4890644"/>
              <a:ext cx="2323449" cy="1190182"/>
              <a:chOff x="8714870" y="4890644"/>
              <a:chExt cx="2323449" cy="1190182"/>
            </a:xfrm>
          </p:grpSpPr>
          <p:sp>
            <p:nvSpPr>
              <p:cNvPr id="5" name="모서리가 둥근 직사각형 53"/>
              <p:cNvSpPr/>
              <p:nvPr/>
            </p:nvSpPr>
            <p:spPr>
              <a:xfrm>
                <a:off x="8714870" y="4890644"/>
                <a:ext cx="2323449" cy="1190182"/>
              </a:xfrm>
              <a:prstGeom prst="roundRect">
                <a:avLst>
                  <a:gd name="adj" fmla="val 5439"/>
                </a:avLst>
              </a:prstGeom>
              <a:solidFill>
                <a:srgbClr val="57ABFF">
                  <a:alpha val="23000"/>
                </a:srgb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4" name="모서리가 둥근 직사각형 53">
                <a:extLst>
                  <a:ext uri="{FF2B5EF4-FFF2-40B4-BE49-F238E27FC236}">
                    <a16:creationId xmlns:a16="http://schemas.microsoft.com/office/drawing/2014/main" id="{ECD832A7-993F-46F8-A752-04827F532429}"/>
                  </a:ext>
                </a:extLst>
              </p:cNvPr>
              <p:cNvSpPr/>
              <p:nvPr/>
            </p:nvSpPr>
            <p:spPr>
              <a:xfrm>
                <a:off x="8819686" y="5165240"/>
                <a:ext cx="2124798" cy="702011"/>
              </a:xfrm>
              <a:prstGeom prst="roundRect">
                <a:avLst>
                  <a:gd name="adj" fmla="val 5439"/>
                </a:avLst>
              </a:prstGeom>
              <a:solidFill>
                <a:schemeClr val="bg1">
                  <a:alpha val="71000"/>
                </a:scheme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spc="-151" dirty="0">
                  <a:solidFill>
                    <a:srgbClr val="042A54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6" name="그림 2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957631" y="5209160"/>
                <a:ext cx="1837925" cy="61417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34D7DC8-AC7F-42D8-8C9A-79B869FE41C7}"/>
              </a:ext>
            </a:extLst>
          </p:cNvPr>
          <p:cNvGrpSpPr/>
          <p:nvPr/>
        </p:nvGrpSpPr>
        <p:grpSpPr>
          <a:xfrm>
            <a:off x="1798320" y="280344"/>
            <a:ext cx="8839200" cy="6297311"/>
            <a:chOff x="1798320" y="280344"/>
            <a:chExt cx="8839200" cy="6297311"/>
          </a:xfrm>
        </p:grpSpPr>
        <p:sp>
          <p:nvSpPr>
            <p:cNvPr id="5" name="모서리가 둥근 직사각형 53">
              <a:extLst>
                <a:ext uri="{FF2B5EF4-FFF2-40B4-BE49-F238E27FC236}">
                  <a16:creationId xmlns:a16="http://schemas.microsoft.com/office/drawing/2014/main" id="{444C319F-6E3D-4AF7-B88E-389EECA91002}"/>
                </a:ext>
              </a:extLst>
            </p:cNvPr>
            <p:cNvSpPr/>
            <p:nvPr/>
          </p:nvSpPr>
          <p:spPr>
            <a:xfrm>
              <a:off x="1798320" y="280344"/>
              <a:ext cx="8839200" cy="6297311"/>
            </a:xfrm>
            <a:prstGeom prst="roundRect">
              <a:avLst>
                <a:gd name="adj" fmla="val 5439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07755E-B6D9-408B-B3AE-4C41C7D0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69" y="596753"/>
              <a:ext cx="8064914" cy="566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5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1E2F2B-E571-2749-93DC-CA456FEDA37B}"/>
              </a:ext>
            </a:extLst>
          </p:cNvPr>
          <p:cNvSpPr/>
          <p:nvPr/>
        </p:nvSpPr>
        <p:spPr>
          <a:xfrm>
            <a:off x="3331676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C84EA-8371-6643-AF83-63A739913567}"/>
              </a:ext>
            </a:extLst>
          </p:cNvPr>
          <p:cNvSpPr/>
          <p:nvPr/>
        </p:nvSpPr>
        <p:spPr>
          <a:xfrm>
            <a:off x="3582523" y="920272"/>
            <a:ext cx="4676197" cy="14298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개요 </a:t>
            </a:r>
            <a:r>
              <a:rPr lang="en-US" altLang="ko-KR" dirty="0">
                <a:solidFill>
                  <a:sysClr val="windowText" lastClr="000000"/>
                </a:solidFill>
              </a:rPr>
              <a:t>(1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1B53F9-EB4E-5046-9D44-F8C90C15BBE6}"/>
              </a:ext>
            </a:extLst>
          </p:cNvPr>
          <p:cNvSpPr/>
          <p:nvPr/>
        </p:nvSpPr>
        <p:spPr>
          <a:xfrm>
            <a:off x="3551979" y="4477728"/>
            <a:ext cx="2273794" cy="16779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아키텍쳐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A82F9-B287-479D-8503-D41CA8BEEFF0}"/>
              </a:ext>
            </a:extLst>
          </p:cNvPr>
          <p:cNvSpPr/>
          <p:nvPr/>
        </p:nvSpPr>
        <p:spPr>
          <a:xfrm>
            <a:off x="3582523" y="2560603"/>
            <a:ext cx="2273794" cy="16779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설계 주안점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755B7-9869-4325-9842-CBA5A8BCE787}"/>
              </a:ext>
            </a:extLst>
          </p:cNvPr>
          <p:cNvSpPr/>
          <p:nvPr/>
        </p:nvSpPr>
        <p:spPr>
          <a:xfrm>
            <a:off x="6096000" y="2560603"/>
            <a:ext cx="2162720" cy="16779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서비스 화면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B07A7-6437-4442-BCE7-1FA82DB724CD}"/>
              </a:ext>
            </a:extLst>
          </p:cNvPr>
          <p:cNvSpPr/>
          <p:nvPr/>
        </p:nvSpPr>
        <p:spPr>
          <a:xfrm>
            <a:off x="6096000" y="4477728"/>
            <a:ext cx="2200429" cy="16779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아키텍쳐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세부 구성도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(5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2D37C-52F7-D441-85C6-7789A570E83E}"/>
              </a:ext>
            </a:extLst>
          </p:cNvPr>
          <p:cNvSpPr/>
          <p:nvPr/>
        </p:nvSpPr>
        <p:spPr>
          <a:xfrm>
            <a:off x="3331676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54F29-4CDF-9646-BAA4-8EAAE5B9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1" y="618511"/>
            <a:ext cx="4822072" cy="156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4F3C5-B6EC-0A48-905A-CFDD98E412CB}"/>
              </a:ext>
            </a:extLst>
          </p:cNvPr>
          <p:cNvSpPr txBox="1"/>
          <p:nvPr/>
        </p:nvSpPr>
        <p:spPr>
          <a:xfrm>
            <a:off x="4131064" y="2148822"/>
            <a:ext cx="16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설계 주안점</a:t>
            </a:r>
            <a:endParaRPr kumimoji="1" lang="ko-Kore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5D965-1405-B342-82AB-51AA996FFAB0}"/>
              </a:ext>
            </a:extLst>
          </p:cNvPr>
          <p:cNvSpPr txBox="1"/>
          <p:nvPr/>
        </p:nvSpPr>
        <p:spPr>
          <a:xfrm>
            <a:off x="6509725" y="2149098"/>
            <a:ext cx="16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b="1" dirty="0"/>
              <a:t>서비스</a:t>
            </a:r>
            <a:r>
              <a:rPr kumimoji="1" lang="ko-KR" altLang="en-US" sz="1200" b="1" dirty="0"/>
              <a:t> 화면</a:t>
            </a:r>
            <a:endParaRPr kumimoji="1" lang="ko-Kore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95C5B-8353-214B-A71F-C46EE9CEF2CF}"/>
              </a:ext>
            </a:extLst>
          </p:cNvPr>
          <p:cNvSpPr txBox="1"/>
          <p:nvPr/>
        </p:nvSpPr>
        <p:spPr>
          <a:xfrm>
            <a:off x="3928640" y="4222796"/>
            <a:ext cx="2503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프로젝트 </a:t>
            </a:r>
            <a:r>
              <a:rPr kumimoji="1" lang="ko-KR" altLang="en-US" sz="1200" b="1" dirty="0"/>
              <a:t>아키텍처</a:t>
            </a:r>
            <a:endParaRPr kumimoji="1" lang="ko-Kore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D54F7-E8F0-944B-9D34-70021F576302}"/>
              </a:ext>
            </a:extLst>
          </p:cNvPr>
          <p:cNvSpPr txBox="1"/>
          <p:nvPr/>
        </p:nvSpPr>
        <p:spPr>
          <a:xfrm>
            <a:off x="6143134" y="4217038"/>
            <a:ext cx="415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프로젝트 아키텍처</a:t>
            </a:r>
            <a:r>
              <a:rPr kumimoji="1" lang="en-US" altLang="ko-Kore-KR" sz="1200" dirty="0"/>
              <a:t>-</a:t>
            </a:r>
            <a:r>
              <a:rPr kumimoji="1" lang="ko-KR" altLang="en-US" sz="1200" dirty="0"/>
              <a:t>세부 구성도</a:t>
            </a:r>
            <a:endParaRPr kumimoji="1" lang="ko-Kore-KR" altLang="en-US" sz="12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FC9F03A-34D4-43AB-B699-9B9AB6D1A1D6}"/>
              </a:ext>
            </a:extLst>
          </p:cNvPr>
          <p:cNvGrpSpPr/>
          <p:nvPr/>
        </p:nvGrpSpPr>
        <p:grpSpPr>
          <a:xfrm>
            <a:off x="6053050" y="2495279"/>
            <a:ext cx="2371467" cy="1660218"/>
            <a:chOff x="1112363" y="70859"/>
            <a:chExt cx="9247695" cy="6688160"/>
          </a:xfrm>
        </p:grpSpPr>
        <p:sp>
          <p:nvSpPr>
            <p:cNvPr id="27" name="모서리가 둥근 직사각형 53">
              <a:extLst>
                <a:ext uri="{FF2B5EF4-FFF2-40B4-BE49-F238E27FC236}">
                  <a16:creationId xmlns:a16="http://schemas.microsoft.com/office/drawing/2014/main" id="{D53A250D-3DF0-4534-A975-7F4FBB7D3F01}"/>
                </a:ext>
              </a:extLst>
            </p:cNvPr>
            <p:cNvSpPr/>
            <p:nvPr/>
          </p:nvSpPr>
          <p:spPr>
            <a:xfrm>
              <a:off x="1112363" y="70859"/>
              <a:ext cx="9247695" cy="6688160"/>
            </a:xfrm>
            <a:prstGeom prst="roundRect">
              <a:avLst>
                <a:gd name="adj" fmla="val 5439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79ADDE1-7FC3-48DB-B00E-A1D74D8F7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429" y="368066"/>
              <a:ext cx="2630353" cy="2686410"/>
            </a:xfrm>
            <a:prstGeom prst="rect">
              <a:avLst/>
            </a:prstGeom>
          </p:spPr>
        </p:pic>
        <p:pic>
          <p:nvPicPr>
            <p:cNvPr id="29" name="그림 28" descr="텍스트이(가) 표시된 사진&#10;&#10;자동 생성된 설명">
              <a:extLst>
                <a:ext uri="{FF2B5EF4-FFF2-40B4-BE49-F238E27FC236}">
                  <a16:creationId xmlns:a16="http://schemas.microsoft.com/office/drawing/2014/main" id="{3CAE4182-16CD-49EF-A1E8-C57FDD6C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394" y="376758"/>
              <a:ext cx="2536896" cy="2686409"/>
            </a:xfrm>
            <a:prstGeom prst="rect">
              <a:avLst/>
            </a:prstGeom>
          </p:spPr>
        </p:pic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CE898AB3-E669-4552-A47A-A126A68C8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2" b="25520"/>
            <a:stretch/>
          </p:blipFill>
          <p:spPr>
            <a:xfrm>
              <a:off x="7361248" y="368067"/>
              <a:ext cx="2536897" cy="268641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9B1C111-232C-493D-AEED-55D4321ED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4"/>
            <a:stretch/>
          </p:blipFill>
          <p:spPr>
            <a:xfrm>
              <a:off x="1503429" y="3351683"/>
              <a:ext cx="8394715" cy="3110129"/>
            </a:xfrm>
            <a:prstGeom prst="rect">
              <a:avLst/>
            </a:prstGeom>
          </p:spPr>
        </p:pic>
      </p:grpSp>
      <p:sp>
        <p:nvSpPr>
          <p:cNvPr id="33" name="모서리가 둥근 직사각형 53">
            <a:extLst>
              <a:ext uri="{FF2B5EF4-FFF2-40B4-BE49-F238E27FC236}">
                <a16:creationId xmlns:a16="http://schemas.microsoft.com/office/drawing/2014/main" id="{E0CA3A5A-ACD9-4FCA-9DC6-D4C5244A58DE}"/>
              </a:ext>
            </a:extLst>
          </p:cNvPr>
          <p:cNvSpPr/>
          <p:nvPr/>
        </p:nvSpPr>
        <p:spPr>
          <a:xfrm>
            <a:off x="3478331" y="2487841"/>
            <a:ext cx="2442162" cy="1660218"/>
          </a:xfrm>
          <a:prstGeom prst="roundRect">
            <a:avLst>
              <a:gd name="adj" fmla="val 5439"/>
            </a:avLst>
          </a:prstGeom>
          <a:solidFill>
            <a:schemeClr val="tx1">
              <a:alpha val="23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8FE5C0C-B32E-438D-8620-B2AC23909464}"/>
              </a:ext>
            </a:extLst>
          </p:cNvPr>
          <p:cNvSpPr/>
          <p:nvPr/>
        </p:nvSpPr>
        <p:spPr>
          <a:xfrm>
            <a:off x="3622426" y="2599047"/>
            <a:ext cx="1017277" cy="67503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800" dirty="0">
              <a:ea typeface="맑은 고딕"/>
            </a:endParaRPr>
          </a:p>
          <a:p>
            <a:pPr algn="ctr"/>
            <a:r>
              <a:rPr lang="ko-KR" sz="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Redis</a:t>
            </a:r>
            <a:r>
              <a:rPr lang="ko-KR" sz="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pub</a:t>
            </a:r>
            <a:r>
              <a:rPr lang="ko-KR" sz="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/</a:t>
            </a:r>
            <a:r>
              <a:rPr lang="ko-KR" sz="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sub을</a:t>
            </a:r>
            <a:r>
              <a:rPr lang="ko-KR" sz="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사용하여 채팅 시 빠른 속도와 안정성 제공</a:t>
            </a:r>
            <a:endParaRPr lang="ko-KR" sz="800" b="1" dirty="0">
              <a:solidFill>
                <a:schemeClr val="accent1">
                  <a:lumMod val="75000"/>
                </a:schemeClr>
              </a:solidFill>
              <a:ea typeface="맑은 고딕"/>
            </a:endParaRPr>
          </a:p>
          <a:p>
            <a:pPr algn="ctr"/>
            <a:endParaRPr lang="ko-KR" sz="800" dirty="0">
              <a:ea typeface="+mn-lt"/>
              <a:cs typeface="+mn-lt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B034B76-B31E-4823-AFC7-B5C0BC8984CC}"/>
              </a:ext>
            </a:extLst>
          </p:cNvPr>
          <p:cNvSpPr/>
          <p:nvPr/>
        </p:nvSpPr>
        <p:spPr>
          <a:xfrm>
            <a:off x="4783797" y="2599047"/>
            <a:ext cx="1017277" cy="67503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800" dirty="0">
              <a:ea typeface="맑은 고딕"/>
            </a:endParaRPr>
          </a:p>
          <a:p>
            <a:pPr algn="ctr"/>
            <a:endParaRPr lang="ko-KR" altLang="en-US" sz="800" dirty="0">
              <a:ea typeface="맑은 고딕"/>
            </a:endParaRPr>
          </a:p>
          <a:p>
            <a:pPr algn="ctr"/>
            <a:r>
              <a:rPr lang="ko-KR" altLang="en-US" sz="800" b="1" dirty="0">
                <a:solidFill>
                  <a:srgbClr val="00B050"/>
                </a:solidFill>
                <a:ea typeface="+mn-lt"/>
                <a:cs typeface="+mn-lt"/>
              </a:rPr>
              <a:t>회원과 비회원에 따른 권한을 분리</a:t>
            </a:r>
            <a:endParaRPr lang="ko-KR" altLang="ko-KR" sz="800" b="1" dirty="0">
              <a:solidFill>
                <a:srgbClr val="00B050"/>
              </a:solidFill>
            </a:endParaRPr>
          </a:p>
          <a:p>
            <a:pPr algn="ctr"/>
            <a:endParaRPr lang="ko-KR" sz="800" b="1" dirty="0">
              <a:ea typeface="맑은 고딕"/>
            </a:endParaRPr>
          </a:p>
          <a:p>
            <a:pPr algn="ctr"/>
            <a:endParaRPr lang="ko-KR" sz="800" dirty="0">
              <a:ea typeface="+mn-lt"/>
              <a:cs typeface="+mn-lt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CF12DA4-09C1-4AA4-82D5-01868D65A520}"/>
              </a:ext>
            </a:extLst>
          </p:cNvPr>
          <p:cNvSpPr/>
          <p:nvPr/>
        </p:nvSpPr>
        <p:spPr>
          <a:xfrm>
            <a:off x="3622426" y="3359497"/>
            <a:ext cx="1017277" cy="67503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800" dirty="0">
              <a:ea typeface="맑은 고딕"/>
            </a:endParaRPr>
          </a:p>
          <a:p>
            <a:pPr algn="ctr"/>
            <a:r>
              <a:rPr lang="ko-KR" altLang="ko-KR" sz="800" b="1" dirty="0">
                <a:solidFill>
                  <a:srgbClr val="FFC000"/>
                </a:solidFill>
                <a:ea typeface="+mn-lt"/>
                <a:cs typeface="+mn-lt"/>
              </a:rPr>
              <a:t>토큰을 이용한 인증과 인가</a:t>
            </a:r>
            <a:endParaRPr lang="ko-KR" sz="800" b="1" dirty="0">
              <a:solidFill>
                <a:srgbClr val="FFC000"/>
              </a:solidFill>
              <a:ea typeface="맑은 고딕"/>
            </a:endParaRPr>
          </a:p>
          <a:p>
            <a:pPr algn="ctr"/>
            <a:endParaRPr lang="ko-KR" sz="800" dirty="0">
              <a:ea typeface="+mn-lt"/>
              <a:cs typeface="+mn-lt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B2839D1-E7FF-4CBA-9242-5A79F8DBB26F}"/>
              </a:ext>
            </a:extLst>
          </p:cNvPr>
          <p:cNvSpPr/>
          <p:nvPr/>
        </p:nvSpPr>
        <p:spPr>
          <a:xfrm>
            <a:off x="4783797" y="3361962"/>
            <a:ext cx="1017277" cy="67503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800" dirty="0">
              <a:ea typeface="맑은 고딕"/>
            </a:endParaRPr>
          </a:p>
          <a:p>
            <a:pPr algn="ctr"/>
            <a:endParaRPr lang="en-US" altLang="ko-KR" sz="800" b="1" dirty="0">
              <a:ea typeface="+mn-lt"/>
              <a:cs typeface="+mn-lt"/>
            </a:endParaRPr>
          </a:p>
          <a:p>
            <a:pPr algn="ctr"/>
            <a:r>
              <a:rPr lang="ko-KR" altLang="ko-KR" sz="800" b="1" dirty="0">
                <a:solidFill>
                  <a:srgbClr val="7030A0"/>
                </a:solidFill>
                <a:ea typeface="+mn-lt"/>
                <a:cs typeface="+mn-lt"/>
              </a:rPr>
              <a:t>로그인 인증 서버와 채팅 서버를 분리</a:t>
            </a:r>
          </a:p>
          <a:p>
            <a:pPr algn="ctr"/>
            <a:endParaRPr lang="ko-KR" sz="800" b="1" dirty="0">
              <a:ea typeface="맑은 고딕"/>
            </a:endParaRPr>
          </a:p>
          <a:p>
            <a:pPr algn="ctr"/>
            <a:endParaRPr lang="ko-KR" sz="800" dirty="0">
              <a:ea typeface="+mn-lt"/>
              <a:cs typeface="+mn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489EF0-A1A4-425F-8E60-D3B0B95FBA81}"/>
              </a:ext>
            </a:extLst>
          </p:cNvPr>
          <p:cNvGrpSpPr/>
          <p:nvPr/>
        </p:nvGrpSpPr>
        <p:grpSpPr>
          <a:xfrm>
            <a:off x="6089732" y="4525243"/>
            <a:ext cx="2334785" cy="1690419"/>
            <a:chOff x="1798320" y="280344"/>
            <a:chExt cx="8839200" cy="6297311"/>
          </a:xfrm>
        </p:grpSpPr>
        <p:sp>
          <p:nvSpPr>
            <p:cNvPr id="24" name="모서리가 둥근 직사각형 53">
              <a:extLst>
                <a:ext uri="{FF2B5EF4-FFF2-40B4-BE49-F238E27FC236}">
                  <a16:creationId xmlns:a16="http://schemas.microsoft.com/office/drawing/2014/main" id="{F3E2ACCB-7D42-49A5-9F37-97269A49A41E}"/>
                </a:ext>
              </a:extLst>
            </p:cNvPr>
            <p:cNvSpPr/>
            <p:nvPr/>
          </p:nvSpPr>
          <p:spPr>
            <a:xfrm>
              <a:off x="1798320" y="280344"/>
              <a:ext cx="8839200" cy="6297311"/>
            </a:xfrm>
            <a:prstGeom prst="roundRect">
              <a:avLst>
                <a:gd name="adj" fmla="val 5439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FA1B498-5DFB-4408-B67A-B9B7F6E8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69" y="596753"/>
              <a:ext cx="8064914" cy="566449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BA899D7-EC77-40AD-9292-47D2CFE3D1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9" y="4505552"/>
            <a:ext cx="2580861" cy="173382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C7F2978-33B3-483A-A634-0095FC227D31}"/>
              </a:ext>
            </a:extLst>
          </p:cNvPr>
          <p:cNvSpPr txBox="1"/>
          <p:nvPr/>
        </p:nvSpPr>
        <p:spPr>
          <a:xfrm>
            <a:off x="387675" y="281966"/>
            <a:ext cx="1630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80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268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LEAF</dc:title>
  <dc:creator>김 대현</dc:creator>
  <cp:lastModifiedBy>Yujin Bae</cp:lastModifiedBy>
  <cp:revision>127</cp:revision>
  <dcterms:created xsi:type="dcterms:W3CDTF">2019-12-18T02:44:19Z</dcterms:created>
  <dcterms:modified xsi:type="dcterms:W3CDTF">2021-10-05T02:30:31Z</dcterms:modified>
  <cp:version/>
</cp:coreProperties>
</file>