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4" r:id="rId2"/>
    <p:sldId id="276" r:id="rId3"/>
    <p:sldId id="279" r:id="rId4"/>
    <p:sldId id="275" r:id="rId5"/>
    <p:sldId id="273" r:id="rId6"/>
    <p:sldId id="277" r:id="rId7"/>
    <p:sldId id="278" r:id="rId8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 대현" initials="김대" lastIdx="3" clrIdx="0"/>
  <p:cmAuthor id="2" name="dntjd7701@naver.com" initials="d" lastIdx="1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8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commentAuthors" Target="commentAuthor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6EE59-ED50-4AD2-BA3C-6D046E40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56574-760E-48EA-B4CE-3726DFF8F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79456-4318-4FB1-BB25-84273046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FDECF-2F30-4216-B0A6-00D61671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FFC3-01C1-4F09-88C9-B15E4F2E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6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4ED29-759B-40FD-AD61-28B0B0E5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77F0E-A42F-4B61-9A3E-C11B98F3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51E1-892B-4399-AE05-12114412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AAF18-EB8A-4229-B984-3591466D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63218-E69F-46F4-AA99-29B8F2F8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319AF-E66C-428C-961E-C14716C85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85F10-1F46-441C-8DF9-5598082B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BB3C3-C444-4083-8A0C-1B695734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EE62-27AF-4FDD-B99F-EB103778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7B1D6-5076-45EE-A36D-4FD13C6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10DDD-3235-48FC-AD55-ABAE002D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A4872-8CDC-4980-A94F-93C4EAA2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476F6-FE3C-4AA7-AB2A-E048288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D4A73-D51D-46A2-A20F-B0D5ED96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379C9-42B9-437E-89E2-AB64E0E1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508B-7D7E-47B7-B2D2-2B4EA0EE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7D434-B370-4255-9C71-29A11568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591BE-FD91-41D0-8A3F-E9BD65A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1952B-4E3B-4AF1-975F-5FCFCFC4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13881-4608-446D-8050-31554F1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3F03E-0D20-4217-81C6-3818E180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D7CAE-2871-4A89-8EF7-1CCF235A3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1B907-4800-4EE1-97B0-E83B5162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791A3-EF40-415A-AE9E-05A5B713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B8E7-B6E9-4662-A11B-A68EEC2B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14D55-6035-47EF-8B85-6C7CB69F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EF594-E1C3-4196-9D43-9E62462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AFFCC-3F3C-4701-A670-F0C2EA57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927B3C-9F99-4C24-BBD3-6E46074F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28190-124E-4FAA-BF65-B301721F1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5ABF3-1FC0-4448-93D6-03A084426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3462B0-C327-4939-872B-D715518B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6DE28-0D7C-4683-89BF-7B07A50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C5281C-CB75-4906-B385-6C48D7DC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B714-569E-4416-BD07-E8DED0EF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589D0-565B-41FA-B0C0-6FAAC1F6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EA6B9-382B-4869-8979-AA9B330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A7D8A-B335-4AE5-A36D-7B27708E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CFF351-D74F-466C-92E8-4F26D8E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A7CCF-EF34-422A-9DFB-385DC47F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311F7-50C0-4CF3-9C11-2DD519CF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EB90B-B87B-4FEE-8105-57B352D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43E1E-F621-4F40-A1EC-C7F33070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51CB2-EBF1-473B-A819-BC2D1DED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62987-21A8-4988-899B-6EDD75F0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F0F08-5117-4E6F-B16F-660A224F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5FCA6-FF66-46C3-A4B5-CEA8E2DD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7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2D76-599D-460D-9F0A-657D4CCA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C3EC0-AB72-4681-981C-CFE61B83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50541-EE35-4A60-A129-C313AE17E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264C6-A7EA-41D3-B177-F7BB3873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484B4-C9AD-4916-B0E8-5A315D80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B9D77-2314-42BB-B09A-1E3E400D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6246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4456A7-BBC9-4B81-B56C-F1D2311F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0FC6B-B50C-44AD-87A2-E94FCFE4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B6433-CAB1-4A6D-9409-9697219EF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45D8-C918-45F9-9C26-AB9934860F76}" type="datetimeFigureOut">
              <a:rPr lang="ko-KR" altLang="en-US" smtClean="0"/>
              <a:t>2021. 10. 3.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67DB9-B6A4-44B2-A112-CCE6BD86B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E34E4-BD6D-488A-95AE-BE583698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7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4.jpeg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Relationship Id="rId5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1BF9A-5E42-462A-81A0-1BCE1351E7D7}"/>
              </a:ext>
            </a:extLst>
          </p:cNvPr>
          <p:cNvSpPr txBox="1"/>
          <p:nvPr/>
        </p:nvSpPr>
        <p:spPr>
          <a:xfrm>
            <a:off x="1066799" y="1904213"/>
            <a:ext cx="99075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</a:t>
            </a:r>
            <a:r>
              <a:rPr lang="ko-KR" altLang="en-US" sz="2000" dirty="0"/>
              <a:t>본 프로젝트는 기존 일상에서 사용하던 채팅 서비스의 기능 및 개발자들의 업무에 있어서 원활한 소통이 가능하도록 한 웹 애플리케이션이다</a:t>
            </a:r>
            <a:r>
              <a:rPr lang="en-US" altLang="ko-KR" sz="2000" dirty="0"/>
              <a:t>. </a:t>
            </a:r>
            <a:r>
              <a:rPr lang="ko-KR" altLang="en-US" sz="2000" dirty="0"/>
              <a:t>두 개의 </a:t>
            </a:r>
            <a:r>
              <a:rPr lang="en-US" altLang="ko-KR" sz="2000" dirty="0"/>
              <a:t>REST API </a:t>
            </a:r>
            <a:r>
              <a:rPr lang="ko-KR" altLang="en-US" sz="2000" dirty="0"/>
              <a:t>서버와 하나의 클라이언트 서버로 이루어져 있으며 각 서버 간의 인증과 인가를 위해 </a:t>
            </a:r>
            <a:r>
              <a:rPr lang="en-US" altLang="ko-KR" sz="2000" dirty="0"/>
              <a:t>JWT </a:t>
            </a:r>
            <a:r>
              <a:rPr lang="ko-KR" altLang="en-US" sz="2000" dirty="0"/>
              <a:t>토큰을 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주요 기능으로 일반 채팅과 오픈 채팅으로 구성되어 있으며 채팅 기능에는 텍스트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동영상</a:t>
            </a:r>
            <a:r>
              <a:rPr lang="en-US" altLang="ko-KR" sz="2000" dirty="0"/>
              <a:t>, </a:t>
            </a:r>
            <a:r>
              <a:rPr lang="ko-KR" altLang="en-US" sz="2000" dirty="0"/>
              <a:t>마크다운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코드블럭</a:t>
            </a:r>
            <a:r>
              <a:rPr lang="en-US" altLang="ko-KR" sz="2000" dirty="0"/>
              <a:t>, </a:t>
            </a:r>
            <a:r>
              <a:rPr lang="ko-KR" altLang="en-US" sz="2000" dirty="0"/>
              <a:t>이모티콘</a:t>
            </a:r>
            <a:r>
              <a:rPr lang="en-US" altLang="ko-KR" sz="2000" dirty="0"/>
              <a:t>, </a:t>
            </a:r>
            <a:r>
              <a:rPr lang="ko-KR" altLang="en-US" sz="2000" dirty="0"/>
              <a:t>일정을 보낼 수 있는 기능이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회원과 비회원에 따른 이용 서비스가 분리 되어 있고 </a:t>
            </a:r>
            <a:r>
              <a:rPr lang="ko-KR" altLang="en-US" sz="2000" dirty="0" err="1"/>
              <a:t>엘리스틱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서치를</a:t>
            </a:r>
            <a:r>
              <a:rPr lang="ko-KR" altLang="en-US" sz="2000" dirty="0"/>
              <a:t> 사용한 대화 내역 필터링 및 조회가 가능하다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    이 외에 다채로운 기능과 함께 </a:t>
            </a:r>
            <a:r>
              <a:rPr lang="en-US" altLang="ko-KR" sz="2000" dirty="0"/>
              <a:t>JUnit </a:t>
            </a:r>
            <a:r>
              <a:rPr lang="ko-KR" altLang="en-US" sz="2000" dirty="0"/>
              <a:t>및 </a:t>
            </a:r>
            <a:r>
              <a:rPr lang="en-US" altLang="ko-KR" sz="2000" dirty="0"/>
              <a:t>Mocha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TTD</a:t>
            </a:r>
            <a:r>
              <a:rPr lang="ko-KR" altLang="en-US" sz="2000" dirty="0"/>
              <a:t>부터 </a:t>
            </a:r>
            <a:r>
              <a:rPr lang="en-US" altLang="ko-KR" sz="2000" dirty="0" err="1"/>
              <a:t>aQuery</a:t>
            </a:r>
            <a:r>
              <a:rPr lang="en-US" altLang="ko-KR" sz="2000" dirty="0"/>
              <a:t>, Workbench</a:t>
            </a:r>
            <a:r>
              <a:rPr lang="ko-KR" altLang="en-US" sz="2000" dirty="0"/>
              <a:t>를 활용한 </a:t>
            </a:r>
            <a:r>
              <a:rPr lang="en-US" altLang="ko-KR" sz="2000" dirty="0"/>
              <a:t>DB </a:t>
            </a:r>
            <a:r>
              <a:rPr lang="ko-KR" altLang="en-US" sz="2000" dirty="0"/>
              <a:t>설계</a:t>
            </a:r>
            <a:r>
              <a:rPr lang="en-US" altLang="ko-KR" sz="2000" dirty="0"/>
              <a:t>, Git</a:t>
            </a:r>
            <a:r>
              <a:rPr lang="ko-KR" altLang="en-US" sz="2000" dirty="0"/>
              <a:t>과 </a:t>
            </a:r>
            <a:r>
              <a:rPr lang="en-US" altLang="ko-KR" sz="2000" dirty="0"/>
              <a:t>Notion, Swagger</a:t>
            </a:r>
            <a:r>
              <a:rPr lang="ko-KR" altLang="en-US" sz="2000" dirty="0"/>
              <a:t>를 이용한 형상 관리 및 문서화와 </a:t>
            </a:r>
            <a:r>
              <a:rPr lang="en-US" altLang="ko-KR" sz="2000" dirty="0"/>
              <a:t>AWS, </a:t>
            </a:r>
            <a:r>
              <a:rPr lang="en-US" altLang="ko-KR" sz="2000" dirty="0" err="1"/>
              <a:t>Ngrok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Localtunnel</a:t>
            </a:r>
            <a:r>
              <a:rPr lang="ko-KR" altLang="en-US" sz="2000" dirty="0"/>
              <a:t>을 이용한 배포까지</a:t>
            </a:r>
            <a:r>
              <a:rPr lang="en-US" altLang="ko-KR" sz="2000" dirty="0"/>
              <a:t>, </a:t>
            </a:r>
            <a:r>
              <a:rPr lang="ko-KR" altLang="en-US" sz="2000" dirty="0"/>
              <a:t>개발 프로세스 과정을 다양한 각도로 경험하였다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67192-CF39-4000-9FBE-3DF8999B3E8F}"/>
              </a:ext>
            </a:extLst>
          </p:cNvPr>
          <p:cNvSpPr txBox="1"/>
          <p:nvPr/>
        </p:nvSpPr>
        <p:spPr>
          <a:xfrm>
            <a:off x="3761295" y="612742"/>
            <a:ext cx="41572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오픈채팅 서비스</a:t>
            </a:r>
            <a:endParaRPr lang="en-US" altLang="ko-KR" sz="2800" b="1" dirty="0"/>
          </a:p>
          <a:p>
            <a:pPr algn="ctr"/>
            <a:r>
              <a:rPr lang="ko-KR" altLang="en-US" dirty="0"/>
              <a:t>배유진 박대헌 손재현 </a:t>
            </a:r>
            <a:r>
              <a:rPr lang="ko-KR" altLang="en-US" dirty="0" err="1"/>
              <a:t>강우성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7076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53"/>
          <p:cNvSpPr/>
          <p:nvPr/>
        </p:nvSpPr>
        <p:spPr>
          <a:xfrm>
            <a:off x="1086913" y="791263"/>
            <a:ext cx="10618221" cy="3384939"/>
          </a:xfrm>
          <a:prstGeom prst="roundRect">
            <a:avLst>
              <a:gd name="adj" fmla="val 5439"/>
            </a:avLst>
          </a:prstGeom>
          <a:solidFill>
            <a:srgbClr val="57abff">
              <a:alpha val="23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/>
              <a:ea typeface="나눔스퀘어 Bold"/>
            </a:endParaRPr>
          </a:p>
        </p:txBody>
      </p:sp>
      <p:sp>
        <p:nvSpPr>
          <p:cNvPr id="49" name="모서리가 둥근 직사각형 53">
            <a:extLst>
              <a:ext uri="{FF2B5EF4-FFF2-40B4-BE49-F238E27FC236}">
                <a16:creationId xmlns:a16="http://schemas.microsoft.com/office/drawing/2014/main" id="{6BCB89FA-C8A1-46FD-958A-001260592D18}"/>
              </a:ext>
            </a:extLst>
          </p:cNvPr>
          <p:cNvSpPr/>
          <p:nvPr/>
        </p:nvSpPr>
        <p:spPr>
          <a:xfrm>
            <a:off x="9045139" y="2065785"/>
            <a:ext cx="2350717" cy="1579880"/>
          </a:xfrm>
          <a:prstGeom prst="roundRect">
            <a:avLst>
              <a:gd name="adj" fmla="val 5439"/>
            </a:avLst>
          </a:prstGeom>
          <a:solidFill>
            <a:srgbClr val="57ABFF">
              <a:alpha val="23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모서리가 둥근 직사각형 53">
            <a:extLst>
              <a:ext uri="{FF2B5EF4-FFF2-40B4-BE49-F238E27FC236}">
                <a16:creationId xmlns:a16="http://schemas.microsoft.com/office/drawing/2014/main" id="{2881B479-29DD-462D-BC88-4FDE87B261F6}"/>
              </a:ext>
            </a:extLst>
          </p:cNvPr>
          <p:cNvSpPr/>
          <p:nvPr/>
        </p:nvSpPr>
        <p:spPr>
          <a:xfrm>
            <a:off x="1653423" y="1780658"/>
            <a:ext cx="1969659" cy="1982234"/>
          </a:xfrm>
          <a:prstGeom prst="roundRect">
            <a:avLst>
              <a:gd name="adj" fmla="val 5439"/>
            </a:avLst>
          </a:prstGeom>
          <a:solidFill>
            <a:srgbClr val="57ABFF">
              <a:alpha val="23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모서리가 둥근 직사각형 53">
            <a:extLst>
              <a:ext uri="{FF2B5EF4-FFF2-40B4-BE49-F238E27FC236}">
                <a16:creationId xmlns:a16="http://schemas.microsoft.com/office/drawing/2014/main" id="{C4771C3C-4E87-4BF7-AF8C-324C4D163077}"/>
              </a:ext>
            </a:extLst>
          </p:cNvPr>
          <p:cNvSpPr/>
          <p:nvPr/>
        </p:nvSpPr>
        <p:spPr>
          <a:xfrm>
            <a:off x="9009174" y="4351442"/>
            <a:ext cx="2323449" cy="1190182"/>
          </a:xfrm>
          <a:prstGeom prst="roundRect">
            <a:avLst>
              <a:gd name="adj" fmla="val 5439"/>
            </a:avLst>
          </a:prstGeom>
          <a:solidFill>
            <a:srgbClr val="57ABFF">
              <a:alpha val="23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3">
            <a:extLst>
              <a:ext uri="{FF2B5EF4-FFF2-40B4-BE49-F238E27FC236}">
                <a16:creationId xmlns:a16="http://schemas.microsoft.com/office/drawing/2014/main" id="{EC2622E0-0CE1-47D4-9331-EF31D7E50782}"/>
              </a:ext>
            </a:extLst>
          </p:cNvPr>
          <p:cNvSpPr/>
          <p:nvPr/>
        </p:nvSpPr>
        <p:spPr>
          <a:xfrm>
            <a:off x="2112783" y="4897739"/>
            <a:ext cx="2464470" cy="913607"/>
          </a:xfrm>
          <a:prstGeom prst="roundRect">
            <a:avLst>
              <a:gd name="adj" fmla="val 5439"/>
            </a:avLst>
          </a:prstGeom>
          <a:solidFill>
            <a:srgbClr val="57ABFF">
              <a:alpha val="23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모서리가 둥근 직사각형 53">
            <a:extLst>
              <a:ext uri="{FF2B5EF4-FFF2-40B4-BE49-F238E27FC236}">
                <a16:creationId xmlns:a16="http://schemas.microsoft.com/office/drawing/2014/main" id="{BE931391-A3BF-4371-AFAC-A530AD8F76A0}"/>
              </a:ext>
            </a:extLst>
          </p:cNvPr>
          <p:cNvSpPr/>
          <p:nvPr/>
        </p:nvSpPr>
        <p:spPr>
          <a:xfrm>
            <a:off x="5322558" y="4550507"/>
            <a:ext cx="2147271" cy="1982234"/>
          </a:xfrm>
          <a:prstGeom prst="roundRect">
            <a:avLst>
              <a:gd name="adj" fmla="val 5439"/>
            </a:avLst>
          </a:prstGeom>
          <a:solidFill>
            <a:srgbClr val="57ABFF">
              <a:alpha val="23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D2DD9AD-6D2E-4A23-BFCE-9C4EBE07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96" y="4896875"/>
            <a:ext cx="1687396" cy="119018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A7C4CE-B38A-44F8-A756-E17E693A3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02" y="2091306"/>
            <a:ext cx="1333500" cy="13144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B7B694-4E56-41EB-BA24-A61B249FB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13" y="2317030"/>
            <a:ext cx="1763347" cy="10752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10DC3A6-F4E2-449D-8EE3-1046A188C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35" y="4669958"/>
            <a:ext cx="1837925" cy="6141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0DF7E6-BCD8-48CB-A2B1-659D77EAB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89" y="5109970"/>
            <a:ext cx="1969658" cy="490226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338E23-1C79-4C0F-AE85-F5D9344C5A59}"/>
              </a:ext>
            </a:extLst>
          </p:cNvPr>
          <p:cNvCxnSpPr>
            <a:cxnSpLocks/>
          </p:cNvCxnSpPr>
          <p:nvPr/>
        </p:nvCxnSpPr>
        <p:spPr>
          <a:xfrm>
            <a:off x="3924031" y="2790646"/>
            <a:ext cx="122708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모서리가 둥근 직사각형 53">
            <a:extLst>
              <a:ext uri="{FF2B5EF4-FFF2-40B4-BE49-F238E27FC236}">
                <a16:creationId xmlns:a16="http://schemas.microsoft.com/office/drawing/2014/main" id="{72C6FB8E-80DF-4EE2-AD62-C23660CE7A5B}"/>
              </a:ext>
            </a:extLst>
          </p:cNvPr>
          <p:cNvSpPr/>
          <p:nvPr/>
        </p:nvSpPr>
        <p:spPr>
          <a:xfrm>
            <a:off x="5317279" y="1760358"/>
            <a:ext cx="1969659" cy="1982234"/>
          </a:xfrm>
          <a:prstGeom prst="roundRect">
            <a:avLst>
              <a:gd name="adj" fmla="val 5439"/>
            </a:avLst>
          </a:prstGeom>
          <a:solidFill>
            <a:srgbClr val="57ABFF">
              <a:alpha val="23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EFD4797-F057-4CF2-A6BF-9181B477F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75" y="1989158"/>
            <a:ext cx="1409700" cy="1733550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14AE0CC-7F03-4202-B221-E03A05FAC8CA}"/>
              </a:ext>
            </a:extLst>
          </p:cNvPr>
          <p:cNvCxnSpPr>
            <a:cxnSpLocks/>
          </p:cNvCxnSpPr>
          <p:nvPr/>
        </p:nvCxnSpPr>
        <p:spPr>
          <a:xfrm>
            <a:off x="7506754" y="2771775"/>
            <a:ext cx="122708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3A46AA-25E4-42AF-8DD3-7CEC86CA97A6}"/>
              </a:ext>
            </a:extLst>
          </p:cNvPr>
          <p:cNvCxnSpPr>
            <a:cxnSpLocks/>
          </p:cNvCxnSpPr>
          <p:nvPr/>
        </p:nvCxnSpPr>
        <p:spPr>
          <a:xfrm>
            <a:off x="4577253" y="5354542"/>
            <a:ext cx="62253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AE6963E-297C-4740-9091-BD4A16640E6D}"/>
              </a:ext>
            </a:extLst>
          </p:cNvPr>
          <p:cNvCxnSpPr>
            <a:cxnSpLocks/>
          </p:cNvCxnSpPr>
          <p:nvPr/>
        </p:nvCxnSpPr>
        <p:spPr>
          <a:xfrm>
            <a:off x="3924030" y="3095446"/>
            <a:ext cx="1346646" cy="142510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758C3C-FF0F-4C02-BA8B-8A4ECF40686B}"/>
              </a:ext>
            </a:extLst>
          </p:cNvPr>
          <p:cNvCxnSpPr>
            <a:cxnSpLocks/>
          </p:cNvCxnSpPr>
          <p:nvPr/>
        </p:nvCxnSpPr>
        <p:spPr>
          <a:xfrm flipV="1">
            <a:off x="7417947" y="2993846"/>
            <a:ext cx="1315895" cy="152670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3619F6-C2BE-4885-99E7-11A28A0EBA8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170897" y="3740715"/>
            <a:ext cx="2" cy="61072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0AC22C-927C-484F-93D9-6C59EE759AD0}"/>
              </a:ext>
            </a:extLst>
          </p:cNvPr>
          <p:cNvSpPr txBox="1"/>
          <p:nvPr/>
        </p:nvSpPr>
        <p:spPr>
          <a:xfrm>
            <a:off x="4125938" y="2346097"/>
            <a:ext cx="10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Token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A8290-EBC7-9642-82EC-C9CA4AE3F857}"/>
              </a:ext>
            </a:extLst>
          </p:cNvPr>
          <p:cNvSpPr txBox="1"/>
          <p:nvPr/>
        </p:nvSpPr>
        <p:spPr>
          <a:xfrm>
            <a:off x="5703899" y="869638"/>
            <a:ext cx="148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Severs</a:t>
            </a:r>
            <a:endParaRPr kumimoji="1" lang="ko-Kore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16B2B-63BD-5E4E-95B9-8E296992256D}"/>
              </a:ext>
            </a:extLst>
          </p:cNvPr>
          <p:cNvSpPr txBox="1"/>
          <p:nvPr/>
        </p:nvSpPr>
        <p:spPr>
          <a:xfrm>
            <a:off x="3633994" y="3806627"/>
            <a:ext cx="10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Token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5EFD09-9C17-404F-88F1-19D329409316}"/>
              </a:ext>
            </a:extLst>
          </p:cNvPr>
          <p:cNvSpPr txBox="1"/>
          <p:nvPr/>
        </p:nvSpPr>
        <p:spPr>
          <a:xfrm>
            <a:off x="8074297" y="3773232"/>
            <a:ext cx="10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Token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0656B6-CD2A-BC49-9699-01AE9C23EEC0}"/>
              </a:ext>
            </a:extLst>
          </p:cNvPr>
          <p:cNvSpPr txBox="1"/>
          <p:nvPr/>
        </p:nvSpPr>
        <p:spPr>
          <a:xfrm>
            <a:off x="7717720" y="2326465"/>
            <a:ext cx="10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Token</a:t>
            </a:r>
            <a:endParaRPr kumimoji="1" lang="ko-Kore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5072806" y="4228520"/>
            <a:ext cx="2122409" cy="2300378"/>
          </a:xfrm>
          <a:prstGeom prst="flowChartMagneticDisk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0651" y="5165565"/>
            <a:ext cx="1386578" cy="1084176"/>
          </a:xfrm>
          <a:prstGeom prst="rect">
            <a:avLst/>
          </a:prstGeom>
        </p:spPr>
      </p:pic>
      <p:grpSp>
        <p:nvGrpSpPr>
          <p:cNvPr id="4" name="group"/>
          <p:cNvGrpSpPr/>
          <p:nvPr/>
        </p:nvGrpSpPr>
        <p:grpSpPr>
          <a:xfrm rot="0">
            <a:off x="8730065" y="4783538"/>
            <a:ext cx="2323465" cy="1189990"/>
            <a:chOff x="9008745" y="4351020"/>
            <a:chExt cx="2323465" cy="1189990"/>
          </a:xfrm>
        </p:grpSpPr>
        <p:sp>
          <p:nvSpPr>
            <p:cNvPr id="5" name="모서리가 둥근 직사각형 53"/>
            <p:cNvSpPr/>
            <p:nvPr/>
          </p:nvSpPr>
          <p:spPr>
            <a:xfrm>
              <a:off x="9009174" y="4351442"/>
              <a:ext cx="2323449" cy="1190182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6" name="그림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251935" y="4669958"/>
              <a:ext cx="1837925" cy="614173"/>
            </a:xfrm>
            <a:prstGeom prst="rect">
              <a:avLst/>
            </a:prstGeom>
          </p:spPr>
        </p:pic>
      </p:grpSp>
      <p:grpSp>
        <p:nvGrpSpPr>
          <p:cNvPr id="7" name="group"/>
          <p:cNvGrpSpPr/>
          <p:nvPr/>
        </p:nvGrpSpPr>
        <p:grpSpPr>
          <a:xfrm rot="0">
            <a:off x="1190075" y="4921968"/>
            <a:ext cx="2464435" cy="913765"/>
            <a:chOff x="1075690" y="5172710"/>
            <a:chExt cx="2464435" cy="913765"/>
          </a:xfrm>
        </p:grpSpPr>
        <p:sp>
          <p:nvSpPr>
            <p:cNvPr id="8" name="모서리가 둥근 직사각형 53"/>
            <p:cNvSpPr/>
            <p:nvPr/>
          </p:nvSpPr>
          <p:spPr>
            <a:xfrm>
              <a:off x="1076243" y="5173329"/>
              <a:ext cx="2464470" cy="913607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9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3869" y="5384925"/>
              <a:ext cx="1969658" cy="490226"/>
            </a:xfrm>
            <a:prstGeom prst="rect">
              <a:avLst/>
            </a:prstGeom>
          </p:spPr>
        </p:pic>
      </p:grpSp>
      <p:grpSp>
        <p:nvGrpSpPr>
          <p:cNvPr id="10" name="group"/>
          <p:cNvGrpSpPr/>
          <p:nvPr/>
        </p:nvGrpSpPr>
        <p:grpSpPr>
          <a:xfrm rot="0">
            <a:off x="1190469" y="745021"/>
            <a:ext cx="2237105" cy="2687955"/>
            <a:chOff x="195580" y="704215"/>
            <a:chExt cx="2237105" cy="2687955"/>
          </a:xfrm>
        </p:grpSpPr>
        <p:sp>
          <p:nvSpPr>
            <p:cNvPr id="11" name="모서리가 둥근 직사각형 53"/>
            <p:cNvSpPr/>
            <p:nvPr/>
          </p:nvSpPr>
          <p:spPr>
            <a:xfrm>
              <a:off x="195925" y="704816"/>
              <a:ext cx="2237253" cy="2687587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2" name="모서리가 둥근 직사각형 53"/>
            <p:cNvSpPr/>
            <p:nvPr/>
          </p:nvSpPr>
          <p:spPr>
            <a:xfrm>
              <a:off x="441843" y="1449906"/>
              <a:ext cx="1746437" cy="1645601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13" name="그림 3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26267" y="1630261"/>
              <a:ext cx="1176994" cy="1160180"/>
            </a:xfrm>
            <a:prstGeom prst="rect">
              <a:avLst/>
            </a:prstGeom>
          </p:spPr>
        </p:pic>
        <p:sp>
          <p:nvSpPr>
            <p:cNvPr id="14" name="TextBox 23"/>
            <p:cNvSpPr txBox="1"/>
            <p:nvPr/>
          </p:nvSpPr>
          <p:spPr>
            <a:xfrm>
              <a:off x="623899" y="808678"/>
              <a:ext cx="148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kumimoji="1" lang="en-US" altLang="ko-Kore-KR" sz="2800" dirty="0"/>
                <a:t>Severs</a:t>
              </a:r>
              <a:endParaRPr kumimoji="1" lang="ko-Kore-KR" altLang="en-US" sz="2800" dirty="0"/>
            </a:p>
          </p:txBody>
        </p:sp>
      </p:grpSp>
      <p:grpSp>
        <p:nvGrpSpPr>
          <p:cNvPr id="15" name="group"/>
          <p:cNvGrpSpPr/>
          <p:nvPr/>
        </p:nvGrpSpPr>
        <p:grpSpPr>
          <a:xfrm rot="0">
            <a:off x="4960102" y="745238"/>
            <a:ext cx="2237105" cy="2687955"/>
            <a:chOff x="195580" y="3740150"/>
            <a:chExt cx="2237105" cy="2687955"/>
          </a:xfrm>
        </p:grpSpPr>
        <p:sp>
          <p:nvSpPr>
            <p:cNvPr id="16" name="모서리가 둥근 직사각형 53"/>
            <p:cNvSpPr/>
            <p:nvPr/>
          </p:nvSpPr>
          <p:spPr>
            <a:xfrm>
              <a:off x="442303" y="4441391"/>
              <a:ext cx="1746437" cy="1645601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7" name="모서리가 둥근 직사각형 53"/>
            <p:cNvSpPr/>
            <p:nvPr/>
          </p:nvSpPr>
          <p:spPr>
            <a:xfrm>
              <a:off x="195925" y="3740751"/>
              <a:ext cx="2237253" cy="2687587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18" name="그림 4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02125" y="4670128"/>
              <a:ext cx="1301052" cy="1238084"/>
            </a:xfrm>
            <a:prstGeom prst="rect">
              <a:avLst/>
            </a:prstGeom>
          </p:spPr>
        </p:pic>
        <p:sp>
          <p:nvSpPr>
            <p:cNvPr id="19" name="TextBox 23"/>
            <p:cNvSpPr txBox="1"/>
            <p:nvPr/>
          </p:nvSpPr>
          <p:spPr>
            <a:xfrm>
              <a:off x="623899" y="3844613"/>
              <a:ext cx="1489075" cy="51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kumimoji="1" lang="en-US" altLang="ko-Kore-KR" sz="2800" dirty="0"/>
                <a:t>Severs</a:t>
              </a:r>
              <a:endParaRPr kumimoji="1" lang="ko-Kore-KR" altLang="en-US" sz="2800" dirty="0"/>
            </a:p>
          </p:txBody>
        </p:sp>
      </p:grpSp>
      <p:grpSp>
        <p:nvGrpSpPr>
          <p:cNvPr id="20" name="group"/>
          <p:cNvGrpSpPr/>
          <p:nvPr/>
        </p:nvGrpSpPr>
        <p:grpSpPr>
          <a:xfrm rot="0">
            <a:off x="8730645" y="744938"/>
            <a:ext cx="2237105" cy="2687955"/>
            <a:chOff x="7014210" y="557530"/>
            <a:chExt cx="2237105" cy="2687955"/>
          </a:xfrm>
        </p:grpSpPr>
        <p:sp>
          <p:nvSpPr>
            <p:cNvPr id="21" name="모서리가 둥근 직사각형 53"/>
            <p:cNvSpPr/>
            <p:nvPr/>
          </p:nvSpPr>
          <p:spPr>
            <a:xfrm>
              <a:off x="7260473" y="1303221"/>
              <a:ext cx="1746437" cy="1645601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22" name="모서리가 둥근 직사각형 53"/>
            <p:cNvSpPr/>
            <p:nvPr/>
          </p:nvSpPr>
          <p:spPr>
            <a:xfrm>
              <a:off x="7014555" y="558131"/>
              <a:ext cx="2237253" cy="2687587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3000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/>
                <a:ea typeface="나눔스퀘어 Bold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442503" y="1549950"/>
              <a:ext cx="1374052" cy="107521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442529" y="661993"/>
              <a:ext cx="1489075" cy="51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/>
              <a:r>
                <a:rPr kumimoji="1" lang="en-US" altLang="ko-Kore-KR" sz="2800" dirty="0"/>
                <a:t>Severs</a:t>
              </a:r>
              <a:endParaRPr kumimoji="1" lang="ko-Kore-KR" altLang="en-US" sz="2800" dirty="0"/>
            </a:p>
          </p:txBody>
        </p:sp>
      </p:grpSp>
      <p:cxnSp>
        <p:nvCxnSpPr>
          <p:cNvPr id="25" name="직선 화살표 연결선 54"/>
          <p:cNvCxnSpPr/>
          <p:nvPr/>
        </p:nvCxnSpPr>
        <p:spPr>
          <a:xfrm>
            <a:off x="3580581" y="2089054"/>
            <a:ext cx="1227089" cy="0"/>
          </a:xfrm>
          <a:prstGeom prst="straightConnector1">
            <a:avLst/>
          </a:prstGeom>
          <a:ln w="254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54"/>
          <p:cNvCxnSpPr/>
          <p:nvPr/>
        </p:nvCxnSpPr>
        <p:spPr>
          <a:xfrm>
            <a:off x="7350576" y="2089054"/>
            <a:ext cx="1227089" cy="0"/>
          </a:xfrm>
          <a:prstGeom prst="straightConnector1">
            <a:avLst/>
          </a:prstGeom>
          <a:ln w="254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62"/>
          <p:cNvCxnSpPr/>
          <p:nvPr/>
        </p:nvCxnSpPr>
        <p:spPr>
          <a:xfrm>
            <a:off x="3580580" y="3237008"/>
            <a:ext cx="1346646" cy="1425104"/>
          </a:xfrm>
          <a:prstGeom prst="straightConnector1">
            <a:avLst/>
          </a:prstGeom>
          <a:ln w="254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64"/>
          <p:cNvCxnSpPr/>
          <p:nvPr/>
        </p:nvCxnSpPr>
        <p:spPr>
          <a:xfrm flipV="1">
            <a:off x="7339927" y="1608830"/>
            <a:ext cx="1315895" cy="1526704"/>
          </a:xfrm>
          <a:prstGeom prst="straightConnector1">
            <a:avLst/>
          </a:prstGeom>
          <a:ln w="254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4"/>
          <p:cNvSpPr txBox="1"/>
          <p:nvPr/>
        </p:nvSpPr>
        <p:spPr>
          <a:xfrm>
            <a:off x="3666464" y="2302534"/>
            <a:ext cx="1056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kumimoji="1" lang="en-US" altLang="ko-Kore-KR" dirty="0"/>
              <a:t>Token</a:t>
            </a:r>
            <a:endParaRPr kumimoji="1" lang="ko-Kore-KR" altLang="en-US" dirty="0"/>
          </a:p>
        </p:txBody>
      </p:sp>
      <p:sp>
        <p:nvSpPr>
          <p:cNvPr id="30" name="TextBox 24"/>
          <p:cNvSpPr txBox="1"/>
          <p:nvPr/>
        </p:nvSpPr>
        <p:spPr>
          <a:xfrm>
            <a:off x="7435824" y="2302395"/>
            <a:ext cx="1056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kumimoji="1" lang="en-US" altLang="ko-Kore-KR" dirty="0"/>
              <a:t>Token</a:t>
            </a:r>
            <a:endParaRPr kumimoji="1" lang="ko-Kore-KR" altLang="en-US" dirty="0"/>
          </a:p>
        </p:txBody>
      </p:sp>
      <p:sp>
        <p:nvSpPr>
          <p:cNvPr id="31" name="TextBox 24"/>
          <p:cNvSpPr txBox="1"/>
          <p:nvPr/>
        </p:nvSpPr>
        <p:spPr>
          <a:xfrm>
            <a:off x="3427495" y="3994670"/>
            <a:ext cx="1056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kumimoji="1" lang="en-US" altLang="ko-Kore-KR" dirty="0"/>
              <a:t>Token</a:t>
            </a:r>
            <a:endParaRPr kumimoji="1" lang="ko-Kore-KR" altLang="en-US" dirty="0"/>
          </a:p>
        </p:txBody>
      </p:sp>
      <p:sp>
        <p:nvSpPr>
          <p:cNvPr id="32" name="TextBox 24"/>
          <p:cNvSpPr txBox="1"/>
          <p:nvPr/>
        </p:nvSpPr>
        <p:spPr>
          <a:xfrm>
            <a:off x="7925366" y="3994670"/>
            <a:ext cx="1056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kumimoji="1" lang="en-US" altLang="ko-Kore-KR" dirty="0"/>
              <a:t>Token</a:t>
            </a:r>
            <a:endParaRPr kumimoji="1" lang="ko-Kore-KR" altLang="en-US" dirty="0"/>
          </a:p>
        </p:txBody>
      </p:sp>
      <p:cxnSp>
        <p:nvCxnSpPr>
          <p:cNvPr id="33" name="직선 화살표 연결선 66"/>
          <p:cNvCxnSpPr/>
          <p:nvPr/>
        </p:nvCxnSpPr>
        <p:spPr>
          <a:xfrm>
            <a:off x="9858476" y="3236696"/>
            <a:ext cx="17698" cy="1547347"/>
          </a:xfrm>
          <a:prstGeom prst="straightConnector1">
            <a:avLst/>
          </a:prstGeom>
          <a:ln w="254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58"/>
          <p:cNvCxnSpPr/>
          <p:nvPr/>
        </p:nvCxnSpPr>
        <p:spPr>
          <a:xfrm>
            <a:off x="3766444" y="5396450"/>
            <a:ext cx="1194034" cy="1"/>
          </a:xfrm>
          <a:prstGeom prst="straightConnector1">
            <a:avLst/>
          </a:prstGeom>
          <a:ln w="254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471849" y="866069"/>
            <a:ext cx="372787" cy="322280"/>
          </a:xfrm>
          <a:prstGeom prst="rect">
            <a:avLst/>
          </a:prstGeom>
        </p:spPr>
      </p:pic>
      <p:pic>
        <p:nvPicPr>
          <p:cNvPr id="36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60522" y="866069"/>
            <a:ext cx="372787" cy="322280"/>
          </a:xfrm>
          <a:prstGeom prst="rect">
            <a:avLst/>
          </a:prstGeom>
        </p:spPr>
      </p:pic>
      <p:pic>
        <p:nvPicPr>
          <p:cNvPr id="37" name="Pic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943395" y="865620"/>
            <a:ext cx="377947" cy="323098"/>
          </a:xfrm>
          <a:prstGeom prst="rect">
            <a:avLst/>
          </a:prstGeom>
        </p:spPr>
      </p:pic>
      <p:sp>
        <p:nvSpPr>
          <p:cNvPr id="38" name="TextBox"/>
          <p:cNvSpPr txBox="1"/>
          <p:nvPr/>
        </p:nvSpPr>
        <p:spPr>
          <a:xfrm>
            <a:off x="5759064" y="4417837"/>
            <a:ext cx="74803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DB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9" name="모서리가 둥근 직사각형 53"/>
          <p:cNvSpPr/>
          <p:nvPr/>
        </p:nvSpPr>
        <p:spPr>
          <a:xfrm>
            <a:off x="824745" y="420506"/>
            <a:ext cx="10618221" cy="3384939"/>
          </a:xfrm>
          <a:prstGeom prst="roundRect">
            <a:avLst>
              <a:gd name="adj" fmla="val 5439"/>
            </a:avLst>
          </a:prstGeom>
          <a:solidFill>
            <a:srgbClr val="57abff">
              <a:alpha val="23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4000" spc="-151" dirty="0">
              <a:solidFill>
                <a:srgbClr val="042a54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8AA7CF-9FB0-9548-B82A-E5AB3FF6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0"/>
            <a:ext cx="9761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6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466329" y="-1384708"/>
            <a:ext cx="3076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5F15562-14E8-4F9C-AFE2-3965A161116B}"/>
              </a:ext>
            </a:extLst>
          </p:cNvPr>
          <p:cNvSpPr/>
          <p:nvPr/>
        </p:nvSpPr>
        <p:spPr>
          <a:xfrm>
            <a:off x="4973053" y="670760"/>
            <a:ext cx="2245893" cy="2496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dirty="0">
                <a:ea typeface="맑은 고딕"/>
              </a:rPr>
              <a:t>2.</a:t>
            </a:r>
            <a:endParaRPr lang="ko-KR" altLang="en-US" sz="2800" dirty="0">
              <a:ea typeface="맑은 고딕" panose="020B0503020000020004" pitchFamily="34" charset="-127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 b="1" dirty="0">
                <a:ea typeface="+mn-lt"/>
                <a:cs typeface="+mn-lt"/>
              </a:rPr>
              <a:t>회원과 비회원에 따른 권한을 분리</a:t>
            </a:r>
            <a:endParaRPr lang="ko-KR" b="1" dirty="0"/>
          </a:p>
          <a:p>
            <a:pPr algn="ctr"/>
            <a:endParaRPr lang="ko-KR" sz="2800" dirty="0">
              <a:ea typeface="+mn-lt"/>
              <a:cs typeface="+mn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84A902-D935-48D5-8B77-0FDEFFE66FD7}"/>
              </a:ext>
            </a:extLst>
          </p:cNvPr>
          <p:cNvSpPr/>
          <p:nvPr/>
        </p:nvSpPr>
        <p:spPr>
          <a:xfrm>
            <a:off x="2555707" y="670760"/>
            <a:ext cx="2245893" cy="2496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800" dirty="0">
              <a:ea typeface="맑은 고딕"/>
            </a:endParaRPr>
          </a:p>
          <a:p>
            <a:pPr algn="ctr"/>
            <a:r>
              <a:rPr lang="ko-KR" altLang="en-US" sz="2800" dirty="0">
                <a:ea typeface="맑은 고딕"/>
              </a:rPr>
              <a:t>1.</a:t>
            </a:r>
            <a:endParaRPr lang="ko-KR" altLang="en-US" sz="2800" dirty="0">
              <a:ea typeface="맑은 고딕" panose="020B0503020000020004" pitchFamily="34" charset="-127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b="1" dirty="0" err="1">
                <a:ea typeface="+mn-lt"/>
                <a:cs typeface="+mn-lt"/>
              </a:rPr>
              <a:t>Redis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pub</a:t>
            </a:r>
            <a:r>
              <a:rPr lang="ko-KR" b="1" dirty="0">
                <a:ea typeface="+mn-lt"/>
                <a:cs typeface="+mn-lt"/>
              </a:rPr>
              <a:t>/</a:t>
            </a:r>
            <a:r>
              <a:rPr lang="ko-KR" b="1" dirty="0" err="1">
                <a:ea typeface="+mn-lt"/>
                <a:cs typeface="+mn-lt"/>
              </a:rPr>
              <a:t>sub을</a:t>
            </a:r>
            <a:r>
              <a:rPr lang="ko-KR" b="1" dirty="0">
                <a:ea typeface="+mn-lt"/>
                <a:cs typeface="+mn-lt"/>
              </a:rPr>
              <a:t> 사용하여 채팅 시 빠른 속도와 안정성 제공</a:t>
            </a:r>
            <a:endParaRPr lang="ko-KR" b="1" dirty="0">
              <a:ea typeface="맑은 고딕"/>
            </a:endParaRPr>
          </a:p>
          <a:p>
            <a:pPr algn="ctr"/>
            <a:endParaRPr lang="ko-KR" sz="2800" dirty="0">
              <a:ea typeface="+mn-lt"/>
              <a:cs typeface="+mn-lt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A608D18-F459-43AF-8C29-A52696D47F32}"/>
              </a:ext>
            </a:extLst>
          </p:cNvPr>
          <p:cNvSpPr/>
          <p:nvPr/>
        </p:nvSpPr>
        <p:spPr>
          <a:xfrm>
            <a:off x="2610154" y="3278156"/>
            <a:ext cx="2245893" cy="24965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dirty="0">
                <a:ea typeface="맑은 고딕"/>
              </a:rPr>
              <a:t>3.</a:t>
            </a:r>
            <a:endParaRPr lang="ko-KR" altLang="en-US" sz="2800" dirty="0">
              <a:ea typeface="맑은 고딕" panose="020B0503020000020004" pitchFamily="34" charset="-127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b="1" dirty="0">
                <a:ea typeface="+mn-lt"/>
                <a:cs typeface="+mn-lt"/>
              </a:rPr>
              <a:t>토큰을 이용한 인증과 인가</a:t>
            </a:r>
            <a:endParaRPr lang="ko-KR" b="1" dirty="0"/>
          </a:p>
          <a:p>
            <a:pPr algn="ctr"/>
            <a:endParaRPr lang="ko-KR" sz="2800" dirty="0">
              <a:ea typeface="+mn-lt"/>
              <a:cs typeface="+mn-lt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5C75416-DB19-455B-8F11-68439CA6A379}"/>
              </a:ext>
            </a:extLst>
          </p:cNvPr>
          <p:cNvSpPr/>
          <p:nvPr/>
        </p:nvSpPr>
        <p:spPr>
          <a:xfrm>
            <a:off x="5090062" y="3278156"/>
            <a:ext cx="2245893" cy="24965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dirty="0">
                <a:ea typeface="맑은 고딕"/>
              </a:rPr>
              <a:t>4.</a:t>
            </a:r>
            <a:endParaRPr lang="ko-KR" altLang="en-US" sz="2800" dirty="0">
              <a:ea typeface="맑은 고딕" panose="020B0503020000020004" pitchFamily="34" charset="-127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b="1" dirty="0">
                <a:ea typeface="+mn-lt"/>
                <a:cs typeface="+mn-lt"/>
              </a:rPr>
              <a:t>로그인 인증 서버와 채팅 서버를 분리</a:t>
            </a:r>
          </a:p>
          <a:p>
            <a:pPr algn="ctr"/>
            <a:endParaRPr lang="ko-KR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217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2D37C-52F7-D441-85C6-7789A570E83E}"/>
              </a:ext>
            </a:extLst>
          </p:cNvPr>
          <p:cNvSpPr/>
          <p:nvPr/>
        </p:nvSpPr>
        <p:spPr>
          <a:xfrm>
            <a:off x="3331676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54F29-4CDF-9646-BAA4-8EAAE5B9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66" y="503517"/>
            <a:ext cx="4822072" cy="9658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7268B2-61AA-5B4A-B6CB-CA08E36D8386}"/>
              </a:ext>
            </a:extLst>
          </p:cNvPr>
          <p:cNvSpPr/>
          <p:nvPr/>
        </p:nvSpPr>
        <p:spPr>
          <a:xfrm>
            <a:off x="5935668" y="1871348"/>
            <a:ext cx="2315412" cy="606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E6A2B7-083D-C242-8310-9419A138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30" y="3636002"/>
            <a:ext cx="2442161" cy="15495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96152E-7934-2B4D-A62D-91C793FBE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735" y="3700237"/>
            <a:ext cx="2385886" cy="14535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4F3C5-B6EC-0A48-905A-CFDD98E412CB}"/>
              </a:ext>
            </a:extLst>
          </p:cNvPr>
          <p:cNvSpPr txBox="1"/>
          <p:nvPr/>
        </p:nvSpPr>
        <p:spPr>
          <a:xfrm>
            <a:off x="4064750" y="1388852"/>
            <a:ext cx="16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설계 주안점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5D965-1405-B342-82AB-51AA996FFAB0}"/>
              </a:ext>
            </a:extLst>
          </p:cNvPr>
          <p:cNvSpPr txBox="1"/>
          <p:nvPr/>
        </p:nvSpPr>
        <p:spPr>
          <a:xfrm>
            <a:off x="6750598" y="1388851"/>
            <a:ext cx="16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서비스</a:t>
            </a:r>
            <a:r>
              <a:rPr kumimoji="1" lang="ko-KR" altLang="en-US" sz="1200" dirty="0"/>
              <a:t> 화면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95C5B-8353-214B-A71F-C46EE9CEF2CF}"/>
              </a:ext>
            </a:extLst>
          </p:cNvPr>
          <p:cNvSpPr txBox="1"/>
          <p:nvPr/>
        </p:nvSpPr>
        <p:spPr>
          <a:xfrm>
            <a:off x="3881506" y="3134701"/>
            <a:ext cx="2503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프로젝트 아키텍처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D54F7-E8F0-944B-9D34-70021F576302}"/>
              </a:ext>
            </a:extLst>
          </p:cNvPr>
          <p:cNvSpPr txBox="1"/>
          <p:nvPr/>
        </p:nvSpPr>
        <p:spPr>
          <a:xfrm>
            <a:off x="6016155" y="3115180"/>
            <a:ext cx="415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프로젝트 아키텍처</a:t>
            </a:r>
            <a:r>
              <a:rPr kumimoji="1" lang="en-US" altLang="ko-Kore-KR" sz="1200" dirty="0"/>
              <a:t>-</a:t>
            </a:r>
            <a:r>
              <a:rPr kumimoji="1" lang="ko-KR" altLang="en-US" sz="1200" dirty="0"/>
              <a:t>세부 구성도</a:t>
            </a:r>
            <a:endParaRPr kumimoji="1" lang="ko-Kore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2106CEB-6B35-AB4C-8390-AD6985F58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260" y="1793154"/>
            <a:ext cx="998825" cy="10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0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1E2F2B-E571-2749-93DC-CA456FEDA37B}"/>
              </a:ext>
            </a:extLst>
          </p:cNvPr>
          <p:cNvSpPr/>
          <p:nvPr/>
        </p:nvSpPr>
        <p:spPr>
          <a:xfrm>
            <a:off x="3331676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7C84EA-8371-6643-AF83-63A739913567}"/>
              </a:ext>
            </a:extLst>
          </p:cNvPr>
          <p:cNvSpPr/>
          <p:nvPr/>
        </p:nvSpPr>
        <p:spPr>
          <a:xfrm>
            <a:off x="3502184" y="876682"/>
            <a:ext cx="4854166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개요 </a:t>
            </a:r>
            <a:r>
              <a:rPr lang="en-US" altLang="ko-KR" dirty="0">
                <a:solidFill>
                  <a:sysClr val="windowText" lastClr="000000"/>
                </a:solidFill>
              </a:rPr>
              <a:t>(1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B86A6-72BC-874C-9DFE-7E0611CDEC13}"/>
              </a:ext>
            </a:extLst>
          </p:cNvPr>
          <p:cNvSpPr/>
          <p:nvPr/>
        </p:nvSpPr>
        <p:spPr>
          <a:xfrm>
            <a:off x="3502184" y="1981205"/>
            <a:ext cx="4854166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아키텍처 </a:t>
            </a:r>
            <a:r>
              <a:rPr lang="en-US" altLang="ko-KR" dirty="0">
                <a:solidFill>
                  <a:sysClr val="windowText" lastClr="000000"/>
                </a:solidFill>
              </a:rPr>
              <a:t>(2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AFC47-8773-EC49-ACEB-E384864B66C6}"/>
              </a:ext>
            </a:extLst>
          </p:cNvPr>
          <p:cNvSpPr/>
          <p:nvPr/>
        </p:nvSpPr>
        <p:spPr>
          <a:xfrm>
            <a:off x="3502184" y="3085728"/>
            <a:ext cx="4854166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</a:rPr>
              <a:t>세부 구성도 </a:t>
            </a:r>
            <a:r>
              <a:rPr lang="en-US" altLang="ko-KR" dirty="0">
                <a:solidFill>
                  <a:sysClr val="windowText" lastClr="000000"/>
                </a:solidFill>
              </a:rPr>
              <a:t>(3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11940-51E6-F643-895B-DFF54BEF8DAD}"/>
              </a:ext>
            </a:extLst>
          </p:cNvPr>
          <p:cNvSpPr/>
          <p:nvPr/>
        </p:nvSpPr>
        <p:spPr>
          <a:xfrm>
            <a:off x="3502184" y="4190251"/>
            <a:ext cx="2373515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</a:rPr>
              <a:t>특징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1B53F9-EB4E-5046-9D44-F8C90C15BBE6}"/>
              </a:ext>
            </a:extLst>
          </p:cNvPr>
          <p:cNvSpPr/>
          <p:nvPr/>
        </p:nvSpPr>
        <p:spPr>
          <a:xfrm>
            <a:off x="3502183" y="5294774"/>
            <a:ext cx="2373515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6. </a:t>
            </a:r>
            <a:r>
              <a:rPr lang="ko-KR" altLang="en-US" dirty="0">
                <a:solidFill>
                  <a:sysClr val="windowText" lastClr="000000"/>
                </a:solidFill>
              </a:rPr>
              <a:t>기대효과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(6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60610-6E94-C446-A77C-AC5F13265C74}"/>
              </a:ext>
            </a:extLst>
          </p:cNvPr>
          <p:cNvSpPr/>
          <p:nvPr/>
        </p:nvSpPr>
        <p:spPr>
          <a:xfrm>
            <a:off x="5982077" y="4190250"/>
            <a:ext cx="2373515" cy="212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5. </a:t>
            </a:r>
            <a:r>
              <a:rPr lang="ko-KR" altLang="en-US" dirty="0">
                <a:solidFill>
                  <a:sysClr val="windowText" lastClr="000000"/>
                </a:solidFill>
              </a:rPr>
              <a:t>알고리즘 분석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(5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319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253</ep:Words>
  <ep:PresentationFormat>와이드스크린</ep:PresentationFormat>
  <ep:Paragraphs>45</ep:Paragraphs>
  <ep:Slides>7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7</vt:i4>
      </vt:variant>
    </vt:vector>
  </ep:HeadingPairs>
  <ep:TitlesOfParts>
    <vt:vector size="8" baseType="lpstr">
      <vt:lpstr>Office 테마</vt:lpstr>
      <vt:lpstr>PowerPoint 프레젠테이션</vt:lpstr>
      <vt:lpstr>Slide 2</vt:lpstr>
      <vt:lpstr>Slide 3</vt:lpstr>
      <vt:lpstr>PowerPoint 프레젠테이션</vt:lpstr>
      <vt:lpstr>PowerPoint 프레젠테이션</vt:lpstr>
      <vt:lpstr>Slide 6</vt:lpstr>
      <vt:lpstr>Slide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2019-12-18T02:44:19.000</dcterms:created>
  <dc:creator>김 대현</dc:creator>
  <cp:lastModifiedBy>hancom</cp:lastModifiedBy>
  <dcterms:modified xsi:type="dcterms:W3CDTF">2021-10-04T11:06:35.343</dcterms:modified>
  <cp:revision>84</cp:revision>
  <dc:title>ICE LEAF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