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9" r:id="rId16"/>
    <p:sldId id="28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21" autoAdjust="0"/>
    <p:restoredTop sz="86458" autoAdjust="0"/>
  </p:normalViewPr>
  <p:slideViewPr>
    <p:cSldViewPr snapToGrid="0" snapToObjects="1">
      <p:cViewPr varScale="1">
        <p:scale>
          <a:sx n="59" d="100"/>
          <a:sy n="59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882AB-F172-4D8B-AE3B-DC9132D0F414}" type="datetimeFigureOut">
              <a:rPr lang="en-US"/>
              <a:pPr/>
              <a:t>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63400-DC8C-4C90-B11F-89EA41F5BB9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4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56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0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21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2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79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13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7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5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4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0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0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1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6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4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3400-DC8C-4C90-B11F-89EA41F5BB92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4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659" y="3526438"/>
            <a:ext cx="4261022" cy="1145704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89" y="5906702"/>
            <a:ext cx="4425778" cy="63221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98F-F33C-4B09-9445-D6D88B870F5A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16227380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AC3BF-F6D3-4AAD-A0E2-AB6C4868F037}" type="datetime1">
              <a:rPr lang="en-US" altLang="es-ES" smtClean="0"/>
              <a:pPr/>
              <a:t>1/30/2017</a:t>
            </a:fld>
            <a:endParaRPr lang="en-US" alt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29B-77A0-40A2-932E-CB30EF9230D9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16558226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1AF221-CF60-4019-8730-ABD0EDD31823}" type="datetime1">
              <a:rPr lang="en-US" altLang="es-ES" smtClean="0"/>
              <a:pPr/>
              <a:t>1/30/2017</a:t>
            </a:fld>
            <a:endParaRPr lang="en-US" alt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2106-FEAD-4E7D-80DA-485E21B8B1F5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82490792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546-F350-48D3-826D-37C117EF7A42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63595621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045817-FEDC-4E9F-8E36-F13F8C51BA08}" type="datetime1">
              <a:rPr lang="en-US" altLang="es-ES" smtClean="0"/>
              <a:pPr/>
              <a:t>1/30/2017</a:t>
            </a:fld>
            <a:endParaRPr lang="en-US" alt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7923-12A4-4EF9-92D3-9BF4FABF0E64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11188635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91A58-9F80-4A70-860D-2383587370A6}" type="datetime1">
              <a:rPr lang="en-US" altLang="es-ES" smtClean="0"/>
              <a:pPr/>
              <a:t>1/30/2017</a:t>
            </a:fld>
            <a:endParaRPr lang="en-US" alt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E491-F408-4F57-B05A-34BEECA32186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410991505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74E7629-9FE9-4DC5-8495-B2714E3BDB36}" type="datetime1">
              <a:rPr lang="en-US" altLang="es-ES" smtClean="0"/>
              <a:pPr/>
              <a:t>1/30/2017</a:t>
            </a:fld>
            <a:endParaRPr lang="en-US" alt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960-FFE4-4993-87E7-655E44F6DDC0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4707634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9EB34A0-4D6A-4E88-8E34-030C274D7537}" type="datetime1">
              <a:rPr lang="en-US" altLang="es-ES" smtClean="0"/>
              <a:pPr/>
              <a:t>1/30/2017</a:t>
            </a:fld>
            <a:endParaRPr lang="en-US" alt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8E3-A6A3-4118-88A2-298B9680F321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213575000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F9021E4-EE49-4333-B2D6-45185EB6D6A6}" type="datetime1">
              <a:rPr lang="en-US" altLang="es-ES" smtClean="0"/>
              <a:pPr/>
              <a:t>1/30/2017</a:t>
            </a:fld>
            <a:endParaRPr lang="en-US" alt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72AA-067E-44EE-A456-F50F25E6505C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46402966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734063-9EDF-4147-A07B-CC7B7C767DBD}" type="datetime1">
              <a:rPr lang="en-US" altLang="es-ES" smtClean="0"/>
              <a:pPr/>
              <a:t>1/30/2017</a:t>
            </a:fld>
            <a:endParaRPr lang="en-US" alt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0E46-C0A7-41D3-BF55-1B877BB191AE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313292342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D10BB9-7400-4FB8-9BAC-D32F0ADCCAA0}" type="datetime1">
              <a:rPr lang="en-US" altLang="es-ES" smtClean="0"/>
              <a:pPr/>
              <a:t>1/30/2017</a:t>
            </a:fld>
            <a:endParaRPr lang="en-US" alt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A57-15CE-4F29-8EF2-CDA201B2BBA0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89975124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6332-7205-4F8C-A261-9148D9A1ADB4}" type="slidenum">
              <a:rPr lang="en-US" altLang="es-ES" smtClean="0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6736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423851" y="3600449"/>
            <a:ext cx="4878977" cy="961753"/>
          </a:xfrm>
        </p:spPr>
        <p:txBody>
          <a:bodyPr>
            <a:normAutofit/>
          </a:bodyPr>
          <a:lstStyle/>
          <a:p>
            <a:r>
              <a:rPr lang="en-US" altLang="es-ES" dirty="0" smtClean="0"/>
              <a:t>Movies:</a:t>
            </a:r>
            <a:br>
              <a:rPr lang="en-US" altLang="es-ES" dirty="0" smtClean="0"/>
            </a:br>
            <a:r>
              <a:rPr lang="en-US" altLang="es-ES" dirty="0" smtClean="0"/>
              <a:t>Mass Producing Entertainment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s-ES" dirty="0" smtClean="0"/>
              <a:t>Chapter 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27371" y="5219506"/>
            <a:ext cx="199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 Copy 8/1/16</a:t>
            </a: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The Blockbuster 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268"/>
            <a:ext cx="8229600" cy="4525963"/>
          </a:xfrm>
        </p:spPr>
        <p:txBody>
          <a:bodyPr/>
          <a:lstStyle/>
          <a:p>
            <a:r>
              <a:rPr lang="en-US" altLang="es-ES" dirty="0" smtClean="0"/>
              <a:t>1975: </a:t>
            </a:r>
            <a:r>
              <a:rPr lang="en-US" altLang="es-ES" i="1" dirty="0" smtClean="0"/>
              <a:t>Jaws</a:t>
            </a:r>
            <a:r>
              <a:rPr lang="en-US" altLang="es-ES" dirty="0" smtClean="0"/>
              <a:t> creates the summer blockbuster</a:t>
            </a:r>
          </a:p>
          <a:p>
            <a:r>
              <a:rPr lang="en-US" altLang="es-ES" dirty="0" smtClean="0"/>
              <a:t>Succession of big-budget films with very wide </a:t>
            </a:r>
            <a:r>
              <a:rPr lang="en-US" altLang="es-ES" dirty="0" smtClean="0"/>
              <a:t>release</a:t>
            </a:r>
            <a:endParaRPr lang="en-US" altLang="es-ES" dirty="0" smtClean="0"/>
          </a:p>
          <a:p>
            <a:r>
              <a:rPr lang="en-US" altLang="es-ES" dirty="0" smtClean="0"/>
              <a:t>2015/16: </a:t>
            </a:r>
            <a:r>
              <a:rPr lang="en-US" altLang="es-ES" i="1" dirty="0" smtClean="0"/>
              <a:t>Star Wars: The Force Awakens </a:t>
            </a:r>
            <a:r>
              <a:rPr lang="en-US" altLang="es-ES" dirty="0" smtClean="0"/>
              <a:t>has biggest box office to date.</a:t>
            </a:r>
          </a:p>
          <a:p>
            <a:r>
              <a:rPr lang="en-US" altLang="es-ES" dirty="0" smtClean="0"/>
              <a:t>1939: </a:t>
            </a:r>
            <a:r>
              <a:rPr lang="en-US" altLang="es-ES" i="1" dirty="0" smtClean="0"/>
              <a:t>Gone With The Wind</a:t>
            </a:r>
            <a:r>
              <a:rPr lang="en-US" altLang="es-ES" dirty="0" smtClean="0"/>
              <a:t> sold the most tickets.</a:t>
            </a:r>
          </a:p>
          <a:p>
            <a:r>
              <a:rPr lang="en-US" altLang="es-ES" dirty="0" smtClean="0"/>
              <a:t>1990s: Home video becomes as important as theatrical release.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Digital Production &amp;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188"/>
            <a:ext cx="8229600" cy="4525963"/>
          </a:xfrm>
        </p:spPr>
        <p:txBody>
          <a:bodyPr/>
          <a:lstStyle/>
          <a:p>
            <a:r>
              <a:rPr lang="en-US" altLang="es-ES" dirty="0" smtClean="0"/>
              <a:t>1977: </a:t>
            </a:r>
            <a:r>
              <a:rPr lang="en-US" altLang="es-ES" i="1" dirty="0" smtClean="0"/>
              <a:t>Star Wars</a:t>
            </a:r>
            <a:r>
              <a:rPr lang="en-US" altLang="es-ES" dirty="0" smtClean="0"/>
              <a:t> brings computer-controlled cameras to movie making.</a:t>
            </a:r>
          </a:p>
          <a:p>
            <a:r>
              <a:rPr lang="en-US" altLang="es-ES" dirty="0" smtClean="0"/>
              <a:t>2004: </a:t>
            </a:r>
            <a:r>
              <a:rPr lang="en-US" altLang="es-ES" i="1" dirty="0" smtClean="0"/>
              <a:t>Sky Captain and the World of Tomorrow</a:t>
            </a:r>
            <a:r>
              <a:rPr lang="en-US" altLang="es-ES" dirty="0" smtClean="0"/>
              <a:t> becomes first major film to have all-digital sets.</a:t>
            </a:r>
          </a:p>
          <a:p>
            <a:r>
              <a:rPr lang="en-US" altLang="es-ES" dirty="0" smtClean="0"/>
              <a:t>2007: </a:t>
            </a:r>
            <a:r>
              <a:rPr lang="en-US" altLang="es-ES" i="1" dirty="0" smtClean="0"/>
              <a:t>300</a:t>
            </a:r>
            <a:r>
              <a:rPr lang="en-US" altLang="es-ES" dirty="0" smtClean="0"/>
              <a:t> shows movie with digital sets can be successful.</a:t>
            </a:r>
          </a:p>
          <a:p>
            <a:r>
              <a:rPr lang="en-US" altLang="es-ES" dirty="0" smtClean="0"/>
              <a:t>Late 2009/10: Digital and 3-D digital projection grow in popularity.</a:t>
            </a:r>
          </a:p>
          <a:p>
            <a:r>
              <a:rPr lang="en-US" altLang="es-ES" dirty="0" smtClean="0"/>
              <a:t>IMAX screenings</a:t>
            </a:r>
            <a:r>
              <a:rPr lang="en-US" altLang="es-ES" baseline="0" dirty="0" smtClean="0"/>
              <a:t> become premium revenue source.</a:t>
            </a:r>
          </a:p>
          <a:p>
            <a:r>
              <a:rPr lang="en-US" altLang="es-ES" baseline="0" dirty="0" smtClean="0"/>
              <a:t>Film screenings growing in popularity again.</a:t>
            </a:r>
            <a:endParaRPr lang="en-US" altLang="es-ES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What Makes a Movie Profitable?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s-ES" dirty="0" smtClean="0"/>
              <a:t>Make a big budget film with marketing tie-ins that sells lots of tickets.</a:t>
            </a:r>
            <a:br>
              <a:rPr lang="en-US" altLang="es-ES" dirty="0" smtClean="0"/>
            </a:br>
            <a:r>
              <a:rPr lang="en-US" altLang="es-ES" dirty="0" smtClean="0"/>
              <a:t/>
            </a:r>
            <a:br>
              <a:rPr lang="en-US" altLang="es-ES" dirty="0" smtClean="0"/>
            </a:br>
            <a:r>
              <a:rPr lang="en-US" altLang="es-ES" dirty="0" smtClean="0"/>
              <a:t>Or…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What Makes a Movie Profitable?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s-ES" dirty="0"/>
              <a:t>Make a movie </a:t>
            </a:r>
            <a:r>
              <a:rPr lang="en-US" altLang="es-ES" dirty="0" smtClean="0"/>
              <a:t>with:</a:t>
            </a:r>
            <a:endParaRPr lang="en-US" altLang="es-ES" dirty="0"/>
          </a:p>
          <a:p>
            <a:pPr lvl="1"/>
            <a:r>
              <a:rPr lang="en-US" altLang="es-ES" dirty="0"/>
              <a:t>A small </a:t>
            </a:r>
            <a:r>
              <a:rPr lang="en-US" altLang="es-ES" dirty="0" smtClean="0"/>
              <a:t>budget.</a:t>
            </a:r>
            <a:endParaRPr lang="en-US" altLang="es-ES" dirty="0"/>
          </a:p>
          <a:p>
            <a:pPr lvl="1"/>
            <a:r>
              <a:rPr lang="en-US" altLang="es-ES" dirty="0"/>
              <a:t>A clear target </a:t>
            </a:r>
            <a:r>
              <a:rPr lang="en-US" altLang="es-ES" dirty="0" smtClean="0"/>
              <a:t>audience.</a:t>
            </a:r>
            <a:endParaRPr lang="en-US" altLang="es-ES" dirty="0"/>
          </a:p>
          <a:p>
            <a:pPr lvl="1"/>
            <a:r>
              <a:rPr lang="en-US" altLang="es-ES" dirty="0"/>
              <a:t>Modest box office </a:t>
            </a:r>
            <a:r>
              <a:rPr lang="en-US" altLang="es-ES" dirty="0" smtClean="0"/>
              <a:t>expectations.</a:t>
            </a:r>
            <a:endParaRPr lang="en-US" altLang="es-ES" dirty="0"/>
          </a:p>
          <a:p>
            <a:r>
              <a:rPr lang="en-US" altLang="es-ES" dirty="0" smtClean="0"/>
              <a:t>Makes </a:t>
            </a:r>
            <a:r>
              <a:rPr lang="en-US" altLang="es-ES" dirty="0"/>
              <a:t>a great return on </a:t>
            </a:r>
            <a:r>
              <a:rPr lang="en-US" altLang="es-ES" dirty="0" smtClean="0"/>
              <a:t>investment—think </a:t>
            </a:r>
            <a:r>
              <a:rPr lang="en-US" altLang="es-ES" i="1" dirty="0" smtClean="0"/>
              <a:t>Bridesmaids,  </a:t>
            </a:r>
            <a:r>
              <a:rPr lang="en-US" altLang="es-ES" i="1" dirty="0"/>
              <a:t>Paranormal </a:t>
            </a:r>
            <a:r>
              <a:rPr lang="en-US" altLang="es-ES" i="1" dirty="0" smtClean="0"/>
              <a:t>Activity</a:t>
            </a:r>
            <a:r>
              <a:rPr lang="en-US" altLang="es-ES" i="0" dirty="0" smtClean="0"/>
              <a:t> series</a:t>
            </a:r>
            <a:r>
              <a:rPr lang="en-US" altLang="es-ES" i="1" dirty="0" smtClean="0"/>
              <a:t>, and Slumdog Millionaire.</a:t>
            </a:r>
            <a:endParaRPr lang="en-US" altLang="es-ES" i="1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Popularity of Bollywood Films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280219" cy="4641683"/>
          </a:xfrm>
        </p:spPr>
        <p:txBody>
          <a:bodyPr/>
          <a:lstStyle/>
          <a:p>
            <a:r>
              <a:rPr lang="en-US" altLang="es-ES" dirty="0" smtClean="0"/>
              <a:t>World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biggest source of </a:t>
            </a:r>
            <a:r>
              <a:rPr lang="en-US" altLang="ja-JP" dirty="0" smtClean="0"/>
              <a:t>movies</a:t>
            </a:r>
            <a:endParaRPr lang="en-US" altLang="ja-JP" dirty="0" smtClean="0"/>
          </a:p>
          <a:p>
            <a:r>
              <a:rPr lang="en-US" altLang="es-ES" dirty="0" smtClean="0"/>
              <a:t>Big musical numbers cross-language </a:t>
            </a:r>
            <a:r>
              <a:rPr lang="en-US" altLang="es-ES" dirty="0" smtClean="0"/>
              <a:t>barriers</a:t>
            </a:r>
            <a:endParaRPr lang="en-US" altLang="es-ES" dirty="0" smtClean="0"/>
          </a:p>
          <a:p>
            <a:r>
              <a:rPr lang="en-US" altLang="es-ES" dirty="0" smtClean="0"/>
              <a:t>Having influence on western </a:t>
            </a:r>
            <a:r>
              <a:rPr lang="en-US" altLang="es-ES" dirty="0" smtClean="0"/>
              <a:t>films</a:t>
            </a:r>
            <a:endParaRPr lang="en-US" altLang="es-ES" dirty="0" smtClean="0"/>
          </a:p>
          <a:p>
            <a:r>
              <a:rPr lang="en-US" altLang="es-ES" dirty="0" smtClean="0"/>
              <a:t>Known as masala or </a:t>
            </a:r>
            <a:r>
              <a:rPr lang="en-US" altLang="es-ES" dirty="0"/>
              <a:t>s</a:t>
            </a:r>
            <a:r>
              <a:rPr lang="en-US" altLang="es-ES" dirty="0" smtClean="0"/>
              <a:t>pice </a:t>
            </a:r>
            <a:r>
              <a:rPr lang="en-US" altLang="es-ES" dirty="0" smtClean="0"/>
              <a:t>movies</a:t>
            </a:r>
            <a:endParaRPr lang="en-US" altLang="es-ES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3690"/>
            <a:ext cx="7886700" cy="1325563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/>
              <a:t>Bechdel</a:t>
            </a:r>
            <a:r>
              <a:rPr lang="en-US" b="1" baseline="0" dirty="0" smtClean="0"/>
              <a:t>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531732" cy="4351338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there two or more women who have names in the movie?</a:t>
            </a:r>
          </a:p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they talk to each other?</a:t>
            </a:r>
          </a:p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they talk to each other about something other than a man?</a:t>
            </a:r>
          </a:p>
        </p:txBody>
      </p:sp>
    </p:spTree>
    <p:extLst>
      <p:ext uri="{BB962C8B-B14F-4D97-AF65-F5344CB8AC3E}">
        <p14:creationId xmlns:p14="http://schemas.microsoft.com/office/powerpoint/2010/main" val="79457814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52869"/>
            <a:ext cx="7886700" cy="1325563"/>
          </a:xfrm>
        </p:spPr>
        <p:txBody>
          <a:bodyPr>
            <a:normAutofit/>
          </a:bodyPr>
          <a:lstStyle/>
          <a:p>
            <a:r>
              <a:rPr lang="en-US" sz="3300" b="1" kern="1200" dirty="0" smtClean="0">
                <a:solidFill>
                  <a:schemeClr val="tx1"/>
                </a:solidFill>
                <a:effectLst/>
              </a:rPr>
              <a:t>Diversity In The Movies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510915" cy="4351338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</a:rPr>
              <a:t>2016 – All Oscar acting nominees are white.</a:t>
            </a:r>
            <a:endParaRPr lang="en-US" sz="2800" dirty="0" smtClean="0">
              <a:effectLst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</a:rPr>
              <a:t>#</a:t>
            </a:r>
            <a:r>
              <a:rPr lang="en-US" sz="2800" kern="1200" dirty="0" smtClean="0">
                <a:solidFill>
                  <a:schemeClr val="tx1"/>
                </a:solidFill>
                <a:effectLst/>
              </a:rPr>
              <a:t>OscarSoWhite</a:t>
            </a:r>
            <a:r>
              <a:rPr lang="en-US" sz="2800" kern="1200" dirty="0" smtClean="0">
                <a:solidFill>
                  <a:schemeClr val="tx1"/>
                </a:solidFill>
                <a:effectLst/>
              </a:rPr>
              <a:t> hashtag highlighted lack of diversity.</a:t>
            </a:r>
            <a:endParaRPr lang="en-US" sz="2800" dirty="0" smtClean="0">
              <a:effectLst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</a:rPr>
              <a:t>Academy tends to be older, </a:t>
            </a:r>
            <a:r>
              <a:rPr lang="en-US" sz="2800" kern="1200" dirty="0" smtClean="0">
                <a:solidFill>
                  <a:schemeClr val="tx1"/>
                </a:solidFill>
                <a:effectLst/>
              </a:rPr>
              <a:t>white, </a:t>
            </a:r>
            <a:r>
              <a:rPr lang="en-US" sz="2800" kern="1200" dirty="0" smtClean="0">
                <a:solidFill>
                  <a:schemeClr val="tx1"/>
                </a:solidFill>
                <a:effectLst/>
              </a:rPr>
              <a:t>and male.</a:t>
            </a:r>
            <a:endParaRPr lang="en-US" sz="2800" dirty="0" smtClean="0">
              <a:effectLst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</a:rPr>
              <a:t>Problem of ‘</a:t>
            </a:r>
            <a:r>
              <a:rPr lang="en-US" sz="2800" kern="1200" dirty="0" smtClean="0">
                <a:solidFill>
                  <a:schemeClr val="tx1"/>
                </a:solidFill>
                <a:effectLst/>
              </a:rPr>
              <a:t>whitewashing’</a:t>
            </a:r>
            <a:endParaRPr lang="en-US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162556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60733"/>
            <a:ext cx="8229600" cy="1143000"/>
          </a:xfrm>
        </p:spPr>
        <p:txBody>
          <a:bodyPr/>
          <a:lstStyle/>
          <a:p>
            <a:r>
              <a:rPr lang="en-US" altLang="es-ES" dirty="0" smtClean="0"/>
              <a:t>Movies &amp; Censorship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4692"/>
            <a:ext cx="8229600" cy="5298157"/>
          </a:xfrm>
        </p:spPr>
        <p:txBody>
          <a:bodyPr/>
          <a:lstStyle/>
          <a:p>
            <a:r>
              <a:rPr lang="en-US" altLang="es-ES" dirty="0" smtClean="0"/>
              <a:t>1920s: Birth of the Production Code (Hays Code). </a:t>
            </a:r>
          </a:p>
          <a:p>
            <a:r>
              <a:rPr lang="en-US" altLang="es-ES" dirty="0" smtClean="0"/>
              <a:t>Attempting to avoid government imposed </a:t>
            </a:r>
            <a:r>
              <a:rPr lang="en-US" altLang="es-ES" dirty="0" smtClean="0"/>
              <a:t>rules</a:t>
            </a:r>
            <a:endParaRPr lang="en-US" altLang="es-ES" dirty="0" smtClean="0"/>
          </a:p>
          <a:p>
            <a:r>
              <a:rPr lang="en-US" altLang="es-ES" dirty="0" smtClean="0"/>
              <a:t>Strict rules on sex, profanity, and </a:t>
            </a:r>
            <a:r>
              <a:rPr lang="en-US" altLang="es-ES" dirty="0" smtClean="0"/>
              <a:t>violence</a:t>
            </a:r>
            <a:endParaRPr lang="en-US" altLang="es-ES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Failure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4451"/>
            <a:ext cx="7886700" cy="4351338"/>
          </a:xfrm>
        </p:spPr>
        <p:txBody>
          <a:bodyPr/>
          <a:lstStyle/>
          <a:p>
            <a:r>
              <a:rPr lang="en-US" altLang="es-ES" dirty="0" smtClean="0"/>
              <a:t>Movies reflected the changing social values of the post </a:t>
            </a:r>
            <a:r>
              <a:rPr lang="en-US" altLang="es-ES" dirty="0" smtClean="0"/>
              <a:t>WW II </a:t>
            </a:r>
            <a:r>
              <a:rPr lang="en-US" altLang="es-ES" dirty="0" smtClean="0"/>
              <a:t>America.</a:t>
            </a:r>
          </a:p>
          <a:p>
            <a:r>
              <a:rPr lang="en-US" altLang="es-ES" dirty="0" smtClean="0"/>
              <a:t>By the early 1960s many movies released without code approval</a:t>
            </a:r>
          </a:p>
          <a:p>
            <a:r>
              <a:rPr lang="en-US" altLang="es-ES" dirty="0" smtClean="0"/>
              <a:t>1968: MPAA launching  movie rating system, still in use today with some </a:t>
            </a:r>
            <a:r>
              <a:rPr lang="en-US" altLang="es-ES" dirty="0" smtClean="0"/>
              <a:t>modifications.</a:t>
            </a:r>
            <a:endParaRPr lang="en-US" altLang="es-ES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b="1" dirty="0" smtClean="0"/>
              <a:t>Ratings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s-ES" sz="2800" dirty="0" smtClean="0"/>
              <a:t>Original Ratings:</a:t>
            </a:r>
          </a:p>
          <a:p>
            <a:r>
              <a:rPr lang="en-US" altLang="es-ES" sz="2500" dirty="0" smtClean="0"/>
              <a:t>G – General audiences </a:t>
            </a:r>
          </a:p>
          <a:p>
            <a:r>
              <a:rPr lang="en-US" altLang="es-ES" sz="2500" dirty="0" smtClean="0"/>
              <a:t>M – Mature audiences</a:t>
            </a:r>
          </a:p>
          <a:p>
            <a:r>
              <a:rPr lang="en-US" altLang="es-ES" sz="2500" dirty="0" smtClean="0"/>
              <a:t>R - Restricted</a:t>
            </a:r>
          </a:p>
          <a:p>
            <a:r>
              <a:rPr lang="en-US" altLang="es-ES" sz="2500" dirty="0" smtClean="0"/>
              <a:t>X – No one under age 17 admitted</a:t>
            </a:r>
          </a:p>
        </p:txBody>
      </p:sp>
      <p:sp>
        <p:nvSpPr>
          <p:cNvPr id="20484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s-ES" sz="2800" dirty="0" smtClean="0"/>
              <a:t>Today:</a:t>
            </a:r>
          </a:p>
          <a:p>
            <a:r>
              <a:rPr lang="en-US" altLang="es-ES" sz="2500" dirty="0" smtClean="0"/>
              <a:t>G – General audiences</a:t>
            </a:r>
          </a:p>
          <a:p>
            <a:r>
              <a:rPr lang="en-US" altLang="es-ES" sz="2500" dirty="0" smtClean="0"/>
              <a:t>PG – Parental guidance suggested</a:t>
            </a:r>
          </a:p>
          <a:p>
            <a:r>
              <a:rPr lang="en-US" altLang="es-ES" sz="2500" dirty="0" smtClean="0"/>
              <a:t>PG-13 – Parents strongly cautioned</a:t>
            </a:r>
          </a:p>
          <a:p>
            <a:r>
              <a:rPr lang="en-US" altLang="es-ES" sz="2500" dirty="0" smtClean="0"/>
              <a:t>R – Restricted</a:t>
            </a:r>
          </a:p>
          <a:p>
            <a:r>
              <a:rPr lang="en-US" altLang="es-ES" sz="2500" dirty="0" smtClean="0"/>
              <a:t>NC-17: No one under age 17 admitted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4512"/>
            <a:ext cx="7886700" cy="1325563"/>
          </a:xfrm>
        </p:spPr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Practical Special Effects: How real is real?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 Max: Fury Road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lots of practical special effects.</a:t>
            </a:r>
          </a:p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are practical effects “more real” than digital effects?</a:t>
            </a:r>
          </a:p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is more with badly done digital effects.</a:t>
            </a:r>
          </a:p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question is “Do effects help tell a compelling story.”</a:t>
            </a:r>
          </a:p>
        </p:txBody>
      </p:sp>
    </p:spTree>
    <p:extLst>
      <p:ext uri="{BB962C8B-B14F-4D97-AF65-F5344CB8AC3E}">
        <p14:creationId xmlns:p14="http://schemas.microsoft.com/office/powerpoint/2010/main" val="195359585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b="1" dirty="0"/>
              <a:t>Movies As a Brand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s-ES" sz="2800" dirty="0" smtClean="0"/>
              <a:t>Domestic box office</a:t>
            </a:r>
          </a:p>
          <a:p>
            <a:r>
              <a:rPr lang="en-US" altLang="es-ES" sz="2800" dirty="0" smtClean="0"/>
              <a:t>International distribution rights</a:t>
            </a:r>
          </a:p>
          <a:p>
            <a:r>
              <a:rPr lang="en-US" altLang="es-ES" sz="2800" dirty="0" smtClean="0"/>
              <a:t>Pay-per-view rights</a:t>
            </a:r>
          </a:p>
          <a:p>
            <a:r>
              <a:rPr lang="en-US" altLang="es-ES" sz="2800" dirty="0" smtClean="0"/>
              <a:t>Premium cable channel rights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s-ES" sz="2800" dirty="0" smtClean="0"/>
              <a:t>Network television</a:t>
            </a:r>
          </a:p>
          <a:p>
            <a:r>
              <a:rPr lang="en-US" altLang="es-ES" sz="2800" dirty="0" smtClean="0"/>
              <a:t>Home video</a:t>
            </a:r>
          </a:p>
          <a:p>
            <a:r>
              <a:rPr lang="en-US" altLang="es-ES" sz="2800" dirty="0" smtClean="0"/>
              <a:t>Book rights</a:t>
            </a:r>
          </a:p>
          <a:p>
            <a:r>
              <a:rPr lang="en-US" altLang="es-ES" sz="2800" dirty="0" smtClean="0"/>
              <a:t>Toys and clothes</a:t>
            </a:r>
          </a:p>
          <a:p>
            <a:r>
              <a:rPr lang="en-US" altLang="es-ES" sz="2800" dirty="0" smtClean="0"/>
              <a:t>Product placement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Movies and the Long Tail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05600"/>
            <a:ext cx="8229600" cy="4224491"/>
          </a:xfrm>
        </p:spPr>
        <p:txBody>
          <a:bodyPr/>
          <a:lstStyle/>
          <a:p>
            <a:pPr marL="223838" indent="0"/>
            <a:r>
              <a:rPr lang="en-US" altLang="es-ES" dirty="0" smtClean="0"/>
              <a:t> Online promotion</a:t>
            </a:r>
            <a:endParaRPr lang="en-US" altLang="es-ES" dirty="0" smtClean="0"/>
          </a:p>
          <a:p>
            <a:pPr marL="223838" indent="0"/>
            <a:r>
              <a:rPr lang="en-US" altLang="es-ES" dirty="0" smtClean="0"/>
              <a:t> Netflix </a:t>
            </a:r>
            <a:r>
              <a:rPr lang="en-US" altLang="es-ES" dirty="0" smtClean="0"/>
              <a:t>and other online-based distribution </a:t>
            </a:r>
            <a:r>
              <a:rPr lang="en-US" altLang="es-ES" dirty="0" smtClean="0"/>
              <a:t>systems</a:t>
            </a:r>
            <a:endParaRPr lang="en-US" altLang="es-ES" dirty="0" smtClean="0"/>
          </a:p>
          <a:p>
            <a:pPr marL="223838" indent="0"/>
            <a:r>
              <a:rPr lang="en-US" altLang="es-ES" dirty="0" smtClean="0"/>
              <a:t> Availability </a:t>
            </a:r>
            <a:r>
              <a:rPr lang="en-US" altLang="es-ES" dirty="0" smtClean="0"/>
              <a:t>of small, obscure films in every market, not just </a:t>
            </a:r>
            <a:r>
              <a:rPr lang="en-US" altLang="es-ES" dirty="0" smtClean="0"/>
              <a:t>cities</a:t>
            </a:r>
            <a:endParaRPr lang="en-US" altLang="es-ES" dirty="0" smtClean="0"/>
          </a:p>
          <a:p>
            <a:pPr marL="288925" indent="-65088"/>
            <a:r>
              <a:rPr lang="en-US" altLang="es-ES" dirty="0" smtClean="0"/>
              <a:t> Streaming </a:t>
            </a:r>
            <a:r>
              <a:rPr lang="en-US" altLang="es-ES" dirty="0" smtClean="0"/>
              <a:t>services such as Hulu and Netflix have given small independent films greater distribution. </a:t>
            </a:r>
          </a:p>
          <a:p>
            <a:endParaRPr lang="en-US" altLang="es-ES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Early Movie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S" dirty="0" smtClean="0"/>
              <a:t>1870s &amp; 1880s: </a:t>
            </a:r>
            <a:r>
              <a:rPr lang="en-US" altLang="es-ES" dirty="0" smtClean="0"/>
              <a:t>Marey</a:t>
            </a:r>
            <a:r>
              <a:rPr lang="en-US" altLang="es-ES" dirty="0" smtClean="0"/>
              <a:t> and Muybridge.</a:t>
            </a:r>
          </a:p>
          <a:p>
            <a:r>
              <a:rPr lang="en-US" altLang="es-ES" dirty="0" smtClean="0"/>
              <a:t>1894: Thomas Edison opens first kinetoscope parlor.</a:t>
            </a:r>
          </a:p>
          <a:p>
            <a:r>
              <a:rPr lang="en-US" altLang="es-ES" dirty="0" smtClean="0"/>
              <a:t>Lumière brothers invent portable movie camera &amp; projector.</a:t>
            </a:r>
          </a:p>
          <a:p>
            <a:r>
              <a:rPr lang="en-US" altLang="es-ES" dirty="0" smtClean="0"/>
              <a:t>Early 1900s: Nickelodeon theaters become popular.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Telling a Story With Film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S" dirty="0" smtClean="0"/>
              <a:t>1903: Edwin S. Porter directs </a:t>
            </a:r>
            <a:r>
              <a:rPr lang="en-US" altLang="es-ES" i="1" dirty="0" smtClean="0"/>
              <a:t>The Great Train Robbery.</a:t>
            </a:r>
          </a:p>
          <a:p>
            <a:pPr lvl="1"/>
            <a:r>
              <a:rPr lang="en-US" altLang="es-ES" dirty="0" smtClean="0"/>
              <a:t>Contains 12 separate </a:t>
            </a:r>
            <a:r>
              <a:rPr lang="en-US" altLang="es-ES" dirty="0" smtClean="0"/>
              <a:t>scenes</a:t>
            </a:r>
            <a:endParaRPr lang="en-US" altLang="es-ES" dirty="0" smtClean="0"/>
          </a:p>
          <a:p>
            <a:pPr lvl="1"/>
            <a:r>
              <a:rPr lang="en-US" altLang="es-ES" dirty="0" smtClean="0"/>
              <a:t>Is shot in a variety of </a:t>
            </a:r>
            <a:r>
              <a:rPr lang="en-US" altLang="es-ES" dirty="0" smtClean="0"/>
              <a:t>locations</a:t>
            </a:r>
            <a:endParaRPr lang="en-US" altLang="es-ES" dirty="0" smtClean="0"/>
          </a:p>
          <a:p>
            <a:pPr lvl="1"/>
            <a:r>
              <a:rPr lang="en-US" altLang="es-ES" dirty="0" smtClean="0"/>
              <a:t>Tells a realistic </a:t>
            </a:r>
            <a:r>
              <a:rPr lang="en-US" altLang="es-ES" dirty="0" smtClean="0"/>
              <a:t>story</a:t>
            </a:r>
            <a:endParaRPr lang="en-US" altLang="es-ES" dirty="0" smtClean="0"/>
          </a:p>
          <a:p>
            <a:pPr lvl="1"/>
            <a:r>
              <a:rPr lang="en-US" altLang="es-ES" dirty="0" smtClean="0"/>
              <a:t>Established basic film storytelling </a:t>
            </a:r>
            <a:r>
              <a:rPr lang="en-US" altLang="es-ES" dirty="0" smtClean="0"/>
              <a:t>conventions</a:t>
            </a:r>
            <a:endParaRPr lang="en-US" altLang="es-ES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D.W. Griffith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S" dirty="0" smtClean="0"/>
              <a:t>1915: </a:t>
            </a:r>
            <a:r>
              <a:rPr lang="en-US" altLang="es-ES" i="1" dirty="0" smtClean="0"/>
              <a:t>Birth of a </a:t>
            </a:r>
            <a:r>
              <a:rPr lang="en-US" altLang="es-ES" i="1" dirty="0" smtClean="0"/>
              <a:t>Nation.</a:t>
            </a:r>
          </a:p>
          <a:p>
            <a:pPr lvl="1"/>
            <a:r>
              <a:rPr lang="en-US" altLang="es-ES" dirty="0" smtClean="0"/>
              <a:t>Created </a:t>
            </a:r>
            <a:r>
              <a:rPr lang="en-US" altLang="es-ES" dirty="0" smtClean="0"/>
              <a:t>the feature-length film.</a:t>
            </a:r>
          </a:p>
          <a:p>
            <a:pPr lvl="1"/>
            <a:r>
              <a:rPr lang="en-US" altLang="es-ES" dirty="0" smtClean="0"/>
              <a:t>Griffith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</a:t>
            </a:r>
            <a:r>
              <a:rPr lang="en-US" altLang="ja-JP" i="1" dirty="0" smtClean="0"/>
              <a:t>Intolerance</a:t>
            </a:r>
            <a:r>
              <a:rPr lang="en-US" altLang="ja-JP" dirty="0" smtClean="0"/>
              <a:t> required outside funding.</a:t>
            </a:r>
          </a:p>
          <a:p>
            <a:pPr lvl="1"/>
            <a:r>
              <a:rPr lang="en-US" altLang="es-ES" dirty="0" smtClean="0"/>
              <a:t>Era of movie stars started under Griffith.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28650" y="630313"/>
            <a:ext cx="7886700" cy="1060376"/>
          </a:xfrm>
        </p:spPr>
        <p:txBody>
          <a:bodyPr/>
          <a:lstStyle/>
          <a:p>
            <a:r>
              <a:rPr lang="en-US" altLang="es-ES" dirty="0" smtClean="0"/>
              <a:t>The Studio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8229600" cy="4908565"/>
          </a:xfrm>
        </p:spPr>
        <p:txBody>
          <a:bodyPr/>
          <a:lstStyle/>
          <a:p>
            <a:r>
              <a:rPr lang="en-US" altLang="es-ES" sz="2800" dirty="0" smtClean="0"/>
              <a:t>Movies as mass produced art</a:t>
            </a:r>
          </a:p>
          <a:p>
            <a:r>
              <a:rPr lang="en-US" altLang="es-ES" sz="2800" dirty="0" smtClean="0"/>
              <a:t>Studios control all levels of </a:t>
            </a:r>
            <a:r>
              <a:rPr lang="en-US" altLang="es-ES" sz="2800" dirty="0" smtClean="0"/>
              <a:t>production</a:t>
            </a:r>
            <a:r>
              <a:rPr lang="en-US" altLang="es-ES" dirty="0"/>
              <a:t> </a:t>
            </a:r>
            <a:r>
              <a:rPr lang="en-US" altLang="es-ES" sz="2800" dirty="0" smtClean="0"/>
              <a:t>(Vertical Integration).</a:t>
            </a:r>
            <a:endParaRPr lang="en-US" altLang="es-ES" sz="2800" dirty="0" smtClean="0"/>
          </a:p>
          <a:p>
            <a:r>
              <a:rPr lang="en-US" altLang="es-ES" sz="2800" dirty="0" smtClean="0"/>
              <a:t>Talent works under exclusive contract to studios. </a:t>
            </a:r>
            <a:endParaRPr lang="en-US" altLang="es-ES" sz="2800" dirty="0"/>
          </a:p>
          <a:p>
            <a:r>
              <a:rPr lang="en-US" altLang="es-ES" sz="2800" dirty="0"/>
              <a:t>Block </a:t>
            </a:r>
            <a:r>
              <a:rPr lang="en-US" altLang="es-ES" sz="2800" dirty="0" smtClean="0"/>
              <a:t>bookings force theater owners to take films they may not want as well as more popular ones.</a:t>
            </a:r>
            <a:endParaRPr lang="en-US" altLang="es-ES" sz="2800" dirty="0"/>
          </a:p>
          <a:p>
            <a:r>
              <a:rPr lang="en-US" altLang="es-ES" sz="2800" dirty="0" smtClean="0"/>
              <a:t>Development </a:t>
            </a:r>
            <a:r>
              <a:rPr lang="en-US" altLang="es-ES" sz="2800" dirty="0"/>
              <a:t>of talking </a:t>
            </a:r>
            <a:r>
              <a:rPr lang="en-US" altLang="es-ES" sz="2800" dirty="0" smtClean="0"/>
              <a:t>pictures</a:t>
            </a:r>
            <a:endParaRPr lang="en-US" altLang="es-ES" sz="2800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Response to the Studio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1388"/>
            <a:ext cx="7886700" cy="4351338"/>
          </a:xfrm>
        </p:spPr>
        <p:txBody>
          <a:bodyPr/>
          <a:lstStyle/>
          <a:p>
            <a:r>
              <a:rPr lang="en-US" altLang="es-ES" dirty="0" smtClean="0"/>
              <a:t>1919: United Artists</a:t>
            </a:r>
            <a:br>
              <a:rPr lang="en-US" altLang="es-ES" dirty="0" smtClean="0"/>
            </a:br>
            <a:r>
              <a:rPr lang="en-US" altLang="es-ES" dirty="0" smtClean="0"/>
              <a:t>Directors</a:t>
            </a:r>
            <a:r>
              <a:rPr lang="en-US" altLang="es-ES" baseline="0" dirty="0" smtClean="0"/>
              <a:t> and actors take over.</a:t>
            </a:r>
            <a:endParaRPr lang="en-US" altLang="es-ES" dirty="0" smtClean="0"/>
          </a:p>
          <a:p>
            <a:r>
              <a:rPr lang="en-US" altLang="es-ES" dirty="0" smtClean="0"/>
              <a:t>1940s</a:t>
            </a:r>
            <a:r>
              <a:rPr lang="en-US" altLang="es-ES" dirty="0" smtClean="0"/>
              <a:t>: United States vs. Paramount</a:t>
            </a:r>
          </a:p>
          <a:p>
            <a:pPr marL="176213" indent="0">
              <a:buNone/>
            </a:pPr>
            <a:r>
              <a:rPr lang="en-US" altLang="es-ES" dirty="0" smtClean="0"/>
              <a:t>The beginning of the break-up of the studio system under anti-trust laws.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28650" y="642799"/>
            <a:ext cx="7886700" cy="1325563"/>
          </a:xfrm>
        </p:spPr>
        <p:txBody>
          <a:bodyPr/>
          <a:lstStyle/>
          <a:p>
            <a:r>
              <a:rPr lang="en-US" altLang="es-ES" dirty="0" smtClean="0"/>
              <a:t>The Blacklist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091"/>
            <a:ext cx="8229600" cy="486528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s-ES" dirty="0" smtClean="0"/>
              <a:t>1947: </a:t>
            </a:r>
            <a:r>
              <a:rPr lang="en-US" altLang="es-ES" b="1" dirty="0" smtClean="0"/>
              <a:t>H</a:t>
            </a:r>
            <a:r>
              <a:rPr lang="en-US" altLang="es-ES" dirty="0" smtClean="0"/>
              <a:t>ouse </a:t>
            </a:r>
            <a:r>
              <a:rPr lang="en-US" altLang="es-ES" b="1" dirty="0" smtClean="0"/>
              <a:t>Un-American</a:t>
            </a:r>
            <a:r>
              <a:rPr lang="en-US" altLang="es-ES" dirty="0" smtClean="0"/>
              <a:t> </a:t>
            </a:r>
            <a:r>
              <a:rPr lang="en-US" altLang="es-ES" b="1" dirty="0" smtClean="0"/>
              <a:t>A</a:t>
            </a:r>
            <a:r>
              <a:rPr lang="en-US" altLang="es-ES" dirty="0" smtClean="0"/>
              <a:t>ctivities </a:t>
            </a:r>
            <a:r>
              <a:rPr lang="en-US" altLang="es-ES" b="1" dirty="0" smtClean="0"/>
              <a:t>C</a:t>
            </a:r>
            <a:r>
              <a:rPr lang="en-US" altLang="es-ES" dirty="0" smtClean="0"/>
              <a:t>ommittee holds hearing on communist influences in Hollywood. </a:t>
            </a:r>
          </a:p>
          <a:p>
            <a:pPr>
              <a:lnSpc>
                <a:spcPct val="90000"/>
              </a:lnSpc>
            </a:pPr>
            <a:r>
              <a:rPr lang="en-US" altLang="es-ES" dirty="0" smtClean="0"/>
              <a:t>Hollywood Ten resisted testifying, were jailed and blacklisted.</a:t>
            </a:r>
          </a:p>
          <a:p>
            <a:pPr>
              <a:lnSpc>
                <a:spcPct val="90000"/>
              </a:lnSpc>
            </a:pPr>
            <a:r>
              <a:rPr lang="en-US" altLang="es-ES" dirty="0" smtClean="0"/>
              <a:t>By 1953, as many as 324 were blacklisted, including many prominent screenwriters.</a:t>
            </a:r>
          </a:p>
          <a:p>
            <a:pPr>
              <a:lnSpc>
                <a:spcPct val="90000"/>
              </a:lnSpc>
            </a:pPr>
            <a:r>
              <a:rPr lang="en-US" altLang="es-ES" dirty="0" smtClean="0"/>
              <a:t>Blacklist continued until 1960 when Hollywood Ten member Dalton Trumbo hired to write </a:t>
            </a:r>
            <a:r>
              <a:rPr lang="en-US" altLang="es-ES" i="1" dirty="0" smtClean="0"/>
              <a:t>Spartacus, Exodus.</a:t>
            </a:r>
            <a:endParaRPr lang="en-US" altLang="es-ES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Movies React To Television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64334"/>
            <a:ext cx="8005899" cy="4549083"/>
          </a:xfrm>
        </p:spPr>
        <p:txBody>
          <a:bodyPr>
            <a:normAutofit/>
          </a:bodyPr>
          <a:lstStyle/>
          <a:p>
            <a:r>
              <a:rPr lang="en-US" altLang="es-ES" sz="2800" dirty="0" smtClean="0"/>
              <a:t>Movie audiences peak in 1946 – 80 million tickets sold per week.</a:t>
            </a:r>
          </a:p>
          <a:p>
            <a:r>
              <a:rPr lang="en-US" altLang="es-ES" sz="2800" dirty="0" smtClean="0"/>
              <a:t>By 1953, ticket sales drop to 46 million per week.</a:t>
            </a:r>
          </a:p>
          <a:p>
            <a:r>
              <a:rPr lang="en-US" altLang="es-ES" sz="2800" dirty="0" smtClean="0"/>
              <a:t>First round of 3-D movies, larger format </a:t>
            </a:r>
            <a:r>
              <a:rPr lang="en-US" altLang="es-ES" sz="2800" dirty="0" smtClean="0"/>
              <a:t>theaters</a:t>
            </a:r>
            <a:endParaRPr lang="en-US" altLang="es-ES" sz="2800" dirty="0" smtClean="0"/>
          </a:p>
          <a:p>
            <a:r>
              <a:rPr lang="en-US" altLang="es-ES" sz="2800" dirty="0" smtClean="0"/>
              <a:t>Growing popularity of color</a:t>
            </a:r>
          </a:p>
          <a:p>
            <a:r>
              <a:rPr lang="en-US" altLang="es-ES" sz="2800" dirty="0" smtClean="0"/>
              <a:t>Growth of multiplex theaters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775930A6-43E5-40FA-A440-86E4DB69F992}" vid="{C91FE9C6-008A-4ED7-98EB-3556BE4D01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736</TotalTime>
  <Words>826</Words>
  <Application>Microsoft Office PowerPoint</Application>
  <PresentationFormat>On-screen Show (4:3)</PresentationFormat>
  <Paragraphs>133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Movies: Mass Producing Entertainment</vt:lpstr>
      <vt:lpstr>Practical Special Effects: How real is real?</vt:lpstr>
      <vt:lpstr>Early Movie Technology</vt:lpstr>
      <vt:lpstr>Telling a Story With Film</vt:lpstr>
      <vt:lpstr>D.W. Griffith </vt:lpstr>
      <vt:lpstr>The Studio System</vt:lpstr>
      <vt:lpstr>Response to the Studio System</vt:lpstr>
      <vt:lpstr>The Blacklist</vt:lpstr>
      <vt:lpstr>Movies React To Television</vt:lpstr>
      <vt:lpstr>The Blockbuster Era</vt:lpstr>
      <vt:lpstr>Digital Production &amp; Projection</vt:lpstr>
      <vt:lpstr>What Makes a Movie Profitable?</vt:lpstr>
      <vt:lpstr>What Makes a Movie Profitable?</vt:lpstr>
      <vt:lpstr>Popularity of Bollywood Films</vt:lpstr>
      <vt:lpstr>The Bechdel Test</vt:lpstr>
      <vt:lpstr>Diversity In The Movies</vt:lpstr>
      <vt:lpstr>Movies &amp; Censorship</vt:lpstr>
      <vt:lpstr>Failure of Code</vt:lpstr>
      <vt:lpstr>Ratings</vt:lpstr>
      <vt:lpstr>Movies As a Brand</vt:lpstr>
      <vt:lpstr>Movies and the Long Tail</vt:lpstr>
    </vt:vector>
  </TitlesOfParts>
  <Company>University of Nebraska at Kearney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Movies: Mass Producing Entertainment</dc:title>
  <dc:creator>Ralph Hanson</dc:creator>
  <cp:lastModifiedBy>SageUser</cp:lastModifiedBy>
  <cp:revision>64</cp:revision>
  <dcterms:created xsi:type="dcterms:W3CDTF">2010-07-20T18:52:20Z</dcterms:created>
  <dcterms:modified xsi:type="dcterms:W3CDTF">2017-01-30T07:03:56Z</dcterms:modified>
</cp:coreProperties>
</file>