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330" r:id="rId5"/>
    <p:sldId id="331" r:id="rId6"/>
    <p:sldId id="258" r:id="rId7"/>
    <p:sldId id="259" r:id="rId8"/>
    <p:sldId id="263" r:id="rId9"/>
    <p:sldId id="260" r:id="rId10"/>
    <p:sldId id="332" r:id="rId11"/>
    <p:sldId id="333" r:id="rId12"/>
    <p:sldId id="334" r:id="rId13"/>
    <p:sldId id="335" r:id="rId14"/>
    <p:sldId id="336" r:id="rId15"/>
    <p:sldId id="264" r:id="rId16"/>
    <p:sldId id="340" r:id="rId17"/>
    <p:sldId id="337" r:id="rId18"/>
    <p:sldId id="338" r:id="rId19"/>
    <p:sldId id="339" r:id="rId20"/>
    <p:sldId id="265" r:id="rId21"/>
    <p:sldId id="267" r:id="rId22"/>
    <p:sldId id="268" r:id="rId23"/>
    <p:sldId id="269" r:id="rId24"/>
    <p:sldId id="341" r:id="rId25"/>
    <p:sldId id="342" r:id="rId26"/>
    <p:sldId id="343" r:id="rId27"/>
    <p:sldId id="270" r:id="rId28"/>
    <p:sldId id="320" r:id="rId29"/>
    <p:sldId id="321" r:id="rId30"/>
    <p:sldId id="271" r:id="rId31"/>
    <p:sldId id="266" r:id="rId32"/>
    <p:sldId id="272" r:id="rId33"/>
    <p:sldId id="273" r:id="rId34"/>
    <p:sldId id="274" r:id="rId35"/>
    <p:sldId id="344" r:id="rId36"/>
    <p:sldId id="345" r:id="rId37"/>
    <p:sldId id="346" r:id="rId38"/>
    <p:sldId id="347" r:id="rId39"/>
    <p:sldId id="275" r:id="rId40"/>
    <p:sldId id="348" r:id="rId41"/>
    <p:sldId id="349" r:id="rId42"/>
    <p:sldId id="276" r:id="rId43"/>
    <p:sldId id="350" r:id="rId44"/>
    <p:sldId id="277" r:id="rId45"/>
    <p:sldId id="324" r:id="rId46"/>
    <p:sldId id="325" r:id="rId47"/>
    <p:sldId id="326" r:id="rId48"/>
    <p:sldId id="352" r:id="rId49"/>
    <p:sldId id="278" r:id="rId50"/>
    <p:sldId id="353" r:id="rId51"/>
    <p:sldId id="354" r:id="rId52"/>
    <p:sldId id="279" r:id="rId53"/>
    <p:sldId id="280" r:id="rId54"/>
    <p:sldId id="317" r:id="rId55"/>
    <p:sldId id="318" r:id="rId56"/>
    <p:sldId id="319" r:id="rId57"/>
    <p:sldId id="281" r:id="rId58"/>
    <p:sldId id="282" r:id="rId59"/>
    <p:sldId id="355" r:id="rId60"/>
    <p:sldId id="356" r:id="rId61"/>
    <p:sldId id="357" r:id="rId62"/>
    <p:sldId id="358" r:id="rId63"/>
    <p:sldId id="283" r:id="rId64"/>
    <p:sldId id="360" r:id="rId65"/>
    <p:sldId id="359" r:id="rId66"/>
    <p:sldId id="361" r:id="rId67"/>
    <p:sldId id="284" r:id="rId68"/>
    <p:sldId id="285" r:id="rId69"/>
    <p:sldId id="286" r:id="rId70"/>
    <p:sldId id="287" r:id="rId71"/>
    <p:sldId id="288" r:id="rId72"/>
    <p:sldId id="362" r:id="rId73"/>
    <p:sldId id="363" r:id="rId74"/>
    <p:sldId id="289" r:id="rId75"/>
    <p:sldId id="290" r:id="rId76"/>
    <p:sldId id="291" r:id="rId77"/>
    <p:sldId id="323" r:id="rId78"/>
    <p:sldId id="292" r:id="rId79"/>
    <p:sldId id="293" r:id="rId80"/>
    <p:sldId id="294" r:id="rId81"/>
    <p:sldId id="311" r:id="rId82"/>
    <p:sldId id="312" r:id="rId83"/>
    <p:sldId id="313" r:id="rId84"/>
    <p:sldId id="314" r:id="rId85"/>
    <p:sldId id="315" r:id="rId86"/>
    <p:sldId id="316" r:id="rId87"/>
    <p:sldId id="328" r:id="rId88"/>
    <p:sldId id="322" r:id="rId89"/>
    <p:sldId id="327" r:id="rId90"/>
    <p:sldId id="295" r:id="rId91"/>
    <p:sldId id="296" r:id="rId92"/>
    <p:sldId id="297" r:id="rId93"/>
    <p:sldId id="298" r:id="rId94"/>
    <p:sldId id="299" r:id="rId95"/>
    <p:sldId id="300" r:id="rId96"/>
    <p:sldId id="301" r:id="rId97"/>
    <p:sldId id="364" r:id="rId98"/>
    <p:sldId id="302" r:id="rId99"/>
    <p:sldId id="365" r:id="rId100"/>
    <p:sldId id="366" r:id="rId101"/>
    <p:sldId id="367" r:id="rId102"/>
    <p:sldId id="368" r:id="rId103"/>
    <p:sldId id="369" r:id="rId104"/>
    <p:sldId id="304" r:id="rId105"/>
    <p:sldId id="305" r:id="rId106"/>
    <p:sldId id="371" r:id="rId107"/>
    <p:sldId id="372" r:id="rId108"/>
    <p:sldId id="373" r:id="rId109"/>
    <p:sldId id="306" r:id="rId110"/>
    <p:sldId id="307" r:id="rId111"/>
    <p:sldId id="374" r:id="rId112"/>
    <p:sldId id="308" r:id="rId113"/>
    <p:sldId id="309" r:id="rId114"/>
    <p:sldId id="310" r:id="rId115"/>
    <p:sldId id="370"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06" d="100"/>
          <a:sy n="106" d="100"/>
        </p:scale>
        <p:origin x="64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4DD42B3-C318-497E-861F-16D543D12BC8}" type="datetimeFigureOut">
              <a:rPr lang="en-US" smtClean="0"/>
              <a:pPr/>
              <a:t>26-May-17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4DD42B3-C318-497E-861F-16D543D12BC8}" type="datetimeFigureOut">
              <a:rPr lang="en-US" smtClean="0"/>
              <a:pPr/>
              <a:t>26-May-17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4DD42B3-C318-497E-861F-16D543D12BC8}" type="datetimeFigureOut">
              <a:rPr lang="en-US" smtClean="0"/>
              <a:pPr/>
              <a:t>26-May-17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4DD42B3-C318-497E-861F-16D543D12BC8}" type="datetimeFigureOut">
              <a:rPr lang="en-US" smtClean="0"/>
              <a:pPr/>
              <a:t>26-May-17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D42B3-C318-497E-861F-16D543D12BC8}" type="datetimeFigureOut">
              <a:rPr lang="en-US" smtClean="0"/>
              <a:pPr/>
              <a:t>26-May-17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4DD42B3-C318-497E-861F-16D543D12BC8}" type="datetimeFigureOut">
              <a:rPr lang="en-US" smtClean="0"/>
              <a:pPr/>
              <a:t>26-May-17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4DD42B3-C318-497E-861F-16D543D12BC8}" type="datetimeFigureOut">
              <a:rPr lang="en-US" smtClean="0"/>
              <a:pPr/>
              <a:t>26-May-17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4DD42B3-C318-497E-861F-16D543D12BC8}" type="datetimeFigureOut">
              <a:rPr lang="en-US" smtClean="0"/>
              <a:pPr/>
              <a:t>26-May-17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D42B3-C318-497E-861F-16D543D12BC8}" type="datetimeFigureOut">
              <a:rPr lang="en-US" smtClean="0"/>
              <a:pPr/>
              <a:t>26-May-17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D42B3-C318-497E-861F-16D543D12BC8}" type="datetimeFigureOut">
              <a:rPr lang="en-US" smtClean="0"/>
              <a:pPr/>
              <a:t>26-May-17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D42B3-C318-497E-861F-16D543D12BC8}" type="datetimeFigureOut">
              <a:rPr lang="en-US" smtClean="0"/>
              <a:pPr/>
              <a:t>26-May-17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1A4E133-DC74-4AE8-BF88-9DC4888A0B06}"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D42B3-C318-497E-861F-16D543D12BC8}" type="datetimeFigureOut">
              <a:rPr lang="en-US" smtClean="0"/>
              <a:pPr/>
              <a:t>26-May-17</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4E133-DC74-4AE8-BF88-9DC4888A0B06}"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www.austlii.edu.au/au/legis/nsw/repealed_act/bna1962168/"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www.austlii.edu.au/au/cases/cth/HCA/1999/18.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www.austlii.edu.au/au/cases/cth/HCA/1999/18.html"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Injunctions</a:t>
            </a:r>
            <a:endParaRPr lang="en-AU" dirty="0"/>
          </a:p>
        </p:txBody>
      </p:sp>
      <p:sp>
        <p:nvSpPr>
          <p:cNvPr id="3" name="Subtitle 2"/>
          <p:cNvSpPr>
            <a:spLocks noGrp="1"/>
          </p:cNvSpPr>
          <p:nvPr>
            <p:ph type="subTitle" idx="1"/>
          </p:nvPr>
        </p:nvSpPr>
        <p:spPr/>
        <p:txBody>
          <a:bodyPr/>
          <a:lstStyle/>
          <a:p>
            <a:r>
              <a:rPr lang="en-AU" dirty="0" smtClean="0"/>
              <a:t>Prof Cameron Stewart</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Victoria Park Racing and Recreation Grounds Company Ltd v Taylor</a:t>
            </a:r>
            <a:r>
              <a:rPr lang="en-US" sz="3200" dirty="0"/>
              <a:t> (1937) 58 CLR 479</a:t>
            </a:r>
          </a:p>
        </p:txBody>
      </p:sp>
      <p:sp>
        <p:nvSpPr>
          <p:cNvPr id="3" name="Content Placeholder 2"/>
          <p:cNvSpPr>
            <a:spLocks noGrp="1"/>
          </p:cNvSpPr>
          <p:nvPr>
            <p:ph idx="1"/>
          </p:nvPr>
        </p:nvSpPr>
        <p:spPr/>
        <p:txBody>
          <a:bodyPr/>
          <a:lstStyle/>
          <a:p>
            <a:r>
              <a:rPr lang="en-AU" dirty="0" smtClean="0"/>
              <a:t>Calling of races by neighbour on the radio</a:t>
            </a:r>
          </a:p>
          <a:p>
            <a:r>
              <a:rPr lang="en-AU" dirty="0" smtClean="0"/>
              <a:t>Injunction sought</a:t>
            </a:r>
          </a:p>
          <a:p>
            <a:r>
              <a:rPr lang="en-US" dirty="0"/>
              <a:t>The High Court denied the remedy on the basis that the defendant’s actions, while they may have had the effect of reducing attendance figures, were not in any way illegal as they did not constitute a trespass</a:t>
            </a:r>
          </a:p>
        </p:txBody>
      </p:sp>
    </p:spTree>
    <p:extLst>
      <p:ext uri="{BB962C8B-B14F-4D97-AF65-F5344CB8AC3E}">
        <p14:creationId xmlns:p14="http://schemas.microsoft.com/office/powerpoint/2010/main" val="31063863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Undertakings as to damages</a:t>
            </a:r>
            <a:endParaRPr lang="en-US" dirty="0"/>
          </a:p>
        </p:txBody>
      </p:sp>
      <p:sp>
        <p:nvSpPr>
          <p:cNvPr id="3" name="Content Placeholder 2"/>
          <p:cNvSpPr>
            <a:spLocks noGrp="1"/>
          </p:cNvSpPr>
          <p:nvPr>
            <p:ph idx="1"/>
          </p:nvPr>
        </p:nvSpPr>
        <p:spPr>
          <a:xfrm>
            <a:off x="457200" y="1600200"/>
            <a:ext cx="8229600" cy="5501208"/>
          </a:xfrm>
        </p:spPr>
        <p:txBody>
          <a:bodyPr>
            <a:normAutofit fontScale="62500" lnSpcReduction="20000"/>
          </a:bodyPr>
          <a:lstStyle/>
          <a:p>
            <a:r>
              <a:rPr lang="en-US" dirty="0"/>
              <a:t>A</a:t>
            </a:r>
            <a:r>
              <a:rPr lang="en-US" dirty="0" smtClean="0"/>
              <a:t> </a:t>
            </a:r>
            <a:r>
              <a:rPr lang="en-US" dirty="0"/>
              <a:t>plaintiff seeking a freezing order will usually be required to give an undertaking as to damages: </a:t>
            </a:r>
            <a:r>
              <a:rPr lang="en-US" i="1" dirty="0" err="1"/>
              <a:t>Cardile</a:t>
            </a:r>
            <a:r>
              <a:rPr lang="en-US" i="1" dirty="0"/>
              <a:t> v LED Builders</a:t>
            </a:r>
            <a:r>
              <a:rPr lang="en-US" dirty="0"/>
              <a:t> at CLR 401; ALR 309. </a:t>
            </a:r>
            <a:endParaRPr lang="en-US" dirty="0" smtClean="0"/>
          </a:p>
          <a:p>
            <a:r>
              <a:rPr lang="en-US" dirty="0" smtClean="0"/>
              <a:t>The </a:t>
            </a:r>
            <a:r>
              <a:rPr lang="en-US" dirty="0"/>
              <a:t>undertaking will require the plaintiff to compensate the defendant or any third party that is adversely affected by the grant of the freezing order in the event that the plaintiff does not succeed in his or her cause of action against the defendant. </a:t>
            </a:r>
            <a:endParaRPr lang="en-US" dirty="0" smtClean="0"/>
          </a:p>
          <a:p>
            <a:r>
              <a:rPr lang="en-US" dirty="0" smtClean="0"/>
              <a:t>However</a:t>
            </a:r>
            <a:r>
              <a:rPr lang="en-US" dirty="0"/>
              <a:t>, a unanimous New South Wales Court of Appeal in </a:t>
            </a:r>
            <a:r>
              <a:rPr lang="en-US" i="1" dirty="0" err="1"/>
              <a:t>Frigo</a:t>
            </a:r>
            <a:r>
              <a:rPr lang="en-US" i="1" dirty="0"/>
              <a:t> v </a:t>
            </a:r>
            <a:r>
              <a:rPr lang="en-US" i="1" dirty="0" err="1"/>
              <a:t>Culhaci</a:t>
            </a:r>
            <a:r>
              <a:rPr lang="en-US" dirty="0"/>
              <a:t> [1998] NSWSC 393, as well as Kirby J in </a:t>
            </a:r>
            <a:r>
              <a:rPr lang="en-US" i="1" dirty="0" err="1"/>
              <a:t>Cardile</a:t>
            </a:r>
            <a:r>
              <a:rPr lang="en-US" i="1" dirty="0"/>
              <a:t> v LED Builders</a:t>
            </a:r>
            <a:r>
              <a:rPr lang="en-US" dirty="0"/>
              <a:t> at CLR 428; ALR 330, were all of the view that a freezing order should never be granted without there being an undertaking as to damages. </a:t>
            </a:r>
            <a:endParaRPr lang="en-US" dirty="0" smtClean="0"/>
          </a:p>
          <a:p>
            <a:r>
              <a:rPr lang="en-US" dirty="0" smtClean="0"/>
              <a:t>In </a:t>
            </a:r>
            <a:r>
              <a:rPr lang="en-US" dirty="0"/>
              <a:t>the rare cases in which courts have dispensed with the necessity of an undertaking as to damages, such as </a:t>
            </a:r>
            <a:r>
              <a:rPr lang="en-US" i="1" dirty="0"/>
              <a:t>Allen v </a:t>
            </a:r>
            <a:r>
              <a:rPr lang="en-US" i="1" dirty="0" err="1"/>
              <a:t>Jambo</a:t>
            </a:r>
            <a:r>
              <a:rPr lang="en-US" i="1" dirty="0"/>
              <a:t> Holdings Ltd</a:t>
            </a:r>
            <a:r>
              <a:rPr lang="en-US" dirty="0"/>
              <a:t> [1980] 2 All ER 1259 and </a:t>
            </a:r>
            <a:r>
              <a:rPr lang="en-US" i="1" dirty="0"/>
              <a:t>United States Securities and Exchange Commission v </a:t>
            </a:r>
            <a:r>
              <a:rPr lang="en-US" i="1" dirty="0" err="1"/>
              <a:t>Manterfield</a:t>
            </a:r>
            <a:r>
              <a:rPr lang="en-US" dirty="0"/>
              <a:t> [2009] 1 Lloyd’s Law Rep 399, it has generally been in circumstances where the plaintiff had an unusually strong cause of action against the defendant. </a:t>
            </a:r>
            <a:endParaRPr lang="en-US" dirty="0" smtClean="0"/>
          </a:p>
          <a:p>
            <a:r>
              <a:rPr lang="en-US" dirty="0" smtClean="0"/>
              <a:t>The </a:t>
            </a:r>
            <a:r>
              <a:rPr lang="en-US" dirty="0"/>
              <a:t>difficulty associated with the assessment of damages pursuant to an undertaking is one of the reasons for the care with which the courts approach granting freezing orders: </a:t>
            </a:r>
            <a:r>
              <a:rPr lang="en-US" i="1" dirty="0" err="1"/>
              <a:t>Cardile</a:t>
            </a:r>
            <a:r>
              <a:rPr lang="en-US" i="1" dirty="0"/>
              <a:t> v LED Builders</a:t>
            </a:r>
            <a:r>
              <a:rPr lang="en-US" dirty="0"/>
              <a:t> at CLR 404; ALR 311.</a:t>
            </a:r>
          </a:p>
          <a:p>
            <a:endParaRPr lang="en-US" dirty="0"/>
          </a:p>
        </p:txBody>
      </p:sp>
    </p:spTree>
    <p:extLst>
      <p:ext uri="{BB962C8B-B14F-4D97-AF65-F5344CB8AC3E}">
        <p14:creationId xmlns:p14="http://schemas.microsoft.com/office/powerpoint/2010/main" val="25455329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Undertakings as to damages</a:t>
            </a:r>
            <a:endParaRPr lang="en-US" dirty="0"/>
          </a:p>
        </p:txBody>
      </p:sp>
      <p:sp>
        <p:nvSpPr>
          <p:cNvPr id="3" name="Content Placeholder 2"/>
          <p:cNvSpPr>
            <a:spLocks noGrp="1"/>
          </p:cNvSpPr>
          <p:nvPr>
            <p:ph idx="1"/>
          </p:nvPr>
        </p:nvSpPr>
        <p:spPr>
          <a:xfrm>
            <a:off x="457200" y="1600200"/>
            <a:ext cx="8229600" cy="5501208"/>
          </a:xfrm>
        </p:spPr>
        <p:txBody>
          <a:bodyPr>
            <a:normAutofit/>
          </a:bodyPr>
          <a:lstStyle/>
          <a:p>
            <a:r>
              <a:rPr lang="en-US" dirty="0"/>
              <a:t>The court rules relating to freezing orders stipulate that the undertaking as to damages should be accompanied by an appropriate bank guarantee from the plaintiff to support the undertaking. Although the court may dispense with the need for a guarantee, there is a duty upon a plaintiff or his or her lawyer to raise the matter explicitly with the court at the time of making the application</a:t>
            </a:r>
          </a:p>
        </p:txBody>
      </p:sp>
    </p:spTree>
    <p:extLst>
      <p:ext uri="{BB962C8B-B14F-4D97-AF65-F5344CB8AC3E}">
        <p14:creationId xmlns:p14="http://schemas.microsoft.com/office/powerpoint/2010/main" val="31144260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Heartwood Architectural Timber &amp; Joinery Pty Ltd </a:t>
            </a:r>
            <a:r>
              <a:rPr lang="en-US" sz="3200" i="1" dirty="0" smtClean="0"/>
              <a:t>v </a:t>
            </a:r>
            <a:r>
              <a:rPr lang="en-US" sz="3200" i="1" dirty="0" err="1" smtClean="0"/>
              <a:t>Redchip</a:t>
            </a:r>
            <a:r>
              <a:rPr lang="en-US" sz="3200" i="1" dirty="0" smtClean="0"/>
              <a:t> </a:t>
            </a:r>
            <a:r>
              <a:rPr lang="en-US" sz="3200" i="1" dirty="0"/>
              <a:t>Lawyers</a:t>
            </a:r>
            <a:r>
              <a:rPr lang="en-US" sz="3200" dirty="0"/>
              <a:t> [2009] QSC 195</a:t>
            </a:r>
          </a:p>
        </p:txBody>
      </p:sp>
      <p:sp>
        <p:nvSpPr>
          <p:cNvPr id="3" name="Content Placeholder 2"/>
          <p:cNvSpPr>
            <a:spLocks noGrp="1"/>
          </p:cNvSpPr>
          <p:nvPr>
            <p:ph idx="1"/>
          </p:nvPr>
        </p:nvSpPr>
        <p:spPr>
          <a:xfrm>
            <a:off x="457200" y="1600200"/>
            <a:ext cx="8229600" cy="5069160"/>
          </a:xfrm>
        </p:spPr>
        <p:txBody>
          <a:bodyPr>
            <a:normAutofit fontScale="70000" lnSpcReduction="20000"/>
          </a:bodyPr>
          <a:lstStyle/>
          <a:p>
            <a:r>
              <a:rPr lang="en-US" dirty="0"/>
              <a:t>A</a:t>
            </a:r>
            <a:r>
              <a:rPr lang="en-US" dirty="0" smtClean="0"/>
              <a:t> </a:t>
            </a:r>
            <a:r>
              <a:rPr lang="en-US" dirty="0"/>
              <a:t>counsel for the plaintiff deleted the references to providing a guarantee from the standard form documents prescribed by the court rules in the application papers lodged with the court. The reason for doing so was that the plaintiff at the time was in some financial difficulties and giving a guarantee would have made things more difficult for them. </a:t>
            </a:r>
            <a:endParaRPr lang="en-US" dirty="0" smtClean="0"/>
          </a:p>
          <a:p>
            <a:r>
              <a:rPr lang="en-US" dirty="0" smtClean="0"/>
              <a:t>At </a:t>
            </a:r>
            <a:r>
              <a:rPr lang="en-US" dirty="0"/>
              <a:t>the time of the ex parte application for the freezing order this was not noticed by the court, nor was it raised by the plaintiff’s counsel. </a:t>
            </a:r>
            <a:endParaRPr lang="en-US" dirty="0" smtClean="0"/>
          </a:p>
          <a:p>
            <a:r>
              <a:rPr lang="en-US" dirty="0" smtClean="0"/>
              <a:t>Some </a:t>
            </a:r>
            <a:r>
              <a:rPr lang="en-US" dirty="0"/>
              <a:t>months later the freezing order was discharged and the defendant sought to enforce the undertaking as to damages. </a:t>
            </a:r>
            <a:endParaRPr lang="en-US" dirty="0" smtClean="0"/>
          </a:p>
          <a:p>
            <a:r>
              <a:rPr lang="en-US" dirty="0" smtClean="0"/>
              <a:t>However</a:t>
            </a:r>
            <a:r>
              <a:rPr lang="en-US" dirty="0"/>
              <a:t>, the plaintiff had by then gone into liquidation, rendering the undertaking worthless because of the absence of any bank guarantee. </a:t>
            </a:r>
            <a:endParaRPr lang="en-US" dirty="0" smtClean="0"/>
          </a:p>
          <a:p>
            <a:r>
              <a:rPr lang="en-US" dirty="0" smtClean="0"/>
              <a:t>The </a:t>
            </a:r>
            <a:r>
              <a:rPr lang="en-US" dirty="0"/>
              <a:t>court found that counsel’s conduct constituted a serious dereliction of his duty to the court in relation to the obligation to make full disclosure to the court at the time of seeking the order</a:t>
            </a:r>
          </a:p>
        </p:txBody>
      </p:sp>
    </p:spTree>
    <p:extLst>
      <p:ext uri="{BB962C8B-B14F-4D97-AF65-F5344CB8AC3E}">
        <p14:creationId xmlns:p14="http://schemas.microsoft.com/office/powerpoint/2010/main" val="30493183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 risk of dissipation of </a:t>
            </a:r>
            <a:r>
              <a:rPr lang="en-US" i="1" dirty="0" smtClean="0"/>
              <a:t>assets</a:t>
            </a:r>
            <a:endParaRPr lang="en-AU" dirty="0"/>
          </a:p>
        </p:txBody>
      </p:sp>
      <p:sp>
        <p:nvSpPr>
          <p:cNvPr id="3" name="Content Placeholder 2"/>
          <p:cNvSpPr>
            <a:spLocks noGrp="1"/>
          </p:cNvSpPr>
          <p:nvPr>
            <p:ph idx="1"/>
          </p:nvPr>
        </p:nvSpPr>
        <p:spPr/>
        <p:txBody>
          <a:bodyPr>
            <a:normAutofit lnSpcReduction="10000"/>
          </a:bodyPr>
          <a:lstStyle/>
          <a:p>
            <a:r>
              <a:rPr lang="en-US" dirty="0"/>
              <a:t>The risk that the defendant will dissipate assets before judgment refers to the underlying basis of the </a:t>
            </a:r>
            <a:r>
              <a:rPr lang="en-US" dirty="0" err="1"/>
              <a:t>Mareva</a:t>
            </a:r>
            <a:r>
              <a:rPr lang="en-US" dirty="0"/>
              <a:t> order and has been described as ‘the heart and core’ of the </a:t>
            </a:r>
            <a:r>
              <a:rPr lang="en-US" dirty="0" err="1"/>
              <a:t>Mareva</a:t>
            </a:r>
            <a:r>
              <a:rPr lang="en-US" dirty="0"/>
              <a:t> order: </a:t>
            </a:r>
            <a:r>
              <a:rPr lang="en-US" i="1" dirty="0"/>
              <a:t>Barclay-Johnson v </a:t>
            </a:r>
            <a:r>
              <a:rPr lang="en-US" i="1" dirty="0" err="1"/>
              <a:t>Yuill</a:t>
            </a:r>
            <a:r>
              <a:rPr lang="en-US" dirty="0"/>
              <a:t> [1980] 3 All ER 190, at 194. </a:t>
            </a:r>
            <a:endParaRPr lang="en-US" dirty="0" smtClean="0"/>
          </a:p>
          <a:p>
            <a:r>
              <a:rPr lang="en-US" dirty="0" smtClean="0"/>
              <a:t>There </a:t>
            </a:r>
            <a:r>
              <a:rPr lang="en-US" dirty="0"/>
              <a:t>must be a real danger that the defendant will default if judgment is obtained against him or her</a:t>
            </a:r>
            <a:endParaRPr lang="en-AU" dirty="0"/>
          </a:p>
        </p:txBody>
      </p:sp>
    </p:spTree>
    <p:extLst>
      <p:ext uri="{BB962C8B-B14F-4D97-AF65-F5344CB8AC3E}">
        <p14:creationId xmlns:p14="http://schemas.microsoft.com/office/powerpoint/2010/main" val="21903478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The plaintiff’s cause of </a:t>
            </a:r>
            <a:r>
              <a:rPr lang="en-US" i="1" dirty="0" smtClean="0"/>
              <a:t>action</a:t>
            </a:r>
            <a:endParaRPr lang="en-AU" dirty="0"/>
          </a:p>
        </p:txBody>
      </p:sp>
      <p:sp>
        <p:nvSpPr>
          <p:cNvPr id="3" name="Content Placeholder 2"/>
          <p:cNvSpPr>
            <a:spLocks noGrp="1"/>
          </p:cNvSpPr>
          <p:nvPr>
            <p:ph idx="1"/>
          </p:nvPr>
        </p:nvSpPr>
        <p:spPr/>
        <p:txBody>
          <a:bodyPr>
            <a:normAutofit fontScale="70000" lnSpcReduction="20000"/>
          </a:bodyPr>
          <a:lstStyle/>
          <a:p>
            <a:r>
              <a:rPr lang="en-US" dirty="0"/>
              <a:t>A </a:t>
            </a:r>
            <a:r>
              <a:rPr lang="en-US" dirty="0" err="1"/>
              <a:t>Mareva</a:t>
            </a:r>
            <a:r>
              <a:rPr lang="en-US" dirty="0"/>
              <a:t> order can only be obtained if the plaintiff has a cause of action that is </a:t>
            </a:r>
            <a:r>
              <a:rPr lang="en-US" dirty="0" err="1"/>
              <a:t>justiciable</a:t>
            </a:r>
            <a:r>
              <a:rPr lang="en-US" dirty="0"/>
              <a:t> within the jurisdiction. If the </a:t>
            </a:r>
            <a:r>
              <a:rPr lang="en-US" dirty="0" err="1"/>
              <a:t>Mareva</a:t>
            </a:r>
            <a:r>
              <a:rPr lang="en-US" dirty="0"/>
              <a:t> order is not ancillary to some such pre-existing cause of action it will not be granted. In </a:t>
            </a:r>
            <a:r>
              <a:rPr lang="en-US" i="1" dirty="0" err="1"/>
              <a:t>Siskina</a:t>
            </a:r>
            <a:r>
              <a:rPr lang="en-US" i="1" dirty="0"/>
              <a:t> v </a:t>
            </a:r>
            <a:r>
              <a:rPr lang="en-US" i="1" dirty="0" err="1"/>
              <a:t>Distos</a:t>
            </a:r>
            <a:r>
              <a:rPr lang="en-US" i="1" dirty="0"/>
              <a:t> </a:t>
            </a:r>
            <a:r>
              <a:rPr lang="en-US" i="1" dirty="0" err="1"/>
              <a:t>Compania</a:t>
            </a:r>
            <a:r>
              <a:rPr lang="en-US" i="1" dirty="0"/>
              <a:t> </a:t>
            </a:r>
            <a:r>
              <a:rPr lang="en-US" i="1" dirty="0" err="1"/>
              <a:t>Naviera</a:t>
            </a:r>
            <a:r>
              <a:rPr lang="en-US" i="1" dirty="0"/>
              <a:t> SA</a:t>
            </a:r>
            <a:r>
              <a:rPr lang="en-US" dirty="0"/>
              <a:t> [1979] AC 210, at 256; [1977] 3 All ER 803, at 824, Lord </a:t>
            </a:r>
            <a:r>
              <a:rPr lang="en-US" dirty="0" err="1"/>
              <a:t>Diplock</a:t>
            </a:r>
            <a:r>
              <a:rPr lang="en-US" dirty="0"/>
              <a:t> said:</a:t>
            </a:r>
            <a:endParaRPr lang="en-AU" dirty="0"/>
          </a:p>
          <a:p>
            <a:r>
              <a:rPr lang="en-US" dirty="0"/>
              <a:t> </a:t>
            </a:r>
            <a:endParaRPr lang="en-AU" dirty="0"/>
          </a:p>
          <a:p>
            <a:r>
              <a:rPr lang="en-US" dirty="0"/>
              <a:t>A right to obtain [a </a:t>
            </a:r>
            <a:r>
              <a:rPr lang="en-US" dirty="0" err="1"/>
              <a:t>Mareva</a:t>
            </a:r>
            <a:r>
              <a:rPr lang="en-US" dirty="0"/>
              <a:t> order] is not a cause of action. It cannot stand on its own. It is dependent upon there being a pre-existing cause of action against the defendant arising out of an invasion, actual or threatened by him, of a legal or equitable right of the plaintiff for the enforcement of which the defendant is amenable to the jurisdiction of the court. The right to obtain [a </a:t>
            </a:r>
            <a:r>
              <a:rPr lang="en-US" dirty="0" err="1"/>
              <a:t>Mareva</a:t>
            </a:r>
            <a:r>
              <a:rPr lang="en-US" dirty="0"/>
              <a:t> order] is merely ancillary and incidental to the pre-existing cause of action. It is granted to preserve the status quo pending the ascertainment by the court of the rights of the parties.</a:t>
            </a:r>
            <a:endParaRPr lang="en-AU" dirty="0"/>
          </a:p>
          <a:p>
            <a:endParaRPr lang="en-AU"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Balance of </a:t>
            </a:r>
            <a:r>
              <a:rPr lang="en-US" i="1" dirty="0" smtClean="0"/>
              <a:t>convenience</a:t>
            </a:r>
            <a:endParaRPr lang="en-AU" dirty="0"/>
          </a:p>
        </p:txBody>
      </p:sp>
      <p:sp>
        <p:nvSpPr>
          <p:cNvPr id="3" name="Content Placeholder 2"/>
          <p:cNvSpPr>
            <a:spLocks noGrp="1"/>
          </p:cNvSpPr>
          <p:nvPr>
            <p:ph idx="1"/>
          </p:nvPr>
        </p:nvSpPr>
        <p:spPr/>
        <p:txBody>
          <a:bodyPr>
            <a:normAutofit fontScale="55000" lnSpcReduction="20000"/>
          </a:bodyPr>
          <a:lstStyle/>
          <a:p>
            <a:r>
              <a:rPr lang="en-US" dirty="0"/>
              <a:t>In exercising its discretion whether or not to grant a </a:t>
            </a:r>
            <a:r>
              <a:rPr lang="en-US" dirty="0" err="1"/>
              <a:t>Mareva</a:t>
            </a:r>
            <a:r>
              <a:rPr lang="en-US" dirty="0"/>
              <a:t> order the court weighs up the strength of the plaintiff’s cause of action and the risk that the defendant will dissipate his or her assets against various discretionary factors such as delay and whether there has been a full and frank disclosure by the plaintiff. In </a:t>
            </a:r>
            <a:r>
              <a:rPr lang="en-US" i="1" dirty="0" err="1"/>
              <a:t>Cardile</a:t>
            </a:r>
            <a:r>
              <a:rPr lang="en-US" i="1" dirty="0"/>
              <a:t> v LED Builders</a:t>
            </a:r>
            <a:r>
              <a:rPr lang="en-US" dirty="0"/>
              <a:t>, at CLR 380; ALR 311, the High Court said:</a:t>
            </a:r>
            <a:endParaRPr lang="en-AU" dirty="0"/>
          </a:p>
          <a:p>
            <a:r>
              <a:rPr lang="en-US" dirty="0"/>
              <a:t> </a:t>
            </a:r>
            <a:endParaRPr lang="en-AU" dirty="0"/>
          </a:p>
          <a:p>
            <a:r>
              <a:rPr lang="en-US" dirty="0"/>
              <a:t>Discretionary considerations generally also should carefully be weighed before an order is made. Has the applicant proceeded diligently and expeditiously? Has a money judgment been recovered in the proceedings? Are proceedings (for example civil conspiracy proceedings) available against the third party? Why, if some proceedings are available, have they not been taken? Why, if proceedings are available against the third party and have not been taken and the court is still minded to make a </a:t>
            </a:r>
            <a:r>
              <a:rPr lang="en-US" i="1" dirty="0" err="1"/>
              <a:t>Mareva</a:t>
            </a:r>
            <a:r>
              <a:rPr lang="en-US" dirty="0"/>
              <a:t> order, should not the grant of the relief be conditioned upon an undertaking by the applicant to commence, and ensure so far as is possible the expedition of, such proceedings? It is difficult to conceive of cases where such an undertaking would not be required. Questions of this kind may be just as relevant to the decision to grant </a:t>
            </a:r>
            <a:r>
              <a:rPr lang="en-US" i="1" dirty="0" err="1"/>
              <a:t>Mareva</a:t>
            </a:r>
            <a:r>
              <a:rPr lang="en-US" dirty="0"/>
              <a:t> relief as they are to a decision to dissolve it. These are matters to which courts should be alive.</a:t>
            </a:r>
            <a:endParaRPr lang="en-AU"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Cardile</a:t>
            </a:r>
            <a:r>
              <a:rPr lang="en-US" i="1" dirty="0"/>
              <a:t> v LED Builders Pty Ltd</a:t>
            </a:r>
            <a:r>
              <a:rPr lang="en-US" dirty="0"/>
              <a:t> (1999) 198 CLR 380</a:t>
            </a:r>
          </a:p>
        </p:txBody>
      </p:sp>
      <p:sp>
        <p:nvSpPr>
          <p:cNvPr id="3" name="Content Placeholder 2"/>
          <p:cNvSpPr>
            <a:spLocks noGrp="1"/>
          </p:cNvSpPr>
          <p:nvPr>
            <p:ph idx="1"/>
          </p:nvPr>
        </p:nvSpPr>
        <p:spPr>
          <a:xfrm>
            <a:off x="457200" y="1600200"/>
            <a:ext cx="8229600" cy="5069160"/>
          </a:xfrm>
        </p:spPr>
        <p:txBody>
          <a:bodyPr>
            <a:noAutofit/>
          </a:bodyPr>
          <a:lstStyle/>
          <a:p>
            <a:r>
              <a:rPr lang="en-AU" sz="1500" dirty="0"/>
              <a:t>Mr and Mrs </a:t>
            </a:r>
            <a:r>
              <a:rPr lang="en-AU" sz="1500" dirty="0" err="1"/>
              <a:t>Cardile</a:t>
            </a:r>
            <a:r>
              <a:rPr lang="en-AU" sz="1500" dirty="0"/>
              <a:t> were the only shareholders of Eagle Homes </a:t>
            </a:r>
            <a:r>
              <a:rPr lang="en-AU" sz="1500" dirty="0" smtClean="0"/>
              <a:t>a housing construction business</a:t>
            </a:r>
          </a:p>
          <a:p>
            <a:r>
              <a:rPr lang="en-AU" sz="1500" dirty="0" smtClean="0"/>
              <a:t>In July 1993 Eagle Homes </a:t>
            </a:r>
            <a:r>
              <a:rPr lang="en-AU" sz="1500" dirty="0"/>
              <a:t>declared a dividend of $400,000 in favour of Mr and Mrs </a:t>
            </a:r>
            <a:r>
              <a:rPr lang="en-AU" sz="1500" dirty="0" err="1"/>
              <a:t>Cardile</a:t>
            </a:r>
            <a:r>
              <a:rPr lang="en-AU" sz="1500" dirty="0"/>
              <a:t> </a:t>
            </a:r>
            <a:endParaRPr lang="en-AU" sz="1500" dirty="0" smtClean="0"/>
          </a:p>
          <a:p>
            <a:r>
              <a:rPr lang="en-AU" sz="1500" dirty="0" smtClean="0"/>
              <a:t>In </a:t>
            </a:r>
            <a:r>
              <a:rPr lang="en-AU" sz="1500" dirty="0"/>
              <a:t>October </a:t>
            </a:r>
            <a:r>
              <a:rPr lang="en-AU" sz="1500" dirty="0" smtClean="0"/>
              <a:t>1993 and December 1994, LED  commenced two lots of proceedings </a:t>
            </a:r>
            <a:r>
              <a:rPr lang="en-AU" sz="1500" dirty="0"/>
              <a:t>in the Federal Court against Eagle Homes for infringement of LED's copyright in certain building plans. </a:t>
            </a:r>
          </a:p>
          <a:p>
            <a:r>
              <a:rPr lang="en-AU" sz="1500" dirty="0"/>
              <a:t>On 22 May 1995, Ultra Modern Developments Pty Ltd ("Ultra Modern") was </a:t>
            </a:r>
            <a:r>
              <a:rPr lang="en-AU" sz="1500" dirty="0" smtClean="0"/>
              <a:t>incorporated by </a:t>
            </a:r>
            <a:r>
              <a:rPr lang="en-AU" sz="1500" dirty="0"/>
              <a:t>Mr and Mrs </a:t>
            </a:r>
            <a:r>
              <a:rPr lang="en-AU" sz="1500" dirty="0" err="1"/>
              <a:t>Cardile</a:t>
            </a:r>
            <a:r>
              <a:rPr lang="en-AU" sz="1500" dirty="0"/>
              <a:t> also controlled that company. </a:t>
            </a:r>
            <a:endParaRPr lang="en-AU" sz="1500" dirty="0" smtClean="0"/>
          </a:p>
          <a:p>
            <a:r>
              <a:rPr lang="en-AU" sz="1500" dirty="0" smtClean="0"/>
              <a:t>On </a:t>
            </a:r>
            <a:r>
              <a:rPr lang="en-AU" sz="1500" dirty="0"/>
              <a:t>6 June 1995, Eagle Homes registered the name "Eagle Homes" under the </a:t>
            </a:r>
            <a:r>
              <a:rPr lang="en-AU" sz="1500" i="1" dirty="0">
                <a:hlinkClick r:id="rId2"/>
              </a:rPr>
              <a:t>Business Names Act 1962</a:t>
            </a:r>
            <a:r>
              <a:rPr lang="en-AU" sz="1500" i="1" dirty="0"/>
              <a:t> </a:t>
            </a:r>
            <a:r>
              <a:rPr lang="en-AU" sz="1500" dirty="0"/>
              <a:t>(NSW) ("the </a:t>
            </a:r>
            <a:r>
              <a:rPr lang="en-AU" sz="1500" dirty="0">
                <a:hlinkClick r:id="rId2"/>
              </a:rPr>
              <a:t>Business Names Act</a:t>
            </a:r>
            <a:r>
              <a:rPr lang="en-AU" sz="1500" dirty="0"/>
              <a:t>"). On the same day, Ultra Modern became the registered proprietor of that name. </a:t>
            </a:r>
            <a:endParaRPr lang="en-AU" sz="1500" dirty="0" smtClean="0"/>
          </a:p>
          <a:p>
            <a:r>
              <a:rPr lang="en-AU" sz="1500" dirty="0" smtClean="0"/>
              <a:t>In </a:t>
            </a:r>
            <a:r>
              <a:rPr lang="en-AU" sz="1500" dirty="0"/>
              <a:t>October 1995, Ultra Modern obtained a builder's licence. Ultra Modern has since that time carried on a business of building houses in accordance with new plans. Eagle Homes continues to construct houses but in accordance with earlier plans which are likely to become commercially obsolete. </a:t>
            </a:r>
            <a:endParaRPr lang="en-AU" sz="1500" dirty="0" smtClean="0"/>
          </a:p>
          <a:p>
            <a:r>
              <a:rPr lang="en-AU" sz="1500" dirty="0"/>
              <a:t>B</a:t>
            </a:r>
            <a:r>
              <a:rPr lang="en-AU" sz="1500" dirty="0" smtClean="0"/>
              <a:t>oth </a:t>
            </a:r>
            <a:r>
              <a:rPr lang="en-AU" sz="1500" dirty="0"/>
              <a:t>companies </a:t>
            </a:r>
            <a:r>
              <a:rPr lang="en-AU" sz="1500" dirty="0" smtClean="0"/>
              <a:t>used </a:t>
            </a:r>
            <a:r>
              <a:rPr lang="en-AU" sz="1500" dirty="0"/>
              <a:t>the business name "Eagle Homes</a:t>
            </a:r>
            <a:r>
              <a:rPr lang="en-AU" sz="1500" dirty="0" smtClean="0"/>
              <a:t>".</a:t>
            </a:r>
          </a:p>
          <a:p>
            <a:r>
              <a:rPr lang="en-AU" sz="1500" dirty="0"/>
              <a:t>In 30 June 1996, a dividend of $800,000 was declared by Eagle Homes and some $658,977.12 of that dividend was actually </a:t>
            </a:r>
            <a:r>
              <a:rPr lang="en-AU" sz="1500" dirty="0" smtClean="0"/>
              <a:t>paid to the </a:t>
            </a:r>
            <a:r>
              <a:rPr lang="en-AU" sz="1500" dirty="0" err="1" smtClean="0"/>
              <a:t>Cardiles</a:t>
            </a:r>
            <a:endParaRPr lang="en-AU" sz="1500" dirty="0" smtClean="0"/>
          </a:p>
          <a:p>
            <a:r>
              <a:rPr lang="en-AU" sz="1500" dirty="0" smtClean="0"/>
              <a:t>Judgment was delivered against Eagle Homes at the end of July 1996. </a:t>
            </a:r>
            <a:r>
              <a:rPr lang="en-AU" sz="1500" dirty="0"/>
              <a:t> LED elected for an account of profits and judgment upon the taking of the account is presently reserved in the Federal Court. The liability of Eagle Homes in money terms </a:t>
            </a:r>
            <a:r>
              <a:rPr lang="en-AU" sz="1500" dirty="0" smtClean="0"/>
              <a:t>remained </a:t>
            </a:r>
            <a:r>
              <a:rPr lang="en-AU" sz="1500" dirty="0"/>
              <a:t>to be </a:t>
            </a:r>
            <a:r>
              <a:rPr lang="en-AU" sz="1500" dirty="0" smtClean="0"/>
              <a:t>quantified</a:t>
            </a:r>
          </a:p>
          <a:p>
            <a:r>
              <a:rPr lang="en-AU" sz="1500" dirty="0" smtClean="0"/>
              <a:t>Could a freezing order be issued against the </a:t>
            </a:r>
            <a:r>
              <a:rPr lang="en-AU" sz="1500" dirty="0" err="1" smtClean="0"/>
              <a:t>Cardiles</a:t>
            </a:r>
            <a:r>
              <a:rPr lang="en-AU" sz="1500" dirty="0" smtClean="0"/>
              <a:t>?</a:t>
            </a:r>
            <a:endParaRPr lang="en-AU" sz="1500" dirty="0"/>
          </a:p>
          <a:p>
            <a:endParaRPr lang="en-US" sz="1500" dirty="0"/>
          </a:p>
        </p:txBody>
      </p:sp>
    </p:spTree>
    <p:extLst>
      <p:ext uri="{BB962C8B-B14F-4D97-AF65-F5344CB8AC3E}">
        <p14:creationId xmlns:p14="http://schemas.microsoft.com/office/powerpoint/2010/main" val="11763363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GAUDRON, </a:t>
            </a:r>
            <a:r>
              <a:rPr lang="en-AU" dirty="0" err="1"/>
              <a:t>McHUGH</a:t>
            </a:r>
            <a:r>
              <a:rPr lang="en-AU" dirty="0"/>
              <a:t>, GUMMOW AND CALLINAN JJ</a:t>
            </a:r>
            <a:endParaRPr lang="en-US" dirty="0"/>
          </a:p>
        </p:txBody>
      </p:sp>
      <p:sp>
        <p:nvSpPr>
          <p:cNvPr id="3" name="Content Placeholder 2"/>
          <p:cNvSpPr>
            <a:spLocks noGrp="1"/>
          </p:cNvSpPr>
          <p:nvPr>
            <p:ph idx="1"/>
          </p:nvPr>
        </p:nvSpPr>
        <p:spPr>
          <a:xfrm>
            <a:off x="457200" y="1600200"/>
            <a:ext cx="8229600" cy="5069160"/>
          </a:xfrm>
        </p:spPr>
        <p:txBody>
          <a:bodyPr>
            <a:noAutofit/>
          </a:bodyPr>
          <a:lstStyle/>
          <a:p>
            <a:r>
              <a:rPr lang="en-AU" sz="1800" dirty="0"/>
              <a:t>In Australia, for many years, </a:t>
            </a:r>
            <a:r>
              <a:rPr lang="en-AU" sz="1800" i="1" dirty="0" err="1"/>
              <a:t>Mareva</a:t>
            </a:r>
            <a:r>
              <a:rPr lang="en-AU" sz="1800" dirty="0"/>
              <a:t> orders have been made in aid of the exercise of the specific remedies provided for execution against judgment debtors. Such orders are not interlocutory as they may operate after the recovery of final judgment, yet they are impermanent in the sense that they preserve assets and assist and protect the use of methods of execution and do not substitute for them</a:t>
            </a:r>
            <a:r>
              <a:rPr lang="en-AU" sz="1800" dirty="0">
                <a:hlinkClick r:id="rId2"/>
              </a:rPr>
              <a:t>[72]</a:t>
            </a:r>
            <a:r>
              <a:rPr lang="en-AU" sz="1800" dirty="0"/>
              <a:t>. In respect of their operation after, as well as before, the making of orders for final relief, the </a:t>
            </a:r>
            <a:r>
              <a:rPr lang="en-AU" sz="1800" i="1" dirty="0" err="1"/>
              <a:t>Mareva</a:t>
            </a:r>
            <a:r>
              <a:rPr lang="en-AU" sz="1800" dirty="0"/>
              <a:t> order should, in general, be supported by an undertaking as to damages.</a:t>
            </a:r>
          </a:p>
          <a:p>
            <a:r>
              <a:rPr lang="en-AU" sz="1800" dirty="0"/>
              <a:t>Here, Ultra Modern and Mr and Mrs </a:t>
            </a:r>
            <a:r>
              <a:rPr lang="en-AU" sz="1800" dirty="0" err="1"/>
              <a:t>Cardile</a:t>
            </a:r>
            <a:r>
              <a:rPr lang="en-AU" sz="1800" dirty="0"/>
              <a:t> are third parties in respect of LED's action against Eagle Homes. The effective exercise of the jurisdiction in such litigation may call for asset preservation orders against third parties who may hold or otherwise be interested in (in the sense we explain further in these reasons) assets of the judgment debtor or potential judgment debtor or who may be obliged to contribute to the property of such a judgment debtor to help satisfy the judgment.</a:t>
            </a:r>
          </a:p>
          <a:p>
            <a:endParaRPr lang="en-US" sz="1500" dirty="0"/>
          </a:p>
        </p:txBody>
      </p:sp>
    </p:spTree>
    <p:extLst>
      <p:ext uri="{BB962C8B-B14F-4D97-AF65-F5344CB8AC3E}">
        <p14:creationId xmlns:p14="http://schemas.microsoft.com/office/powerpoint/2010/main" val="19360183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GAUDRON, </a:t>
            </a:r>
            <a:r>
              <a:rPr lang="en-AU" dirty="0" err="1"/>
              <a:t>McHUGH</a:t>
            </a:r>
            <a:r>
              <a:rPr lang="en-AU" dirty="0"/>
              <a:t>, GUMMOW AND CALLINAN JJ</a:t>
            </a:r>
            <a:endParaRPr lang="en-US" dirty="0"/>
          </a:p>
        </p:txBody>
      </p:sp>
      <p:sp>
        <p:nvSpPr>
          <p:cNvPr id="3" name="Content Placeholder 2"/>
          <p:cNvSpPr>
            <a:spLocks noGrp="1"/>
          </p:cNvSpPr>
          <p:nvPr>
            <p:ph idx="1"/>
          </p:nvPr>
        </p:nvSpPr>
        <p:spPr>
          <a:xfrm>
            <a:off x="457200" y="1600200"/>
            <a:ext cx="8229600" cy="5069160"/>
          </a:xfrm>
        </p:spPr>
        <p:txBody>
          <a:bodyPr>
            <a:noAutofit/>
          </a:bodyPr>
          <a:lstStyle/>
          <a:p>
            <a:r>
              <a:rPr lang="en-AU" sz="1600" dirty="0"/>
              <a:t>Alienation is the transfer of value from one person to another</a:t>
            </a:r>
            <a:r>
              <a:rPr lang="en-AU" sz="1600" dirty="0">
                <a:hlinkClick r:id="rId2"/>
              </a:rPr>
              <a:t>[99]</a:t>
            </a:r>
            <a:r>
              <a:rPr lang="en-AU" sz="1600" dirty="0"/>
              <a:t>. It is usually understood as applying only to a transfer of property effected by the action of the transferor, as distinct from a transfer by involuntary operation of law</a:t>
            </a:r>
            <a:r>
              <a:rPr lang="en-AU" sz="1600" dirty="0">
                <a:hlinkClick r:id="rId2"/>
              </a:rPr>
              <a:t>[100]</a:t>
            </a:r>
            <a:r>
              <a:rPr lang="en-AU" sz="1600" dirty="0"/>
              <a:t>.</a:t>
            </a:r>
          </a:p>
          <a:p>
            <a:r>
              <a:rPr lang="en-AU" sz="1600" dirty="0"/>
              <a:t>Money, as property, is clearly susceptible of transfer or alienation as is any other property. The declarations of the dividends (which appear to have been final not interim dividends) gave rise to debts payable by the company to the shareholders</a:t>
            </a:r>
            <a:r>
              <a:rPr lang="en-AU" sz="1600" dirty="0">
                <a:hlinkClick r:id="rId2"/>
              </a:rPr>
              <a:t>[101]</a:t>
            </a:r>
            <a:r>
              <a:rPr lang="en-AU" sz="1600" dirty="0"/>
              <a:t>. The alienation of property was made by the company in discharging its indebtedness to the shareholders. Here, LED has to show a reasonably arguable case on legal as well as factual matters. This we think it does with respect to the application of s 37A to the dividends. This is subject to some qualifications as to amount, which we will consider shortly.</a:t>
            </a:r>
          </a:p>
          <a:p>
            <a:r>
              <a:rPr lang="en-AU" sz="1600" dirty="0"/>
              <a:t>But, in any event, the principle which we think appropriate has application here on another basis. The balance sheet of Eagle Homes discloses that, at the time of declaration of dividends, and as a result of the payment or crediting of the dividends (the occurrence of which counsel for the appellants did not and could not seriously dispute), the company appeared to have insufficient funds to meet the likely judgment debt. A liquidator, probably appointed on the initiative of LED but acting on behalf of all creditors, would be entitled to pursue and recover those funds</a:t>
            </a:r>
            <a:r>
              <a:rPr lang="en-AU" sz="1600" dirty="0">
                <a:hlinkClick r:id="rId2"/>
              </a:rPr>
              <a:t>[102]</a:t>
            </a:r>
            <a:r>
              <a:rPr lang="en-AU" sz="1600" dirty="0"/>
              <a:t>.</a:t>
            </a:r>
          </a:p>
        </p:txBody>
      </p:sp>
    </p:spTree>
    <p:extLst>
      <p:ext uri="{BB962C8B-B14F-4D97-AF65-F5344CB8AC3E}">
        <p14:creationId xmlns:p14="http://schemas.microsoft.com/office/powerpoint/2010/main" val="10282561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
            </a:r>
            <a:r>
              <a:rPr lang="en-AU" i="1" dirty="0" smtClean="0"/>
              <a:t>Anton Pillar</a:t>
            </a:r>
            <a:r>
              <a:rPr lang="en-AU" dirty="0" smtClean="0"/>
              <a:t>’ or search</a:t>
            </a:r>
            <a:r>
              <a:rPr lang="en-AU" i="1" dirty="0" smtClean="0"/>
              <a:t> </a:t>
            </a:r>
            <a:r>
              <a:rPr lang="en-AU" dirty="0"/>
              <a:t>o</a:t>
            </a:r>
            <a:r>
              <a:rPr lang="en-AU" dirty="0" smtClean="0"/>
              <a:t>rders</a:t>
            </a:r>
            <a:endParaRPr lang="en-AU" dirty="0"/>
          </a:p>
        </p:txBody>
      </p:sp>
      <p:sp>
        <p:nvSpPr>
          <p:cNvPr id="3" name="Content Placeholder 2"/>
          <p:cNvSpPr>
            <a:spLocks noGrp="1"/>
          </p:cNvSpPr>
          <p:nvPr>
            <p:ph idx="1"/>
          </p:nvPr>
        </p:nvSpPr>
        <p:spPr/>
        <p:txBody>
          <a:bodyPr>
            <a:normAutofit fontScale="70000" lnSpcReduction="20000"/>
          </a:bodyPr>
          <a:lstStyle/>
          <a:p>
            <a:r>
              <a:rPr lang="en-US" dirty="0"/>
              <a:t>The Anton </a:t>
            </a:r>
            <a:r>
              <a:rPr lang="en-US" dirty="0" err="1"/>
              <a:t>Piller</a:t>
            </a:r>
            <a:r>
              <a:rPr lang="en-US" dirty="0"/>
              <a:t> order derives its name from the case of </a:t>
            </a:r>
            <a:r>
              <a:rPr lang="en-US" i="1" dirty="0"/>
              <a:t>Anton </a:t>
            </a:r>
            <a:r>
              <a:rPr lang="en-US" i="1" dirty="0" err="1"/>
              <a:t>Piller</a:t>
            </a:r>
            <a:r>
              <a:rPr lang="en-US" i="1" dirty="0"/>
              <a:t> KG v Manufacturing Processes </a:t>
            </a:r>
            <a:r>
              <a:rPr lang="en-US" i="1" dirty="0" smtClean="0"/>
              <a:t>Lt</a:t>
            </a:r>
          </a:p>
          <a:p>
            <a:r>
              <a:rPr lang="en-US" dirty="0"/>
              <a:t>An Anton </a:t>
            </a:r>
            <a:r>
              <a:rPr lang="en-US" dirty="0" err="1"/>
              <a:t>Piller</a:t>
            </a:r>
            <a:r>
              <a:rPr lang="en-US" dirty="0"/>
              <a:t> order is similar to a </a:t>
            </a:r>
            <a:r>
              <a:rPr lang="en-US" dirty="0" err="1"/>
              <a:t>Mareva</a:t>
            </a:r>
            <a:r>
              <a:rPr lang="en-US" dirty="0"/>
              <a:t> order in that it seeks to preserve property and prevent the defendant frustrating the administration of justice. But, rather than ensuring that the judgment debt will ultimately be met by the defendant, it aims to gather and protect crucial evidence to the plaintiff’s case, which may be yet to commence. The Anton </a:t>
            </a:r>
            <a:r>
              <a:rPr lang="en-US" dirty="0" err="1"/>
              <a:t>Piller</a:t>
            </a:r>
            <a:r>
              <a:rPr lang="en-US" dirty="0"/>
              <a:t> order enables this by ordering the defendant to allow the plaintiff access to the defendant’s premises so that the plaintiff may inspect, copy and collect material which is necessary for it to successfully bring its case but which it fears will be destroyed: </a:t>
            </a:r>
            <a:r>
              <a:rPr lang="en-US" i="1" dirty="0"/>
              <a:t>Long v </a:t>
            </a:r>
            <a:r>
              <a:rPr lang="en-US" i="1" dirty="0" err="1"/>
              <a:t>Specifier</a:t>
            </a:r>
            <a:r>
              <a:rPr lang="en-US" i="1" dirty="0"/>
              <a:t> Publications Pty Ltd</a:t>
            </a:r>
            <a:r>
              <a:rPr lang="en-US" dirty="0"/>
              <a:t> (1998) 44 NSWLR 545, at 547 </a:t>
            </a:r>
            <a:r>
              <a:rPr lang="en-US" i="1" dirty="0" smtClean="0"/>
              <a:t>d</a:t>
            </a:r>
            <a:r>
              <a:rPr lang="en-US" dirty="0" smtClean="0"/>
              <a:t> </a:t>
            </a:r>
            <a:r>
              <a:rPr lang="en-US" dirty="0"/>
              <a:t>[1976] 1 Ch 55</a:t>
            </a:r>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Australian Broadcasting Corporation v Lenah Game Meats Pty Ltd</a:t>
            </a:r>
            <a:r>
              <a:rPr lang="en-US" sz="3200" dirty="0"/>
              <a:t> (2001) 208 CLR 199</a:t>
            </a:r>
          </a:p>
        </p:txBody>
      </p:sp>
      <p:sp>
        <p:nvSpPr>
          <p:cNvPr id="3" name="Content Placeholder 2"/>
          <p:cNvSpPr>
            <a:spLocks noGrp="1"/>
          </p:cNvSpPr>
          <p:nvPr>
            <p:ph idx="1"/>
          </p:nvPr>
        </p:nvSpPr>
        <p:spPr/>
        <p:txBody>
          <a:bodyPr>
            <a:normAutofit fontScale="85000" lnSpcReduction="10000"/>
          </a:bodyPr>
          <a:lstStyle/>
          <a:p>
            <a:r>
              <a:rPr lang="en-US" dirty="0"/>
              <a:t>Lenah Game Meats was unable to obtain an injunction restraining the ABC from broadcasting </a:t>
            </a:r>
            <a:r>
              <a:rPr lang="en-US" dirty="0" smtClean="0"/>
              <a:t>images </a:t>
            </a:r>
            <a:r>
              <a:rPr lang="en-US" dirty="0"/>
              <a:t>which it had obtained through a third party’s trespass of </a:t>
            </a:r>
            <a:r>
              <a:rPr lang="en-US" dirty="0" smtClean="0"/>
              <a:t> the </a:t>
            </a:r>
            <a:r>
              <a:rPr lang="en-US" dirty="0"/>
              <a:t>‘brush tail possum processing facility’. </a:t>
            </a:r>
            <a:endParaRPr lang="en-US" dirty="0" smtClean="0"/>
          </a:p>
          <a:p>
            <a:r>
              <a:rPr lang="en-US" dirty="0" smtClean="0"/>
              <a:t>Despite </a:t>
            </a:r>
            <a:r>
              <a:rPr lang="en-US" dirty="0"/>
              <a:t>the illegal origins of the film footage, Lenah Game Meats was unable to point to any legal or equitable right which would be infringed by the broadcaster’s transmission. </a:t>
            </a:r>
            <a:endParaRPr lang="en-US" dirty="0" smtClean="0"/>
          </a:p>
          <a:p>
            <a:r>
              <a:rPr lang="en-US" dirty="0" smtClean="0"/>
              <a:t>Consequently</a:t>
            </a:r>
            <a:r>
              <a:rPr lang="en-US" dirty="0"/>
              <a:t>, there was no jurisdiction for the court to make an order preventing the broadcast from taking place</a:t>
            </a:r>
          </a:p>
        </p:txBody>
      </p:sp>
    </p:spTree>
    <p:extLst>
      <p:ext uri="{BB962C8B-B14F-4D97-AF65-F5344CB8AC3E}">
        <p14:creationId xmlns:p14="http://schemas.microsoft.com/office/powerpoint/2010/main" val="18686147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Jurisdiction</a:t>
            </a:r>
            <a:endParaRPr lang="en-AU" dirty="0"/>
          </a:p>
        </p:txBody>
      </p:sp>
      <p:sp>
        <p:nvSpPr>
          <p:cNvPr id="3" name="Content Placeholder 2"/>
          <p:cNvSpPr>
            <a:spLocks noGrp="1"/>
          </p:cNvSpPr>
          <p:nvPr>
            <p:ph idx="1"/>
          </p:nvPr>
        </p:nvSpPr>
        <p:spPr/>
        <p:txBody>
          <a:bodyPr>
            <a:normAutofit fontScale="77500" lnSpcReduction="20000"/>
          </a:bodyPr>
          <a:lstStyle/>
          <a:p>
            <a:r>
              <a:rPr lang="en-US" dirty="0"/>
              <a:t>In </a:t>
            </a:r>
            <a:r>
              <a:rPr lang="en-US" i="1" dirty="0" err="1"/>
              <a:t>Simsek</a:t>
            </a:r>
            <a:r>
              <a:rPr lang="en-US" i="1" dirty="0"/>
              <a:t> v </a:t>
            </a:r>
            <a:r>
              <a:rPr lang="en-US" i="1" dirty="0" err="1"/>
              <a:t>Macphee</a:t>
            </a:r>
            <a:r>
              <a:rPr lang="en-US" dirty="0"/>
              <a:t> (1982) 148 CLR 636, at 640-1; 40 ALR 61, at 65, Stephen J, in a single instance decision in the High Court, stated that the power of the court to grant an Anton </a:t>
            </a:r>
            <a:r>
              <a:rPr lang="en-US" dirty="0" err="1"/>
              <a:t>Piller</a:t>
            </a:r>
            <a:r>
              <a:rPr lang="en-US" dirty="0"/>
              <a:t> order stemmed form the court’s inherent jurisdiction. </a:t>
            </a:r>
            <a:endParaRPr lang="en-US" dirty="0" smtClean="0"/>
          </a:p>
          <a:p>
            <a:r>
              <a:rPr lang="en-US" dirty="0" smtClean="0"/>
              <a:t>In </a:t>
            </a:r>
            <a:r>
              <a:rPr lang="en-US" dirty="0"/>
              <a:t>other cases it has been said that the jurisdiction rests either on the inherent jurisdiction of the court or the statutory conferral of powers to aid the operation of the courts, such as s 23 of the Federal Court Act 1976 (</a:t>
            </a:r>
            <a:r>
              <a:rPr lang="en-US" dirty="0" err="1"/>
              <a:t>Cth</a:t>
            </a:r>
            <a:r>
              <a:rPr lang="en-US" dirty="0"/>
              <a:t>): </a:t>
            </a:r>
            <a:r>
              <a:rPr lang="en-US" i="1" dirty="0"/>
              <a:t>Microsoft Corp v Goodview Electronics Pty Ltd</a:t>
            </a:r>
            <a:r>
              <a:rPr lang="en-US" dirty="0"/>
              <a:t> (1999) 46 IPR 159. </a:t>
            </a:r>
            <a:endParaRPr lang="en-US" dirty="0" smtClean="0"/>
          </a:p>
          <a:p>
            <a:r>
              <a:rPr lang="en-US" dirty="0" smtClean="0"/>
              <a:t>In </a:t>
            </a:r>
            <a:r>
              <a:rPr lang="en-US" dirty="0"/>
              <a:t>all Australian jurisdictions the court rules now explicitly confer power upon the court to grant Anton </a:t>
            </a:r>
            <a:r>
              <a:rPr lang="en-US" dirty="0" err="1"/>
              <a:t>Piller</a:t>
            </a:r>
            <a:r>
              <a:rPr lang="en-US" dirty="0"/>
              <a:t> </a:t>
            </a:r>
            <a:r>
              <a:rPr lang="en-US" dirty="0" smtClean="0"/>
              <a:t>orders: </a:t>
            </a:r>
            <a:r>
              <a:rPr lang="en-US" i="1" dirty="0"/>
              <a:t>Federal Court Rules 2011</a:t>
            </a:r>
            <a:r>
              <a:rPr lang="en-US" dirty="0"/>
              <a:t> (</a:t>
            </a:r>
            <a:r>
              <a:rPr lang="en-US" dirty="0" err="1"/>
              <a:t>Cth</a:t>
            </a:r>
            <a:r>
              <a:rPr lang="en-US" dirty="0"/>
              <a:t>) </a:t>
            </a:r>
            <a:r>
              <a:rPr lang="en-US" dirty="0" err="1"/>
              <a:t>Div</a:t>
            </a:r>
            <a:r>
              <a:rPr lang="en-US" dirty="0"/>
              <a:t> 7.5; </a:t>
            </a:r>
            <a:r>
              <a:rPr lang="en-US" i="1" dirty="0" smtClean="0"/>
              <a:t>Uniform </a:t>
            </a:r>
            <a:r>
              <a:rPr lang="en-US" i="1" dirty="0"/>
              <a:t>Civil Procedure Rules 2005</a:t>
            </a:r>
            <a:r>
              <a:rPr lang="en-US" dirty="0"/>
              <a:t> (NSW) </a:t>
            </a:r>
            <a:r>
              <a:rPr lang="en-US" dirty="0" err="1"/>
              <a:t>Pt</a:t>
            </a:r>
            <a:r>
              <a:rPr lang="en-US" dirty="0"/>
              <a:t> 25 </a:t>
            </a:r>
            <a:r>
              <a:rPr lang="en-US" dirty="0" err="1"/>
              <a:t>Div</a:t>
            </a:r>
            <a:r>
              <a:rPr lang="en-US" dirty="0"/>
              <a:t> 3</a:t>
            </a:r>
            <a:endParaRPr lang="en-AU"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Anton </a:t>
            </a:r>
            <a:r>
              <a:rPr lang="en-US" i="1" dirty="0" err="1"/>
              <a:t>Piller</a:t>
            </a:r>
            <a:r>
              <a:rPr lang="en-US" i="1" dirty="0"/>
              <a:t> KG v Manufacturing Processes Ltd</a:t>
            </a:r>
            <a:r>
              <a:rPr lang="en-US" dirty="0"/>
              <a:t> [1976] 1 </a:t>
            </a:r>
            <a:r>
              <a:rPr lang="en-US" dirty="0" err="1"/>
              <a:t>Ch</a:t>
            </a:r>
            <a:r>
              <a:rPr lang="en-US" dirty="0"/>
              <a:t> 55</a:t>
            </a:r>
          </a:p>
        </p:txBody>
      </p:sp>
      <p:sp>
        <p:nvSpPr>
          <p:cNvPr id="3" name="Content Placeholder 2"/>
          <p:cNvSpPr>
            <a:spLocks noGrp="1"/>
          </p:cNvSpPr>
          <p:nvPr>
            <p:ph idx="1"/>
          </p:nvPr>
        </p:nvSpPr>
        <p:spPr>
          <a:xfrm>
            <a:off x="457200" y="1600200"/>
            <a:ext cx="8229600" cy="5069160"/>
          </a:xfrm>
        </p:spPr>
        <p:txBody>
          <a:bodyPr>
            <a:normAutofit fontScale="55000" lnSpcReduction="20000"/>
          </a:bodyPr>
          <a:lstStyle/>
          <a:p>
            <a:r>
              <a:rPr lang="en-AU" dirty="0"/>
              <a:t>The defendants, an English company and their two directors, were the United Kingdom agents of the </a:t>
            </a:r>
            <a:r>
              <a:rPr lang="en-AU" dirty="0" smtClean="0"/>
              <a:t>plaintiffs who were  </a:t>
            </a:r>
            <a:r>
              <a:rPr lang="en-AU" dirty="0"/>
              <a:t>German manufacturers of frequency converters for computers. </a:t>
            </a:r>
            <a:endParaRPr lang="en-AU" dirty="0" smtClean="0"/>
          </a:p>
          <a:p>
            <a:r>
              <a:rPr lang="en-AU" dirty="0" smtClean="0"/>
              <a:t>The </a:t>
            </a:r>
            <a:r>
              <a:rPr lang="en-AU" dirty="0"/>
              <a:t>plaintiffs claimed that the defendants were in secret communication with other German manufacturers and were giving them confidential information about the plaintiffs' power units and details of a new converter, the disclosure of which could be most damaging to the plaintiffs. </a:t>
            </a:r>
            <a:endParaRPr lang="en-AU" dirty="0" smtClean="0"/>
          </a:p>
          <a:p>
            <a:r>
              <a:rPr lang="en-AU" dirty="0" smtClean="0"/>
              <a:t>The plaintiffs sought an order </a:t>
            </a:r>
            <a:r>
              <a:rPr lang="en-AU" dirty="0"/>
              <a:t>to prevent the </a:t>
            </a:r>
            <a:r>
              <a:rPr lang="en-AU" dirty="0" smtClean="0"/>
              <a:t>defendants from disposing of </a:t>
            </a:r>
            <a:r>
              <a:rPr lang="en-AU" dirty="0"/>
              <a:t>documents in their possession relating to the plaintiffs' machines or </a:t>
            </a:r>
            <a:r>
              <a:rPr lang="en-AU" dirty="0" smtClean="0"/>
              <a:t>designs</a:t>
            </a:r>
          </a:p>
          <a:p>
            <a:r>
              <a:rPr lang="en-AU" dirty="0"/>
              <a:t>T</a:t>
            </a:r>
            <a:r>
              <a:rPr lang="en-AU" dirty="0" smtClean="0"/>
              <a:t>he </a:t>
            </a:r>
            <a:r>
              <a:rPr lang="en-AU" dirty="0"/>
              <a:t>plaintiffs applied ex parte for an interim injunction to restrain the defendants from infringing their copyrights and disclosing confidential information and for an order for permission to enter the defendants' premises to inspect all such documents and to remove them into the plaintiffs' solicitors' custody. </a:t>
            </a:r>
            <a:endParaRPr lang="en-AU" dirty="0" smtClean="0"/>
          </a:p>
          <a:p>
            <a:r>
              <a:rPr lang="en-AU" dirty="0" err="1" smtClean="0"/>
              <a:t>Brightman</a:t>
            </a:r>
            <a:r>
              <a:rPr lang="en-AU" dirty="0" smtClean="0"/>
              <a:t> J </a:t>
            </a:r>
            <a:r>
              <a:rPr lang="en-AU" dirty="0"/>
              <a:t>granted the interim injunction but refused to order inspection or removal of </a:t>
            </a:r>
            <a:r>
              <a:rPr lang="en-AU" dirty="0" smtClean="0"/>
              <a:t>documents</a:t>
            </a:r>
          </a:p>
          <a:p>
            <a:r>
              <a:rPr lang="en-AU" dirty="0" smtClean="0"/>
              <a:t>The Court of Appeal, hearing ex parte, allowed for the inspection and removal of documents </a:t>
            </a:r>
            <a:endParaRPr lang="en-US" dirty="0"/>
          </a:p>
        </p:txBody>
      </p:sp>
    </p:spTree>
    <p:extLst>
      <p:ext uri="{BB962C8B-B14F-4D97-AF65-F5344CB8AC3E}">
        <p14:creationId xmlns:p14="http://schemas.microsoft.com/office/powerpoint/2010/main" val="32516603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Anton </a:t>
            </a:r>
            <a:r>
              <a:rPr lang="en-US" i="1" dirty="0" err="1"/>
              <a:t>Piller</a:t>
            </a:r>
            <a:r>
              <a:rPr lang="en-US" i="1" dirty="0"/>
              <a:t> KG v Manufacturing Processes Ltd</a:t>
            </a:r>
            <a:r>
              <a:rPr lang="en-US" dirty="0"/>
              <a:t> [1976] 1 </a:t>
            </a:r>
            <a:r>
              <a:rPr lang="en-US" dirty="0" err="1"/>
              <a:t>Ch</a:t>
            </a:r>
            <a:r>
              <a:rPr lang="en-US" dirty="0"/>
              <a:t> 55</a:t>
            </a:r>
            <a:endParaRPr lang="en-AU" dirty="0"/>
          </a:p>
        </p:txBody>
      </p:sp>
      <p:sp>
        <p:nvSpPr>
          <p:cNvPr id="3" name="Content Placeholder 2"/>
          <p:cNvSpPr>
            <a:spLocks noGrp="1"/>
          </p:cNvSpPr>
          <p:nvPr>
            <p:ph idx="1"/>
          </p:nvPr>
        </p:nvSpPr>
        <p:spPr/>
        <p:txBody>
          <a:bodyPr>
            <a:normAutofit fontScale="92500" lnSpcReduction="20000"/>
          </a:bodyPr>
          <a:lstStyle/>
          <a:p>
            <a:r>
              <a:rPr lang="en-US" dirty="0" err="1" smtClean="0"/>
              <a:t>Ormrod</a:t>
            </a:r>
            <a:r>
              <a:rPr lang="en-US" dirty="0" smtClean="0"/>
              <a:t> </a:t>
            </a:r>
            <a:r>
              <a:rPr lang="en-US" dirty="0"/>
              <a:t>LJ set out the essential elements of obtaining this ex parte relief at </a:t>
            </a:r>
            <a:r>
              <a:rPr lang="en-US" dirty="0" smtClean="0"/>
              <a:t>62: </a:t>
            </a:r>
            <a:endParaRPr lang="en-AU" dirty="0"/>
          </a:p>
          <a:p>
            <a:endParaRPr lang="en-AU" dirty="0"/>
          </a:p>
          <a:p>
            <a:r>
              <a:rPr lang="en-US" dirty="0"/>
              <a:t>First, there must be an extremely strong </a:t>
            </a:r>
            <a:r>
              <a:rPr lang="en-US" i="1" dirty="0"/>
              <a:t>prima facie</a:t>
            </a:r>
            <a:r>
              <a:rPr lang="en-US" dirty="0"/>
              <a:t> case. Secondly, the damage, potential or actual, must be very serious for the applicant. Thirdly, there must be clear evidence that the defendants have in their possession incriminating documents or things, and that there is a real possibility that they may destroy such material before any application </a:t>
            </a:r>
            <a:r>
              <a:rPr lang="en-US" i="1" dirty="0"/>
              <a:t>inter </a:t>
            </a:r>
            <a:r>
              <a:rPr lang="en-US" i="1" dirty="0" err="1"/>
              <a:t>partes</a:t>
            </a:r>
            <a:r>
              <a:rPr lang="en-US" i="1" dirty="0"/>
              <a:t> </a:t>
            </a:r>
            <a:r>
              <a:rPr lang="en-US" dirty="0"/>
              <a:t>can be made</a:t>
            </a:r>
            <a:endParaRPr lang="en-AU"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for an Anton </a:t>
            </a:r>
            <a:r>
              <a:rPr lang="en-US" b="1" dirty="0" err="1"/>
              <a:t>Piller</a:t>
            </a:r>
            <a:r>
              <a:rPr lang="en-US" b="1" dirty="0"/>
              <a:t> </a:t>
            </a:r>
            <a:r>
              <a:rPr lang="en-US" b="1" dirty="0" smtClean="0"/>
              <a:t>Order</a:t>
            </a:r>
            <a:endParaRPr lang="en-AU" dirty="0"/>
          </a:p>
        </p:txBody>
      </p:sp>
      <p:sp>
        <p:nvSpPr>
          <p:cNvPr id="3" name="Content Placeholder 2"/>
          <p:cNvSpPr>
            <a:spLocks noGrp="1"/>
          </p:cNvSpPr>
          <p:nvPr>
            <p:ph idx="1"/>
          </p:nvPr>
        </p:nvSpPr>
        <p:spPr/>
        <p:txBody>
          <a:bodyPr>
            <a:normAutofit fontScale="92500" lnSpcReduction="20000"/>
          </a:bodyPr>
          <a:lstStyle/>
          <a:p>
            <a:r>
              <a:rPr lang="en-US" dirty="0"/>
              <a:t>The ‘clear evidence’ of both possession and risk of destruction required under the third element is certainly the greatest challenge to the plaintiff. Despite an early generosity in granting Anton </a:t>
            </a:r>
            <a:r>
              <a:rPr lang="en-US" dirty="0" err="1"/>
              <a:t>Piller</a:t>
            </a:r>
            <a:r>
              <a:rPr lang="en-US" dirty="0"/>
              <a:t> orders by the courts, it is apparent that more is needed these days than a mere suspicion that the defendant will shred the evidence. An Anton </a:t>
            </a:r>
            <a:r>
              <a:rPr lang="en-US" dirty="0" err="1"/>
              <a:t>Piller</a:t>
            </a:r>
            <a:r>
              <a:rPr lang="en-US" dirty="0"/>
              <a:t> order is not an investigatory order: </a:t>
            </a:r>
            <a:r>
              <a:rPr lang="en-US" i="1" dirty="0"/>
              <a:t>Microsoft Corp v Goodview Electronics Pty Ltd</a:t>
            </a:r>
            <a:r>
              <a:rPr lang="en-US" dirty="0"/>
              <a:t> (1999) 46 IPR 159, at 164; </a:t>
            </a:r>
            <a:r>
              <a:rPr lang="en-US" i="1" dirty="0" err="1"/>
              <a:t>Hytrac</a:t>
            </a:r>
            <a:r>
              <a:rPr lang="en-US" i="1" dirty="0"/>
              <a:t> Conveyors v Conveyors International Ltd</a:t>
            </a:r>
            <a:r>
              <a:rPr lang="en-US" dirty="0"/>
              <a:t> [1982] 3 All ER 415, at 418</a:t>
            </a:r>
            <a:endParaRPr lang="en-AU"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rights of the </a:t>
            </a:r>
            <a:r>
              <a:rPr lang="en-US" b="1" dirty="0" smtClean="0"/>
              <a:t>defendant</a:t>
            </a:r>
            <a:endParaRPr lang="en-AU" dirty="0"/>
          </a:p>
        </p:txBody>
      </p:sp>
      <p:sp>
        <p:nvSpPr>
          <p:cNvPr id="3" name="Content Placeholder 2"/>
          <p:cNvSpPr>
            <a:spLocks noGrp="1"/>
          </p:cNvSpPr>
          <p:nvPr>
            <p:ph idx="1"/>
          </p:nvPr>
        </p:nvSpPr>
        <p:spPr/>
        <p:txBody>
          <a:bodyPr>
            <a:normAutofit fontScale="77500" lnSpcReduction="20000"/>
          </a:bodyPr>
          <a:lstStyle/>
          <a:p>
            <a:r>
              <a:rPr lang="en-US" dirty="0"/>
              <a:t>A defendant who is confronted on his or her doorstep by a party of persons wishing to execute an Anton </a:t>
            </a:r>
            <a:r>
              <a:rPr lang="en-US" dirty="0" err="1"/>
              <a:t>Piller</a:t>
            </a:r>
            <a:r>
              <a:rPr lang="en-US" dirty="0"/>
              <a:t> order faces a fairly onerous task in resisting them. Refusal to comply with the court’s order is, of course, contempt and this will be found even when the defendant has refused to comply in order to launch an ultimately ill-fated application to have the order dissolved. The order may be challenged on the ground that any of the requirements the plaintiff was supposed to meet - including the manner of the order’s execution - have not been properly addressed. Given the high importance which the court places upon a plaintiff in respect of meeting these requirements prior to an order being granted, it is extremely unlikely that such an order will be set aside upon application by the defendant</a:t>
            </a:r>
            <a:endParaRPr lang="en-AU"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Brags </a:t>
            </a:r>
            <a:r>
              <a:rPr lang="en-US" i="1" dirty="0"/>
              <a:t>Electrics Pty Ltd v Gregory</a:t>
            </a:r>
            <a:r>
              <a:rPr lang="en-US" dirty="0"/>
              <a:t> [2010] NSWSC 1205</a:t>
            </a:r>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smtClean="0"/>
              <a:t>Brereton </a:t>
            </a:r>
            <a:r>
              <a:rPr lang="en-US" dirty="0"/>
              <a:t>J at [17], </a:t>
            </a:r>
            <a:endParaRPr lang="en-US" dirty="0" smtClean="0"/>
          </a:p>
          <a:p>
            <a:r>
              <a:rPr lang="en-US" i="1" dirty="0" smtClean="0"/>
              <a:t>First</a:t>
            </a:r>
            <a:r>
              <a:rPr lang="en-US" dirty="0"/>
              <a:t>, where [a search] order is made ex parte (as it ordinarily will be), an applicant to set the order aside bears an onus of showing some reason why it should be set aside. However, it may be a sufficient reason to set aside the order that the grounds for such an order were not satisfied. </a:t>
            </a:r>
            <a:r>
              <a:rPr lang="en-US" i="1" dirty="0"/>
              <a:t>Secondly</a:t>
            </a:r>
            <a:r>
              <a:rPr lang="en-US" dirty="0"/>
              <a:t>, where such an application is made on the ground that there has been bad faith or material non-disclosure, then the court may set aside the order </a:t>
            </a:r>
            <a:r>
              <a:rPr lang="en-US" i="1" dirty="0" err="1"/>
              <a:t>ab</a:t>
            </a:r>
            <a:r>
              <a:rPr lang="en-US" i="1" dirty="0"/>
              <a:t> initio</a:t>
            </a:r>
            <a:r>
              <a:rPr lang="en-US" dirty="0"/>
              <a:t>, but otherwise a discharge will operate </a:t>
            </a:r>
            <a:r>
              <a:rPr lang="en-US" i="1" dirty="0"/>
              <a:t>in </a:t>
            </a:r>
            <a:r>
              <a:rPr lang="en-US" i="1" dirty="0" err="1"/>
              <a:t>futuro</a:t>
            </a:r>
            <a:r>
              <a:rPr lang="en-US" dirty="0"/>
              <a:t> only. Thus, where an application is made to set aside or discharge the order on the basis that the grounds for making such an order were not established, that will be of little utility if made after the order has been executed. At least in the absence of bad faith or non-disclosure, the remedy for a defendant where it is shown ultimately that [a search] order ought not have been made, is not to have the order set aside, but pursuant to the undertaking as to damages. </a:t>
            </a:r>
            <a:r>
              <a:rPr lang="en-US" i="1" dirty="0"/>
              <a:t>Thirdly</a:t>
            </a:r>
            <a:r>
              <a:rPr lang="en-US" dirty="0"/>
              <a:t>, on an application to set aside [a search] order, the court may take into account on the hearing of the application the ‘fruits of the order’ – that is to say, any evidence or admission procured as a result of the order – and any further evidence adduced in the meantime</a:t>
            </a:r>
          </a:p>
        </p:txBody>
      </p:sp>
    </p:spTree>
    <p:extLst>
      <p:ext uri="{BB962C8B-B14F-4D97-AF65-F5344CB8AC3E}">
        <p14:creationId xmlns:p14="http://schemas.microsoft.com/office/powerpoint/2010/main" val="3844386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Talbot &amp; Norman </a:t>
            </a:r>
            <a:r>
              <a:rPr lang="en-US" dirty="0"/>
              <a:t>[2012] </a:t>
            </a:r>
            <a:r>
              <a:rPr lang="en-US" dirty="0" err="1"/>
              <a:t>FamCA</a:t>
            </a:r>
            <a:r>
              <a:rPr lang="en-US" dirty="0"/>
              <a:t> 96</a:t>
            </a:r>
            <a:r>
              <a:rPr lang="en-US" b="1" dirty="0"/>
              <a:t> </a:t>
            </a:r>
            <a:endParaRPr lang="en-US" dirty="0"/>
          </a:p>
        </p:txBody>
      </p:sp>
      <p:sp>
        <p:nvSpPr>
          <p:cNvPr id="3" name="Content Placeholder 2"/>
          <p:cNvSpPr>
            <a:spLocks noGrp="1"/>
          </p:cNvSpPr>
          <p:nvPr>
            <p:ph idx="1"/>
          </p:nvPr>
        </p:nvSpPr>
        <p:spPr/>
        <p:txBody>
          <a:bodyPr>
            <a:normAutofit/>
          </a:bodyPr>
          <a:lstStyle/>
          <a:p>
            <a:r>
              <a:rPr lang="en-AU" dirty="0" smtClean="0"/>
              <a:t>Application to </a:t>
            </a:r>
            <a:r>
              <a:rPr lang="en-AU" dirty="0" err="1" smtClean="0"/>
              <a:t>injunct</a:t>
            </a:r>
            <a:r>
              <a:rPr lang="en-AU" dirty="0" smtClean="0"/>
              <a:t> an abortion</a:t>
            </a:r>
          </a:p>
          <a:p>
            <a:r>
              <a:rPr lang="en-AU" dirty="0" smtClean="0"/>
              <a:t>No jurisdiction over foetuses</a:t>
            </a:r>
          </a:p>
          <a:p>
            <a:r>
              <a:rPr lang="en-AU" dirty="0" smtClean="0"/>
              <a:t>No basis to make the foetus a child under jurisdiction</a:t>
            </a:r>
          </a:p>
          <a:p>
            <a:r>
              <a:rPr lang="en-AU" dirty="0" smtClean="0"/>
              <a:t>‘Father’ had no legal right</a:t>
            </a:r>
          </a:p>
          <a:p>
            <a:r>
              <a:rPr lang="en-AU" dirty="0" smtClean="0"/>
              <a:t>Other cases </a:t>
            </a:r>
            <a:r>
              <a:rPr lang="en-US" i="1" dirty="0" smtClean="0"/>
              <a:t>Paton v Trustees of British Pregnancy Advisory Service</a:t>
            </a:r>
            <a:r>
              <a:rPr lang="en-US" dirty="0" smtClean="0"/>
              <a:t> [1979] QB 276; </a:t>
            </a:r>
            <a:r>
              <a:rPr lang="en-US" i="1" dirty="0" smtClean="0"/>
              <a:t>I</a:t>
            </a:r>
            <a:r>
              <a:rPr lang="en-AU" i="1" dirty="0" smtClean="0"/>
              <a:t>n </a:t>
            </a:r>
            <a:r>
              <a:rPr lang="en-AU" i="1" dirty="0"/>
              <a:t>the Marriage o</a:t>
            </a:r>
            <a:r>
              <a:rPr lang="en-AU" i="1" dirty="0" smtClean="0"/>
              <a:t>f </a:t>
            </a:r>
            <a:r>
              <a:rPr lang="en-AU" i="1" dirty="0"/>
              <a:t>F </a:t>
            </a:r>
            <a:r>
              <a:rPr lang="en-AU" i="1" dirty="0" smtClean="0"/>
              <a:t>and </a:t>
            </a:r>
            <a:r>
              <a:rPr lang="en-AU" i="1" dirty="0"/>
              <a:t>F </a:t>
            </a:r>
            <a:r>
              <a:rPr lang="en-AU" dirty="0" smtClean="0"/>
              <a:t>[</a:t>
            </a:r>
            <a:r>
              <a:rPr lang="en-AU" dirty="0"/>
              <a:t>1989] </a:t>
            </a:r>
            <a:r>
              <a:rPr lang="en-AU" dirty="0" err="1"/>
              <a:t>FamCA</a:t>
            </a:r>
            <a:r>
              <a:rPr lang="en-AU" dirty="0"/>
              <a:t> 41</a:t>
            </a:r>
            <a:endParaRPr lang="en-US" dirty="0"/>
          </a:p>
        </p:txBody>
      </p:sp>
    </p:spTree>
    <p:extLst>
      <p:ext uri="{BB962C8B-B14F-4D97-AF65-F5344CB8AC3E}">
        <p14:creationId xmlns:p14="http://schemas.microsoft.com/office/powerpoint/2010/main" val="335367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Exclusive</a:t>
            </a:r>
            <a:endParaRPr lang="en-AU" dirty="0"/>
          </a:p>
        </p:txBody>
      </p:sp>
      <p:sp>
        <p:nvSpPr>
          <p:cNvPr id="3" name="Content Placeholder 2"/>
          <p:cNvSpPr>
            <a:spLocks noGrp="1"/>
          </p:cNvSpPr>
          <p:nvPr>
            <p:ph idx="1"/>
          </p:nvPr>
        </p:nvSpPr>
        <p:spPr/>
        <p:txBody>
          <a:bodyPr/>
          <a:lstStyle/>
          <a:p>
            <a:r>
              <a:rPr lang="en-US" dirty="0"/>
              <a:t>Injunctions granted in aid of equitable rights (such as the equitable obligation of confidence or a beneficiary’s rights under a trust) are said to be awarded in equity’s exclusive jurisdiction. </a:t>
            </a:r>
            <a:endParaRPr lang="en-AU" dirty="0"/>
          </a:p>
        </p:txBody>
      </p:sp>
    </p:spTree>
    <p:extLst>
      <p:ext uri="{BB962C8B-B14F-4D97-AF65-F5344CB8AC3E}">
        <p14:creationId xmlns:p14="http://schemas.microsoft.com/office/powerpoint/2010/main" val="399638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Auxiliary</a:t>
            </a:r>
            <a:endParaRPr lang="en-AU" dirty="0"/>
          </a:p>
        </p:txBody>
      </p:sp>
      <p:sp>
        <p:nvSpPr>
          <p:cNvPr id="3" name="Content Placeholder 2"/>
          <p:cNvSpPr>
            <a:spLocks noGrp="1"/>
          </p:cNvSpPr>
          <p:nvPr>
            <p:ph idx="1"/>
          </p:nvPr>
        </p:nvSpPr>
        <p:spPr/>
        <p:txBody>
          <a:bodyPr>
            <a:normAutofit fontScale="85000" lnSpcReduction="10000"/>
          </a:bodyPr>
          <a:lstStyle/>
          <a:p>
            <a:r>
              <a:rPr lang="en-US" dirty="0"/>
              <a:t>Injunctions granted in aid of common law rights (such as the restraint of breaches of contract or tortious wrongs) or statutory rights are said to be awarded in equity’s auxiliary jurisdiction. </a:t>
            </a:r>
            <a:endParaRPr lang="en-US" dirty="0" smtClean="0"/>
          </a:p>
          <a:p>
            <a:r>
              <a:rPr lang="en-US" dirty="0" smtClean="0"/>
              <a:t>The </a:t>
            </a:r>
            <a:r>
              <a:rPr lang="en-US" dirty="0"/>
              <a:t>distinction is important because with injunctions in the auxiliary jurisdiction, a plaintiff must first establish that damages at common law are an inadequate remedy, and secondly, it may be the case in some situations that he or she must also show that the right being protected is a proprietary </a:t>
            </a:r>
            <a:r>
              <a:rPr lang="en-US" dirty="0" smtClean="0"/>
              <a:t>right  (although this requirement now appears to have fallen away).</a:t>
            </a:r>
            <a:endParaRPr lang="en-AU" dirty="0"/>
          </a:p>
          <a:p>
            <a:endParaRPr lang="en-AU" dirty="0"/>
          </a:p>
        </p:txBody>
      </p:sp>
    </p:spTree>
    <p:extLst>
      <p:ext uri="{BB962C8B-B14F-4D97-AF65-F5344CB8AC3E}">
        <p14:creationId xmlns:p14="http://schemas.microsoft.com/office/powerpoint/2010/main" val="42974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Inadequacy of </a:t>
            </a:r>
            <a:r>
              <a:rPr lang="en-US" b="1" dirty="0" smtClean="0"/>
              <a:t>damages</a:t>
            </a:r>
            <a:endParaRPr lang="en-AU"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r>
              <a:rPr lang="en-AU" dirty="0" smtClean="0"/>
              <a:t>Injunctions in aid of common law rights are only available when damages are inadequate: </a:t>
            </a:r>
            <a:r>
              <a:rPr lang="en-US" i="1" dirty="0" smtClean="0"/>
              <a:t>Lucas </a:t>
            </a:r>
            <a:r>
              <a:rPr lang="en-US" i="1" dirty="0"/>
              <a:t>Stuart Pty Ltd v </a:t>
            </a:r>
            <a:r>
              <a:rPr lang="en-US" i="1" dirty="0" err="1"/>
              <a:t>Hemmes</a:t>
            </a:r>
            <a:r>
              <a:rPr lang="en-US" i="1" dirty="0"/>
              <a:t> Hermitage Pty Ltd</a:t>
            </a:r>
            <a:r>
              <a:rPr lang="en-US" dirty="0"/>
              <a:t> [2010] NSWCA 283 at [</a:t>
            </a:r>
            <a:r>
              <a:rPr lang="en-US" dirty="0" smtClean="0"/>
              <a:t>10]</a:t>
            </a:r>
          </a:p>
          <a:p>
            <a:r>
              <a:rPr lang="en-US" i="1" dirty="0" smtClean="0"/>
              <a:t>In Hatfield </a:t>
            </a:r>
            <a:r>
              <a:rPr lang="en-US" i="1" dirty="0"/>
              <a:t>v TCN Channel Nine Pty Ltd</a:t>
            </a:r>
            <a:r>
              <a:rPr lang="en-US" dirty="0"/>
              <a:t> (2010) 77 NSWLR 506 at 536, Young JA observed that the modern formulation of the inadequacy of damages test was found in the judgment of Sachs LJ in </a:t>
            </a:r>
            <a:r>
              <a:rPr lang="en-US" i="1" dirty="0"/>
              <a:t>Evans Marshall &amp; Co Ltd v </a:t>
            </a:r>
            <a:r>
              <a:rPr lang="en-US" i="1" dirty="0" err="1"/>
              <a:t>Bertola</a:t>
            </a:r>
            <a:r>
              <a:rPr lang="en-US" i="1" dirty="0"/>
              <a:t> SA</a:t>
            </a:r>
            <a:r>
              <a:rPr lang="en-US" dirty="0"/>
              <a:t> [1973] 1 All ER 992 at 1005, where his Lordship said that the question to be asked in this context is: ‘[I]s it just, in all the circumstances, that a plaintiff should be confined to his remedy in damages</a:t>
            </a:r>
            <a:r>
              <a:rPr lang="en-US" dirty="0" smtClean="0"/>
              <a:t>?’</a:t>
            </a:r>
          </a:p>
          <a:p>
            <a:r>
              <a:rPr lang="en-AU" dirty="0" smtClean="0"/>
              <a:t>Damages may be inadequate if they are </a:t>
            </a:r>
            <a:r>
              <a:rPr lang="en-AU" dirty="0"/>
              <a:t>difficult to assess, or if they involve a speculative ascertainment of the value of a loss of a chance’: </a:t>
            </a:r>
            <a:r>
              <a:rPr lang="en-US" i="1" dirty="0"/>
              <a:t>Covanta Energy Ltd v Merseyside Waste Disposal Authority </a:t>
            </a:r>
            <a:r>
              <a:rPr lang="en-US" dirty="0"/>
              <a:t>[2013] EWHC 2922 (TCC) </a:t>
            </a:r>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err="1"/>
              <a:t>Aristoc</a:t>
            </a:r>
            <a:r>
              <a:rPr lang="en-US" sz="3200" i="1" dirty="0"/>
              <a:t> Industries Pty Ltd v R A Wenham (Builders) Pty Ltd</a:t>
            </a:r>
            <a:r>
              <a:rPr lang="en-US" sz="3200" dirty="0"/>
              <a:t> [1965] NSWR 581</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r>
              <a:rPr lang="en-US" dirty="0" err="1" smtClean="0"/>
              <a:t>Aristoc</a:t>
            </a:r>
            <a:r>
              <a:rPr lang="en-US" dirty="0"/>
              <a:t>, pursuant to a subcontract with a builder, delivered certain chairs that it had manufactured for installation at a new hall being built at the Royal Prince Alfred Hospital in Sydney. Before they were installed, it became clear that </a:t>
            </a:r>
            <a:r>
              <a:rPr lang="en-US" dirty="0" err="1"/>
              <a:t>Aristoc</a:t>
            </a:r>
            <a:r>
              <a:rPr lang="en-US" dirty="0"/>
              <a:t> would not be paid due to the builder’s financial difficulties. </a:t>
            </a:r>
            <a:endParaRPr lang="en-US" dirty="0" smtClean="0"/>
          </a:p>
          <a:p>
            <a:r>
              <a:rPr lang="en-US" dirty="0" err="1" smtClean="0"/>
              <a:t>Aristoc</a:t>
            </a:r>
            <a:r>
              <a:rPr lang="en-US" dirty="0" smtClean="0"/>
              <a:t> </a:t>
            </a:r>
            <a:r>
              <a:rPr lang="en-US" dirty="0"/>
              <a:t>sought an injunction against Wenham, the assignee of the builder’s contract, to restrain Wenham from in any way dealing with the chairs or obstructing </a:t>
            </a:r>
            <a:r>
              <a:rPr lang="en-US" dirty="0" err="1"/>
              <a:t>Aristoc’s</a:t>
            </a:r>
            <a:r>
              <a:rPr lang="en-US" dirty="0"/>
              <a:t> attempt to recover possession of the chairs. </a:t>
            </a:r>
            <a:endParaRPr lang="en-US" dirty="0" smtClean="0"/>
          </a:p>
          <a:p>
            <a:r>
              <a:rPr lang="en-US" dirty="0" smtClean="0"/>
              <a:t>Jacobs </a:t>
            </a:r>
            <a:r>
              <a:rPr lang="en-US" dirty="0"/>
              <a:t>J held that damages at common law were inadequate in this case. </a:t>
            </a:r>
            <a:endParaRPr lang="en-US" dirty="0" smtClean="0"/>
          </a:p>
          <a:p>
            <a:r>
              <a:rPr lang="en-US" dirty="0" err="1" smtClean="0"/>
              <a:t>Aristoc</a:t>
            </a:r>
            <a:r>
              <a:rPr lang="en-US" dirty="0" smtClean="0"/>
              <a:t> </a:t>
            </a:r>
            <a:r>
              <a:rPr lang="en-US" dirty="0"/>
              <a:t>was more likely to be better off by recovering possession of and then disposing of the chairs than it was by pursuing any tortious remedy it might have had in relation to them. </a:t>
            </a:r>
            <a:endParaRPr lang="en-US" dirty="0" smtClean="0"/>
          </a:p>
          <a:p>
            <a:r>
              <a:rPr lang="en-US" dirty="0" smtClean="0"/>
              <a:t>This </a:t>
            </a:r>
            <a:r>
              <a:rPr lang="en-US" dirty="0"/>
              <a:t>was so because there would have been no remedy in </a:t>
            </a:r>
            <a:r>
              <a:rPr lang="en-US" dirty="0" err="1"/>
              <a:t>detinue</a:t>
            </a:r>
            <a:r>
              <a:rPr lang="en-US" dirty="0"/>
              <a:t> if the chairs had been fixed to the hall’s floor, and, if the remedy of conversion had been pursued, damages would have been relatively low given that the chairs were custom made for the hospital hall.</a:t>
            </a:r>
          </a:p>
          <a:p>
            <a:endParaRPr lang="en-US" dirty="0"/>
          </a:p>
        </p:txBody>
      </p:sp>
    </p:spTree>
    <p:extLst>
      <p:ext uri="{BB962C8B-B14F-4D97-AF65-F5344CB8AC3E}">
        <p14:creationId xmlns:p14="http://schemas.microsoft.com/office/powerpoint/2010/main" val="278942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Graham v K D Morris &amp; Sons Pty Ltd</a:t>
            </a:r>
            <a:r>
              <a:rPr lang="en-US" dirty="0"/>
              <a:t> [1974] </a:t>
            </a:r>
            <a:r>
              <a:rPr lang="en-US" dirty="0" err="1"/>
              <a:t>Qd</a:t>
            </a:r>
            <a:r>
              <a:rPr lang="en-US" dirty="0"/>
              <a:t> R 1</a:t>
            </a:r>
            <a:endParaRPr lang="en-AU"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Morris </a:t>
            </a:r>
            <a:r>
              <a:rPr lang="en-US" dirty="0"/>
              <a:t>was building a significant construction on adjoining land owned by Graham. A crane on the building site was left to rotate freely and, when the wind blew in a certain direction, its jib encroached over Graham’s property and was suspended over the roof of her house. </a:t>
            </a:r>
            <a:endParaRPr lang="en-US" dirty="0" smtClean="0"/>
          </a:p>
          <a:p>
            <a:r>
              <a:rPr lang="en-US" dirty="0" smtClean="0"/>
              <a:t>Campbell </a:t>
            </a:r>
            <a:r>
              <a:rPr lang="en-US" dirty="0"/>
              <a:t>J held that the invasion of Graham’s airspace constituted a trespass and that damages at common law were inadequate because the danger of the jib suspended over Graham’s house were very real and would last for 18 months until the construction work was completed. </a:t>
            </a:r>
            <a:endParaRPr lang="en-US" dirty="0" smtClean="0"/>
          </a:p>
          <a:p>
            <a:r>
              <a:rPr lang="en-US" dirty="0" smtClean="0"/>
              <a:t>The </a:t>
            </a:r>
            <a:r>
              <a:rPr lang="en-US" dirty="0"/>
              <a:t>trespass would also negatively impact on the sale price Graham could get if she wished to sell her home during that time. </a:t>
            </a:r>
            <a:endParaRPr lang="en-US" dirty="0" smtClean="0"/>
          </a:p>
          <a:p>
            <a:r>
              <a:rPr lang="en-US" dirty="0" smtClean="0"/>
              <a:t>Morris </a:t>
            </a:r>
            <a:r>
              <a:rPr lang="en-US" dirty="0"/>
              <a:t>argued that the grant of the injunction would constitute hardship because it would have to dismantle the crane at considerable expense. </a:t>
            </a:r>
            <a:endParaRPr lang="en-US" dirty="0" smtClean="0"/>
          </a:p>
          <a:p>
            <a:r>
              <a:rPr lang="en-US" dirty="0" smtClean="0"/>
              <a:t>Campbell J rejected </a:t>
            </a:r>
            <a:r>
              <a:rPr lang="en-US" dirty="0"/>
              <a:t>this </a:t>
            </a:r>
            <a:r>
              <a:rPr lang="en-US" dirty="0" err="1"/>
              <a:t>defence</a:t>
            </a:r>
            <a:r>
              <a:rPr lang="en-US" dirty="0"/>
              <a:t> on the basis that the positioning of the crane stemmed from Morris’s negligence and its cavalier attitude towards the building project.</a:t>
            </a:r>
            <a:endParaRPr lang="en-AU" dirty="0"/>
          </a:p>
          <a:p>
            <a:endParaRPr lang="en-AU" dirty="0"/>
          </a:p>
        </p:txBody>
      </p:sp>
    </p:spTree>
    <p:extLst>
      <p:ext uri="{BB962C8B-B14F-4D97-AF65-F5344CB8AC3E}">
        <p14:creationId xmlns:p14="http://schemas.microsoft.com/office/powerpoint/2010/main" val="54539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AB v CD</a:t>
            </a:r>
            <a:r>
              <a:rPr lang="en-US" dirty="0"/>
              <a:t> </a:t>
            </a:r>
            <a:r>
              <a:rPr lang="en-US" dirty="0" smtClean="0"/>
              <a:t>[2014] </a:t>
            </a:r>
            <a:r>
              <a:rPr lang="en-US" dirty="0"/>
              <a:t>3 All ER 667</a:t>
            </a:r>
          </a:p>
        </p:txBody>
      </p:sp>
      <p:sp>
        <p:nvSpPr>
          <p:cNvPr id="3" name="Content Placeholder 2"/>
          <p:cNvSpPr>
            <a:spLocks noGrp="1"/>
          </p:cNvSpPr>
          <p:nvPr>
            <p:ph idx="1"/>
          </p:nvPr>
        </p:nvSpPr>
        <p:spPr>
          <a:xfrm>
            <a:off x="457200" y="1600200"/>
            <a:ext cx="8229600" cy="4997152"/>
          </a:xfrm>
        </p:spPr>
        <p:txBody>
          <a:bodyPr>
            <a:noAutofit/>
          </a:bodyPr>
          <a:lstStyle/>
          <a:p>
            <a:r>
              <a:rPr lang="en-AU" sz="2250" dirty="0" smtClean="0"/>
              <a:t>What if the contract limits damages?</a:t>
            </a:r>
            <a:endParaRPr lang="en-US" sz="2250" dirty="0" smtClean="0"/>
          </a:p>
          <a:p>
            <a:r>
              <a:rPr lang="en-US" sz="2250" dirty="0" smtClean="0"/>
              <a:t>CD </a:t>
            </a:r>
            <a:r>
              <a:rPr lang="en-US" sz="2250" dirty="0"/>
              <a:t>granted AB a </a:t>
            </a:r>
            <a:r>
              <a:rPr lang="en-US" sz="2250" dirty="0" err="1"/>
              <a:t>licence</a:t>
            </a:r>
            <a:r>
              <a:rPr lang="en-US" sz="2250" dirty="0"/>
              <a:t> to market certain intellectual property rights. The contract also contained a limitation of liability clause. </a:t>
            </a:r>
            <a:endParaRPr lang="en-US" sz="2250" dirty="0" smtClean="0"/>
          </a:p>
          <a:p>
            <a:r>
              <a:rPr lang="en-US" sz="2250" dirty="0" smtClean="0"/>
              <a:t>AB </a:t>
            </a:r>
            <a:r>
              <a:rPr lang="en-US" sz="2250" dirty="0"/>
              <a:t>sought an interim injunction ‘requiring [CD] to continue in all respects to perform its obligations under the Licensing Agreement … and restraining [CD] from terminating or suspending the … Agreement pending the Award in the arbitration’. </a:t>
            </a:r>
            <a:endParaRPr lang="en-US" sz="2250" dirty="0" smtClean="0"/>
          </a:p>
          <a:p>
            <a:r>
              <a:rPr lang="en-US" sz="2250" dirty="0" smtClean="0"/>
              <a:t>In </a:t>
            </a:r>
            <a:r>
              <a:rPr lang="en-US" sz="2250" dirty="0"/>
              <a:t>ruling that, in the circumstances of the case, the injunction should be granted, Laws LJ, at 681, was of the view that ‘[w]here a party to a contract stipulates that if he breaches his obligations his liability will be limited or the damages he must pay will be capped, that is a circumstance which in justice tends to </a:t>
            </a:r>
            <a:r>
              <a:rPr lang="en-US" sz="2250" dirty="0" err="1"/>
              <a:t>favour</a:t>
            </a:r>
            <a:r>
              <a:rPr lang="en-US" sz="2250" dirty="0"/>
              <a:t> the grant of an injunction to prohibit the breach in the first place’.</a:t>
            </a:r>
          </a:p>
        </p:txBody>
      </p:sp>
    </p:spTree>
    <p:extLst>
      <p:ext uri="{BB962C8B-B14F-4D97-AF65-F5344CB8AC3E}">
        <p14:creationId xmlns:p14="http://schemas.microsoft.com/office/powerpoint/2010/main" val="30666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AB v CD</a:t>
            </a:r>
            <a:r>
              <a:rPr lang="en-US" dirty="0"/>
              <a:t> </a:t>
            </a:r>
            <a:r>
              <a:rPr lang="en-US" dirty="0" smtClean="0"/>
              <a:t>[2014] </a:t>
            </a:r>
            <a:r>
              <a:rPr lang="en-US" dirty="0"/>
              <a:t>3 All ER 667</a:t>
            </a:r>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r>
              <a:rPr lang="en-US" dirty="0"/>
              <a:t>Underhill LJ, at 679, explained the rationale behind this approach as follows</a:t>
            </a:r>
            <a:r>
              <a:rPr lang="en-US" dirty="0" smtClean="0"/>
              <a:t>:</a:t>
            </a:r>
          </a:p>
          <a:p>
            <a:r>
              <a:rPr lang="en-US" dirty="0"/>
              <a:t> </a:t>
            </a:r>
          </a:p>
          <a:p>
            <a:r>
              <a:rPr lang="en-US" dirty="0"/>
              <a:t>The primary obligation of a party is to perform the contract. The requirement to pay damages in the event of a breach is a secondary obligation, and an agreement to restrict the recoverability of damages in the event of a breach cannot be treated as an agreement to excuse performance of that primary obligation. I [reject the proposition that where] … the only losses suffered which would sound in damages were of a kind which were excluded by the contract, no injunction would lie and the contract-breaker would be able to walk away from his obligations with impunity. That does not seem to me to be just. The rule – if ‘rule’ is the right word – that an injunction should not be granted where damages would be an adequate remedy should be applied in a way which reflects the substantial justice of the situation.</a:t>
            </a:r>
          </a:p>
        </p:txBody>
      </p:sp>
    </p:spTree>
    <p:extLst>
      <p:ext uri="{BB962C8B-B14F-4D97-AF65-F5344CB8AC3E}">
        <p14:creationId xmlns:p14="http://schemas.microsoft.com/office/powerpoint/2010/main" val="3997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Injunctions</a:t>
            </a:r>
            <a:endParaRPr lang="en-AU"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r>
              <a:rPr lang="en-US" dirty="0"/>
              <a:t>Injunctions are orders made by the courts either restraining or requiring performance of a specific act in order to give effect to the legal rights of the applicant. </a:t>
            </a:r>
            <a:endParaRPr lang="en-US" dirty="0" smtClean="0"/>
          </a:p>
          <a:p>
            <a:r>
              <a:rPr lang="en-US" dirty="0" smtClean="0"/>
              <a:t>An </a:t>
            </a:r>
            <a:r>
              <a:rPr lang="en-US" dirty="0"/>
              <a:t>injunction that prevents a course of action is said to be </a:t>
            </a:r>
            <a:r>
              <a:rPr lang="en-US" b="1" dirty="0"/>
              <a:t>prohibitive </a:t>
            </a:r>
            <a:r>
              <a:rPr lang="en-US" dirty="0"/>
              <a:t>in nature, and this is the traditional essence of injunctive relief - it commands cessation of a wrongful act. </a:t>
            </a:r>
            <a:endParaRPr lang="en-US" dirty="0" smtClean="0"/>
          </a:p>
          <a:p>
            <a:r>
              <a:rPr lang="en-US" b="1" dirty="0"/>
              <a:t>M</a:t>
            </a:r>
            <a:r>
              <a:rPr lang="en-US" b="1" dirty="0" smtClean="0"/>
              <a:t>andatory </a:t>
            </a:r>
            <a:r>
              <a:rPr lang="en-US" dirty="0"/>
              <a:t>injunctions </a:t>
            </a:r>
            <a:r>
              <a:rPr lang="en-US" dirty="0" smtClean="0"/>
              <a:t>compel </a:t>
            </a:r>
            <a:r>
              <a:rPr lang="en-US" dirty="0"/>
              <a:t>some </a:t>
            </a:r>
            <a:r>
              <a:rPr lang="en-US" dirty="0" err="1"/>
              <a:t>behaviour</a:t>
            </a:r>
            <a:r>
              <a:rPr lang="en-US" dirty="0"/>
              <a:t> of the person to whom they are directed. </a:t>
            </a:r>
            <a:endParaRPr lang="en-US" dirty="0" smtClean="0"/>
          </a:p>
          <a:p>
            <a:r>
              <a:rPr lang="en-US" dirty="0" smtClean="0"/>
              <a:t>In </a:t>
            </a:r>
            <a:r>
              <a:rPr lang="en-US" dirty="0"/>
              <a:t>cases where mandatory injunctions are granted it is clear that the defendant, while not positively engaged in wrongful conduct, has nevertheless, by a failure or omission to act, infringed upon the rights of the applicant. In commanding the doing of an act by such a defendant, the court is in effect commanding the harmful dormancy to cease. </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requirement of a proprietary </a:t>
            </a:r>
            <a:r>
              <a:rPr lang="en-US" b="1" dirty="0" smtClean="0"/>
              <a:t>right</a:t>
            </a: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US" dirty="0"/>
              <a:t>In </a:t>
            </a:r>
            <a:r>
              <a:rPr lang="en-US" i="1" dirty="0"/>
              <a:t>Attorney-General v Sheffield Gas Consumers Co</a:t>
            </a:r>
            <a:r>
              <a:rPr lang="en-US" dirty="0"/>
              <a:t> (1853) 43 ER 119, at 125, Turner LJ, in refusing to grant an injunction, said that ‘[</a:t>
            </a:r>
            <a:r>
              <a:rPr lang="en-US" dirty="0" err="1"/>
              <a:t>i</a:t>
            </a:r>
            <a:r>
              <a:rPr lang="en-US" dirty="0"/>
              <a:t>]t is on the ground of injury to property that the injunction of this court must rest’. </a:t>
            </a:r>
            <a:endParaRPr lang="en-US" dirty="0" smtClean="0"/>
          </a:p>
          <a:p>
            <a:pPr>
              <a:buNone/>
            </a:pPr>
            <a:r>
              <a:rPr lang="en-US" dirty="0" smtClean="0"/>
              <a:t>However</a:t>
            </a:r>
            <a:r>
              <a:rPr lang="en-US" dirty="0"/>
              <a:t>, in </a:t>
            </a:r>
            <a:r>
              <a:rPr lang="en-US" i="1" dirty="0" err="1"/>
              <a:t>Cardile</a:t>
            </a:r>
            <a:r>
              <a:rPr lang="en-US" i="1" dirty="0"/>
              <a:t> v LED Builders Pty Ltd</a:t>
            </a:r>
            <a:r>
              <a:rPr lang="en-US" dirty="0"/>
              <a:t> (1999) 198 CLR 380, at 395; 162 ALR 294, at 304, the High Court held that there is no general requirement that the right must be proprietary before injunctive relief can be granted. </a:t>
            </a:r>
            <a:endParaRPr lang="en-AU" dirty="0"/>
          </a:p>
          <a:p>
            <a:pPr>
              <a:buNone/>
            </a:pPr>
            <a:endParaRPr lang="en-A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requirement of a proprietary </a:t>
            </a:r>
            <a:r>
              <a:rPr lang="en-US" b="1" dirty="0" smtClean="0"/>
              <a:t>right</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US" dirty="0"/>
              <a:t>Most commentators now agree that the availability of injunctive relief in equity’s auxiliary jurisdiction is not limited to the protection of legal rights that are proprietary in nature. A more accurate statement as to the relevance of the proprietary nature of the right in question is given by Spry when he writes as follows:</a:t>
            </a:r>
            <a:endParaRPr lang="en-AU" dirty="0"/>
          </a:p>
          <a:p>
            <a:pPr>
              <a:buNone/>
            </a:pPr>
            <a:r>
              <a:rPr lang="en-US" dirty="0"/>
              <a:t> </a:t>
            </a:r>
            <a:endParaRPr lang="en-AU" dirty="0"/>
          </a:p>
          <a:p>
            <a:pPr>
              <a:buNone/>
            </a:pPr>
            <a:r>
              <a:rPr lang="en-US" dirty="0"/>
              <a:t>[A]</a:t>
            </a:r>
            <a:r>
              <a:rPr lang="en-US" dirty="0" err="1"/>
              <a:t>lthough</a:t>
            </a:r>
            <a:r>
              <a:rPr lang="en-US" dirty="0"/>
              <a:t> it is incorrect to assert that an injunction can be obtained only in aid of property or in aid of a proprietary right, there are cases where in the particular circumstances the only possible reason for equitable intervention happens to lie in the support of what may be described as a proprietary right.</a:t>
            </a:r>
            <a:endParaRPr lang="en-AU" dirty="0"/>
          </a:p>
          <a:p>
            <a:pPr>
              <a:buNone/>
            </a:pPr>
            <a:endParaRPr lang="en-US" dirty="0" smtClean="0"/>
          </a:p>
          <a:p>
            <a:pPr>
              <a:buNone/>
            </a:pPr>
            <a:r>
              <a:rPr lang="en-US" dirty="0" smtClean="0"/>
              <a:t>I </a:t>
            </a:r>
            <a:r>
              <a:rPr lang="en-US" dirty="0"/>
              <a:t>C F Spry, </a:t>
            </a:r>
            <a:r>
              <a:rPr lang="en-US" i="1" dirty="0"/>
              <a:t>The Principles of Equitable Remedies</a:t>
            </a:r>
            <a:r>
              <a:rPr lang="en-US" dirty="0"/>
              <a:t>, 7th </a:t>
            </a:r>
            <a:r>
              <a:rPr lang="en-US" dirty="0" err="1"/>
              <a:t>ed</a:t>
            </a:r>
            <a:r>
              <a:rPr lang="en-US" dirty="0"/>
              <a:t>, </a:t>
            </a:r>
            <a:r>
              <a:rPr lang="en-US" dirty="0" err="1"/>
              <a:t>Lawbook</a:t>
            </a:r>
            <a:r>
              <a:rPr lang="en-US" dirty="0"/>
              <a:t> Co, Sydney, 2007, p 340.</a:t>
            </a:r>
            <a:endParaRPr lang="en-AU" dirty="0"/>
          </a:p>
          <a:p>
            <a:pPr>
              <a:buNone/>
            </a:pPr>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Types of Injunctions</a:t>
            </a:r>
            <a:endParaRPr lang="en-AU" dirty="0"/>
          </a:p>
        </p:txBody>
      </p:sp>
      <p:sp>
        <p:nvSpPr>
          <p:cNvPr id="3" name="Content Placeholder 2"/>
          <p:cNvSpPr>
            <a:spLocks noGrp="1"/>
          </p:cNvSpPr>
          <p:nvPr>
            <p:ph idx="1"/>
          </p:nvPr>
        </p:nvSpPr>
        <p:spPr/>
        <p:txBody>
          <a:bodyPr/>
          <a:lstStyle/>
          <a:p>
            <a:r>
              <a:rPr lang="en-AU" dirty="0" smtClean="0"/>
              <a:t>Prohibitive or mandatory?</a:t>
            </a:r>
          </a:p>
          <a:p>
            <a:r>
              <a:rPr lang="en-US" dirty="0" smtClean="0"/>
              <a:t>Interlocutory </a:t>
            </a:r>
            <a:r>
              <a:rPr lang="en-US" dirty="0"/>
              <a:t>or perpetual </a:t>
            </a:r>
            <a:r>
              <a:rPr lang="en-US" dirty="0" smtClean="0"/>
              <a:t>injunctions?</a:t>
            </a:r>
          </a:p>
          <a:p>
            <a:r>
              <a:rPr lang="en-US" dirty="0" smtClean="0"/>
              <a:t>Before or after infringement?</a:t>
            </a:r>
            <a:endParaRPr lang="en-A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Mandatory injunctions</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Two kinds - </a:t>
            </a:r>
            <a:r>
              <a:rPr lang="en-US" b="1" dirty="0"/>
              <a:t>Mandatory restorative injunction </a:t>
            </a:r>
            <a:r>
              <a:rPr lang="en-US" dirty="0" smtClean="0"/>
              <a:t>and </a:t>
            </a:r>
            <a:r>
              <a:rPr lang="en-US" b="1" dirty="0"/>
              <a:t>mandatory enforcing injunction </a:t>
            </a:r>
            <a:endParaRPr lang="en-AU" b="1" dirty="0" smtClean="0"/>
          </a:p>
          <a:p>
            <a:r>
              <a:rPr lang="en-US" b="1" dirty="0" smtClean="0"/>
              <a:t>Mandatory </a:t>
            </a:r>
            <a:r>
              <a:rPr lang="en-US" b="1" dirty="0"/>
              <a:t>restorative injunction </a:t>
            </a:r>
            <a:r>
              <a:rPr lang="en-US" dirty="0"/>
              <a:t>which compels the defendant to repair the consequences of some wrongful act that he or she has committed. </a:t>
            </a:r>
            <a:endParaRPr lang="en-US" dirty="0" smtClean="0"/>
          </a:p>
          <a:p>
            <a:r>
              <a:rPr lang="en-US" dirty="0" smtClean="0"/>
              <a:t>In </a:t>
            </a:r>
            <a:r>
              <a:rPr lang="en-US" dirty="0"/>
              <a:t>order to obtain such an injunction, the plaintiff must show that, where the wrongful act had not occurred but was merely threatened, he or she would have obtained a prohibitory injunction in relation to the apprehended wrong. </a:t>
            </a:r>
            <a:endParaRPr lang="en-US" dirty="0" smtClean="0"/>
          </a:p>
          <a:p>
            <a:r>
              <a:rPr lang="en-US" dirty="0" smtClean="0"/>
              <a:t>For </a:t>
            </a:r>
            <a:r>
              <a:rPr lang="en-US" dirty="0"/>
              <a:t>example, in a situation where a house has been built in contravention of statutory planning approval requirements, a mandatory restorative injunction will be granted requiring the defendant to demolish it, provided that, before the house was built, the plaintiff can establish that he or she would have obtained a prohibitory injunction preventing the defendant from building it.</a:t>
            </a:r>
            <a:endParaRPr lang="en-A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Redland Bricks Ltd v Morris</a:t>
            </a:r>
            <a:r>
              <a:rPr lang="en-US" dirty="0"/>
              <a:t> [1970] AC 652</a:t>
            </a:r>
          </a:p>
        </p:txBody>
      </p:sp>
      <p:sp>
        <p:nvSpPr>
          <p:cNvPr id="3" name="Content Placeholder 2"/>
          <p:cNvSpPr>
            <a:spLocks noGrp="1"/>
          </p:cNvSpPr>
          <p:nvPr>
            <p:ph idx="1"/>
          </p:nvPr>
        </p:nvSpPr>
        <p:spPr/>
        <p:txBody>
          <a:bodyPr>
            <a:normAutofit fontScale="92500" lnSpcReduction="20000"/>
          </a:bodyPr>
          <a:lstStyle/>
          <a:p>
            <a:r>
              <a:rPr lang="en-US" dirty="0"/>
              <a:t>Morris carried on a business as a market gardener. </a:t>
            </a:r>
            <a:endParaRPr lang="en-US" dirty="0" smtClean="0"/>
          </a:p>
          <a:p>
            <a:r>
              <a:rPr lang="en-US" dirty="0" smtClean="0"/>
              <a:t>Next door Redland </a:t>
            </a:r>
            <a:r>
              <a:rPr lang="en-US" dirty="0"/>
              <a:t>Bricks conducted a quarrying business which caused subsidence to Morris’s land. </a:t>
            </a:r>
            <a:endParaRPr lang="en-US" dirty="0" smtClean="0"/>
          </a:p>
          <a:p>
            <a:r>
              <a:rPr lang="en-US" dirty="0" smtClean="0"/>
              <a:t>As </a:t>
            </a:r>
            <a:r>
              <a:rPr lang="en-US" dirty="0"/>
              <a:t>part of his claim against Redland Bricks, Morris sought a mandatory injunction to have the land restored to its original state. </a:t>
            </a:r>
            <a:endParaRPr lang="en-US" dirty="0" smtClean="0"/>
          </a:p>
          <a:p>
            <a:r>
              <a:rPr lang="en-US" dirty="0" smtClean="0"/>
              <a:t>The </a:t>
            </a:r>
            <a:r>
              <a:rPr lang="en-US" dirty="0"/>
              <a:t>cost of doing so was £30,000, whereas the future damage to Morris, if no injunction was granted, amounted to £1500</a:t>
            </a:r>
          </a:p>
        </p:txBody>
      </p:sp>
    </p:spTree>
    <p:extLst>
      <p:ext uri="{BB962C8B-B14F-4D97-AF65-F5344CB8AC3E}">
        <p14:creationId xmlns:p14="http://schemas.microsoft.com/office/powerpoint/2010/main" val="13835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Redland Bricks Ltd v Morris</a:t>
            </a:r>
            <a:r>
              <a:rPr lang="en-US" dirty="0"/>
              <a:t> [1970] AC 652</a:t>
            </a:r>
          </a:p>
        </p:txBody>
      </p:sp>
      <p:sp>
        <p:nvSpPr>
          <p:cNvPr id="3" name="Content Placeholder 2"/>
          <p:cNvSpPr>
            <a:spLocks noGrp="1"/>
          </p:cNvSpPr>
          <p:nvPr>
            <p:ph idx="1"/>
          </p:nvPr>
        </p:nvSpPr>
        <p:spPr/>
        <p:txBody>
          <a:bodyPr>
            <a:normAutofit fontScale="62500" lnSpcReduction="20000"/>
          </a:bodyPr>
          <a:lstStyle/>
          <a:p>
            <a:r>
              <a:rPr lang="en-US" dirty="0"/>
              <a:t>The House of Lords declined to grant the injunction. Lord Upjohn, at AC 665–6; All ER 579–80, observed that in granting mandatory injunctions, each case depended very much on its own circumstances. </a:t>
            </a:r>
            <a:endParaRPr lang="en-US" dirty="0" smtClean="0"/>
          </a:p>
          <a:p>
            <a:r>
              <a:rPr lang="en-US" dirty="0" smtClean="0"/>
              <a:t>First</a:t>
            </a:r>
            <a:r>
              <a:rPr lang="en-US" dirty="0"/>
              <a:t>, it must be shown that there is a ‘very strong probability on the facts that grave damage will accrue to [the plaintiff] in the future’. </a:t>
            </a:r>
            <a:endParaRPr lang="en-US" dirty="0" smtClean="0"/>
          </a:p>
          <a:p>
            <a:r>
              <a:rPr lang="en-US" dirty="0" smtClean="0"/>
              <a:t>Second</a:t>
            </a:r>
            <a:r>
              <a:rPr lang="en-US" dirty="0"/>
              <a:t>, damages at common law have to be inadequate. </a:t>
            </a:r>
            <a:endParaRPr lang="en-US" dirty="0" smtClean="0"/>
          </a:p>
          <a:p>
            <a:r>
              <a:rPr lang="en-US" dirty="0" smtClean="0"/>
              <a:t>Third</a:t>
            </a:r>
            <a:r>
              <a:rPr lang="en-US" dirty="0"/>
              <a:t>, the cost to the defendant of preventing future occurrences needs to be taken into account, so that if he or she has acted ‘wantonly’ or ‘unreasonably’ the injunction can be granted even if the cost of remedial work is out of proportion to the actual gain flowing to the plaintiff from such expenditure being incurred. </a:t>
            </a:r>
            <a:endParaRPr lang="en-US" dirty="0" smtClean="0"/>
          </a:p>
          <a:p>
            <a:r>
              <a:rPr lang="en-US" dirty="0" smtClean="0"/>
              <a:t>However</a:t>
            </a:r>
            <a:r>
              <a:rPr lang="en-US" dirty="0"/>
              <a:t>, if the defendant has acted ‘reasonably’, the cost of complying with the injunction and the hardship it creates for the defendant must be weighed up against the loss suffered by the plaintiff</a:t>
            </a:r>
            <a:r>
              <a:rPr lang="en-US" dirty="0" smtClean="0"/>
              <a:t>.</a:t>
            </a:r>
          </a:p>
          <a:p>
            <a:r>
              <a:rPr lang="en-US" dirty="0" smtClean="0"/>
              <a:t> </a:t>
            </a:r>
            <a:r>
              <a:rPr lang="en-US" dirty="0"/>
              <a:t>Fourth, the injunction, if granted, must be clearly worded so that ‘the defendant knows exactly in fact what he has to do’.</a:t>
            </a:r>
          </a:p>
        </p:txBody>
      </p:sp>
    </p:spTree>
    <p:extLst>
      <p:ext uri="{BB962C8B-B14F-4D97-AF65-F5344CB8AC3E}">
        <p14:creationId xmlns:p14="http://schemas.microsoft.com/office/powerpoint/2010/main" val="2834630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Grave damage?</a:t>
            </a:r>
            <a:endParaRPr lang="en-US" dirty="0"/>
          </a:p>
        </p:txBody>
      </p:sp>
      <p:sp>
        <p:nvSpPr>
          <p:cNvPr id="3" name="Content Placeholder 2"/>
          <p:cNvSpPr>
            <a:spLocks noGrp="1"/>
          </p:cNvSpPr>
          <p:nvPr>
            <p:ph idx="1"/>
          </p:nvPr>
        </p:nvSpPr>
        <p:spPr/>
        <p:txBody>
          <a:bodyPr/>
          <a:lstStyle/>
          <a:p>
            <a:r>
              <a:rPr lang="en-US" dirty="0" err="1"/>
              <a:t>Heydon</a:t>
            </a:r>
            <a:r>
              <a:rPr lang="en-US" dirty="0"/>
              <a:t>, </a:t>
            </a:r>
            <a:r>
              <a:rPr lang="en-US" dirty="0" err="1"/>
              <a:t>Leeming</a:t>
            </a:r>
            <a:r>
              <a:rPr lang="en-US" dirty="0"/>
              <a:t> and Turner observe, such a requirement is not necessary where a mandatory injunction is granted ordering the defendant to remove </a:t>
            </a:r>
            <a:r>
              <a:rPr lang="en-US" dirty="0" err="1"/>
              <a:t>trespassory</a:t>
            </a:r>
            <a:r>
              <a:rPr lang="en-US" dirty="0"/>
              <a:t> hoardings. </a:t>
            </a:r>
            <a:r>
              <a:rPr lang="en-GB" dirty="0" smtClean="0"/>
              <a:t> </a:t>
            </a:r>
            <a:r>
              <a:rPr lang="en-GB" dirty="0"/>
              <a:t>J D </a:t>
            </a:r>
            <a:r>
              <a:rPr lang="en-GB" dirty="0" err="1"/>
              <a:t>Heydon</a:t>
            </a:r>
            <a:r>
              <a:rPr lang="en-GB" dirty="0"/>
              <a:t>, M J </a:t>
            </a:r>
            <a:r>
              <a:rPr lang="en-GB" dirty="0" err="1"/>
              <a:t>Leeming</a:t>
            </a:r>
            <a:r>
              <a:rPr lang="en-GB" dirty="0"/>
              <a:t> &amp; P G </a:t>
            </a:r>
            <a:r>
              <a:rPr lang="en-GB" dirty="0" smtClean="0"/>
              <a:t>Turner:</a:t>
            </a:r>
          </a:p>
          <a:p>
            <a:r>
              <a:rPr lang="en-GB" i="1" dirty="0" smtClean="0"/>
              <a:t>Meagher</a:t>
            </a:r>
            <a:r>
              <a:rPr lang="en-GB" i="1" dirty="0"/>
              <a:t>, </a:t>
            </a:r>
            <a:r>
              <a:rPr lang="en-GB" i="1" dirty="0" err="1"/>
              <a:t>Gummow</a:t>
            </a:r>
            <a:r>
              <a:rPr lang="en-GB" i="1" dirty="0"/>
              <a:t> and </a:t>
            </a:r>
            <a:r>
              <a:rPr lang="en-GB" i="1" dirty="0" err="1"/>
              <a:t>Lehane’s</a:t>
            </a:r>
            <a:r>
              <a:rPr lang="en-GB" i="1" dirty="0"/>
              <a:t> Equity: Doctrines and Remedies</a:t>
            </a:r>
            <a:r>
              <a:rPr lang="en-GB" dirty="0"/>
              <a:t>, 5th </a:t>
            </a:r>
            <a:r>
              <a:rPr lang="en-GB" dirty="0" err="1"/>
              <a:t>ed</a:t>
            </a:r>
            <a:r>
              <a:rPr lang="en-GB" dirty="0"/>
              <a:t>, LexisNexis </a:t>
            </a:r>
            <a:r>
              <a:rPr lang="en-GB" dirty="0" err="1"/>
              <a:t>Butterworths</a:t>
            </a:r>
            <a:r>
              <a:rPr lang="en-GB" dirty="0"/>
              <a:t>, Sydney, 2015, p 783.</a:t>
            </a:r>
            <a:endParaRPr lang="en-US" dirty="0"/>
          </a:p>
          <a:p>
            <a:endParaRPr lang="en-US" dirty="0"/>
          </a:p>
        </p:txBody>
      </p:sp>
    </p:spTree>
    <p:extLst>
      <p:ext uri="{BB962C8B-B14F-4D97-AF65-F5344CB8AC3E}">
        <p14:creationId xmlns:p14="http://schemas.microsoft.com/office/powerpoint/2010/main" val="124475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Jessica Estates Pty Ltd v </a:t>
            </a:r>
            <a:r>
              <a:rPr lang="en-US" i="1" dirty="0" err="1"/>
              <a:t>Lennard</a:t>
            </a:r>
            <a:r>
              <a:rPr lang="en-US" dirty="0"/>
              <a:t> [2007] NSWSC 1434</a:t>
            </a:r>
            <a:endParaRPr lang="en-AU" dirty="0"/>
          </a:p>
        </p:txBody>
      </p:sp>
      <p:sp>
        <p:nvSpPr>
          <p:cNvPr id="3" name="Content Placeholder 2"/>
          <p:cNvSpPr>
            <a:spLocks noGrp="1"/>
          </p:cNvSpPr>
          <p:nvPr>
            <p:ph idx="1"/>
          </p:nvPr>
        </p:nvSpPr>
        <p:spPr>
          <a:xfrm>
            <a:off x="457200" y="1484784"/>
            <a:ext cx="8229600" cy="5832648"/>
          </a:xfrm>
        </p:spPr>
        <p:txBody>
          <a:bodyPr>
            <a:noAutofit/>
          </a:bodyPr>
          <a:lstStyle/>
          <a:p>
            <a:r>
              <a:rPr lang="en-US" sz="2400" dirty="0" smtClean="0"/>
              <a:t>The </a:t>
            </a:r>
            <a:r>
              <a:rPr lang="en-US" sz="2400" dirty="0"/>
              <a:t>defendant had almost completed the construction of a house in violation of a restrictive </a:t>
            </a:r>
            <a:r>
              <a:rPr lang="en-US" sz="2400" dirty="0" smtClean="0"/>
              <a:t>covenant. Brereton </a:t>
            </a:r>
            <a:r>
              <a:rPr lang="en-US" sz="2400" dirty="0"/>
              <a:t>J said</a:t>
            </a:r>
            <a:r>
              <a:rPr lang="en-US" sz="2400" dirty="0" smtClean="0"/>
              <a:t>:</a:t>
            </a:r>
            <a:endParaRPr lang="en-AU" sz="2400" dirty="0"/>
          </a:p>
          <a:p>
            <a:r>
              <a:rPr lang="en-US" sz="2400" dirty="0"/>
              <a:t>Factors relevant to the exercise of the Court’s discretion in this respect include the defendant’s knowledge of the wrongful nature of his or her acts; whether the defendant has hastened the completion of the wrongful acts so as to steal a march on the Court (or the plaintiff); the hardship which would be caused to the plaintiff by the refusal of an injunction; the hardship which would be caused to the defendant by the grant of an injunction; and the extent to which the injuries suffered by the plaintiff are compensable by an award for damages</a:t>
            </a:r>
            <a:r>
              <a:rPr lang="en-US" sz="2400" dirty="0" smtClean="0"/>
              <a:t>.</a:t>
            </a:r>
          </a:p>
          <a:p>
            <a:r>
              <a:rPr lang="en-US" sz="2400" dirty="0" smtClean="0"/>
              <a:t>Appeal successful in </a:t>
            </a:r>
            <a:r>
              <a:rPr lang="en-US" sz="2400" i="1" dirty="0" err="1"/>
              <a:t>Lennard</a:t>
            </a:r>
            <a:r>
              <a:rPr lang="en-US" sz="2400" i="1" dirty="0"/>
              <a:t> v Jessica Estates Pty Ltd</a:t>
            </a:r>
            <a:r>
              <a:rPr lang="en-US" sz="2400" dirty="0"/>
              <a:t> [2008] NSWCA </a:t>
            </a:r>
            <a:r>
              <a:rPr lang="en-US" sz="2400" dirty="0" smtClean="0"/>
              <a:t>121, but test a relevant statement of the law</a:t>
            </a:r>
            <a:endParaRPr lang="en-AU"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Redland Bricks Ltd v Morris</a:t>
            </a:r>
            <a:r>
              <a:rPr lang="en-AU" dirty="0"/>
              <a:t> [1970] AC 652</a:t>
            </a:r>
          </a:p>
        </p:txBody>
      </p:sp>
      <p:sp>
        <p:nvSpPr>
          <p:cNvPr id="3" name="Content Placeholder 2"/>
          <p:cNvSpPr>
            <a:spLocks noGrp="1"/>
          </p:cNvSpPr>
          <p:nvPr>
            <p:ph idx="1"/>
          </p:nvPr>
        </p:nvSpPr>
        <p:spPr/>
        <p:txBody>
          <a:bodyPr>
            <a:normAutofit fontScale="85000" lnSpcReduction="10000"/>
          </a:bodyPr>
          <a:lstStyle/>
          <a:p>
            <a:r>
              <a:rPr lang="en-AU" dirty="0"/>
              <a:t>Morris carried on a business as a market gardener. </a:t>
            </a:r>
            <a:endParaRPr lang="en-AU" dirty="0" smtClean="0"/>
          </a:p>
          <a:p>
            <a:r>
              <a:rPr lang="en-AU" dirty="0" smtClean="0"/>
              <a:t>On </a:t>
            </a:r>
            <a:r>
              <a:rPr lang="en-AU" dirty="0"/>
              <a:t>adjoining land Redland Bricks conducted a quarrying business which caused subsidence to Morris’s land. </a:t>
            </a:r>
            <a:endParaRPr lang="en-AU" dirty="0" smtClean="0"/>
          </a:p>
          <a:p>
            <a:r>
              <a:rPr lang="en-AU" dirty="0" smtClean="0"/>
              <a:t>As </a:t>
            </a:r>
            <a:r>
              <a:rPr lang="en-AU" dirty="0"/>
              <a:t>part of his claim against Redland Bricks, Morris sought a mandatory injunction to have the land restored to its original state. </a:t>
            </a:r>
            <a:endParaRPr lang="en-AU" dirty="0" smtClean="0"/>
          </a:p>
          <a:p>
            <a:r>
              <a:rPr lang="en-AU" dirty="0" smtClean="0"/>
              <a:t>The </a:t>
            </a:r>
            <a:r>
              <a:rPr lang="en-AU" dirty="0"/>
              <a:t>cost of doing so was £30,000, whereas the future damage to Morris, if no injunction was granted, amounted to £1500. </a:t>
            </a:r>
            <a:endParaRPr lang="en-AU" dirty="0" smtClean="0"/>
          </a:p>
          <a:p>
            <a:r>
              <a:rPr lang="en-AU" dirty="0" smtClean="0"/>
              <a:t>The </a:t>
            </a:r>
            <a:r>
              <a:rPr lang="en-AU" dirty="0"/>
              <a:t>House of Lords declined to grant the injunction. </a:t>
            </a:r>
          </a:p>
        </p:txBody>
      </p:sp>
    </p:spTree>
    <p:extLst>
      <p:ext uri="{BB962C8B-B14F-4D97-AF65-F5344CB8AC3E}">
        <p14:creationId xmlns:p14="http://schemas.microsoft.com/office/powerpoint/2010/main" val="2379327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Redland Bricks Ltd v Morris</a:t>
            </a:r>
            <a:r>
              <a:rPr lang="en-AU" dirty="0"/>
              <a:t> [1970] AC 652</a:t>
            </a:r>
          </a:p>
        </p:txBody>
      </p:sp>
      <p:sp>
        <p:nvSpPr>
          <p:cNvPr id="3" name="Content Placeholder 2"/>
          <p:cNvSpPr>
            <a:spLocks noGrp="1"/>
          </p:cNvSpPr>
          <p:nvPr>
            <p:ph idx="1"/>
          </p:nvPr>
        </p:nvSpPr>
        <p:spPr/>
        <p:txBody>
          <a:bodyPr>
            <a:normAutofit fontScale="62500" lnSpcReduction="20000"/>
          </a:bodyPr>
          <a:lstStyle/>
          <a:p>
            <a:r>
              <a:rPr lang="en-AU" dirty="0"/>
              <a:t>Lord Upjohn, at AC 665–6; All ER 579–80, observed that in granting mandatory injunctions, each case depended very much on its own circumstances. </a:t>
            </a:r>
            <a:endParaRPr lang="en-AU" dirty="0" smtClean="0"/>
          </a:p>
          <a:p>
            <a:r>
              <a:rPr lang="en-AU" dirty="0" smtClean="0"/>
              <a:t>First</a:t>
            </a:r>
            <a:r>
              <a:rPr lang="en-AU" dirty="0"/>
              <a:t>, it must be shown that there is a ‘very strong probability on the facts that grave damage will accrue to [the plaintiff] in the future’. </a:t>
            </a:r>
            <a:endParaRPr lang="en-AU" dirty="0" smtClean="0"/>
          </a:p>
          <a:p>
            <a:r>
              <a:rPr lang="en-AU" dirty="0" smtClean="0"/>
              <a:t>Second</a:t>
            </a:r>
            <a:r>
              <a:rPr lang="en-AU" dirty="0"/>
              <a:t>, damages at common law have to be inadequate. </a:t>
            </a:r>
            <a:endParaRPr lang="en-AU" dirty="0" smtClean="0"/>
          </a:p>
          <a:p>
            <a:r>
              <a:rPr lang="en-AU" dirty="0" smtClean="0"/>
              <a:t>Third</a:t>
            </a:r>
            <a:r>
              <a:rPr lang="en-AU" dirty="0"/>
              <a:t>, the cost to the defendant of preventing future occurrences needs to be taken into account, so that if he or she has acted ‘wantonly’ or ‘unreasonably’ the injunction can be granted even if the cost of remedial work is out of proportion to the actual gain ﬂowing to the plaintiff from such expenditure being incurred. </a:t>
            </a:r>
            <a:endParaRPr lang="en-AU" dirty="0" smtClean="0"/>
          </a:p>
          <a:p>
            <a:r>
              <a:rPr lang="en-AU" dirty="0" smtClean="0"/>
              <a:t>However</a:t>
            </a:r>
            <a:r>
              <a:rPr lang="en-AU" dirty="0"/>
              <a:t>, if the defendant has acted ‘reasonably’, the cost of complying with the injunction and the hardship it creates for the defendant must be weighed up against the loss suffered by the plaintiff. </a:t>
            </a:r>
            <a:endParaRPr lang="en-AU" dirty="0" smtClean="0"/>
          </a:p>
          <a:p>
            <a:r>
              <a:rPr lang="en-AU" dirty="0" smtClean="0"/>
              <a:t>Fourth</a:t>
            </a:r>
            <a:r>
              <a:rPr lang="en-AU" dirty="0"/>
              <a:t>, the injunction, if granted, must be clearly worded so that ‘the defendant knows exactly in fact what he has to do’</a:t>
            </a:r>
          </a:p>
        </p:txBody>
      </p:sp>
    </p:spTree>
    <p:extLst>
      <p:ext uri="{BB962C8B-B14F-4D97-AF65-F5344CB8AC3E}">
        <p14:creationId xmlns:p14="http://schemas.microsoft.com/office/powerpoint/2010/main" val="282340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Precision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fundamental principle of the law relating to injunctions is that they should be expressed with precision: </a:t>
            </a:r>
            <a:r>
              <a:rPr lang="en-US" i="1" dirty="0"/>
              <a:t>ICI Australia Operations Pty Ltd v Trade Practices Commission</a:t>
            </a:r>
            <a:r>
              <a:rPr lang="en-US" dirty="0"/>
              <a:t> (1992) 38 FCR 248 at 259. </a:t>
            </a:r>
            <a:endParaRPr lang="en-US" dirty="0" smtClean="0"/>
          </a:p>
          <a:p>
            <a:r>
              <a:rPr lang="en-US" dirty="0" smtClean="0"/>
              <a:t>In </a:t>
            </a:r>
            <a:r>
              <a:rPr lang="en-US" dirty="0"/>
              <a:t>order to ascertain the meaning of any order granting an injunction, ‘it is open to have regard to extrinsic evidence, at least if the language of the order is ambiguous or susceptible of more than one meaning’: </a:t>
            </a:r>
            <a:r>
              <a:rPr lang="en-US" i="1" dirty="0"/>
              <a:t>Ross v Lane Cove Council</a:t>
            </a:r>
            <a:r>
              <a:rPr lang="en-US" dirty="0"/>
              <a:t> [2014] NSWCA 50 at [30]. </a:t>
            </a:r>
          </a:p>
        </p:txBody>
      </p:sp>
    </p:spTree>
    <p:extLst>
      <p:ext uri="{BB962C8B-B14F-4D97-AF65-F5344CB8AC3E}">
        <p14:creationId xmlns:p14="http://schemas.microsoft.com/office/powerpoint/2010/main" val="364494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Mandatory enforcing </a:t>
            </a:r>
            <a:r>
              <a:rPr lang="en-US" b="1" dirty="0" smtClean="0"/>
              <a:t>injunctions</a:t>
            </a:r>
            <a:endParaRPr lang="en-AU" dirty="0"/>
          </a:p>
        </p:txBody>
      </p:sp>
      <p:sp>
        <p:nvSpPr>
          <p:cNvPr id="3" name="Content Placeholder 2"/>
          <p:cNvSpPr>
            <a:spLocks noGrp="1"/>
          </p:cNvSpPr>
          <p:nvPr>
            <p:ph idx="1"/>
          </p:nvPr>
        </p:nvSpPr>
        <p:spPr/>
        <p:txBody>
          <a:bodyPr>
            <a:normAutofit fontScale="77500" lnSpcReduction="20000"/>
          </a:bodyPr>
          <a:lstStyle/>
          <a:p>
            <a:r>
              <a:rPr lang="en-US" dirty="0"/>
              <a:t>The second type of mandatory injunction is the mandatory enforcing injunction which compels the defendant to do some positive act that he or she has promised to do for valuable consideration. In such cases the court will need to be satisfied that the agreement is specifically enforceable and that, in all the circumstances, it is just and equitable to grant the injunction: </a:t>
            </a:r>
            <a:r>
              <a:rPr lang="en-US" i="1" dirty="0"/>
              <a:t>Burns </a:t>
            </a:r>
            <a:r>
              <a:rPr lang="en-US" i="1" dirty="0" err="1"/>
              <a:t>Philp</a:t>
            </a:r>
            <a:r>
              <a:rPr lang="en-US" i="1" dirty="0"/>
              <a:t> Trust Co Pty Ltd v </a:t>
            </a:r>
            <a:r>
              <a:rPr lang="en-US" i="1" dirty="0" err="1"/>
              <a:t>Kwikasair</a:t>
            </a:r>
            <a:r>
              <a:rPr lang="en-US" i="1" dirty="0"/>
              <a:t> </a:t>
            </a:r>
            <a:r>
              <a:rPr lang="en-US" i="1" dirty="0" err="1"/>
              <a:t>Freightlines</a:t>
            </a:r>
            <a:r>
              <a:rPr lang="en-US" i="1" dirty="0"/>
              <a:t> Ltd</a:t>
            </a:r>
            <a:r>
              <a:rPr lang="en-US" dirty="0"/>
              <a:t> (1963) 63 SR (NSW) 492, at 496. </a:t>
            </a:r>
            <a:endParaRPr lang="en-US" dirty="0" smtClean="0"/>
          </a:p>
          <a:p>
            <a:r>
              <a:rPr lang="en-US" dirty="0" smtClean="0"/>
              <a:t>In </a:t>
            </a:r>
            <a:r>
              <a:rPr lang="en-US" i="1" dirty="0" err="1"/>
              <a:t>Businessworld</a:t>
            </a:r>
            <a:r>
              <a:rPr lang="en-US" i="1" dirty="0"/>
              <a:t> Computers Pty Ltd v Australasian Telecommunications Commission</a:t>
            </a:r>
            <a:r>
              <a:rPr lang="en-US" dirty="0"/>
              <a:t> (1988) 82 ALR 499, at 501, it was observed that courts will be extremely reluctant to grant a mandatory enforcing injunction if the agreement would not also have attracted the remedy of specific performance.</a:t>
            </a:r>
            <a:endParaRPr lang="en-A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Perpetual </a:t>
            </a:r>
            <a:r>
              <a:rPr lang="en-US" b="1" dirty="0" smtClean="0"/>
              <a:t>injunctions</a:t>
            </a:r>
            <a:endParaRPr lang="en-AU" dirty="0"/>
          </a:p>
        </p:txBody>
      </p:sp>
      <p:sp>
        <p:nvSpPr>
          <p:cNvPr id="3" name="Content Placeholder 2"/>
          <p:cNvSpPr>
            <a:spLocks noGrp="1"/>
          </p:cNvSpPr>
          <p:nvPr>
            <p:ph idx="1"/>
          </p:nvPr>
        </p:nvSpPr>
        <p:spPr/>
        <p:txBody>
          <a:bodyPr/>
          <a:lstStyle/>
          <a:p>
            <a:r>
              <a:rPr lang="en-US" dirty="0"/>
              <a:t>Injunctions can also be classified according to the period of time for which the order is to remain in force. A perpetual injunction is the injunction granted after a full hearing of the claim on its merits. Because the merits of the case have been argued, the perpetual injunction is intended to finally settle relations between the parties.</a:t>
            </a:r>
            <a:endParaRPr lang="en-A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Interlocutory </a:t>
            </a:r>
            <a:r>
              <a:rPr lang="en-US" b="1" dirty="0" smtClean="0"/>
              <a:t>injunctions</a:t>
            </a:r>
            <a:endParaRPr lang="en-AU"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r>
              <a:rPr lang="en-US" dirty="0"/>
              <a:t>An interlocutory injunction is a provisional order made at an earlier stage in the proceedings before the court has had the opportunity to assess the merits of the application</a:t>
            </a:r>
            <a:r>
              <a:rPr lang="en-US" dirty="0" smtClean="0"/>
              <a:t>.:</a:t>
            </a:r>
            <a:r>
              <a:rPr lang="en-US" i="1" dirty="0"/>
              <a:t> Papas v Grave</a:t>
            </a:r>
            <a:r>
              <a:rPr lang="en-US" dirty="0"/>
              <a:t> [2013] NSWCA 308 </a:t>
            </a:r>
            <a:endParaRPr lang="en-US" dirty="0" smtClean="0"/>
          </a:p>
          <a:p>
            <a:r>
              <a:rPr lang="en-US" dirty="0" smtClean="0"/>
              <a:t>Generally</a:t>
            </a:r>
            <a:r>
              <a:rPr lang="en-US" dirty="0"/>
              <a:t>, interlocutory injunctions are expressed to be in force until the trial of the action or further order of the court. The term ‘interim injunction’ is often used interchangeably with interlocutory injunction. However, there is a technical difference between the two, in that an interim injunction is more temporary than an interlocutory injunction, and is usually expressed to remain in force until a specified date prior to the final hearing. </a:t>
            </a:r>
            <a:endParaRPr lang="en-US" dirty="0" smtClean="0"/>
          </a:p>
          <a:p>
            <a:r>
              <a:rPr lang="en-US" i="1" dirty="0" smtClean="0"/>
              <a:t>Commonwealth </a:t>
            </a:r>
            <a:r>
              <a:rPr lang="en-US" i="1" dirty="0"/>
              <a:t>of Australia v John Fairfax &amp; Sons Ltd</a:t>
            </a:r>
            <a:r>
              <a:rPr lang="en-US" dirty="0"/>
              <a:t> (1980) 32 ALR 485, the plaintiff obtained an ex parte interim injunction on 9 November 1980 that remained in force until 11 November 1980. On that date the defendant entered an appearance and the court granted an interlocutory injunction pending a final hearing of the matter.</a:t>
            </a:r>
            <a:endParaRPr lang="en-AU" dirty="0"/>
          </a:p>
          <a:p>
            <a:endParaRPr lang="en-A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Films Rover International Ltd v Cannon Film Sales Ltd</a:t>
            </a:r>
            <a:r>
              <a:rPr lang="en-US" dirty="0"/>
              <a:t> [1986] 3 All ER </a:t>
            </a:r>
            <a:r>
              <a:rPr lang="en-US" dirty="0" smtClean="0"/>
              <a:t>772</a:t>
            </a:r>
            <a:endParaRPr lang="en-AU" dirty="0"/>
          </a:p>
        </p:txBody>
      </p:sp>
      <p:sp>
        <p:nvSpPr>
          <p:cNvPr id="3" name="Content Placeholder 2"/>
          <p:cNvSpPr>
            <a:spLocks noGrp="1"/>
          </p:cNvSpPr>
          <p:nvPr>
            <p:ph idx="1"/>
          </p:nvPr>
        </p:nvSpPr>
        <p:spPr/>
        <p:txBody>
          <a:bodyPr>
            <a:normAutofit fontScale="77500" lnSpcReduction="20000"/>
          </a:bodyPr>
          <a:lstStyle/>
          <a:p>
            <a:r>
              <a:rPr lang="en-US" dirty="0" smtClean="0"/>
              <a:t>Hoffmann </a:t>
            </a:r>
            <a:r>
              <a:rPr lang="en-US" dirty="0"/>
              <a:t>J </a:t>
            </a:r>
            <a:r>
              <a:rPr lang="en-US" dirty="0" smtClean="0"/>
              <a:t>at 780:</a:t>
            </a:r>
            <a:endParaRPr lang="en-AU" dirty="0"/>
          </a:p>
          <a:p>
            <a:pPr marL="0" indent="0">
              <a:buNone/>
            </a:pPr>
            <a:endParaRPr lang="en-AU" dirty="0"/>
          </a:p>
          <a:p>
            <a:r>
              <a:rPr lang="en-US" dirty="0"/>
              <a:t>The principal dilemma about the grant of interlocutory injunctions, whether prohibitory or mandatory, is that there is by definition a risk that the court may make the ‘wrong’ decision, in the sense of granting an injunction to a party who fails to establish his right at the trial (or would fail if there was a trial) or alternatively, in failing to grant an injunction to a party who succeeds (or would succeed) at trial. A fundamental principle is therefore that the court should take whichever course appears to carry the lower risk of injustice if it should turn out to have been ‘wrong’ in the sense I have described.</a:t>
            </a:r>
            <a:endParaRPr lang="en-AU" dirty="0"/>
          </a:p>
          <a:p>
            <a:endParaRPr lang="en-A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Inter </a:t>
            </a:r>
            <a:r>
              <a:rPr lang="en-US" b="1" i="1" dirty="0" err="1" smtClean="0"/>
              <a:t>partes</a:t>
            </a:r>
            <a:r>
              <a:rPr lang="en-US" b="1" i="1" dirty="0" smtClean="0"/>
              <a:t> </a:t>
            </a:r>
            <a:r>
              <a:rPr lang="en-US" b="1" dirty="0" smtClean="0"/>
              <a:t>or </a:t>
            </a:r>
            <a:r>
              <a:rPr lang="en-US" b="1" i="1" dirty="0" smtClean="0"/>
              <a:t>Ex parte</a:t>
            </a:r>
            <a:endParaRPr lang="en-AU" i="1" dirty="0"/>
          </a:p>
        </p:txBody>
      </p:sp>
      <p:sp>
        <p:nvSpPr>
          <p:cNvPr id="3" name="Content Placeholder 2"/>
          <p:cNvSpPr>
            <a:spLocks noGrp="1"/>
          </p:cNvSpPr>
          <p:nvPr>
            <p:ph idx="1"/>
          </p:nvPr>
        </p:nvSpPr>
        <p:spPr/>
        <p:txBody>
          <a:bodyPr>
            <a:normAutofit fontScale="92500" lnSpcReduction="20000"/>
          </a:bodyPr>
          <a:lstStyle/>
          <a:p>
            <a:r>
              <a:rPr lang="en-US" dirty="0"/>
              <a:t>In general, interlocutory injunctions will only be granted after notice of the application has been given to the defendant, so that the defendant has the opportunity to resist the claim. </a:t>
            </a:r>
            <a:endParaRPr lang="en-US" dirty="0" smtClean="0"/>
          </a:p>
          <a:p>
            <a:r>
              <a:rPr lang="en-US" dirty="0" smtClean="0"/>
              <a:t>Thus</a:t>
            </a:r>
            <a:r>
              <a:rPr lang="en-US" dirty="0"/>
              <a:t>, the hearing of such application is usually ‘inter </a:t>
            </a:r>
            <a:r>
              <a:rPr lang="en-US" dirty="0" err="1"/>
              <a:t>partes</a:t>
            </a:r>
            <a:r>
              <a:rPr lang="en-US" dirty="0"/>
              <a:t>’. </a:t>
            </a:r>
            <a:endParaRPr lang="en-US" dirty="0" smtClean="0"/>
          </a:p>
          <a:p>
            <a:r>
              <a:rPr lang="en-US" dirty="0" smtClean="0"/>
              <a:t>However</a:t>
            </a:r>
            <a:r>
              <a:rPr lang="en-US" dirty="0"/>
              <a:t>, in urgent cases, interlocutory or interim injunctions can be granted in the absence of the defendant, or ‘ex parte’, as occurred initially in </a:t>
            </a:r>
            <a:r>
              <a:rPr lang="en-US" i="1" dirty="0"/>
              <a:t>Commonwealth of Australia v John Fairfax &amp; Sons Ltd</a:t>
            </a:r>
            <a:r>
              <a:rPr lang="en-GB" dirty="0"/>
              <a:t>.</a:t>
            </a:r>
            <a:endParaRPr lang="en-A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Papas v Grave</a:t>
            </a:r>
            <a:r>
              <a:rPr lang="en-US" dirty="0"/>
              <a:t> [2013] NSWCA 308</a:t>
            </a:r>
          </a:p>
        </p:txBody>
      </p:sp>
      <p:sp>
        <p:nvSpPr>
          <p:cNvPr id="3" name="Content Placeholder 2"/>
          <p:cNvSpPr>
            <a:spLocks noGrp="1"/>
          </p:cNvSpPr>
          <p:nvPr>
            <p:ph idx="1"/>
          </p:nvPr>
        </p:nvSpPr>
        <p:spPr/>
        <p:txBody>
          <a:bodyPr>
            <a:normAutofit fontScale="70000" lnSpcReduction="20000"/>
          </a:bodyPr>
          <a:lstStyle/>
          <a:p>
            <a:r>
              <a:rPr lang="en-US" dirty="0"/>
              <a:t>Emmett JA said</a:t>
            </a:r>
            <a:r>
              <a:rPr lang="en-US" dirty="0" smtClean="0"/>
              <a:t>:</a:t>
            </a:r>
            <a:r>
              <a:rPr lang="en-US" dirty="0"/>
              <a:t> </a:t>
            </a:r>
          </a:p>
          <a:p>
            <a:r>
              <a:rPr lang="en-US" dirty="0"/>
              <a:t>A party asking, </a:t>
            </a:r>
            <a:r>
              <a:rPr lang="en-US" i="1" dirty="0"/>
              <a:t>ex parte</a:t>
            </a:r>
            <a:r>
              <a:rPr lang="en-US" dirty="0"/>
              <a:t>, for an injunction is under a duty to bring to the notice of the court all facts material to the determination of the entitlement of that party to the injunction, including facts adverse to that party. It is no excuse for that party to say that it was not aware of the importance of the facts. Utmost good faith is required of a party seeking to induce the court to act in the absence of another party. Thus, a party seeking </a:t>
            </a:r>
            <a:r>
              <a:rPr lang="en-US" i="1" dirty="0"/>
              <a:t>ex parte </a:t>
            </a:r>
            <a:r>
              <a:rPr lang="en-US" dirty="0"/>
              <a:t>relief will fail in its obligation to the court unless it bring forward all the material facts that the absent party would presumably have brought forward in opposing the application. The moving party must state its case fully and fairly and disclose the entirety of the facts relevant to the case. The party moving the court must give the court a faithful statement of its case.</a:t>
            </a:r>
          </a:p>
          <a:p>
            <a:endParaRPr lang="en-US" dirty="0"/>
          </a:p>
        </p:txBody>
      </p:sp>
    </p:spTree>
    <p:extLst>
      <p:ext uri="{BB962C8B-B14F-4D97-AF65-F5344CB8AC3E}">
        <p14:creationId xmlns:p14="http://schemas.microsoft.com/office/powerpoint/2010/main" val="593517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t>International Finance Trust Company Limited v New South Wales Crime Commission </a:t>
            </a:r>
            <a:r>
              <a:rPr lang="en-US" sz="2800" dirty="0"/>
              <a:t>(2009) 240 CLR 319</a:t>
            </a:r>
          </a:p>
        </p:txBody>
      </p:sp>
      <p:sp>
        <p:nvSpPr>
          <p:cNvPr id="3" name="Content Placeholder 2"/>
          <p:cNvSpPr>
            <a:spLocks noGrp="1"/>
          </p:cNvSpPr>
          <p:nvPr>
            <p:ph idx="1"/>
          </p:nvPr>
        </p:nvSpPr>
        <p:spPr>
          <a:xfrm>
            <a:off x="457200" y="1600200"/>
            <a:ext cx="8229600" cy="5141168"/>
          </a:xfrm>
        </p:spPr>
        <p:txBody>
          <a:bodyPr>
            <a:normAutofit fontScale="85000" lnSpcReduction="20000"/>
          </a:bodyPr>
          <a:lstStyle/>
          <a:p>
            <a:r>
              <a:rPr lang="en-US" dirty="0" err="1"/>
              <a:t>Heydon</a:t>
            </a:r>
            <a:r>
              <a:rPr lang="en-US" dirty="0"/>
              <a:t> J made the following observations in relation to the granting of an ex parte injunction: </a:t>
            </a:r>
            <a:endParaRPr lang="en-US" dirty="0" smtClean="0"/>
          </a:p>
          <a:p>
            <a:r>
              <a:rPr lang="en-US" dirty="0" smtClean="0"/>
              <a:t>(</a:t>
            </a:r>
            <a:r>
              <a:rPr lang="en-US" dirty="0" err="1"/>
              <a:t>i</a:t>
            </a:r>
            <a:r>
              <a:rPr lang="en-US" dirty="0"/>
              <a:t>) as a general rule an </a:t>
            </a:r>
            <a:r>
              <a:rPr lang="en-US" i="1" dirty="0"/>
              <a:t>ex parte</a:t>
            </a:r>
            <a:r>
              <a:rPr lang="en-US" dirty="0"/>
              <a:t> injunction will only be granted for a very short period of time, during which time the defendant should be notified and thereby given an opportunity to oppose any extension of it; </a:t>
            </a:r>
            <a:endParaRPr lang="en-US" dirty="0" smtClean="0"/>
          </a:p>
          <a:p>
            <a:r>
              <a:rPr lang="en-US" dirty="0" smtClean="0"/>
              <a:t>(</a:t>
            </a:r>
            <a:r>
              <a:rPr lang="en-US" dirty="0"/>
              <a:t>ii) it may be that it is granted until further order, but with the defendant at liberty to apply to have it set aside; </a:t>
            </a:r>
            <a:endParaRPr lang="en-US" dirty="0" smtClean="0"/>
          </a:p>
          <a:p>
            <a:r>
              <a:rPr lang="en-US" dirty="0" smtClean="0"/>
              <a:t>(</a:t>
            </a:r>
            <a:r>
              <a:rPr lang="en-US" dirty="0"/>
              <a:t>iii) an </a:t>
            </a:r>
            <a:r>
              <a:rPr lang="en-US" i="1" dirty="0"/>
              <a:t>ex parte</a:t>
            </a:r>
            <a:r>
              <a:rPr lang="en-US" dirty="0"/>
              <a:t> injunction will only be granted if giving notice of the application for the injunction would enable the defendant to take steps to defeat the purposes of the application, or there has been literally no time to give notice.</a:t>
            </a:r>
          </a:p>
          <a:p>
            <a:endParaRPr lang="en-US" dirty="0"/>
          </a:p>
        </p:txBody>
      </p:sp>
    </p:spTree>
    <p:extLst>
      <p:ext uri="{BB962C8B-B14F-4D97-AF65-F5344CB8AC3E}">
        <p14:creationId xmlns:p14="http://schemas.microsoft.com/office/powerpoint/2010/main" val="1069532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Orpen</a:t>
            </a:r>
            <a:r>
              <a:rPr lang="en-US" i="1" dirty="0"/>
              <a:t> v </a:t>
            </a:r>
            <a:r>
              <a:rPr lang="en-US" i="1" dirty="0" err="1"/>
              <a:t>Tarantello</a:t>
            </a:r>
            <a:r>
              <a:rPr lang="en-US" dirty="0"/>
              <a:t> [2009] VSC 143</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(a) 	First, the duty owed by a plaintiff seeking an ex parte order is to </a:t>
            </a:r>
            <a:r>
              <a:rPr lang="en-US" dirty="0" smtClean="0"/>
              <a:t>	place </a:t>
            </a:r>
            <a:r>
              <a:rPr lang="en-US" dirty="0"/>
              <a:t>before the Court all material facts and matters.</a:t>
            </a:r>
          </a:p>
          <a:p>
            <a:pPr marL="0" indent="0">
              <a:buNone/>
            </a:pPr>
            <a:r>
              <a:rPr lang="en-US" dirty="0"/>
              <a:t>(b)	Secondly, the duty is an absolute one, owed to the Court.</a:t>
            </a:r>
          </a:p>
          <a:p>
            <a:pPr marL="0" indent="0">
              <a:buNone/>
            </a:pPr>
            <a:r>
              <a:rPr lang="en-US" dirty="0"/>
              <a:t>(c)	Thirdly, the disclosure of all material facts must be both full and fair.</a:t>
            </a:r>
          </a:p>
          <a:p>
            <a:pPr marL="0" indent="0">
              <a:buNone/>
            </a:pPr>
            <a:r>
              <a:rPr lang="en-US" dirty="0"/>
              <a:t>(d)	Fourthly, it is no excuse for a plaintiff to say he was not aware of the </a:t>
            </a:r>
            <a:r>
              <a:rPr lang="en-US" dirty="0" smtClean="0"/>
              <a:t>	importance </a:t>
            </a:r>
            <a:r>
              <a:rPr lang="en-US" dirty="0"/>
              <a:t>of a particular material fact.</a:t>
            </a:r>
          </a:p>
          <a:p>
            <a:pPr marL="0" indent="0">
              <a:buNone/>
            </a:pPr>
            <a:r>
              <a:rPr lang="en-US" dirty="0"/>
              <a:t>(e)	Fifthly, a party fails in this obligation ‘unless he supplies the place of </a:t>
            </a:r>
            <a:r>
              <a:rPr lang="en-US" dirty="0" smtClean="0"/>
              <a:t>	the </a:t>
            </a:r>
            <a:r>
              <a:rPr lang="en-US" dirty="0"/>
              <a:t>absent party to the extent of bringing forward all the material </a:t>
            </a:r>
            <a:r>
              <a:rPr lang="en-US" dirty="0" smtClean="0"/>
              <a:t>	facts </a:t>
            </a:r>
            <a:r>
              <a:rPr lang="en-US" dirty="0"/>
              <a:t>which that party would presumably have brought forward in his </a:t>
            </a:r>
            <a:r>
              <a:rPr lang="en-US" dirty="0" smtClean="0"/>
              <a:t>	</a:t>
            </a:r>
            <a:r>
              <a:rPr lang="en-US" dirty="0" err="1" smtClean="0"/>
              <a:t>defence</a:t>
            </a:r>
            <a:r>
              <a:rPr lang="en-US" dirty="0" smtClean="0"/>
              <a:t> </a:t>
            </a:r>
            <a:r>
              <a:rPr lang="en-US" dirty="0"/>
              <a:t>to that application’: </a:t>
            </a:r>
            <a:r>
              <a:rPr lang="en-US" i="1" dirty="0"/>
              <a:t>Thomas A. Edison Limited v Bullock</a:t>
            </a:r>
            <a:r>
              <a:rPr lang="en-US" dirty="0"/>
              <a:t> </a:t>
            </a:r>
            <a:r>
              <a:rPr lang="en-US" dirty="0" smtClean="0"/>
              <a:t>	(</a:t>
            </a:r>
            <a:r>
              <a:rPr lang="en-US" dirty="0"/>
              <a:t>1912) 12 CLR 679 at 681–2.</a:t>
            </a:r>
          </a:p>
          <a:p>
            <a:pPr marL="0" indent="0">
              <a:buNone/>
            </a:pPr>
            <a:r>
              <a:rPr lang="en-US" dirty="0"/>
              <a:t>(f)	</a:t>
            </a:r>
            <a:r>
              <a:rPr lang="en-US" dirty="0" smtClean="0"/>
              <a:t>Sixthly</a:t>
            </a:r>
            <a:r>
              <a:rPr lang="en-US" dirty="0"/>
              <a:t>, materiality is to be decided by the Court, and not by the </a:t>
            </a:r>
            <a:r>
              <a:rPr lang="en-US" dirty="0" smtClean="0"/>
              <a:t>	assessment </a:t>
            </a:r>
            <a:r>
              <a:rPr lang="en-US" dirty="0"/>
              <a:t>of the plaintiff or his legal advisers.</a:t>
            </a:r>
          </a:p>
          <a:p>
            <a:pPr marL="0" indent="0">
              <a:buNone/>
            </a:pPr>
            <a:r>
              <a:rPr lang="en-US" dirty="0"/>
              <a:t>(g)	Seventhly, a plaintiff must disclose any </a:t>
            </a:r>
            <a:r>
              <a:rPr lang="en-US" dirty="0" err="1"/>
              <a:t>defence</a:t>
            </a:r>
            <a:r>
              <a:rPr lang="en-US" dirty="0"/>
              <a:t> he has reason to </a:t>
            </a:r>
            <a:r>
              <a:rPr lang="en-US" dirty="0" smtClean="0"/>
              <a:t>	anticipate </a:t>
            </a:r>
            <a:r>
              <a:rPr lang="en-US" dirty="0"/>
              <a:t>may be advanced. A high standard of </a:t>
            </a:r>
            <a:r>
              <a:rPr lang="en-US" dirty="0" err="1"/>
              <a:t>candour</a:t>
            </a:r>
            <a:r>
              <a:rPr lang="en-US" dirty="0"/>
              <a:t> and </a:t>
            </a:r>
            <a:r>
              <a:rPr lang="en-US" dirty="0" smtClean="0"/>
              <a:t>	responsibility </a:t>
            </a:r>
            <a:r>
              <a:rPr lang="en-US" dirty="0"/>
              <a:t>is required of those who seek ex parte orders.</a:t>
            </a:r>
          </a:p>
        </p:txBody>
      </p:sp>
    </p:spTree>
    <p:extLst>
      <p:ext uri="{BB962C8B-B14F-4D97-AF65-F5344CB8AC3E}">
        <p14:creationId xmlns:p14="http://schemas.microsoft.com/office/powerpoint/2010/main" val="1141497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Significance of interlocutory injunctions</a:t>
            </a:r>
            <a:endParaRPr lang="en-US" dirty="0"/>
          </a:p>
        </p:txBody>
      </p:sp>
      <p:sp>
        <p:nvSpPr>
          <p:cNvPr id="3" name="Content Placeholder 2"/>
          <p:cNvSpPr>
            <a:spLocks noGrp="1"/>
          </p:cNvSpPr>
          <p:nvPr>
            <p:ph idx="1"/>
          </p:nvPr>
        </p:nvSpPr>
        <p:spPr/>
        <p:txBody>
          <a:bodyPr/>
          <a:lstStyle/>
          <a:p>
            <a:r>
              <a:rPr lang="en-AU" dirty="0" smtClean="0"/>
              <a:t>An interlocutory injunction often decides the case</a:t>
            </a:r>
            <a:endParaRPr lang="en-US" dirty="0"/>
          </a:p>
        </p:txBody>
      </p:sp>
    </p:spTree>
    <p:extLst>
      <p:ext uri="{BB962C8B-B14F-4D97-AF65-F5344CB8AC3E}">
        <p14:creationId xmlns:p14="http://schemas.microsoft.com/office/powerpoint/2010/main" val="396599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Beecham Group Ltd v Bristol Laboratories Pty Ltd </a:t>
            </a:r>
            <a:r>
              <a:rPr lang="en-US" sz="3200" dirty="0"/>
              <a:t>(1968) 118 CLR 618</a:t>
            </a:r>
            <a:endParaRPr lang="en-AU" sz="3200"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r>
              <a:rPr lang="en-AU" dirty="0" smtClean="0"/>
              <a:t>Interlocutory application to prevent breach of patent</a:t>
            </a:r>
          </a:p>
          <a:p>
            <a:r>
              <a:rPr lang="en-AU" dirty="0" smtClean="0"/>
              <a:t>The </a:t>
            </a:r>
            <a:r>
              <a:rPr lang="en-AU" dirty="0"/>
              <a:t>patents </a:t>
            </a:r>
            <a:r>
              <a:rPr lang="en-AU" dirty="0" smtClean="0"/>
              <a:t>were </a:t>
            </a:r>
            <a:r>
              <a:rPr lang="en-AU" dirty="0"/>
              <a:t>for the penicillin nucleus in isolation, called for short 6-a.p.a., for a semi-synthetic penicillin known as ampicillin which is a broad-spectrum antibiotic derived from 6-a.p.a., and for certain processes for their production. </a:t>
            </a:r>
            <a:endParaRPr lang="en-AU" dirty="0" smtClean="0"/>
          </a:p>
          <a:p>
            <a:r>
              <a:rPr lang="en-AU" dirty="0" smtClean="0"/>
              <a:t>The infringement were alleged to </a:t>
            </a:r>
            <a:r>
              <a:rPr lang="en-AU" dirty="0"/>
              <a:t>consist in the advertising, offering for sale, selling and supplying in Australia of a semi-synthetic penicillin preparation called </a:t>
            </a:r>
            <a:r>
              <a:rPr lang="en-AU" dirty="0" err="1"/>
              <a:t>hetacillin</a:t>
            </a:r>
            <a:r>
              <a:rPr lang="en-AU" dirty="0"/>
              <a:t> (or </a:t>
            </a:r>
            <a:r>
              <a:rPr lang="en-AU" dirty="0" err="1"/>
              <a:t>Versapen</a:t>
            </a:r>
            <a:r>
              <a:rPr lang="en-AU" dirty="0"/>
              <a:t>) which is manufactured out of Australia. </a:t>
            </a:r>
            <a:endParaRPr lang="en-AU" dirty="0" smtClean="0"/>
          </a:p>
          <a:p>
            <a:r>
              <a:rPr lang="en-AU" dirty="0" err="1" smtClean="0"/>
              <a:t>Hetacillin</a:t>
            </a:r>
            <a:r>
              <a:rPr lang="en-AU" dirty="0" smtClean="0"/>
              <a:t> </a:t>
            </a:r>
            <a:r>
              <a:rPr lang="en-AU" dirty="0"/>
              <a:t>is of a chemically different structure from that of ampicillin, but it is produced by a process which starts with </a:t>
            </a:r>
            <a:r>
              <a:rPr lang="en-AU" dirty="0" smtClean="0"/>
              <a:t>6-a.p.a</a:t>
            </a:r>
          </a:p>
          <a:p>
            <a:r>
              <a:rPr lang="en-AU" dirty="0" smtClean="0"/>
              <a:t>It was alleged that this constituted an </a:t>
            </a:r>
            <a:r>
              <a:rPr lang="en-AU" dirty="0" err="1" smtClean="0"/>
              <a:t>infringemnt</a:t>
            </a: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Wilson v Ferguson</a:t>
            </a:r>
            <a:r>
              <a:rPr lang="en-US" dirty="0"/>
              <a:t> [2015] WASC 15</a:t>
            </a:r>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r>
              <a:rPr lang="en-US" dirty="0" smtClean="0"/>
              <a:t>Mitchell </a:t>
            </a:r>
            <a:r>
              <a:rPr lang="en-US" dirty="0"/>
              <a:t>J </a:t>
            </a:r>
            <a:r>
              <a:rPr lang="en-US" dirty="0" smtClean="0"/>
              <a:t>said</a:t>
            </a:r>
            <a:r>
              <a:rPr lang="en-US" dirty="0"/>
              <a:t> at [62], </a:t>
            </a:r>
          </a:p>
          <a:p>
            <a:r>
              <a:rPr lang="en-GB" dirty="0"/>
              <a:t>It is important that an injunction be cast in terms that clearly identify the conduct which is prohibited by the court’s order. This requirement serves both the interests of the restrained party and the party seeking the restraint. From the perspective of the restrained party, it is important that the person be able to understand what conduct is prohibited so as to know what action he or she can, and cannot, take without exposing himself or herself to punishment [for contempt of court]. From the perspective of the party seeking the restraint, his or her capacity to enforce the court’s order by motion for contempt may turn on whether the undertaking is sufficiently clear.</a:t>
            </a:r>
            <a:endParaRPr lang="en-US" dirty="0"/>
          </a:p>
          <a:p>
            <a:endParaRPr lang="en-US" dirty="0"/>
          </a:p>
        </p:txBody>
      </p:sp>
    </p:spTree>
    <p:extLst>
      <p:ext uri="{BB962C8B-B14F-4D97-AF65-F5344CB8AC3E}">
        <p14:creationId xmlns:p14="http://schemas.microsoft.com/office/powerpoint/2010/main" val="1503786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Beecham Group Ltd v Bristol Laboratories Pty Ltd </a:t>
            </a:r>
            <a:r>
              <a:rPr lang="en-US" sz="3200" dirty="0"/>
              <a:t>(1968) 118 CLR 618</a:t>
            </a:r>
            <a:endParaRPr lang="en-AU" sz="3200" dirty="0"/>
          </a:p>
        </p:txBody>
      </p:sp>
      <p:sp>
        <p:nvSpPr>
          <p:cNvPr id="3" name="Content Placeholder 2"/>
          <p:cNvSpPr>
            <a:spLocks noGrp="1"/>
          </p:cNvSpPr>
          <p:nvPr>
            <p:ph idx="1"/>
          </p:nvPr>
        </p:nvSpPr>
        <p:spPr/>
        <p:txBody>
          <a:bodyPr>
            <a:normAutofit fontScale="85000" lnSpcReduction="20000"/>
          </a:bodyPr>
          <a:lstStyle/>
          <a:p>
            <a:r>
              <a:rPr lang="en-US" dirty="0"/>
              <a:t>T</a:t>
            </a:r>
            <a:r>
              <a:rPr lang="en-US" dirty="0" smtClean="0"/>
              <a:t>he </a:t>
            </a:r>
            <a:r>
              <a:rPr lang="en-US" dirty="0"/>
              <a:t>High Court noted </a:t>
            </a:r>
            <a:r>
              <a:rPr lang="en-US" dirty="0" smtClean="0"/>
              <a:t>at 622 that </a:t>
            </a:r>
            <a:r>
              <a:rPr lang="en-US" dirty="0"/>
              <a:t>the following two requirements had to be satisfied:</a:t>
            </a:r>
            <a:endParaRPr lang="en-AU" dirty="0"/>
          </a:p>
          <a:p>
            <a:pPr marL="0" indent="0">
              <a:buNone/>
            </a:pPr>
            <a:endParaRPr lang="en-AU" dirty="0"/>
          </a:p>
          <a:p>
            <a:r>
              <a:rPr lang="en-US" dirty="0"/>
              <a:t>The first is whether the plaintiff has made out a prima facie case, in the sense that if the evidence remains as it is there is a probability that at the trial of the action the plaintiff will be held entitled to relief ... The second inquiry is ... whether the inconvenience or injury which the plaintiff would be likely to suffer if an injunction were refused outweighs or is outweighed by the injury which the defendant would suffer if an injunction were granted.</a:t>
            </a:r>
            <a:endParaRPr lang="en-AU" dirty="0"/>
          </a:p>
        </p:txBody>
      </p:sp>
    </p:spTree>
    <p:extLst>
      <p:ext uri="{BB962C8B-B14F-4D97-AF65-F5344CB8AC3E}">
        <p14:creationId xmlns:p14="http://schemas.microsoft.com/office/powerpoint/2010/main" val="3955294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Beecham Group Ltd v Bristol Laboratories Pty Ltd </a:t>
            </a:r>
            <a:r>
              <a:rPr lang="en-US" sz="3200" dirty="0"/>
              <a:t>(1968) 118 CLR 618</a:t>
            </a:r>
            <a:endParaRPr lang="en-AU" sz="3200" dirty="0"/>
          </a:p>
        </p:txBody>
      </p:sp>
      <p:sp>
        <p:nvSpPr>
          <p:cNvPr id="3" name="Content Placeholder 2"/>
          <p:cNvSpPr>
            <a:spLocks noGrp="1"/>
          </p:cNvSpPr>
          <p:nvPr>
            <p:ph idx="1"/>
          </p:nvPr>
        </p:nvSpPr>
        <p:spPr>
          <a:xfrm>
            <a:off x="467544" y="1645508"/>
            <a:ext cx="8229600" cy="5383892"/>
          </a:xfrm>
        </p:spPr>
        <p:txBody>
          <a:bodyPr>
            <a:normAutofit fontScale="62500" lnSpcReduction="20000"/>
          </a:bodyPr>
          <a:lstStyle/>
          <a:p>
            <a:r>
              <a:rPr lang="en-AU" dirty="0" smtClean="0"/>
              <a:t>Injunction granted</a:t>
            </a:r>
          </a:p>
          <a:p>
            <a:r>
              <a:rPr lang="en-AU" dirty="0" smtClean="0"/>
              <a:t>The </a:t>
            </a:r>
            <a:r>
              <a:rPr lang="en-AU" dirty="0"/>
              <a:t>facts which appear to us to be decisive on this question may be stated quite briefly. In April 1967, after the plaintiff had been building up in Australia a substantial business in ampicillin over a period of several years, the defendant announced its intention of marketing </a:t>
            </a:r>
            <a:r>
              <a:rPr lang="en-AU" dirty="0" err="1"/>
              <a:t>hetacillin</a:t>
            </a:r>
            <a:r>
              <a:rPr lang="en-AU" dirty="0"/>
              <a:t> in Australia. The plaintiff on 10th May 1967 warned the defendant that if it began to do so proceedings for infringement of the patents would be taken. It was in the face of this warning that the defendant commenced the acts now complained of, and the action was thereafter instituted without delay. Any goodwill the defendant may since have built up for </a:t>
            </a:r>
            <a:r>
              <a:rPr lang="en-AU" dirty="0" err="1"/>
              <a:t>hetacillin</a:t>
            </a:r>
            <a:r>
              <a:rPr lang="en-AU" dirty="0"/>
              <a:t> would of course be destroyed or damaged by granting an injunction, but that was a risk the defendant took with its eyes open. If it be not restrained, it will presumably take advantage of the time before the hearing to subject the goodwill of the plaintiff's established trade in ampicillin to the prejudice of competition from a product which the defendant maintains has some points of superiority. In no meaningful sense could matters be said to be kept in </a:t>
            </a:r>
            <a:r>
              <a:rPr lang="en-AU" dirty="0" err="1"/>
              <a:t>statu</a:t>
            </a:r>
            <a:r>
              <a:rPr lang="en-AU" dirty="0"/>
              <a:t> quo if in these circumstances the defendant were left free to pursue its course, merely keeping an account of the profits it makes.</a:t>
            </a:r>
          </a:p>
        </p:txBody>
      </p:sp>
    </p:spTree>
    <p:extLst>
      <p:ext uri="{BB962C8B-B14F-4D97-AF65-F5344CB8AC3E}">
        <p14:creationId xmlns:p14="http://schemas.microsoft.com/office/powerpoint/2010/main" val="1694566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Prima facie </a:t>
            </a:r>
            <a:r>
              <a:rPr lang="en-US" b="1" dirty="0" smtClean="0"/>
              <a:t>case</a:t>
            </a:r>
            <a:endParaRPr lang="en-AU" dirty="0"/>
          </a:p>
        </p:txBody>
      </p:sp>
      <p:sp>
        <p:nvSpPr>
          <p:cNvPr id="3" name="Content Placeholder 2"/>
          <p:cNvSpPr>
            <a:spLocks noGrp="1"/>
          </p:cNvSpPr>
          <p:nvPr>
            <p:ph idx="1"/>
          </p:nvPr>
        </p:nvSpPr>
        <p:spPr/>
        <p:txBody>
          <a:bodyPr>
            <a:normAutofit/>
          </a:bodyPr>
          <a:lstStyle/>
          <a:p>
            <a:pPr marL="0" indent="0">
              <a:buNone/>
            </a:pPr>
            <a:r>
              <a:rPr lang="en-US" dirty="0"/>
              <a:t>T</a:t>
            </a:r>
            <a:r>
              <a:rPr lang="en-US" dirty="0" smtClean="0"/>
              <a:t>he </a:t>
            </a:r>
            <a:r>
              <a:rPr lang="en-US" dirty="0"/>
              <a:t>High Court in </a:t>
            </a:r>
            <a:r>
              <a:rPr lang="en-US" i="1" dirty="0"/>
              <a:t>Beecham Group v Bristol Laboratories</a:t>
            </a:r>
            <a:r>
              <a:rPr lang="en-US" dirty="0"/>
              <a:t>, at 622, said:</a:t>
            </a:r>
          </a:p>
          <a:p>
            <a:pPr marL="0" indent="0">
              <a:buNone/>
            </a:pPr>
            <a:endParaRPr lang="en-US" dirty="0"/>
          </a:p>
          <a:p>
            <a:r>
              <a:rPr lang="en-US" dirty="0"/>
              <a:t>How strong the probability needs to be depends, no doubt, upon the nature of the rights [the plaintiff] asserts and the practical consequences likely to flow from the order he seeks</a:t>
            </a:r>
            <a:endParaRPr lang="en-A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Prima facie </a:t>
            </a:r>
            <a:r>
              <a:rPr lang="en-US" b="1" dirty="0" smtClean="0"/>
              <a:t>case</a:t>
            </a:r>
            <a:endParaRPr lang="en-AU" dirty="0"/>
          </a:p>
        </p:txBody>
      </p:sp>
      <p:sp>
        <p:nvSpPr>
          <p:cNvPr id="3" name="Content Placeholder 2"/>
          <p:cNvSpPr>
            <a:spLocks noGrp="1"/>
          </p:cNvSpPr>
          <p:nvPr>
            <p:ph idx="1"/>
          </p:nvPr>
        </p:nvSpPr>
        <p:spPr/>
        <p:txBody>
          <a:bodyPr>
            <a:normAutofit fontScale="77500" lnSpcReduction="20000"/>
          </a:bodyPr>
          <a:lstStyle/>
          <a:p>
            <a:r>
              <a:rPr lang="en-US" dirty="0"/>
              <a:t>The prima facie case requirement was discussed in </a:t>
            </a:r>
            <a:r>
              <a:rPr lang="en-US" i="1" dirty="0" err="1"/>
              <a:t>Shercliff</a:t>
            </a:r>
            <a:r>
              <a:rPr lang="en-US" i="1" dirty="0"/>
              <a:t> v </a:t>
            </a:r>
            <a:r>
              <a:rPr lang="en-US" i="1" dirty="0" err="1"/>
              <a:t>Engadine</a:t>
            </a:r>
            <a:r>
              <a:rPr lang="en-US" i="1" dirty="0"/>
              <a:t> Acceptance Corporation Pty Ltd</a:t>
            </a:r>
            <a:r>
              <a:rPr lang="en-US" dirty="0"/>
              <a:t> [1978] 1 NSWLR 729, at 735-7, where Mahoney JA noted the following points: (</a:t>
            </a:r>
            <a:r>
              <a:rPr lang="en-US" dirty="0" err="1"/>
              <a:t>i</a:t>
            </a:r>
            <a:r>
              <a:rPr lang="en-US" dirty="0"/>
              <a:t>) it did not mean a finding that at trial the plaintiff would win; (ii) the term prima facie is used in the sense of ‘likelihood’, and does not refer to a prediction, but rather to the nature of the plaintiff’s case; (iii) the term ‘prima facie’ may mean something less than ‘more likely than not’, and there is no requirement that the plaintiff must show a ‘better than even’ chance of ultimate success; and (iv) a prima facie case must always be established, irrespective of whether the second test of balance of convenience </a:t>
            </a:r>
            <a:r>
              <a:rPr lang="en-US" dirty="0" err="1"/>
              <a:t>favours</a:t>
            </a:r>
            <a:r>
              <a:rPr lang="en-US" dirty="0"/>
              <a:t> the grant of interlocutory relief.</a:t>
            </a:r>
            <a:endParaRPr lang="en-AU" dirty="0"/>
          </a:p>
          <a:p>
            <a:endParaRPr lang="en-AU" dirty="0"/>
          </a:p>
        </p:txBody>
      </p:sp>
    </p:spTree>
    <p:extLst>
      <p:ext uri="{BB962C8B-B14F-4D97-AF65-F5344CB8AC3E}">
        <p14:creationId xmlns:p14="http://schemas.microsoft.com/office/powerpoint/2010/main" val="1090781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Serious question to be tried</a:t>
            </a:r>
            <a:endParaRPr lang="en-AU" dirty="0"/>
          </a:p>
        </p:txBody>
      </p:sp>
      <p:sp>
        <p:nvSpPr>
          <p:cNvPr id="3" name="Content Placeholder 2"/>
          <p:cNvSpPr>
            <a:spLocks noGrp="1"/>
          </p:cNvSpPr>
          <p:nvPr>
            <p:ph idx="1"/>
          </p:nvPr>
        </p:nvSpPr>
        <p:spPr/>
        <p:txBody>
          <a:bodyPr>
            <a:normAutofit/>
          </a:bodyPr>
          <a:lstStyle/>
          <a:p>
            <a:r>
              <a:rPr lang="en-US" dirty="0"/>
              <a:t>In various cases judges use the expression ‘serious question to be tried’ rather than ‘prima facie case’. Thus, in </a:t>
            </a:r>
            <a:r>
              <a:rPr lang="en-US" i="1" dirty="0"/>
              <a:t>Australian Broadcasting Corporation v O’Neill</a:t>
            </a:r>
            <a:r>
              <a:rPr lang="en-US" dirty="0"/>
              <a:t> (2006) 227 CLR 57, at 68; 229 ALR 457, at 466, Gleeson CJ and </a:t>
            </a:r>
            <a:r>
              <a:rPr lang="en-US" dirty="0" err="1"/>
              <a:t>Crennan</a:t>
            </a:r>
            <a:r>
              <a:rPr lang="en-US" dirty="0"/>
              <a:t> J, observed that a plaintiff had to establish ‘that there is a serious question to be tried as to the plaintiff’s entitlement to relief’. </a:t>
            </a:r>
            <a:endParaRPr lang="en-A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American </a:t>
            </a:r>
            <a:r>
              <a:rPr lang="en-AU" dirty="0"/>
              <a:t>Cyanamid </a:t>
            </a:r>
            <a:r>
              <a:rPr lang="en-AU" dirty="0" smtClean="0"/>
              <a:t>Co </a:t>
            </a:r>
            <a:r>
              <a:rPr lang="en-AU" dirty="0"/>
              <a:t>Appellants v. Ethicon </a:t>
            </a:r>
            <a:r>
              <a:rPr lang="en-AU" dirty="0" smtClean="0"/>
              <a:t>Ltd</a:t>
            </a:r>
            <a:endParaRPr lang="en-AU" dirty="0"/>
          </a:p>
        </p:txBody>
      </p:sp>
      <p:sp>
        <p:nvSpPr>
          <p:cNvPr id="3" name="Content Placeholder 2"/>
          <p:cNvSpPr>
            <a:spLocks noGrp="1"/>
          </p:cNvSpPr>
          <p:nvPr>
            <p:ph idx="1"/>
          </p:nvPr>
        </p:nvSpPr>
        <p:spPr/>
        <p:txBody>
          <a:bodyPr/>
          <a:lstStyle/>
          <a:p>
            <a:r>
              <a:rPr lang="en-AU" dirty="0" smtClean="0"/>
              <a:t>American </a:t>
            </a:r>
            <a:r>
              <a:rPr lang="en-AU" dirty="0" err="1" smtClean="0"/>
              <a:t>Cynamid</a:t>
            </a:r>
            <a:r>
              <a:rPr lang="en-AU" dirty="0" smtClean="0"/>
              <a:t> sought an in junction to prevent a breach of patent over absorbable sutures</a:t>
            </a:r>
          </a:p>
          <a:p>
            <a:r>
              <a:rPr lang="en-AU" dirty="0" smtClean="0"/>
              <a:t>Trial judge gave  injunction; Court of Appeal overturned on the basis that there was no prima facie case</a:t>
            </a:r>
          </a:p>
          <a:p>
            <a:r>
              <a:rPr lang="en-AU" dirty="0" smtClean="0"/>
              <a:t>House of Lords – upheld appeal and granted the injunction</a:t>
            </a:r>
            <a:endParaRPr lang="en-AU" dirty="0"/>
          </a:p>
        </p:txBody>
      </p:sp>
    </p:spTree>
    <p:extLst>
      <p:ext uri="{BB962C8B-B14F-4D97-AF65-F5344CB8AC3E}">
        <p14:creationId xmlns:p14="http://schemas.microsoft.com/office/powerpoint/2010/main" val="2066278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American </a:t>
            </a:r>
            <a:r>
              <a:rPr lang="en-AU" dirty="0"/>
              <a:t>Cyanamid </a:t>
            </a:r>
            <a:r>
              <a:rPr lang="en-AU" dirty="0" smtClean="0"/>
              <a:t>Co </a:t>
            </a:r>
            <a:r>
              <a:rPr lang="en-AU" dirty="0"/>
              <a:t>Appellants v. Ethicon </a:t>
            </a:r>
            <a:r>
              <a:rPr lang="en-AU" dirty="0" smtClean="0"/>
              <a:t>Ltd</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Lord </a:t>
            </a:r>
            <a:r>
              <a:rPr lang="en-AU" dirty="0" err="1" smtClean="0"/>
              <a:t>Diplock</a:t>
            </a:r>
            <a:r>
              <a:rPr lang="en-AU" dirty="0" smtClean="0"/>
              <a:t> - </a:t>
            </a:r>
            <a:r>
              <a:rPr lang="en-AU" dirty="0"/>
              <a:t>In those cases where the legal rights of the parties depend upon facts that are in </a:t>
            </a:r>
            <a:r>
              <a:rPr lang="en-AU" dirty="0" smtClean="0"/>
              <a:t>dispute </a:t>
            </a:r>
            <a:r>
              <a:rPr lang="en-AU" dirty="0"/>
              <a:t>between them, the evidence available to the court at the hearing of the application for an interlocutory injunction is incomplete. It is given on affidavit and has not been tested by oral cross-examination. The purpose sought to be achieved by giving to the court discretion to grant such injunctions would be stultified if the discretion were clogged by a technical rule forbidding its exercise if upon that incomplete untested evidence the court evaluated the chances of the plaintiff's ultimate success in the action at 50 per cent. or less, but permitting its exercise if the court evaluated his chances at more than 50 per cent. </a:t>
            </a:r>
          </a:p>
        </p:txBody>
      </p:sp>
    </p:spTree>
    <p:extLst>
      <p:ext uri="{BB962C8B-B14F-4D97-AF65-F5344CB8AC3E}">
        <p14:creationId xmlns:p14="http://schemas.microsoft.com/office/powerpoint/2010/main" val="3851096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American </a:t>
            </a:r>
            <a:r>
              <a:rPr lang="en-AU" dirty="0"/>
              <a:t>Cyanamid </a:t>
            </a:r>
            <a:r>
              <a:rPr lang="en-AU" dirty="0" smtClean="0"/>
              <a:t>Co </a:t>
            </a:r>
            <a:r>
              <a:rPr lang="en-AU" dirty="0"/>
              <a:t>Appellants v. Ethicon </a:t>
            </a:r>
            <a:r>
              <a:rPr lang="en-AU" dirty="0" smtClean="0"/>
              <a:t>Ltd</a:t>
            </a:r>
            <a:endParaRPr lang="en-AU" dirty="0"/>
          </a:p>
        </p:txBody>
      </p:sp>
      <p:sp>
        <p:nvSpPr>
          <p:cNvPr id="3" name="Content Placeholder 2"/>
          <p:cNvSpPr>
            <a:spLocks noGrp="1"/>
          </p:cNvSpPr>
          <p:nvPr>
            <p:ph idx="1"/>
          </p:nvPr>
        </p:nvSpPr>
        <p:spPr/>
        <p:txBody>
          <a:bodyPr>
            <a:normAutofit fontScale="77500" lnSpcReduction="20000"/>
          </a:bodyPr>
          <a:lstStyle/>
          <a:p>
            <a:r>
              <a:rPr lang="en-AU" dirty="0"/>
              <a:t>The use of such expressions as 'a probability,' 'a prima facie case,' or 'a strong prima facie case' in the context of the exercise of a discretionary power to grant an interlocutory injunction leads to confusion as to the object sought to be achieved by this form of temporary relief. The court no doubt must be satisfied that the claim is not frivolous or vexatious, in other words, that there is a serious question to be tried. It is no part of the court's function at this stage of the litigation to try to resolve conflicts of evidence on affidavit as to facts on which the claims of either party may ultimately depend nor to decide difficult questions of law which call for detailed argument and mature considerations. These are matters to be dealt with at the trial. </a:t>
            </a:r>
          </a:p>
        </p:txBody>
      </p:sp>
    </p:spTree>
    <p:extLst>
      <p:ext uri="{BB962C8B-B14F-4D97-AF65-F5344CB8AC3E}">
        <p14:creationId xmlns:p14="http://schemas.microsoft.com/office/powerpoint/2010/main" val="4072228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American </a:t>
            </a:r>
            <a:r>
              <a:rPr lang="en-AU" dirty="0"/>
              <a:t>Cyanamid </a:t>
            </a:r>
            <a:r>
              <a:rPr lang="en-AU" dirty="0" smtClean="0"/>
              <a:t>Co </a:t>
            </a:r>
            <a:r>
              <a:rPr lang="en-AU" dirty="0"/>
              <a:t>Appellants v. Ethicon </a:t>
            </a:r>
            <a:r>
              <a:rPr lang="en-AU" dirty="0" smtClean="0"/>
              <a:t>Ltd</a:t>
            </a:r>
            <a:endParaRPr lang="en-AU" dirty="0"/>
          </a:p>
        </p:txBody>
      </p:sp>
      <p:sp>
        <p:nvSpPr>
          <p:cNvPr id="3" name="Content Placeholder 2"/>
          <p:cNvSpPr>
            <a:spLocks noGrp="1"/>
          </p:cNvSpPr>
          <p:nvPr>
            <p:ph idx="1"/>
          </p:nvPr>
        </p:nvSpPr>
        <p:spPr/>
        <p:txBody>
          <a:bodyPr>
            <a:normAutofit fontScale="85000" lnSpcReduction="20000"/>
          </a:bodyPr>
          <a:lstStyle/>
          <a:p>
            <a:r>
              <a:rPr lang="en-US" dirty="0"/>
              <a:t>This passage suggests that the first requirement to be met for the grant of an interlocutory injunction will be satisfied if the plaintiff’s claim is not frivolous or vexatious. </a:t>
            </a:r>
            <a:endParaRPr lang="en-US" dirty="0" smtClean="0"/>
          </a:p>
          <a:p>
            <a:r>
              <a:rPr lang="en-US" dirty="0" smtClean="0"/>
              <a:t>This </a:t>
            </a:r>
            <a:r>
              <a:rPr lang="en-US" dirty="0"/>
              <a:t>suggestion was emphatically rejected by </a:t>
            </a:r>
            <a:r>
              <a:rPr lang="en-US" dirty="0" err="1"/>
              <a:t>Gummow</a:t>
            </a:r>
            <a:r>
              <a:rPr lang="en-US" dirty="0"/>
              <a:t> and Hayne JJ in </a:t>
            </a:r>
            <a:r>
              <a:rPr lang="en-US" i="1" dirty="0"/>
              <a:t>Australian Broadcasting Corporation v O’Neill</a:t>
            </a:r>
            <a:r>
              <a:rPr lang="en-US" dirty="0"/>
              <a:t> at CLR 84; ALR 479. Earlier, their </a:t>
            </a:r>
            <a:r>
              <a:rPr lang="en-US" dirty="0" err="1"/>
              <a:t>Honours</a:t>
            </a:r>
            <a:r>
              <a:rPr lang="en-US" dirty="0"/>
              <a:t>, at CLR 83; ALR 479, said that there is no objection to the use of the ‘serious question to be tried’ formulation provided that it is understood as conveying the notion that the seriousness of the question, like the strength of the probability referred to in </a:t>
            </a:r>
            <a:r>
              <a:rPr lang="en-US" i="1" dirty="0"/>
              <a:t>Beecham v Bristol </a:t>
            </a:r>
            <a:r>
              <a:rPr lang="en-US" i="1" dirty="0" smtClean="0"/>
              <a:t>Laboratories</a:t>
            </a:r>
            <a:endParaRPr lang="en-AU" dirty="0"/>
          </a:p>
        </p:txBody>
      </p:sp>
    </p:spTree>
    <p:extLst>
      <p:ext uri="{BB962C8B-B14F-4D97-AF65-F5344CB8AC3E}">
        <p14:creationId xmlns:p14="http://schemas.microsoft.com/office/powerpoint/2010/main" val="208475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alance </a:t>
            </a:r>
            <a:r>
              <a:rPr lang="en-US" dirty="0"/>
              <a:t>of convenience</a:t>
            </a:r>
            <a:endParaRPr lang="en-AU" dirty="0"/>
          </a:p>
        </p:txBody>
      </p:sp>
      <p:sp>
        <p:nvSpPr>
          <p:cNvPr id="3" name="Content Placeholder 2"/>
          <p:cNvSpPr>
            <a:spLocks noGrp="1"/>
          </p:cNvSpPr>
          <p:nvPr>
            <p:ph idx="1"/>
          </p:nvPr>
        </p:nvSpPr>
        <p:spPr/>
        <p:txBody>
          <a:bodyPr>
            <a:normAutofit fontScale="77500" lnSpcReduction="20000"/>
          </a:bodyPr>
          <a:lstStyle/>
          <a:p>
            <a:r>
              <a:rPr lang="en-US" dirty="0"/>
              <a:t>In relation to the ‘balance of convenience’ requirement, the court must weigh up the comparative injury that will arise from granting or withholding an injunction pending trial of the action, seeking out the major risk of damage and, in particular, of any irreparable damage. </a:t>
            </a:r>
            <a:endParaRPr lang="en-US" dirty="0" smtClean="0"/>
          </a:p>
          <a:p>
            <a:r>
              <a:rPr lang="en-US" dirty="0" smtClean="0"/>
              <a:t>In </a:t>
            </a:r>
            <a:r>
              <a:rPr lang="en-US" i="1" dirty="0" err="1"/>
              <a:t>Cayne</a:t>
            </a:r>
            <a:r>
              <a:rPr lang="en-US" i="1" dirty="0"/>
              <a:t> v Global Natural Resources plc</a:t>
            </a:r>
            <a:r>
              <a:rPr lang="en-US" dirty="0"/>
              <a:t> [1984] 1 All ER 225, at 237, this aspect was referred to as ‘the balance of the risk of doing an injustice’. In assessing the risk of damage, it does not matter that, at the stage of the interlocutory application, the plaintiff has suffered no damage, provided that actual damage will reasonably result if the interlocutory injunction is not granted: </a:t>
            </a:r>
            <a:r>
              <a:rPr lang="en-US" i="1" dirty="0" err="1"/>
              <a:t>Swimsure</a:t>
            </a:r>
            <a:r>
              <a:rPr lang="en-US" i="1" dirty="0"/>
              <a:t> (Laboratories) Pty Ltd v McDonald</a:t>
            </a:r>
            <a:r>
              <a:rPr lang="en-US" dirty="0"/>
              <a:t> [1979] 2 NSWLR 796.</a:t>
            </a:r>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Formalism</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‘Excessively </a:t>
            </a:r>
            <a:r>
              <a:rPr lang="en-GB" dirty="0"/>
              <a:t>narrow formalism in framing the injunction may wreak its own injustice’: </a:t>
            </a:r>
            <a:r>
              <a:rPr lang="en-GB" i="1" dirty="0" err="1"/>
              <a:t>Maggbury</a:t>
            </a:r>
            <a:r>
              <a:rPr lang="en-GB" i="1" dirty="0"/>
              <a:t> Pty Ltd v </a:t>
            </a:r>
            <a:r>
              <a:rPr lang="en-GB" i="1" dirty="0" err="1"/>
              <a:t>Hafele</a:t>
            </a:r>
            <a:r>
              <a:rPr lang="en-GB" i="1" dirty="0"/>
              <a:t> Australia Pty Ltd</a:t>
            </a:r>
            <a:r>
              <a:rPr lang="en-GB" dirty="0"/>
              <a:t> (2001) 210 CLR 181 at 220; 185 ALR 152 at 181. </a:t>
            </a:r>
            <a:endParaRPr lang="en-GB" dirty="0" smtClean="0"/>
          </a:p>
          <a:p>
            <a:endParaRPr lang="en-GB" dirty="0"/>
          </a:p>
          <a:p>
            <a:r>
              <a:rPr lang="en-GB" dirty="0" smtClean="0"/>
              <a:t>In </a:t>
            </a:r>
            <a:r>
              <a:rPr lang="en-GB" i="1" dirty="0"/>
              <a:t>Orleans Investments v Mindshare Communications</a:t>
            </a:r>
            <a:r>
              <a:rPr lang="en-GB" dirty="0"/>
              <a:t> at 110, Giles JA said:</a:t>
            </a:r>
            <a:endParaRPr lang="en-US" dirty="0"/>
          </a:p>
          <a:p>
            <a:pPr marL="0" indent="0">
              <a:buNone/>
            </a:pPr>
            <a:endParaRPr lang="en-US" dirty="0"/>
          </a:p>
          <a:p>
            <a:r>
              <a:rPr lang="en-US" dirty="0"/>
              <a:t>There are limits to the precision and clarity which can be attained … [A plaintiff] should not suffer an injustice through undue insistence on precise statement of what the [defendant] must do or not do</a:t>
            </a:r>
          </a:p>
        </p:txBody>
      </p:sp>
    </p:spTree>
    <p:extLst>
      <p:ext uri="{BB962C8B-B14F-4D97-AF65-F5344CB8AC3E}">
        <p14:creationId xmlns:p14="http://schemas.microsoft.com/office/powerpoint/2010/main" val="2690267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alance </a:t>
            </a:r>
            <a:r>
              <a:rPr lang="en-US" dirty="0"/>
              <a:t>of convenience</a:t>
            </a:r>
            <a:endParaRPr lang="en-AU" dirty="0"/>
          </a:p>
        </p:txBody>
      </p:sp>
      <p:sp>
        <p:nvSpPr>
          <p:cNvPr id="3" name="Content Placeholder 2"/>
          <p:cNvSpPr>
            <a:spLocks noGrp="1"/>
          </p:cNvSpPr>
          <p:nvPr>
            <p:ph idx="1"/>
          </p:nvPr>
        </p:nvSpPr>
        <p:spPr/>
        <p:txBody>
          <a:bodyPr>
            <a:normAutofit/>
          </a:bodyPr>
          <a:lstStyle/>
          <a:p>
            <a:r>
              <a:rPr lang="en-US" dirty="0"/>
              <a:t>In weighing up the balance of convenience, the court may, in the appropriate case, take into account the effect of its decision on the interests of third parties: </a:t>
            </a:r>
            <a:r>
              <a:rPr lang="en-US" i="1" dirty="0"/>
              <a:t>Patrick Stevedores Operations No 2 Pty Ltd v Maritime Union of Australia</a:t>
            </a:r>
            <a:r>
              <a:rPr lang="en-US" dirty="0"/>
              <a:t> (1998) 195 CLR 1 at 41-2; 153 ALR 643 at 666-7; </a:t>
            </a:r>
            <a:r>
              <a:rPr lang="en-US" i="1" dirty="0"/>
              <a:t>Bridge Property Investments Pty Ltd v Garland Lot 3 Pty Ltd</a:t>
            </a:r>
            <a:r>
              <a:rPr lang="en-US" dirty="0"/>
              <a:t> [2014] NSWCA 82 at [51]-[52].</a:t>
            </a:r>
            <a:endParaRPr lang="en-AU" dirty="0"/>
          </a:p>
        </p:txBody>
      </p:sp>
    </p:spTree>
    <p:extLst>
      <p:ext uri="{BB962C8B-B14F-4D97-AF65-F5344CB8AC3E}">
        <p14:creationId xmlns:p14="http://schemas.microsoft.com/office/powerpoint/2010/main" val="3048774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Warner-Lambert Company LLC v </a:t>
            </a:r>
            <a:r>
              <a:rPr lang="en-AU" i="1" dirty="0" err="1"/>
              <a:t>Apotex</a:t>
            </a:r>
            <a:r>
              <a:rPr lang="en-AU" i="1" dirty="0"/>
              <a:t> Pty Ltd </a:t>
            </a:r>
            <a:r>
              <a:rPr lang="en-AU" dirty="0"/>
              <a:t>(2014) 311 ALR 632 </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Whether an applicant for an interlocutory injunction has made out a prima facie case and whether the balance of convenience </a:t>
            </a:r>
            <a:r>
              <a:rPr lang="en-US" dirty="0" err="1"/>
              <a:t>favours</a:t>
            </a:r>
            <a:r>
              <a:rPr lang="en-US" dirty="0"/>
              <a:t> the grant of such relief are related questions. It will often be necessary to give close attention to the strength of a party’s case when assessing the risk of doing an injustice to either party by the granting or withholding of interlocutory relief especially if the outcome of the interlocutory application is likely to have the practical effect of determining the substance of the matter in issue or if other remedies, including an award of damages, or an award of compensation pursuant to the usual undertaking, are likely to be inadequate</a:t>
            </a:r>
          </a:p>
        </p:txBody>
      </p:sp>
    </p:spTree>
    <p:extLst>
      <p:ext uri="{BB962C8B-B14F-4D97-AF65-F5344CB8AC3E}">
        <p14:creationId xmlns:p14="http://schemas.microsoft.com/office/powerpoint/2010/main" val="649309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Hermescec</a:t>
            </a:r>
            <a:r>
              <a:rPr lang="en-US" i="1" dirty="0"/>
              <a:t> v </a:t>
            </a:r>
            <a:r>
              <a:rPr lang="en-US" i="1" dirty="0" err="1"/>
              <a:t>Carcagni</a:t>
            </a:r>
            <a:r>
              <a:rPr lang="en-US" dirty="0"/>
              <a:t> [2008] NSWSC 183</a:t>
            </a:r>
            <a:endParaRPr lang="en-AU" dirty="0"/>
          </a:p>
        </p:txBody>
      </p:sp>
      <p:sp>
        <p:nvSpPr>
          <p:cNvPr id="3" name="Content Placeholder 2"/>
          <p:cNvSpPr>
            <a:spLocks noGrp="1"/>
          </p:cNvSpPr>
          <p:nvPr>
            <p:ph idx="1"/>
          </p:nvPr>
        </p:nvSpPr>
        <p:spPr/>
        <p:txBody>
          <a:bodyPr>
            <a:normAutofit fontScale="77500" lnSpcReduction="20000"/>
          </a:bodyPr>
          <a:lstStyle/>
          <a:p>
            <a:r>
              <a:rPr lang="en-US" dirty="0" err="1" smtClean="0"/>
              <a:t>Hermescec</a:t>
            </a:r>
            <a:r>
              <a:rPr lang="en-US" dirty="0" smtClean="0"/>
              <a:t> </a:t>
            </a:r>
            <a:r>
              <a:rPr lang="en-US" dirty="0"/>
              <a:t>purchased an Italian restaurant in Newcastle – the </a:t>
            </a:r>
            <a:r>
              <a:rPr lang="en-US" dirty="0" err="1"/>
              <a:t>Benevenuti</a:t>
            </a:r>
            <a:r>
              <a:rPr lang="en-US" dirty="0"/>
              <a:t> - from </a:t>
            </a:r>
            <a:r>
              <a:rPr lang="en-US" dirty="0" err="1"/>
              <a:t>Carcagni</a:t>
            </a:r>
            <a:r>
              <a:rPr lang="en-US" dirty="0"/>
              <a:t>. Soon thereafter, </a:t>
            </a:r>
            <a:r>
              <a:rPr lang="en-US" dirty="0" err="1"/>
              <a:t>Carcagni</a:t>
            </a:r>
            <a:r>
              <a:rPr lang="en-US" dirty="0"/>
              <a:t> opened up a competing Italian restaurant – the </a:t>
            </a:r>
            <a:r>
              <a:rPr lang="en-US" dirty="0" err="1"/>
              <a:t>Grifone</a:t>
            </a:r>
            <a:r>
              <a:rPr lang="en-US" dirty="0"/>
              <a:t> - a short distance away from the </a:t>
            </a:r>
            <a:r>
              <a:rPr lang="en-US" dirty="0" err="1"/>
              <a:t>Benevenuti</a:t>
            </a:r>
            <a:r>
              <a:rPr lang="en-US" dirty="0"/>
              <a:t>. </a:t>
            </a:r>
            <a:endParaRPr lang="en-US" dirty="0" smtClean="0"/>
          </a:p>
          <a:p>
            <a:r>
              <a:rPr lang="en-US" dirty="0" err="1" smtClean="0"/>
              <a:t>Hermescec</a:t>
            </a:r>
            <a:r>
              <a:rPr lang="en-US" dirty="0" smtClean="0"/>
              <a:t> </a:t>
            </a:r>
            <a:r>
              <a:rPr lang="en-US" dirty="0"/>
              <a:t>claimed that this constituted a breach of a covenant in restraint of trade that was agreed to when </a:t>
            </a:r>
            <a:r>
              <a:rPr lang="en-US" dirty="0" err="1"/>
              <a:t>Carcagni</a:t>
            </a:r>
            <a:r>
              <a:rPr lang="en-US" dirty="0"/>
              <a:t> sold his restaurant. He initiated proceedings for an injunction to enforce the restraint. </a:t>
            </a:r>
            <a:endParaRPr lang="en-US" dirty="0" smtClean="0"/>
          </a:p>
          <a:p>
            <a:r>
              <a:rPr lang="en-US" dirty="0" smtClean="0"/>
              <a:t>Even </a:t>
            </a:r>
            <a:r>
              <a:rPr lang="en-US" dirty="0"/>
              <a:t>though </a:t>
            </a:r>
            <a:r>
              <a:rPr lang="en-US" dirty="0" err="1"/>
              <a:t>Hermescec</a:t>
            </a:r>
            <a:r>
              <a:rPr lang="en-US" dirty="0"/>
              <a:t> established that he had a strong case against </a:t>
            </a:r>
            <a:r>
              <a:rPr lang="en-US" dirty="0" err="1"/>
              <a:t>Carcagni</a:t>
            </a:r>
            <a:r>
              <a:rPr lang="en-US" dirty="0"/>
              <a:t>, the application for an interlocutory injunction failed on the grounds of the balance of convenience. On this issue, Barrett J, at [21]-[23], said</a:t>
            </a:r>
            <a:endParaRPr lang="en-A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a:t>If an interlocutory injunction is granted, </a:t>
            </a:r>
            <a:r>
              <a:rPr lang="en-US" dirty="0" err="1"/>
              <a:t>Grifone</a:t>
            </a:r>
            <a:r>
              <a:rPr lang="en-US" dirty="0"/>
              <a:t> would have to close down pending the court’s final decision on the entitlement of [</a:t>
            </a:r>
            <a:r>
              <a:rPr lang="en-US" dirty="0" err="1"/>
              <a:t>Hermescec</a:t>
            </a:r>
            <a:r>
              <a:rPr lang="en-US" dirty="0"/>
              <a:t>] to relief by way of permanent injunction or damages or both. That would be a drastic result. If </a:t>
            </a:r>
            <a:r>
              <a:rPr lang="en-US" dirty="0" err="1"/>
              <a:t>Grifone</a:t>
            </a:r>
            <a:r>
              <a:rPr lang="en-US" dirty="0"/>
              <a:t> were able to stay open with an injunction in place, it could only be on the basis that the company of which [</a:t>
            </a:r>
            <a:r>
              <a:rPr lang="en-US" dirty="0" err="1"/>
              <a:t>Carcagni</a:t>
            </a:r>
            <a:r>
              <a:rPr lang="en-US" dirty="0"/>
              <a:t>] is sole shareholder and director was no longer the operator and [</a:t>
            </a:r>
            <a:r>
              <a:rPr lang="en-US" dirty="0" err="1"/>
              <a:t>Carcagni</a:t>
            </a:r>
            <a:r>
              <a:rPr lang="en-US" dirty="0"/>
              <a:t>] himself was no longer the manager. On [</a:t>
            </a:r>
            <a:r>
              <a:rPr lang="en-US" dirty="0" err="1"/>
              <a:t>Carcagni’s</a:t>
            </a:r>
            <a:r>
              <a:rPr lang="en-US" dirty="0"/>
              <a:t>] evidence, such a situation would be impossible to achieve in any real sense, given that </a:t>
            </a:r>
            <a:r>
              <a:rPr lang="en-US" dirty="0" err="1"/>
              <a:t>Grifone</a:t>
            </a:r>
            <a:r>
              <a:rPr lang="en-US" dirty="0"/>
              <a:t> is in substance a one-man business operated by [</a:t>
            </a:r>
            <a:r>
              <a:rPr lang="en-US" dirty="0" err="1"/>
              <a:t>Carcagni</a:t>
            </a:r>
            <a:r>
              <a:rPr lang="en-US" dirty="0"/>
              <a:t>], albeit with the assistance of employees. The practical result of an interlocutory injunction would be suspension of [</a:t>
            </a:r>
            <a:r>
              <a:rPr lang="en-US" dirty="0" err="1"/>
              <a:t>Carcagni’s</a:t>
            </a:r>
            <a:r>
              <a:rPr lang="en-US" dirty="0"/>
              <a:t>] </a:t>
            </a:r>
            <a:r>
              <a:rPr lang="en-US" dirty="0" err="1"/>
              <a:t>Grifone</a:t>
            </a:r>
            <a:r>
              <a:rPr lang="en-US" dirty="0"/>
              <a:t> business … [T]his is a case in which any injunction pending trial would produce the very result to be put in issue at a final hearing. Such an interlocutory injunction would affect rights in a permanent fashion on evidence which may be supplemented and may be found to bear some different complexion at the trial. At this stage, therefore, ‘the balance of the risk of doing injustice’ </a:t>
            </a:r>
            <a:r>
              <a:rPr lang="en-US" dirty="0" err="1"/>
              <a:t>favours</a:t>
            </a:r>
            <a:r>
              <a:rPr lang="en-US" dirty="0"/>
              <a:t> [</a:t>
            </a:r>
            <a:r>
              <a:rPr lang="en-US" dirty="0" err="1"/>
              <a:t>Carcagni</a:t>
            </a:r>
            <a:r>
              <a:rPr lang="en-US" dirty="0"/>
              <a:t>], even though the prospects that he will in due course be subjected to a permanent injunction and also be ordered to pay damages and costs appear, at least at this stage, to be strong</a:t>
            </a:r>
            <a:r>
              <a:rPr lang="en-US" dirty="0" smtClean="0"/>
              <a:t>.</a:t>
            </a:r>
            <a:endParaRPr lang="en-A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Castlemaine </a:t>
            </a:r>
            <a:r>
              <a:rPr lang="en-AU" i="1" dirty="0" err="1"/>
              <a:t>Tooheys</a:t>
            </a:r>
            <a:r>
              <a:rPr lang="en-AU" i="1" dirty="0"/>
              <a:t> Ltd v South Australia </a:t>
            </a:r>
            <a:r>
              <a:rPr lang="en-AU" dirty="0"/>
              <a:t>(1986) 161 CLR 148 </a:t>
            </a:r>
          </a:p>
        </p:txBody>
      </p:sp>
      <p:sp>
        <p:nvSpPr>
          <p:cNvPr id="3" name="Content Placeholder 2"/>
          <p:cNvSpPr>
            <a:spLocks noGrp="1"/>
          </p:cNvSpPr>
          <p:nvPr>
            <p:ph idx="1"/>
          </p:nvPr>
        </p:nvSpPr>
        <p:spPr/>
        <p:txBody>
          <a:bodyPr/>
          <a:lstStyle/>
          <a:p>
            <a:r>
              <a:rPr lang="en-AU" dirty="0" smtClean="0"/>
              <a:t>Bond made beer in </a:t>
            </a:r>
            <a:r>
              <a:rPr lang="en-AU" dirty="0" err="1" smtClean="0"/>
              <a:t>nonrecyclable</a:t>
            </a:r>
            <a:r>
              <a:rPr lang="en-AU" dirty="0" smtClean="0"/>
              <a:t> containers</a:t>
            </a:r>
          </a:p>
          <a:p>
            <a:r>
              <a:rPr lang="en-AU" dirty="0"/>
              <a:t>Beverage Container Act 1975 (</a:t>
            </a:r>
            <a:r>
              <a:rPr lang="en-AU" dirty="0" smtClean="0"/>
              <a:t>SA) meant that they couldn’t sell its beer in SA</a:t>
            </a:r>
          </a:p>
          <a:p>
            <a:r>
              <a:rPr lang="en-AU" dirty="0" smtClean="0"/>
              <a:t>They alleged a breach of s 92 Australian Constitution (which they later succeeded in proving)</a:t>
            </a:r>
          </a:p>
          <a:p>
            <a:r>
              <a:rPr lang="en-AU" dirty="0" smtClean="0"/>
              <a:t>They sought an interim injunction to allow them to sell the beer in SA</a:t>
            </a:r>
            <a:endParaRPr lang="en-AU" dirty="0"/>
          </a:p>
        </p:txBody>
      </p:sp>
    </p:spTree>
    <p:extLst>
      <p:ext uri="{BB962C8B-B14F-4D97-AF65-F5344CB8AC3E}">
        <p14:creationId xmlns:p14="http://schemas.microsoft.com/office/powerpoint/2010/main" val="2795757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Castlemaine </a:t>
            </a:r>
            <a:r>
              <a:rPr lang="en-AU" i="1" dirty="0" err="1"/>
              <a:t>Tooheys</a:t>
            </a:r>
            <a:r>
              <a:rPr lang="en-AU" i="1" dirty="0"/>
              <a:t> Ltd v South Australia </a:t>
            </a:r>
            <a:r>
              <a:rPr lang="en-AU" dirty="0"/>
              <a:t>(1986) 161 CLR 148 </a:t>
            </a:r>
          </a:p>
        </p:txBody>
      </p:sp>
      <p:sp>
        <p:nvSpPr>
          <p:cNvPr id="3" name="Content Placeholder 2"/>
          <p:cNvSpPr>
            <a:spLocks noGrp="1"/>
          </p:cNvSpPr>
          <p:nvPr>
            <p:ph idx="1"/>
          </p:nvPr>
        </p:nvSpPr>
        <p:spPr/>
        <p:txBody>
          <a:bodyPr/>
          <a:lstStyle/>
          <a:p>
            <a:r>
              <a:rPr lang="en-AU" dirty="0"/>
              <a:t>Mason ACJ - I consider that there is a serious question to be tried. And, although the evidence does not give a comprehensive picture of the plaintiffs' trade and the manner in which it is likely to be affected by the new deposit regime, I am inclined to think that the new regime will affect the plaintiffs' interstate trade adversely and cause them loss for which they cannot be compensated adequately</a:t>
            </a:r>
          </a:p>
        </p:txBody>
      </p:sp>
    </p:spTree>
    <p:extLst>
      <p:ext uri="{BB962C8B-B14F-4D97-AF65-F5344CB8AC3E}">
        <p14:creationId xmlns:p14="http://schemas.microsoft.com/office/powerpoint/2010/main" val="2461045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Castlemaine </a:t>
            </a:r>
            <a:r>
              <a:rPr lang="en-AU" i="1" dirty="0" err="1"/>
              <a:t>Tooheys</a:t>
            </a:r>
            <a:r>
              <a:rPr lang="en-AU" i="1" dirty="0"/>
              <a:t> Ltd v South Australia </a:t>
            </a:r>
            <a:r>
              <a:rPr lang="en-AU" dirty="0"/>
              <a:t>(1986) 161 CLR 148 </a:t>
            </a:r>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r>
              <a:rPr lang="en-AU" dirty="0"/>
              <a:t>In the present case the balance of convenience does not favour the grant of an injunction restraining the commencement of prosecutions. Although the plaintiffs' share of the bottled beer market is small it is possible that non-compliance with the statutory requirements during the period which will elapse between now and the determination of validity will present a significant hazard to the environment in South Australia. If an injunction were granted the statutory sanction for the provision of the incentive for consumers, members of the public and commercial organizations to return the plaintiffs' bottles would be significantly reduced. Moreover, the grant of an injunction may also be seen, incorrectly, as constituting some sort of immunity or protection to retailers of the plaintiffs' beer against subsequent prosecution. The injunction sought is not confined to a restraint on enforcement of the Act against the plaintiffs. A further and significant factor is that the defendant, though maintaining the validity of its legislation, has not threatened to launch prosecutions. </a:t>
            </a:r>
          </a:p>
        </p:txBody>
      </p:sp>
    </p:spTree>
    <p:extLst>
      <p:ext uri="{BB962C8B-B14F-4D97-AF65-F5344CB8AC3E}">
        <p14:creationId xmlns:p14="http://schemas.microsoft.com/office/powerpoint/2010/main" val="1326125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Interlocutory </a:t>
            </a:r>
            <a:r>
              <a:rPr lang="en-US" dirty="0"/>
              <a:t>mandatory injunctions</a:t>
            </a:r>
            <a:endParaRPr lang="en-AU" dirty="0"/>
          </a:p>
        </p:txBody>
      </p:sp>
      <p:sp>
        <p:nvSpPr>
          <p:cNvPr id="3" name="Content Placeholder 2"/>
          <p:cNvSpPr>
            <a:spLocks noGrp="1"/>
          </p:cNvSpPr>
          <p:nvPr>
            <p:ph idx="1"/>
          </p:nvPr>
        </p:nvSpPr>
        <p:spPr/>
        <p:txBody>
          <a:bodyPr>
            <a:normAutofit fontScale="62500" lnSpcReduction="20000"/>
          </a:bodyPr>
          <a:lstStyle/>
          <a:p>
            <a:r>
              <a:rPr lang="en-US" dirty="0" err="1"/>
              <a:t>Gummow</a:t>
            </a:r>
            <a:r>
              <a:rPr lang="en-US" dirty="0"/>
              <a:t> J in </a:t>
            </a:r>
            <a:r>
              <a:rPr lang="en-US" i="1" dirty="0" err="1"/>
              <a:t>Businessworld</a:t>
            </a:r>
            <a:r>
              <a:rPr lang="en-US" i="1" dirty="0"/>
              <a:t> Computers Pty Ltd v Australian Telecommunications Commission</a:t>
            </a:r>
            <a:r>
              <a:rPr lang="en-US" dirty="0"/>
              <a:t> (1988) 82 ALR 499, at 502-503:</a:t>
            </a:r>
            <a:endParaRPr lang="en-AU" dirty="0"/>
          </a:p>
          <a:p>
            <a:r>
              <a:rPr lang="en-US" dirty="0"/>
              <a:t> </a:t>
            </a:r>
            <a:endParaRPr lang="en-AU" dirty="0"/>
          </a:p>
          <a:p>
            <a:r>
              <a:rPr lang="en-US" dirty="0"/>
              <a:t>[M]</a:t>
            </a:r>
            <a:r>
              <a:rPr lang="en-US" dirty="0" err="1"/>
              <a:t>andatory</a:t>
            </a:r>
            <a:r>
              <a:rPr lang="en-US" dirty="0"/>
              <a:t> injunctions generally carry a higher risk of injustice if granted at the interlocutory stage [because]: they usually go further than the preservation of the status quo by requiring a party to take some new positive step or undo what he has done in the past; an order requiring a party to take positive steps usually causes more waste of time and money if it turns out to have been wrongly granted than an order which merely causes delay by restraining him from doing something which it appears at the trial he was entitled to do; a mandatory order usually gives a party the whole of the relief which he claims in the writ and makes it unlikely that there will be a trial … An order requiring someone to do something is usually perceived as a more intrusive exercise of the coercive power of the state than an order requiring him temporarily to refrain from action. The court is therefore more reluctant to make such an order against a party who has not had the protection of a full hearing at trial.</a:t>
            </a:r>
            <a:endParaRPr lang="en-AU" dirty="0"/>
          </a:p>
          <a:p>
            <a:endParaRPr lang="en-A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Interlocutory </a:t>
            </a:r>
            <a:r>
              <a:rPr lang="en-US" dirty="0"/>
              <a:t>mandatory injunctions</a:t>
            </a:r>
            <a:endParaRPr lang="en-AU" dirty="0"/>
          </a:p>
        </p:txBody>
      </p:sp>
      <p:sp>
        <p:nvSpPr>
          <p:cNvPr id="3" name="Content Placeholder 2"/>
          <p:cNvSpPr>
            <a:spLocks noGrp="1"/>
          </p:cNvSpPr>
          <p:nvPr>
            <p:ph idx="1"/>
          </p:nvPr>
        </p:nvSpPr>
        <p:spPr/>
        <p:txBody>
          <a:bodyPr>
            <a:normAutofit/>
          </a:bodyPr>
          <a:lstStyle/>
          <a:p>
            <a:r>
              <a:rPr lang="en-US" dirty="0" smtClean="0"/>
              <a:t>For some time it was said that a plaintiff seeking an interlocutory mandatory injunction would need to show that there was a ‘high degree of assurance’ that he or she would succeed at trial: </a:t>
            </a:r>
            <a:r>
              <a:rPr lang="en-US" i="1" dirty="0" smtClean="0"/>
              <a:t>Shepherd Homes Ltd v </a:t>
            </a:r>
            <a:r>
              <a:rPr lang="en-US" i="1" dirty="0" err="1" smtClean="0"/>
              <a:t>Sandham</a:t>
            </a:r>
            <a:r>
              <a:rPr lang="en-US" dirty="0" smtClean="0"/>
              <a:t> [1971] Ch 340, at 351; [1970] 3 All ER 402, at 412. </a:t>
            </a:r>
            <a:endParaRPr lang="en-A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Parmalat</a:t>
            </a:r>
            <a:r>
              <a:rPr lang="en-US" i="1" dirty="0"/>
              <a:t> Australia Pty Ltd v VIP Plastic Packaging Pty Ltd</a:t>
            </a:r>
            <a:r>
              <a:rPr lang="en-US" dirty="0"/>
              <a:t> (2013) 210 FCR 1</a:t>
            </a:r>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r>
              <a:rPr lang="en-US" dirty="0" smtClean="0"/>
              <a:t>Collier </a:t>
            </a:r>
            <a:r>
              <a:rPr lang="en-US" dirty="0"/>
              <a:t>J </a:t>
            </a:r>
            <a:r>
              <a:rPr lang="en-US" dirty="0" smtClean="0"/>
              <a:t>said </a:t>
            </a:r>
            <a:r>
              <a:rPr lang="en-US" dirty="0"/>
              <a:t>at 12, </a:t>
            </a:r>
          </a:p>
          <a:p>
            <a:pPr marL="0" indent="0">
              <a:buNone/>
            </a:pPr>
            <a:endParaRPr lang="en-US" dirty="0"/>
          </a:p>
          <a:p>
            <a:r>
              <a:rPr lang="en-US" dirty="0"/>
              <a:t>While there is merit in the proposition that the Court should not approach consideration of interlocutory injunctive relief differently depending on whether the relief sought is restraining or mandatory, on balance I am persuaded that the obligations imposed on a respondent following an order of the Court granting mandatory interlocutory relief do necessitate some higher degree of assurance to the Court that final relief will be granted. This is particularly so in circumstances where the mandatory orders lend themselves to a greater likelihood of ongoing Court supervision, and the practical effect of the orders is, in effect, to finally determine the rights of the parties.</a:t>
            </a:r>
          </a:p>
          <a:p>
            <a:endParaRPr lang="en-US" dirty="0"/>
          </a:p>
        </p:txBody>
      </p:sp>
    </p:spTree>
    <p:extLst>
      <p:ext uri="{BB962C8B-B14F-4D97-AF65-F5344CB8AC3E}">
        <p14:creationId xmlns:p14="http://schemas.microsoft.com/office/powerpoint/2010/main" val="424558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Jurisdiction?</a:t>
            </a:r>
            <a:endParaRPr lang="en-AU" dirty="0"/>
          </a:p>
        </p:txBody>
      </p:sp>
      <p:sp>
        <p:nvSpPr>
          <p:cNvPr id="3" name="Content Placeholder 2"/>
          <p:cNvSpPr>
            <a:spLocks noGrp="1"/>
          </p:cNvSpPr>
          <p:nvPr>
            <p:ph idx="1"/>
          </p:nvPr>
        </p:nvSpPr>
        <p:spPr>
          <a:xfrm>
            <a:off x="457200" y="1600200"/>
            <a:ext cx="8229600" cy="5213176"/>
          </a:xfrm>
        </p:spPr>
        <p:txBody>
          <a:bodyPr>
            <a:normAutofit fontScale="62500" lnSpcReduction="20000"/>
          </a:bodyPr>
          <a:lstStyle/>
          <a:p>
            <a:r>
              <a:rPr lang="en-US" b="1" dirty="0" smtClean="0"/>
              <a:t>Exclusive </a:t>
            </a:r>
            <a:r>
              <a:rPr lang="en-US" b="1" dirty="0"/>
              <a:t>jurisdiction </a:t>
            </a:r>
            <a:r>
              <a:rPr lang="en-US" dirty="0" smtClean="0"/>
              <a:t>- used </a:t>
            </a:r>
            <a:r>
              <a:rPr lang="en-US" dirty="0"/>
              <a:t>solely in support of equitable rights. </a:t>
            </a:r>
            <a:endParaRPr lang="en-US" dirty="0" smtClean="0"/>
          </a:p>
          <a:p>
            <a:r>
              <a:rPr lang="en-US" b="1" dirty="0" smtClean="0"/>
              <a:t>Auxiliary </a:t>
            </a:r>
            <a:r>
              <a:rPr lang="en-US" b="1" dirty="0"/>
              <a:t>jurisdiction </a:t>
            </a:r>
            <a:r>
              <a:rPr lang="en-US" dirty="0" smtClean="0"/>
              <a:t>- relief </a:t>
            </a:r>
            <a:r>
              <a:rPr lang="en-US" dirty="0"/>
              <a:t>when those of the common law proved to be inadequate. </a:t>
            </a:r>
            <a:endParaRPr lang="en-US" dirty="0" smtClean="0"/>
          </a:p>
          <a:p>
            <a:r>
              <a:rPr lang="en-US" b="1" dirty="0"/>
              <a:t>S</a:t>
            </a:r>
            <a:r>
              <a:rPr lang="en-US" b="1" dirty="0" smtClean="0"/>
              <a:t>tatutory </a:t>
            </a:r>
            <a:r>
              <a:rPr lang="en-US" b="1" dirty="0"/>
              <a:t>reform </a:t>
            </a:r>
            <a:r>
              <a:rPr lang="en-US" b="1" dirty="0" smtClean="0"/>
              <a:t>- </a:t>
            </a:r>
            <a:r>
              <a:rPr lang="en-US" i="1" dirty="0" smtClean="0"/>
              <a:t>Common </a:t>
            </a:r>
            <a:r>
              <a:rPr lang="en-US" i="1" dirty="0"/>
              <a:t>Law Procedure Act </a:t>
            </a:r>
            <a:r>
              <a:rPr lang="en-US" dirty="0"/>
              <a:t>1854 (UK) which provided a distinct jurisdiction from both the exclusive and auxiliary operations of </a:t>
            </a:r>
            <a:r>
              <a:rPr lang="en-US" dirty="0" smtClean="0"/>
              <a:t>equity</a:t>
            </a:r>
            <a:r>
              <a:rPr lang="en-US" dirty="0"/>
              <a:t> </a:t>
            </a:r>
            <a:r>
              <a:rPr lang="en-US" dirty="0" smtClean="0"/>
              <a:t>and then </a:t>
            </a:r>
            <a:r>
              <a:rPr lang="en-US" dirty="0"/>
              <a:t>s 25(8) of the </a:t>
            </a:r>
            <a:r>
              <a:rPr lang="en-US" i="1" dirty="0"/>
              <a:t>Supreme Court of</a:t>
            </a:r>
            <a:r>
              <a:rPr lang="en-US" dirty="0"/>
              <a:t> </a:t>
            </a:r>
            <a:r>
              <a:rPr lang="en-US" i="1" dirty="0"/>
              <a:t>Judicature Act 1873</a:t>
            </a:r>
            <a:r>
              <a:rPr lang="en-US" dirty="0"/>
              <a:t> (UK</a:t>
            </a:r>
            <a:r>
              <a:rPr lang="en-US" dirty="0" smtClean="0"/>
              <a:t>) – just and </a:t>
            </a:r>
            <a:r>
              <a:rPr lang="en-US" dirty="0" err="1" smtClean="0"/>
              <a:t>convienent</a:t>
            </a:r>
            <a:endParaRPr lang="en-US" dirty="0" smtClean="0"/>
          </a:p>
          <a:p>
            <a:endParaRPr lang="en-US" dirty="0" smtClean="0"/>
          </a:p>
          <a:p>
            <a:pPr marL="0" indent="0">
              <a:buNone/>
            </a:pPr>
            <a:r>
              <a:rPr lang="en-US" dirty="0"/>
              <a:t>N</a:t>
            </a:r>
            <a:r>
              <a:rPr lang="en-US" dirty="0" smtClean="0"/>
              <a:t>arrower </a:t>
            </a:r>
            <a:r>
              <a:rPr lang="en-US" dirty="0"/>
              <a:t>than the exclusive jurisdiction in that it did not enable the common law courts to issue injunctions in respect of equitable rights, nor did it enable the making of </a:t>
            </a:r>
            <a:r>
              <a:rPr lang="en-US" dirty="0" err="1"/>
              <a:t>quia</a:t>
            </a:r>
            <a:r>
              <a:rPr lang="en-US" dirty="0"/>
              <a:t> </a:t>
            </a:r>
            <a:r>
              <a:rPr lang="en-US" dirty="0" err="1"/>
              <a:t>timet</a:t>
            </a:r>
            <a:r>
              <a:rPr lang="en-US" dirty="0"/>
              <a:t> </a:t>
            </a:r>
            <a:r>
              <a:rPr lang="en-US" dirty="0" smtClean="0"/>
              <a:t>injunctions. </a:t>
            </a:r>
            <a:r>
              <a:rPr lang="en-US" dirty="0"/>
              <a:t>At the same time, it was seen as wider than equity’s auxiliary jurisdiction as there was no requirement of either a proprietary interest or inadequacy of damages </a:t>
            </a:r>
            <a:endParaRPr lang="en-US" dirty="0" smtClean="0"/>
          </a:p>
          <a:p>
            <a:pPr marL="0" indent="0">
              <a:buNone/>
            </a:pPr>
            <a:r>
              <a:rPr lang="en-AU" dirty="0" smtClean="0"/>
              <a:t>Fusion? No - </a:t>
            </a:r>
            <a:r>
              <a:rPr lang="en-US" i="1" dirty="0"/>
              <a:t>North London Railway Co v Great Northern Railway Co</a:t>
            </a:r>
            <a:r>
              <a:rPr lang="en-US" dirty="0"/>
              <a:t> (1883) 11 QBD </a:t>
            </a:r>
            <a:r>
              <a:rPr lang="en-US" dirty="0" smtClean="0"/>
              <a:t>30; </a:t>
            </a:r>
            <a:r>
              <a:rPr lang="en-US" i="1" dirty="0"/>
              <a:t>Mayfair Trading Co Pty Ltd v Dreyer</a:t>
            </a:r>
            <a:r>
              <a:rPr lang="en-US" dirty="0"/>
              <a:t> (1958) 101 CLR 428 at 454; </a:t>
            </a:r>
            <a:r>
              <a:rPr lang="en-US" i="1" dirty="0"/>
              <a:t>Australian Broadcasting Corporation v Lenah Game Meats Pty Ltd</a:t>
            </a:r>
            <a:r>
              <a:rPr lang="en-US" dirty="0"/>
              <a:t> (2001) 208 CLR 199 at 240</a:t>
            </a:r>
            <a:endParaRPr lang="en-AU"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Lower risk of injustice</a:t>
            </a:r>
            <a:endParaRPr lang="en-US" dirty="0"/>
          </a:p>
        </p:txBody>
      </p:sp>
      <p:sp>
        <p:nvSpPr>
          <p:cNvPr id="3" name="Content Placeholder 2"/>
          <p:cNvSpPr>
            <a:spLocks noGrp="1"/>
          </p:cNvSpPr>
          <p:nvPr>
            <p:ph idx="1"/>
          </p:nvPr>
        </p:nvSpPr>
        <p:spPr/>
        <p:txBody>
          <a:bodyPr>
            <a:normAutofit fontScale="85000" lnSpcReduction="10000"/>
          </a:bodyPr>
          <a:lstStyle/>
          <a:p>
            <a:r>
              <a:rPr lang="en-US" dirty="0"/>
              <a:t>However, this test has now been </a:t>
            </a:r>
            <a:r>
              <a:rPr lang="en-US" dirty="0" smtClean="0"/>
              <a:t>rejected in some courts </a:t>
            </a:r>
            <a:endParaRPr lang="en-US" dirty="0"/>
          </a:p>
          <a:p>
            <a:r>
              <a:rPr lang="en-US" i="1" dirty="0" err="1"/>
              <a:t>Tymbook</a:t>
            </a:r>
            <a:r>
              <a:rPr lang="en-US" i="1" dirty="0"/>
              <a:t> Pty Ltd v State of Victoria</a:t>
            </a:r>
            <a:r>
              <a:rPr lang="en-US" dirty="0"/>
              <a:t> [2006] VSCA 89</a:t>
            </a:r>
          </a:p>
          <a:p>
            <a:r>
              <a:rPr lang="en-US" i="1" dirty="0"/>
              <a:t>Burke v Frasers Lorne Pty Ltd</a:t>
            </a:r>
            <a:r>
              <a:rPr lang="en-US" dirty="0"/>
              <a:t> [2008] NSWSC 988, at [4], Brereton J said that ‘the same considerations apply to an interlocutory mandatory injunction as to any other interlocutory injunction, although the mandatory nature of the relief sought, and the potential consequences if it later be undone, is often telling on [the issue of] the balance of convenience’.</a:t>
            </a:r>
          </a:p>
          <a:p>
            <a:endParaRPr lang="en-US" dirty="0"/>
          </a:p>
        </p:txBody>
      </p:sp>
    </p:spTree>
    <p:extLst>
      <p:ext uri="{BB962C8B-B14F-4D97-AF65-F5344CB8AC3E}">
        <p14:creationId xmlns:p14="http://schemas.microsoft.com/office/powerpoint/2010/main" val="2826268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Bradto</a:t>
            </a:r>
            <a:r>
              <a:rPr lang="en-US" i="1" dirty="0"/>
              <a:t> Pty Ltd v State of Victoria</a:t>
            </a:r>
            <a:r>
              <a:rPr lang="en-US" dirty="0"/>
              <a:t> (2006) 15 VR 65</a:t>
            </a:r>
          </a:p>
        </p:txBody>
      </p:sp>
      <p:sp>
        <p:nvSpPr>
          <p:cNvPr id="3" name="Content Placeholder 2"/>
          <p:cNvSpPr>
            <a:spLocks noGrp="1"/>
          </p:cNvSpPr>
          <p:nvPr>
            <p:ph idx="1"/>
          </p:nvPr>
        </p:nvSpPr>
        <p:spPr/>
        <p:txBody>
          <a:bodyPr>
            <a:normAutofit fontScale="70000" lnSpcReduction="20000"/>
          </a:bodyPr>
          <a:lstStyle/>
          <a:p>
            <a:r>
              <a:rPr lang="en-US" dirty="0" smtClean="0"/>
              <a:t>The Victorian </a:t>
            </a:r>
            <a:r>
              <a:rPr lang="en-US" dirty="0"/>
              <a:t>Court of Appeal </a:t>
            </a:r>
            <a:r>
              <a:rPr lang="en-US" dirty="0" smtClean="0"/>
              <a:t>said </a:t>
            </a:r>
            <a:r>
              <a:rPr lang="en-US" dirty="0"/>
              <a:t>at </a:t>
            </a:r>
            <a:r>
              <a:rPr lang="en-US" dirty="0" smtClean="0"/>
              <a:t>73:</a:t>
            </a:r>
            <a:endParaRPr lang="en-US" dirty="0"/>
          </a:p>
          <a:p>
            <a:r>
              <a:rPr lang="en-US" dirty="0"/>
              <a:t>In our view, it is desirable that a single test be applied in all cases where an interlocutory injunction is sought. There is nothing in the body of authority to which we have referred, nor any consideration of principle, which requires a special test to be applied to one sub-category of such injunction applications, namely, those where mandatory relief is sought … On the contrary … a mandatory interlocutory injunction may be justified in a particular case notwithstanding that the court does not feel the requisite ‘high degree of assurance’ … In our view … whether the relief sought is prohibitory or mandatory, the court should take whichever course appears to carry the lower risk of injustice if it should turn out to have been ‘wrong’, in the sense of granting an injunction to a party who fails to establish his right at the trial, or in failing to grant an injunction to a party who succeeds at trial.</a:t>
            </a:r>
          </a:p>
          <a:p>
            <a:endParaRPr lang="en-US" dirty="0"/>
          </a:p>
        </p:txBody>
      </p:sp>
    </p:spTree>
    <p:extLst>
      <p:ext uri="{BB962C8B-B14F-4D97-AF65-F5344CB8AC3E}">
        <p14:creationId xmlns:p14="http://schemas.microsoft.com/office/powerpoint/2010/main" val="4162396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JTA Le Roux Pty Ltd as trustee for the FLR Family Trust v Lawson (No 2)</a:t>
            </a:r>
            <a:r>
              <a:rPr lang="en-US" sz="3200" dirty="0"/>
              <a:t> [2013] WASC 373</a:t>
            </a:r>
          </a:p>
        </p:txBody>
      </p:sp>
      <p:sp>
        <p:nvSpPr>
          <p:cNvPr id="3" name="Content Placeholder 2"/>
          <p:cNvSpPr>
            <a:spLocks noGrp="1"/>
          </p:cNvSpPr>
          <p:nvPr>
            <p:ph idx="1"/>
          </p:nvPr>
        </p:nvSpPr>
        <p:spPr>
          <a:xfrm>
            <a:off x="457200" y="1600200"/>
            <a:ext cx="8229600" cy="4853136"/>
          </a:xfrm>
        </p:spPr>
        <p:txBody>
          <a:bodyPr>
            <a:normAutofit fontScale="62500" lnSpcReduction="20000"/>
          </a:bodyPr>
          <a:lstStyle/>
          <a:p>
            <a:r>
              <a:rPr lang="en-US" dirty="0" smtClean="0"/>
              <a:t>Edelman J </a:t>
            </a:r>
            <a:r>
              <a:rPr lang="en-US" dirty="0"/>
              <a:t>at [</a:t>
            </a:r>
            <a:r>
              <a:rPr lang="en-US" dirty="0" smtClean="0"/>
              <a:t>17] said:</a:t>
            </a:r>
            <a:r>
              <a:rPr lang="en-US" dirty="0"/>
              <a:t> </a:t>
            </a:r>
          </a:p>
          <a:p>
            <a:r>
              <a:rPr lang="en-AU" dirty="0"/>
              <a:t>Although the test for a mandatory interlocutory injunction is no different from a </a:t>
            </a:r>
            <a:r>
              <a:rPr lang="en-AU" dirty="0" err="1"/>
              <a:t>prohibitory</a:t>
            </a:r>
            <a:r>
              <a:rPr lang="en-AU" dirty="0"/>
              <a:t> interlocutory injunction, an important question in assessing the balance of convenience is the risk of injustice to the party to whom the injunction issues. This risk is usually, but not always, high in cases involving mandatory interlocutory injunctions</a:t>
            </a:r>
            <a:endParaRPr lang="en-US" dirty="0"/>
          </a:p>
          <a:p>
            <a:pPr marL="0" indent="0">
              <a:buNone/>
            </a:pPr>
            <a:endParaRPr lang="en-US" dirty="0"/>
          </a:p>
          <a:p>
            <a:r>
              <a:rPr lang="en-US" dirty="0"/>
              <a:t>His </a:t>
            </a:r>
            <a:r>
              <a:rPr lang="en-US" dirty="0" err="1"/>
              <a:t>Honour</a:t>
            </a:r>
            <a:r>
              <a:rPr lang="en-US" dirty="0"/>
              <a:t>, at [23], concluded:</a:t>
            </a:r>
          </a:p>
          <a:p>
            <a:pPr marL="0" indent="0">
              <a:buNone/>
            </a:pPr>
            <a:endParaRPr lang="en-US" dirty="0"/>
          </a:p>
          <a:p>
            <a:r>
              <a:rPr lang="en-AU" dirty="0"/>
              <a:t>In some, perhaps many, cases where an interlocutory mandatory order is sought, considerations involving the balance of convenience will include the extent to which the order intrudes upon the liberty of the respondent. Another relevant consideration may be whether a defendant who has raised a </a:t>
            </a:r>
            <a:r>
              <a:rPr lang="en-AU" dirty="0" err="1"/>
              <a:t>triable</a:t>
            </a:r>
            <a:r>
              <a:rPr lang="en-AU" dirty="0"/>
              <a:t> issue will be deprived, by a mandatory order, of a full hearing of the issue if the effect of that mandatory order is final determination of the proceedings. But these matters can, and should, be assessed as part of the balance of convenience.</a:t>
            </a:r>
            <a:endParaRPr lang="en-US" dirty="0"/>
          </a:p>
          <a:p>
            <a:endParaRPr lang="en-US" dirty="0"/>
          </a:p>
        </p:txBody>
      </p:sp>
    </p:spTree>
    <p:extLst>
      <p:ext uri="{BB962C8B-B14F-4D97-AF65-F5344CB8AC3E}">
        <p14:creationId xmlns:p14="http://schemas.microsoft.com/office/powerpoint/2010/main" val="3514741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Interlocutory </a:t>
            </a:r>
            <a:r>
              <a:rPr lang="en-US" dirty="0"/>
              <a:t>injunctions in the context of defamation</a:t>
            </a:r>
            <a:endParaRPr lang="en-AU" dirty="0"/>
          </a:p>
        </p:txBody>
      </p:sp>
      <p:sp>
        <p:nvSpPr>
          <p:cNvPr id="3" name="Content Placeholder 2"/>
          <p:cNvSpPr>
            <a:spLocks noGrp="1"/>
          </p:cNvSpPr>
          <p:nvPr>
            <p:ph idx="1"/>
          </p:nvPr>
        </p:nvSpPr>
        <p:spPr/>
        <p:txBody>
          <a:bodyPr>
            <a:normAutofit/>
          </a:bodyPr>
          <a:lstStyle/>
          <a:p>
            <a:pPr>
              <a:buNone/>
            </a:pPr>
            <a:r>
              <a:rPr lang="en-US" dirty="0"/>
              <a:t>In defamation cases the principles applicable to interlocutory injunctions are exercised with exceptional caution: </a:t>
            </a:r>
            <a:r>
              <a:rPr lang="en-US" i="1" dirty="0"/>
              <a:t>Bonnard v Perryman</a:t>
            </a:r>
            <a:r>
              <a:rPr lang="en-US" dirty="0"/>
              <a:t> [1891] 2 </a:t>
            </a:r>
            <a:r>
              <a:rPr lang="en-US" dirty="0" err="1"/>
              <a:t>Ch</a:t>
            </a:r>
            <a:r>
              <a:rPr lang="en-US" dirty="0"/>
              <a:t> 269 at 284–5; </a:t>
            </a:r>
            <a:r>
              <a:rPr lang="en-US" i="1" dirty="0"/>
              <a:t>Hatfield v TCN Channel Nine Pty Ltd</a:t>
            </a:r>
            <a:r>
              <a:rPr lang="en-US" dirty="0"/>
              <a:t> at 522–3</a:t>
            </a:r>
            <a:endParaRPr lang="en-AU"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Jakudo</a:t>
            </a:r>
            <a:r>
              <a:rPr lang="en-US" i="1" dirty="0" smtClean="0"/>
              <a:t> </a:t>
            </a:r>
            <a:r>
              <a:rPr lang="en-US" i="1" dirty="0"/>
              <a:t>Pty Ltd v South Australian Telecasters Ltd</a:t>
            </a:r>
            <a:r>
              <a:rPr lang="en-US" dirty="0"/>
              <a:t> (1997) 69 SASR 440</a:t>
            </a:r>
          </a:p>
        </p:txBody>
      </p:sp>
      <p:sp>
        <p:nvSpPr>
          <p:cNvPr id="3" name="Content Placeholder 2"/>
          <p:cNvSpPr>
            <a:spLocks noGrp="1"/>
          </p:cNvSpPr>
          <p:nvPr>
            <p:ph idx="1"/>
          </p:nvPr>
        </p:nvSpPr>
        <p:spPr/>
        <p:txBody>
          <a:bodyPr>
            <a:normAutofit fontScale="62500" lnSpcReduction="20000"/>
          </a:bodyPr>
          <a:lstStyle/>
          <a:p>
            <a:r>
              <a:rPr lang="en-US" dirty="0"/>
              <a:t>The reason why interlocutory injunctions are rarely granted in respect of defamatory material is … that the courts have </a:t>
            </a:r>
            <a:r>
              <a:rPr lang="en-US" dirty="0" err="1"/>
              <a:t>recognised</a:t>
            </a:r>
            <a:r>
              <a:rPr lang="en-US" dirty="0"/>
              <a:t> the substantial public interest in the free discussion of matters of public or general interest. That means that when the balance of convenience comes to be weighed, the public interest in free discussion of matters of public or general interest weighs heavily against the grant of an injunction. Particularly will this be so if the defendant puts forward material which shows that there are reasonable grounds to think that a </a:t>
            </a:r>
            <a:r>
              <a:rPr lang="en-US" dirty="0" err="1"/>
              <a:t>defence</a:t>
            </a:r>
            <a:r>
              <a:rPr lang="en-US" dirty="0"/>
              <a:t> of justification may succeed … When the real issue is not whether the words are defamatory, but that of justification, the plaintiff will have shown that there is a serious question to be tried as to the plaintiff’s entitlement to relief. But, if there are reasonable grounds to suppose that a </a:t>
            </a:r>
            <a:r>
              <a:rPr lang="en-US" dirty="0" err="1"/>
              <a:t>defence</a:t>
            </a:r>
            <a:r>
              <a:rPr lang="en-US" dirty="0"/>
              <a:t> of justification may succeed that, coupled with the substantial public interest in the free discussion of matters of public and general interest, will usually mean that the balance of convenience is in </a:t>
            </a:r>
            <a:r>
              <a:rPr lang="en-US" dirty="0" err="1"/>
              <a:t>favour</a:t>
            </a:r>
            <a:r>
              <a:rPr lang="en-US" dirty="0"/>
              <a:t> of the refusal of a grant of an injunction.</a:t>
            </a:r>
          </a:p>
        </p:txBody>
      </p:sp>
    </p:spTree>
    <p:extLst>
      <p:ext uri="{BB962C8B-B14F-4D97-AF65-F5344CB8AC3E}">
        <p14:creationId xmlns:p14="http://schemas.microsoft.com/office/powerpoint/2010/main" val="31519640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Australian Broadcasting Corporation v O’Neill</a:t>
            </a:r>
            <a:r>
              <a:rPr lang="en-US" dirty="0"/>
              <a:t> (2006) 227 CLR 57</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O’Neill was a twice convicted child killer</a:t>
            </a:r>
            <a:endParaRPr lang="en-US" dirty="0" smtClean="0"/>
          </a:p>
          <a:p>
            <a:r>
              <a:rPr lang="en-US" dirty="0" smtClean="0"/>
              <a:t>ABC </a:t>
            </a:r>
            <a:r>
              <a:rPr lang="en-US" dirty="0"/>
              <a:t>proposed to broadcast a television program which suggested that O’Neill was involved in the disappearance or possible murder of missing children </a:t>
            </a:r>
            <a:r>
              <a:rPr lang="en-US" dirty="0" smtClean="0"/>
              <a:t>(the Beaumont children) and </a:t>
            </a:r>
            <a:r>
              <a:rPr lang="en-US" dirty="0"/>
              <a:t>that he was a multiple murderer. </a:t>
            </a:r>
            <a:endParaRPr lang="en-US" dirty="0" smtClean="0"/>
          </a:p>
          <a:p>
            <a:r>
              <a:rPr lang="en-US" dirty="0" smtClean="0"/>
              <a:t>His </a:t>
            </a:r>
            <a:r>
              <a:rPr lang="en-US" dirty="0"/>
              <a:t>application for an interlocutory injunction to restrain the broadcasting of the program was rejected by a majority of the High </a:t>
            </a:r>
            <a:r>
              <a:rPr lang="en-US" dirty="0" smtClean="0"/>
              <a:t>Court (Kirby and </a:t>
            </a:r>
            <a:r>
              <a:rPr lang="en-US" dirty="0" err="1" smtClean="0"/>
              <a:t>Heydon</a:t>
            </a:r>
            <a:r>
              <a:rPr lang="en-US" dirty="0" smtClean="0"/>
              <a:t> dissenting)</a:t>
            </a:r>
            <a:endParaRPr lang="en-AU" dirty="0"/>
          </a:p>
        </p:txBody>
      </p:sp>
    </p:spTree>
    <p:extLst>
      <p:ext uri="{BB962C8B-B14F-4D97-AF65-F5344CB8AC3E}">
        <p14:creationId xmlns:p14="http://schemas.microsoft.com/office/powerpoint/2010/main" val="918688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Australian Broadcasting Corporation v O’Neill</a:t>
            </a:r>
            <a:r>
              <a:rPr lang="en-US" dirty="0"/>
              <a:t> (2006) 227 CLR 57</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US" smtClean="0"/>
              <a:t>Gleeson </a:t>
            </a:r>
            <a:r>
              <a:rPr lang="en-US" dirty="0"/>
              <a:t>CJ and </a:t>
            </a:r>
            <a:r>
              <a:rPr lang="en-US" dirty="0" err="1"/>
              <a:t>Crennan</a:t>
            </a:r>
            <a:r>
              <a:rPr lang="en-US" dirty="0"/>
              <a:t> J said:</a:t>
            </a:r>
            <a:endParaRPr lang="en-AU" dirty="0"/>
          </a:p>
          <a:p>
            <a:pPr>
              <a:buNone/>
            </a:pPr>
            <a:r>
              <a:rPr lang="en-US" dirty="0"/>
              <a:t> </a:t>
            </a:r>
            <a:endParaRPr lang="en-AU" dirty="0"/>
          </a:p>
          <a:p>
            <a:pPr>
              <a:buNone/>
            </a:pPr>
            <a:r>
              <a:rPr lang="en-US" dirty="0" smtClean="0"/>
              <a:t>	In </a:t>
            </a:r>
            <a:r>
              <a:rPr lang="en-US" dirty="0"/>
              <a:t>the context of a defamation case, the application of those </a:t>
            </a:r>
            <a:r>
              <a:rPr lang="en-US" dirty="0" err="1"/>
              <a:t>organising</a:t>
            </a:r>
            <a:r>
              <a:rPr lang="en-US" dirty="0"/>
              <a:t> principles will require particular attention to the considerations which courts have identified as dictating caution. Foremost among those considerations is the public interest in free speech. A further consideration is that, in the defamation context, the outcome of a trial is especially likely to turn upon issues that are, by hypothesis, unresolved. Where one such issue is justification, it is commonly an issue for jury decision. In addition, the plaintiff’s general character may be found to be such that, even if the publication is defamatory, only nominal damages will be awarded.</a:t>
            </a:r>
            <a:endParaRPr lang="en-AU" dirty="0"/>
          </a:p>
          <a:p>
            <a:pPr>
              <a:buNone/>
            </a:pPr>
            <a:endParaRPr lang="en-AU" dirty="0"/>
          </a:p>
        </p:txBody>
      </p:sp>
    </p:spTree>
    <p:extLst>
      <p:ext uri="{BB962C8B-B14F-4D97-AF65-F5344CB8AC3E}">
        <p14:creationId xmlns:p14="http://schemas.microsoft.com/office/powerpoint/2010/main" val="6859696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Undertaking as to damages</a:t>
            </a:r>
            <a:endParaRPr lang="en-AU" dirty="0"/>
          </a:p>
        </p:txBody>
      </p:sp>
      <p:sp>
        <p:nvSpPr>
          <p:cNvPr id="3" name="Content Placeholder 2"/>
          <p:cNvSpPr>
            <a:spLocks noGrp="1"/>
          </p:cNvSpPr>
          <p:nvPr>
            <p:ph idx="1"/>
          </p:nvPr>
        </p:nvSpPr>
        <p:spPr/>
        <p:txBody>
          <a:bodyPr>
            <a:normAutofit fontScale="85000" lnSpcReduction="20000"/>
          </a:bodyPr>
          <a:lstStyle/>
          <a:p>
            <a:r>
              <a:rPr lang="en-US" dirty="0"/>
              <a:t>A usual condition of granting an interlocutory injunction is that the plaintiff must give an undertaking as to damages. The undertaking operates as a protection to the defendant should the court later rule that the interlocutory injunction should not have been granted. The undertaking binds the plaintiff to compensate the defendant for any damage suffered by the defendant on account of the granting of the interlocutory injunction. If the plaintiff refuses to give the undertaking, the interlocutory injunction will be refused: </a:t>
            </a:r>
            <a:r>
              <a:rPr lang="en-US" i="1" dirty="0"/>
              <a:t>First Netcom Pty Ltd v Telstra Corporation Ltd</a:t>
            </a:r>
            <a:r>
              <a:rPr lang="en-US" dirty="0"/>
              <a:t> (2000) 101 FCR 77</a:t>
            </a:r>
            <a:endParaRPr lang="en-AU"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Undertaking as to damages</a:t>
            </a:r>
            <a:endParaRPr lang="en-AU" dirty="0"/>
          </a:p>
        </p:txBody>
      </p:sp>
      <p:sp>
        <p:nvSpPr>
          <p:cNvPr id="3" name="Content Placeholder 2"/>
          <p:cNvSpPr>
            <a:spLocks noGrp="1"/>
          </p:cNvSpPr>
          <p:nvPr>
            <p:ph idx="1"/>
          </p:nvPr>
        </p:nvSpPr>
        <p:spPr/>
        <p:txBody>
          <a:bodyPr>
            <a:normAutofit fontScale="85000" lnSpcReduction="10000"/>
          </a:bodyPr>
          <a:lstStyle/>
          <a:p>
            <a:r>
              <a:rPr lang="en-US" dirty="0"/>
              <a:t>Thus, in </a:t>
            </a:r>
            <a:r>
              <a:rPr lang="en-US" i="1" dirty="0"/>
              <a:t>Cambridge Credit Corporation Ltd v Surfers’ Paradise Forests Ltd</a:t>
            </a:r>
            <a:r>
              <a:rPr lang="en-US" dirty="0"/>
              <a:t> [1977] </a:t>
            </a:r>
            <a:r>
              <a:rPr lang="en-US" dirty="0" err="1"/>
              <a:t>Qd</a:t>
            </a:r>
            <a:r>
              <a:rPr lang="en-US" dirty="0"/>
              <a:t> R 261, an undertaking given by an insolvent company that was in receivership was taken to be worthless and interlocutory relief was denied. However, the interlocutory injunction will be granted if a satisfactory third person provides the undertaking. It may be the case that the defendant or third party may also have to provide adequate security so as to ensure that the undertaking is not rendered worthless or less valuable by subsequent events leading up to the final hearing of the matter.</a:t>
            </a:r>
            <a:endParaRPr lang="en-AU"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QUIA TIMET </a:t>
            </a:r>
            <a:r>
              <a:rPr lang="en-US" b="1" dirty="0" smtClean="0"/>
              <a:t>INJUNCTIONS</a:t>
            </a:r>
            <a:endParaRPr lang="en-AU"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r>
              <a:rPr lang="en-US" dirty="0"/>
              <a:t>Generally, injunctive relief relates to some infringement or alleged infringement of the plaintiff’s rights. However, inunctions can be granted in relation to circumstances where there has not yet been an infringement of rights. Injunctions granted on the basis that there is a threat that the plaintiff’s rights will be infringed are known as </a:t>
            </a:r>
            <a:r>
              <a:rPr lang="en-US" dirty="0" err="1"/>
              <a:t>quia</a:t>
            </a:r>
            <a:r>
              <a:rPr lang="en-US" dirty="0"/>
              <a:t> </a:t>
            </a:r>
            <a:r>
              <a:rPr lang="en-US" dirty="0" err="1"/>
              <a:t>timet</a:t>
            </a:r>
            <a:r>
              <a:rPr lang="en-US" dirty="0"/>
              <a:t> injunctions. The expression ‘qui </a:t>
            </a:r>
            <a:r>
              <a:rPr lang="en-US" dirty="0" err="1"/>
              <a:t>timet</a:t>
            </a:r>
            <a:r>
              <a:rPr lang="en-US" dirty="0"/>
              <a:t>’ means ‘since he fears’. </a:t>
            </a:r>
            <a:endParaRPr lang="en-US" dirty="0" smtClean="0"/>
          </a:p>
          <a:p>
            <a:r>
              <a:rPr lang="en-US" dirty="0" smtClean="0"/>
              <a:t>The </a:t>
            </a:r>
            <a:r>
              <a:rPr lang="en-US" dirty="0"/>
              <a:t>essential purpose of a </a:t>
            </a:r>
            <a:r>
              <a:rPr lang="en-US" dirty="0" err="1"/>
              <a:t>quia</a:t>
            </a:r>
            <a:r>
              <a:rPr lang="en-US" dirty="0"/>
              <a:t> </a:t>
            </a:r>
            <a:r>
              <a:rPr lang="en-US" dirty="0" err="1"/>
              <a:t>timet</a:t>
            </a:r>
            <a:r>
              <a:rPr lang="en-US" dirty="0"/>
              <a:t> injunction is to prevent a wrong being committed: </a:t>
            </a:r>
            <a:r>
              <a:rPr lang="en-US" i="1" dirty="0"/>
              <a:t>Proctor v </a:t>
            </a:r>
            <a:r>
              <a:rPr lang="en-US" i="1" dirty="0" err="1"/>
              <a:t>Bayley</a:t>
            </a:r>
            <a:r>
              <a:rPr lang="en-US" dirty="0"/>
              <a:t> (1889) 42 Ch D 390, at 398. </a:t>
            </a:r>
            <a:endParaRPr lang="en-US" dirty="0" smtClean="0"/>
          </a:p>
          <a:p>
            <a:r>
              <a:rPr lang="en-US" dirty="0" smtClean="0"/>
              <a:t>Traditionally </a:t>
            </a:r>
            <a:r>
              <a:rPr lang="en-US" dirty="0"/>
              <a:t>the </a:t>
            </a:r>
            <a:r>
              <a:rPr lang="en-US" dirty="0" err="1"/>
              <a:t>quia</a:t>
            </a:r>
            <a:r>
              <a:rPr lang="en-US" dirty="0"/>
              <a:t> </a:t>
            </a:r>
            <a:r>
              <a:rPr lang="en-US" dirty="0" err="1"/>
              <a:t>timet</a:t>
            </a:r>
            <a:r>
              <a:rPr lang="en-US" dirty="0"/>
              <a:t> injunction was only available in relation to equitable rights, but is now seemingly available in respect of all matters by virtue of the injunction provisions of legislation implementing the judicature system</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Judicature Act</a:t>
            </a:r>
            <a:endParaRPr lang="en-AU" dirty="0"/>
          </a:p>
        </p:txBody>
      </p:sp>
      <p:sp>
        <p:nvSpPr>
          <p:cNvPr id="3" name="Content Placeholder 2"/>
          <p:cNvSpPr>
            <a:spLocks noGrp="1"/>
          </p:cNvSpPr>
          <p:nvPr>
            <p:ph idx="1"/>
          </p:nvPr>
        </p:nvSpPr>
        <p:spPr/>
        <p:txBody>
          <a:bodyPr>
            <a:normAutofit fontScale="92500" lnSpcReduction="20000"/>
          </a:bodyPr>
          <a:lstStyle/>
          <a:p>
            <a:pPr>
              <a:buNone/>
            </a:pPr>
            <a:r>
              <a:rPr lang="en-GB" dirty="0"/>
              <a:t>Judicature Act 1873 (UK) </a:t>
            </a:r>
            <a:r>
              <a:rPr lang="en-GB" dirty="0" smtClean="0"/>
              <a:t>- Section </a:t>
            </a:r>
            <a:r>
              <a:rPr lang="en-GB" dirty="0"/>
              <a:t>25(8) stipulated as follows:</a:t>
            </a:r>
            <a:endParaRPr lang="en-AU" dirty="0"/>
          </a:p>
          <a:p>
            <a:pPr>
              <a:buNone/>
            </a:pPr>
            <a:r>
              <a:rPr lang="en-GB" dirty="0"/>
              <a:t> </a:t>
            </a:r>
            <a:endParaRPr lang="en-AU" dirty="0"/>
          </a:p>
          <a:p>
            <a:pPr>
              <a:buNone/>
            </a:pPr>
            <a:r>
              <a:rPr lang="en-US" dirty="0"/>
              <a:t>[A]n injunction may be granted or a receiver appointed by an interlocutory order of the court in all cases in which it shall appear to the court to be just or convenient that such order should be made; and any such order may be made either unconditionally or upon such terms and conditions as the court thinks just.</a:t>
            </a:r>
            <a:endParaRPr lang="en-AU" dirty="0"/>
          </a:p>
          <a:p>
            <a:pPr>
              <a:buNone/>
            </a:pPr>
            <a:r>
              <a:rPr lang="en-US" dirty="0"/>
              <a:t>Supreme Court Act</a:t>
            </a:r>
            <a:r>
              <a:rPr lang="en-US" i="1" dirty="0"/>
              <a:t> </a:t>
            </a:r>
            <a:r>
              <a:rPr lang="en-US" dirty="0"/>
              <a:t>1970 (NSW) s 66; </a:t>
            </a:r>
            <a:endParaRPr lang="en-AU" dirty="0"/>
          </a:p>
          <a:p>
            <a:pPr>
              <a:buNone/>
            </a:pPr>
            <a:endParaRPr lang="en-AU"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QUIA TIMET </a:t>
            </a:r>
            <a:r>
              <a:rPr lang="en-US" b="1" dirty="0" smtClean="0"/>
              <a:t>INJUNCTIONS</a:t>
            </a:r>
            <a:endParaRPr lang="en-AU" dirty="0"/>
          </a:p>
        </p:txBody>
      </p:sp>
      <p:sp>
        <p:nvSpPr>
          <p:cNvPr id="3" name="Content Placeholder 2"/>
          <p:cNvSpPr>
            <a:spLocks noGrp="1"/>
          </p:cNvSpPr>
          <p:nvPr>
            <p:ph idx="1"/>
          </p:nvPr>
        </p:nvSpPr>
        <p:spPr/>
        <p:txBody>
          <a:bodyPr>
            <a:normAutofit lnSpcReduction="10000"/>
          </a:bodyPr>
          <a:lstStyle/>
          <a:p>
            <a:r>
              <a:rPr lang="en-US" dirty="0"/>
              <a:t>In </a:t>
            </a:r>
            <a:r>
              <a:rPr lang="en-US" i="1" dirty="0"/>
              <a:t>Redland Bricks v Morris</a:t>
            </a:r>
            <a:r>
              <a:rPr lang="en-US" dirty="0"/>
              <a:t>, at AC 665; All ER 579, Lord Upjohn observed that a </a:t>
            </a:r>
            <a:r>
              <a:rPr lang="en-US" dirty="0" err="1"/>
              <a:t>quia</a:t>
            </a:r>
            <a:r>
              <a:rPr lang="en-US" dirty="0"/>
              <a:t> </a:t>
            </a:r>
            <a:r>
              <a:rPr lang="en-US" dirty="0" err="1"/>
              <a:t>timet</a:t>
            </a:r>
            <a:r>
              <a:rPr lang="en-US" dirty="0"/>
              <a:t> injunction arises in the following two types of case: (</a:t>
            </a:r>
            <a:r>
              <a:rPr lang="en-US" dirty="0" err="1"/>
              <a:t>i</a:t>
            </a:r>
            <a:r>
              <a:rPr lang="en-US" dirty="0"/>
              <a:t>) where, as yet, no harm to the defendant has occurred but it is threatened or intended, and (ii) where harm has been done by the earlier actions of the defendant, and the plaintiff has been compensated, but the plaintiff fears that future wrongs may be committed by the defendant</a:t>
            </a:r>
            <a:endParaRPr lang="en-AU"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QUIA TIMET </a:t>
            </a:r>
            <a:r>
              <a:rPr lang="en-US" b="1" dirty="0" smtClean="0"/>
              <a:t>INJUNCTIONS</a:t>
            </a:r>
            <a:endParaRPr lang="en-AU" dirty="0"/>
          </a:p>
        </p:txBody>
      </p:sp>
      <p:sp>
        <p:nvSpPr>
          <p:cNvPr id="3" name="Content Placeholder 2"/>
          <p:cNvSpPr>
            <a:spLocks noGrp="1"/>
          </p:cNvSpPr>
          <p:nvPr>
            <p:ph idx="1"/>
          </p:nvPr>
        </p:nvSpPr>
        <p:spPr/>
        <p:txBody>
          <a:bodyPr>
            <a:normAutofit fontScale="85000" lnSpcReduction="20000"/>
          </a:bodyPr>
          <a:lstStyle/>
          <a:p>
            <a:r>
              <a:rPr lang="en-US" dirty="0"/>
              <a:t>In assessing whether to grant a </a:t>
            </a:r>
            <a:r>
              <a:rPr lang="en-US" dirty="0" err="1"/>
              <a:t>quia</a:t>
            </a:r>
            <a:r>
              <a:rPr lang="en-US" dirty="0"/>
              <a:t> </a:t>
            </a:r>
            <a:r>
              <a:rPr lang="en-US" dirty="0" err="1"/>
              <a:t>timet</a:t>
            </a:r>
            <a:r>
              <a:rPr lang="en-US" dirty="0"/>
              <a:t> injunction the courts have framed the test for the likelihood of an infringement of the plaintiff’s rights with expressions such as ‘reasonably certain’ in </a:t>
            </a:r>
            <a:r>
              <a:rPr lang="en-US" i="1" dirty="0"/>
              <a:t>FCA Finance Pty Ltd v </a:t>
            </a:r>
            <a:r>
              <a:rPr lang="en-US" i="1" dirty="0" err="1"/>
              <a:t>Moreton</a:t>
            </a:r>
            <a:r>
              <a:rPr lang="en-US" i="1" dirty="0"/>
              <a:t> Central Sugar Mill Co Ltd</a:t>
            </a:r>
            <a:r>
              <a:rPr lang="en-US" dirty="0"/>
              <a:t> [1975] </a:t>
            </a:r>
            <a:r>
              <a:rPr lang="en-US" dirty="0" err="1"/>
              <a:t>Qd</a:t>
            </a:r>
            <a:r>
              <a:rPr lang="en-US" dirty="0"/>
              <a:t> R 250, at 253, and ‘very strong probability’ in </a:t>
            </a:r>
            <a:r>
              <a:rPr lang="en-US" i="1" dirty="0"/>
              <a:t>Redland Bricks v Morris</a:t>
            </a:r>
            <a:r>
              <a:rPr lang="en-US" dirty="0"/>
              <a:t>, at AC 665; All ER 579. </a:t>
            </a:r>
            <a:endParaRPr lang="en-US" dirty="0" smtClean="0"/>
          </a:p>
          <a:p>
            <a:r>
              <a:rPr lang="en-US" dirty="0" smtClean="0"/>
              <a:t>As </a:t>
            </a:r>
            <a:r>
              <a:rPr lang="en-US" dirty="0"/>
              <a:t>to the necessary loss or damage that is threatened, it has been said by the courts that it must be ‘grave damage’ in </a:t>
            </a:r>
            <a:r>
              <a:rPr lang="en-US" i="1" dirty="0" err="1"/>
              <a:t>Thynne</a:t>
            </a:r>
            <a:r>
              <a:rPr lang="en-US" i="1" dirty="0"/>
              <a:t> v Petrie</a:t>
            </a:r>
            <a:r>
              <a:rPr lang="en-US" dirty="0"/>
              <a:t> [1975] </a:t>
            </a:r>
            <a:r>
              <a:rPr lang="en-US" dirty="0" err="1"/>
              <a:t>Qd</a:t>
            </a:r>
            <a:r>
              <a:rPr lang="en-US" dirty="0"/>
              <a:t> R 260, at 262, ‘substantial’ in </a:t>
            </a:r>
            <a:r>
              <a:rPr lang="en-US" i="1" dirty="0"/>
              <a:t>FCA Finance v </a:t>
            </a:r>
            <a:r>
              <a:rPr lang="en-US" i="1" dirty="0" err="1"/>
              <a:t>Moreton</a:t>
            </a:r>
            <a:r>
              <a:rPr lang="en-US" i="1" dirty="0"/>
              <a:t> Central Sugar Mill</a:t>
            </a:r>
            <a:r>
              <a:rPr lang="en-US" dirty="0"/>
              <a:t>, at 253, and ‘very substantial’ in </a:t>
            </a:r>
            <a:r>
              <a:rPr lang="en-US" i="1" dirty="0"/>
              <a:t>Hooper v Rogers</a:t>
            </a:r>
            <a:r>
              <a:rPr lang="en-US" dirty="0"/>
              <a:t> [1975] Ch 43, at 50; [1974] 3 All ER 417, at 421</a:t>
            </a:r>
            <a:endParaRPr lang="en-AU"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QUIA TIMET </a:t>
            </a:r>
            <a:r>
              <a:rPr lang="en-US" b="1" dirty="0" smtClean="0"/>
              <a:t>INJUNCTIONS</a:t>
            </a:r>
            <a:endParaRPr lang="en-AU" dirty="0"/>
          </a:p>
        </p:txBody>
      </p:sp>
      <p:sp>
        <p:nvSpPr>
          <p:cNvPr id="3" name="Content Placeholder 2"/>
          <p:cNvSpPr>
            <a:spLocks noGrp="1"/>
          </p:cNvSpPr>
          <p:nvPr>
            <p:ph idx="1"/>
          </p:nvPr>
        </p:nvSpPr>
        <p:spPr/>
        <p:txBody>
          <a:bodyPr>
            <a:normAutofit fontScale="92500" lnSpcReduction="20000"/>
          </a:bodyPr>
          <a:lstStyle/>
          <a:p>
            <a:r>
              <a:rPr lang="en-US" dirty="0"/>
              <a:t>The question of hardship to the defendant in </a:t>
            </a:r>
            <a:r>
              <a:rPr lang="en-US" dirty="0" err="1"/>
              <a:t>quia</a:t>
            </a:r>
            <a:r>
              <a:rPr lang="en-US" dirty="0"/>
              <a:t> </a:t>
            </a:r>
            <a:r>
              <a:rPr lang="en-US" dirty="0" err="1"/>
              <a:t>timet</a:t>
            </a:r>
            <a:r>
              <a:rPr lang="en-US" dirty="0"/>
              <a:t> injunction cases is a particularly important factor for the court to take into account, especially if the conduct of the defendant is not wanton. </a:t>
            </a:r>
            <a:endParaRPr lang="en-US" dirty="0" smtClean="0"/>
          </a:p>
          <a:p>
            <a:r>
              <a:rPr lang="en-US" dirty="0" smtClean="0"/>
              <a:t>This </a:t>
            </a:r>
            <a:r>
              <a:rPr lang="en-US" dirty="0"/>
              <a:t>is so because the plaintiff has not, as yet, suffered loss or damage and, in any event, the plaintiff will be able to be compensated by an award of common law damages or equitable compensation, as the case may be, if and when loss or damage does occur</a:t>
            </a:r>
            <a:endParaRPr lang="en-AU" dirty="0"/>
          </a:p>
        </p:txBody>
      </p:sp>
    </p:spTree>
    <p:extLst>
      <p:ext uri="{BB962C8B-B14F-4D97-AF65-F5344CB8AC3E}">
        <p14:creationId xmlns:p14="http://schemas.microsoft.com/office/powerpoint/2010/main" val="2359587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QUIA TIMET </a:t>
            </a:r>
            <a:r>
              <a:rPr lang="en-US" b="1" dirty="0" smtClean="0"/>
              <a:t>INJUNCTIONS</a:t>
            </a:r>
            <a:endParaRPr lang="en-AU" dirty="0"/>
          </a:p>
        </p:txBody>
      </p:sp>
      <p:sp>
        <p:nvSpPr>
          <p:cNvPr id="3" name="Content Placeholder 2"/>
          <p:cNvSpPr>
            <a:spLocks noGrp="1"/>
          </p:cNvSpPr>
          <p:nvPr>
            <p:ph idx="1"/>
          </p:nvPr>
        </p:nvSpPr>
        <p:spPr/>
        <p:txBody>
          <a:bodyPr>
            <a:normAutofit fontScale="92500" lnSpcReduction="20000"/>
          </a:bodyPr>
          <a:lstStyle/>
          <a:p>
            <a:r>
              <a:rPr lang="en-US" dirty="0"/>
              <a:t>The question of hardship to the defendant in </a:t>
            </a:r>
            <a:r>
              <a:rPr lang="en-US" dirty="0" err="1"/>
              <a:t>quia</a:t>
            </a:r>
            <a:r>
              <a:rPr lang="en-US" dirty="0"/>
              <a:t> </a:t>
            </a:r>
            <a:r>
              <a:rPr lang="en-US" dirty="0" err="1"/>
              <a:t>timet</a:t>
            </a:r>
            <a:r>
              <a:rPr lang="en-US" dirty="0"/>
              <a:t> injunction cases is a particularly important factor for the court to take into account, especially if the conduct of the defendant is not wanton</a:t>
            </a:r>
            <a:r>
              <a:rPr lang="en-US"/>
              <a:t>. </a:t>
            </a:r>
            <a:endParaRPr lang="en-US" smtClean="0"/>
          </a:p>
          <a:p>
            <a:r>
              <a:rPr lang="en-US" smtClean="0"/>
              <a:t>This </a:t>
            </a:r>
            <a:r>
              <a:rPr lang="en-US"/>
              <a:t>is so because the plaintiff has not, as yet, suffered loss or damage and, in any event, the plaintiff will be able to be compensated by an award of common law damages or equitable compensation, as the case may be, if and when loss or damage does occur</a:t>
            </a:r>
            <a:endParaRPr lang="en-AU" dirty="0"/>
          </a:p>
        </p:txBody>
      </p:sp>
    </p:spTree>
    <p:extLst>
      <p:ext uri="{BB962C8B-B14F-4D97-AF65-F5344CB8AC3E}">
        <p14:creationId xmlns:p14="http://schemas.microsoft.com/office/powerpoint/2010/main" val="11883816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INJUNCTIONS AND CONTRACTS</a:t>
            </a:r>
          </a:p>
        </p:txBody>
      </p:sp>
      <p:sp>
        <p:nvSpPr>
          <p:cNvPr id="3" name="Content Placeholder 2"/>
          <p:cNvSpPr>
            <a:spLocks noGrp="1"/>
          </p:cNvSpPr>
          <p:nvPr>
            <p:ph idx="1"/>
          </p:nvPr>
        </p:nvSpPr>
        <p:spPr/>
        <p:txBody>
          <a:bodyPr>
            <a:normAutofit fontScale="77500" lnSpcReduction="20000"/>
          </a:bodyPr>
          <a:lstStyle/>
          <a:p>
            <a:r>
              <a:rPr lang="en-US" dirty="0"/>
              <a:t>Generally, the equitable enforcement of contractual rights is by means of an order for specific performance which requires the defendant to carry out his or her contractual obligation. This is the order that is usually sought in relation to positive contractual obligations. </a:t>
            </a:r>
            <a:endParaRPr lang="en-US" dirty="0" smtClean="0"/>
          </a:p>
          <a:p>
            <a:r>
              <a:rPr lang="en-US" dirty="0" smtClean="0"/>
              <a:t>However</a:t>
            </a:r>
            <a:r>
              <a:rPr lang="en-US" dirty="0"/>
              <a:t>, where there is a negative contractual obligation, the injunction is the usual equitable relief that is sought. A negative contractual obligation is one where inactivity on the part of the promisor is the essence of the obligation. </a:t>
            </a:r>
            <a:endParaRPr lang="en-US" dirty="0" smtClean="0"/>
          </a:p>
          <a:p>
            <a:r>
              <a:rPr lang="en-US" dirty="0" smtClean="0"/>
              <a:t>Negative </a:t>
            </a:r>
            <a:r>
              <a:rPr lang="en-US" dirty="0"/>
              <a:t>contractual obligations can be express or implied. </a:t>
            </a:r>
            <a:endParaRPr lang="en-US" dirty="0" smtClean="0"/>
          </a:p>
          <a:p>
            <a:r>
              <a:rPr lang="en-US" dirty="0" smtClean="0"/>
              <a:t>The </a:t>
            </a:r>
            <a:r>
              <a:rPr lang="en-US" dirty="0"/>
              <a:t>classical illustration of an enforceable negative contractual obligation is a reasonable restraint of trade.</a:t>
            </a:r>
            <a:endParaRPr lang="en-AU"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Injunctions to Enforce Negative </a:t>
            </a:r>
            <a:r>
              <a:rPr lang="en-AU" dirty="0" smtClean="0"/>
              <a:t>Stipulations</a:t>
            </a:r>
            <a:endParaRPr lang="en-AU" dirty="0"/>
          </a:p>
        </p:txBody>
      </p:sp>
      <p:sp>
        <p:nvSpPr>
          <p:cNvPr id="3" name="Content Placeholder 2"/>
          <p:cNvSpPr>
            <a:spLocks noGrp="1"/>
          </p:cNvSpPr>
          <p:nvPr>
            <p:ph idx="1"/>
          </p:nvPr>
        </p:nvSpPr>
        <p:spPr/>
        <p:txBody>
          <a:bodyPr>
            <a:normAutofit fontScale="62500" lnSpcReduction="20000"/>
          </a:bodyPr>
          <a:lstStyle/>
          <a:p>
            <a:r>
              <a:rPr lang="en-US" dirty="0"/>
              <a:t>An important illustration of injunctive relief being sought to enforce negative contractual obligations is with restraints of trade in the context of personal service contracts. The typical example of such cases occurs when X, a person with particular skills and talents, promises to provide those skills and talents for the benefit of Y (the positive contractual obligation), but also promises not to provide those skills and talents for the benefit of anybody else (the negative contractual obligation). If X attempts to breach the negative contractual obligation, Y will seek to enforce it by obtaining injunctive relief to prevent X performing those services for some other person. The usual reason that X wants to breach the negative contractual obligation is that he or she no longer wants to perform the positive contractual obligation and wants to offer his or her skills and talents to Z. Y’s motivation for seeking the injunction is that, if X is prevented from offering his or her skills and talents to Z, X will decide to perform his or her positive contractual obligation. Y will rarely seek to obtain an order against X for specific performance of the positive contractual obligation because it will, in most cases, be refused on the basis that contracts for personal services are rarely specifically enforced</a:t>
            </a:r>
            <a:endParaRPr lang="en-AU"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Lumley v Wagner</a:t>
            </a:r>
            <a:r>
              <a:rPr lang="en-US" dirty="0"/>
              <a:t> (1852) 42 ER 687</a:t>
            </a:r>
            <a:endParaRPr lang="en-AU" dirty="0"/>
          </a:p>
        </p:txBody>
      </p:sp>
      <p:sp>
        <p:nvSpPr>
          <p:cNvPr id="3" name="Content Placeholder 2"/>
          <p:cNvSpPr>
            <a:spLocks noGrp="1"/>
          </p:cNvSpPr>
          <p:nvPr>
            <p:ph idx="1"/>
          </p:nvPr>
        </p:nvSpPr>
        <p:spPr/>
        <p:txBody>
          <a:bodyPr>
            <a:normAutofit fontScale="85000" lnSpcReduction="10000"/>
          </a:bodyPr>
          <a:lstStyle/>
          <a:p>
            <a:r>
              <a:rPr lang="en-US" dirty="0" smtClean="0"/>
              <a:t>This was </a:t>
            </a:r>
            <a:r>
              <a:rPr lang="en-US" dirty="0"/>
              <a:t>a cut-throat battle between the managers of two London opera houses for the services of Johanna Wagner, a famous opera singer. </a:t>
            </a:r>
            <a:endParaRPr lang="en-US" dirty="0" smtClean="0"/>
          </a:p>
          <a:p>
            <a:r>
              <a:rPr lang="en-US" dirty="0" smtClean="0"/>
              <a:t>Lumley</a:t>
            </a:r>
            <a:r>
              <a:rPr lang="en-US" dirty="0"/>
              <a:t>, the manager of the established Her Majesty’s theatre, was first to contract Wagner for a three-months’ season in 1852. </a:t>
            </a:r>
            <a:endParaRPr lang="en-US" dirty="0" smtClean="0"/>
          </a:p>
          <a:p>
            <a:r>
              <a:rPr lang="en-US" dirty="0" smtClean="0"/>
              <a:t>Significantly</a:t>
            </a:r>
            <a:r>
              <a:rPr lang="en-US" dirty="0"/>
              <a:t>, Wagner was held to have also promised that during that period she was ‘not to use her talents at any other theatre, nor in any concert or reunion, public or private, without the consent of </a:t>
            </a:r>
            <a:r>
              <a:rPr lang="en-US" dirty="0" err="1"/>
              <a:t>Mr</a:t>
            </a:r>
            <a:r>
              <a:rPr lang="en-US" dirty="0"/>
              <a:t> Lumley’. </a:t>
            </a:r>
            <a:endParaRPr lang="en-US" dirty="0" smtClean="0"/>
          </a:p>
          <a:p>
            <a:endParaRPr lang="en-AU"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Lumley v Wagner</a:t>
            </a:r>
            <a:r>
              <a:rPr lang="en-US" dirty="0"/>
              <a:t> (1852) 42 ER 687</a:t>
            </a:r>
            <a:endParaRPr lang="en-AU" dirty="0"/>
          </a:p>
        </p:txBody>
      </p:sp>
      <p:sp>
        <p:nvSpPr>
          <p:cNvPr id="3" name="Content Placeholder 2"/>
          <p:cNvSpPr>
            <a:spLocks noGrp="1"/>
          </p:cNvSpPr>
          <p:nvPr>
            <p:ph idx="1"/>
          </p:nvPr>
        </p:nvSpPr>
        <p:spPr/>
        <p:txBody>
          <a:bodyPr>
            <a:noAutofit/>
          </a:bodyPr>
          <a:lstStyle/>
          <a:p>
            <a:r>
              <a:rPr lang="en-US" sz="2000" dirty="0"/>
              <a:t>Before her contract with Lumley started, </a:t>
            </a:r>
            <a:r>
              <a:rPr lang="en-US" sz="2000" dirty="0" err="1"/>
              <a:t>Gye</a:t>
            </a:r>
            <a:r>
              <a:rPr lang="en-US" sz="2000" dirty="0"/>
              <a:t>, the manager of the recently established Covent Garden opera theatre, negotiated a contract with Wagner for the opera singer to perform at Covent Garden. </a:t>
            </a:r>
            <a:endParaRPr lang="en-US" sz="2000" dirty="0" smtClean="0"/>
          </a:p>
          <a:p>
            <a:r>
              <a:rPr lang="en-US" sz="2000" dirty="0" smtClean="0"/>
              <a:t>Performance </a:t>
            </a:r>
            <a:r>
              <a:rPr lang="en-US" sz="2000" dirty="0"/>
              <a:t>by Wagner of her contract with </a:t>
            </a:r>
            <a:r>
              <a:rPr lang="en-US" sz="2000" dirty="0" err="1"/>
              <a:t>Gye</a:t>
            </a:r>
            <a:r>
              <a:rPr lang="en-US" sz="2000" dirty="0"/>
              <a:t> would have meant breaching the negative contractual obligation in her contract with Lumley. Lumley sought, and obtained, an injunction to prevent her from doing so. </a:t>
            </a:r>
            <a:endParaRPr lang="en-US" sz="2000" dirty="0" smtClean="0"/>
          </a:p>
          <a:p>
            <a:r>
              <a:rPr lang="en-US" sz="2000" dirty="0" smtClean="0"/>
              <a:t>Lord </a:t>
            </a:r>
            <a:r>
              <a:rPr lang="en-US" sz="2000" dirty="0"/>
              <a:t>St </a:t>
            </a:r>
            <a:r>
              <a:rPr lang="en-US" sz="2000" dirty="0" err="1"/>
              <a:t>Leonards</a:t>
            </a:r>
            <a:r>
              <a:rPr lang="en-US" sz="2000" dirty="0"/>
              <a:t>, at 693, observed that the effect of the injunction was only to prevent Wagner from appearing at Covent Garden and that it did not require her to </a:t>
            </a:r>
            <a:r>
              <a:rPr lang="en-US" sz="2000" dirty="0" err="1"/>
              <a:t>fulfil</a:t>
            </a:r>
            <a:r>
              <a:rPr lang="en-US" sz="2000" dirty="0"/>
              <a:t> her obligation to Lumley at Her Majesty’s theatre, something which his Lordship said he could not directly enforce, although he conceded that the injunction could well tempt Wagner to perform her contract at Her Majesty’s theatre</a:t>
            </a:r>
            <a:r>
              <a:rPr lang="en-US" sz="2000" dirty="0" smtClean="0"/>
              <a:t>.</a:t>
            </a:r>
          </a:p>
          <a:p>
            <a:r>
              <a:rPr lang="en-AU" sz="2000" dirty="0" smtClean="0"/>
              <a:t>She didn’t sing at all which was a disaster for both theatres</a:t>
            </a:r>
          </a:p>
          <a:p>
            <a:endParaRPr lang="en-AU" sz="2000" dirty="0"/>
          </a:p>
        </p:txBody>
      </p:sp>
    </p:spTree>
    <p:extLst>
      <p:ext uri="{BB962C8B-B14F-4D97-AF65-F5344CB8AC3E}">
        <p14:creationId xmlns:p14="http://schemas.microsoft.com/office/powerpoint/2010/main" val="33713975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Warner Bros Pictures </a:t>
            </a:r>
            <a:r>
              <a:rPr lang="en-US" i="1" dirty="0" err="1"/>
              <a:t>Inc</a:t>
            </a:r>
            <a:r>
              <a:rPr lang="en-US" i="1" dirty="0"/>
              <a:t> v Nelson</a:t>
            </a:r>
            <a:r>
              <a:rPr lang="en-US" dirty="0"/>
              <a:t> [1937] 1 KB 209</a:t>
            </a:r>
            <a:endParaRPr lang="en-AU" dirty="0"/>
          </a:p>
        </p:txBody>
      </p:sp>
      <p:sp>
        <p:nvSpPr>
          <p:cNvPr id="3" name="Content Placeholder 2"/>
          <p:cNvSpPr>
            <a:spLocks noGrp="1"/>
          </p:cNvSpPr>
          <p:nvPr>
            <p:ph idx="1"/>
          </p:nvPr>
        </p:nvSpPr>
        <p:spPr/>
        <p:txBody>
          <a:bodyPr>
            <a:normAutofit fontScale="77500" lnSpcReduction="20000"/>
          </a:bodyPr>
          <a:lstStyle/>
          <a:p>
            <a:r>
              <a:rPr lang="en-US" dirty="0" smtClean="0"/>
              <a:t>Warner </a:t>
            </a:r>
            <a:r>
              <a:rPr lang="en-US" dirty="0"/>
              <a:t>Bros movie studio obtained an injunction against Bette Davis, precluding the legendary movie star from starring in movies produced by other movie studios for a period of three years. </a:t>
            </a:r>
            <a:endParaRPr lang="en-US" dirty="0" smtClean="0"/>
          </a:p>
          <a:p>
            <a:r>
              <a:rPr lang="en-US" dirty="0" smtClean="0"/>
              <a:t>Branson </a:t>
            </a:r>
            <a:r>
              <a:rPr lang="en-US" dirty="0"/>
              <a:t>J, at 219-20, conceded that Davis could well be tempted to continue to make movies with Warner Bros, but ruled that this was no grounds for refusing the injunction. </a:t>
            </a:r>
            <a:endParaRPr lang="en-US" dirty="0" smtClean="0"/>
          </a:p>
          <a:p>
            <a:r>
              <a:rPr lang="en-US" dirty="0" smtClean="0"/>
              <a:t>A </a:t>
            </a:r>
            <a:r>
              <a:rPr lang="en-US" dirty="0"/>
              <a:t>crucial factor in his </a:t>
            </a:r>
            <a:r>
              <a:rPr lang="en-US" dirty="0" err="1"/>
              <a:t>Honour’s</a:t>
            </a:r>
            <a:r>
              <a:rPr lang="en-US" dirty="0"/>
              <a:t> decision was the fact that Davis was an intelligent and capable woman who could readily obtain alternative employment if she resolved not to work for Warner Bros. </a:t>
            </a:r>
            <a:endParaRPr lang="en-US" dirty="0" smtClean="0"/>
          </a:p>
          <a:p>
            <a:r>
              <a:rPr lang="en-US" dirty="0" smtClean="0"/>
              <a:t>The </a:t>
            </a:r>
            <a:r>
              <a:rPr lang="en-US" dirty="0"/>
              <a:t>fact that this alternative employment would be less financially rewarding than acting was not relevant</a:t>
            </a:r>
            <a:endParaRPr lang="en-AU"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Page One Records Ltd v Britton</a:t>
            </a:r>
            <a:r>
              <a:rPr lang="en-US" dirty="0"/>
              <a:t> [1967] 3 All ER 822</a:t>
            </a:r>
            <a:endParaRPr lang="en-AU"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pop group ‘The </a:t>
            </a:r>
            <a:r>
              <a:rPr lang="en-US" dirty="0" err="1"/>
              <a:t>Troggs</a:t>
            </a:r>
            <a:r>
              <a:rPr lang="en-US" dirty="0"/>
              <a:t>’ entered into a management and agency agreement with Page One Records for a term of five years and promised not to engage anyone else to be their manager and agent. </a:t>
            </a:r>
            <a:endParaRPr lang="en-US" dirty="0" smtClean="0"/>
          </a:p>
          <a:p>
            <a:r>
              <a:rPr lang="en-US" dirty="0" smtClean="0"/>
              <a:t>The </a:t>
            </a:r>
            <a:r>
              <a:rPr lang="en-US" dirty="0" err="1"/>
              <a:t>Troggs</a:t>
            </a:r>
            <a:r>
              <a:rPr lang="en-US" dirty="0"/>
              <a:t> sought to engage another manager and agent. Page One Records sought an injunction to prevent them from doing so. </a:t>
            </a:r>
            <a:endParaRPr lang="en-US" dirty="0" smtClean="0"/>
          </a:p>
          <a:p>
            <a:r>
              <a:rPr lang="en-US" dirty="0" smtClean="0"/>
              <a:t>In </a:t>
            </a:r>
            <a:r>
              <a:rPr lang="en-US" dirty="0"/>
              <a:t>refusing the application, Stamp J, at 827, after referring to </a:t>
            </a:r>
            <a:r>
              <a:rPr lang="en-US" i="1" dirty="0"/>
              <a:t>Warner Bros v Nelson</a:t>
            </a:r>
            <a:r>
              <a:rPr lang="en-US" dirty="0"/>
              <a:t>, said:</a:t>
            </a:r>
            <a:endParaRPr lang="en-AU" dirty="0"/>
          </a:p>
          <a:p>
            <a:pPr>
              <a:buNone/>
            </a:pPr>
            <a:endParaRPr lang="en-US" dirty="0" smtClean="0"/>
          </a:p>
          <a:p>
            <a:pPr>
              <a:buNone/>
            </a:pPr>
            <a:r>
              <a:rPr lang="en-US" dirty="0"/>
              <a:t>	</a:t>
            </a:r>
            <a:r>
              <a:rPr lang="en-US" dirty="0" smtClean="0"/>
              <a:t>[</a:t>
            </a:r>
            <a:r>
              <a:rPr lang="en-US" dirty="0"/>
              <a:t>W]here a contract for personal service contains negative covenants, the enforcement of which will amount either to a decree of specific performance of the positive covenants of the contract or to the giving of a decree under which the defendant must either remain idle or perform those positive covenants, the court will not enforce those negative covenants.</a:t>
            </a:r>
            <a:endParaRPr lang="en-AU" dirty="0"/>
          </a:p>
          <a:p>
            <a:pPr>
              <a:buNone/>
            </a:pP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does it matter?</a:t>
            </a:r>
            <a:endParaRPr lang="en-AU" dirty="0"/>
          </a:p>
        </p:txBody>
      </p:sp>
      <p:sp>
        <p:nvSpPr>
          <p:cNvPr id="3" name="Content Placeholder 2"/>
          <p:cNvSpPr>
            <a:spLocks noGrp="1"/>
          </p:cNvSpPr>
          <p:nvPr>
            <p:ph idx="1"/>
          </p:nvPr>
        </p:nvSpPr>
        <p:spPr/>
        <p:txBody>
          <a:bodyPr>
            <a:normAutofit fontScale="85000" lnSpcReduction="10000"/>
          </a:bodyPr>
          <a:lstStyle/>
          <a:p>
            <a:r>
              <a:rPr lang="en-US" dirty="0" smtClean="0"/>
              <a:t>The distinction is important because with injunctions in the auxiliary jurisdiction, a plaintiff must first establish that damages at common law are an inadequate remedy, and secondly, it may be the case in some situations that he or she must also show that the right being protected is a proprietary right.</a:t>
            </a:r>
          </a:p>
          <a:p>
            <a:r>
              <a:rPr lang="en-US" dirty="0" smtClean="0"/>
              <a:t>However</a:t>
            </a:r>
            <a:r>
              <a:rPr lang="en-US" dirty="0"/>
              <a:t>, in the exclusive jurisdiction, neither the inadequacy of damages nor the proprietary in nature of the plaintiff’s right are relevant in assessing whether the injunction should be granted.</a:t>
            </a:r>
            <a:endParaRPr lang="en-AU" dirty="0"/>
          </a:p>
          <a:p>
            <a:endParaRPr lang="en-AU"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Injunctions to Enforce Negative </a:t>
            </a:r>
            <a:r>
              <a:rPr lang="en-AU" dirty="0" smtClean="0"/>
              <a:t>Stipulations</a:t>
            </a:r>
            <a:endParaRPr lang="en-AU" dirty="0"/>
          </a:p>
        </p:txBody>
      </p:sp>
      <p:sp>
        <p:nvSpPr>
          <p:cNvPr id="3" name="Content Placeholder 2"/>
          <p:cNvSpPr>
            <a:spLocks noGrp="1"/>
          </p:cNvSpPr>
          <p:nvPr>
            <p:ph idx="1"/>
          </p:nvPr>
        </p:nvSpPr>
        <p:spPr/>
        <p:txBody>
          <a:bodyPr>
            <a:normAutofit fontScale="70000" lnSpcReduction="20000"/>
          </a:bodyPr>
          <a:lstStyle/>
          <a:p>
            <a:r>
              <a:rPr lang="en-US" dirty="0" smtClean="0"/>
              <a:t>Stamp </a:t>
            </a:r>
            <a:r>
              <a:rPr lang="en-US" dirty="0"/>
              <a:t>J doubted that The </a:t>
            </a:r>
            <a:r>
              <a:rPr lang="en-US" dirty="0" err="1"/>
              <a:t>Troggs</a:t>
            </a:r>
            <a:r>
              <a:rPr lang="en-US" dirty="0"/>
              <a:t> could continue to function without the services of a manager and agent or seek other employment, and that they would need a manager and agent to function successfully as a pop group. According to Stamp J, at 827, this was so because</a:t>
            </a:r>
            <a:r>
              <a:rPr lang="en-US" dirty="0" smtClean="0"/>
              <a:t>:</a:t>
            </a:r>
            <a:endParaRPr lang="en-AU" dirty="0"/>
          </a:p>
          <a:p>
            <a:r>
              <a:rPr lang="en-US" dirty="0"/>
              <a:t>The </a:t>
            </a:r>
            <a:r>
              <a:rPr lang="en-US" dirty="0" err="1"/>
              <a:t>Troggs</a:t>
            </a:r>
            <a:r>
              <a:rPr lang="en-US" dirty="0"/>
              <a:t> are simple persons, of no business experience, and could not survive without the services of a manager … I entertain no doubt that they would be compelled, if the injunction were granted, … to continue to employ [Page One Records] as their manager and agent … [I]t would be a bad thing to put pressure on the </a:t>
            </a:r>
            <a:r>
              <a:rPr lang="en-US" dirty="0" err="1"/>
              <a:t>Troggs</a:t>
            </a:r>
            <a:r>
              <a:rPr lang="en-US" dirty="0"/>
              <a:t> to continue to employ as a manager and agent one, who, unlike the plaintiff in those cases [such as </a:t>
            </a:r>
            <a:r>
              <a:rPr lang="en-US" i="1" dirty="0"/>
              <a:t>Lumley v Wagner</a:t>
            </a:r>
            <a:r>
              <a:rPr lang="en-US" dirty="0"/>
              <a:t> and </a:t>
            </a:r>
            <a:r>
              <a:rPr lang="en-US" i="1" dirty="0"/>
              <a:t>Warner Bros v Nelson</a:t>
            </a:r>
            <a:r>
              <a:rPr lang="en-US" dirty="0"/>
              <a:t>] who had merely to pay the defendant money, has duties of a personal and fiduciary nature to perform and in whom the </a:t>
            </a:r>
            <a:r>
              <a:rPr lang="en-US" dirty="0" err="1"/>
              <a:t>Troggs</a:t>
            </a:r>
            <a:r>
              <a:rPr lang="en-US" dirty="0"/>
              <a:t>, for reasons good, bad or indifferent, have lost confidence and who may, for all I know, fail in its duty to them.</a:t>
            </a:r>
            <a:endParaRPr lang="en-AU" dirty="0"/>
          </a:p>
          <a:p>
            <a:pPr>
              <a:buNone/>
            </a:pPr>
            <a:endParaRPr lang="en-AU" dirty="0"/>
          </a:p>
          <a:p>
            <a:pPr>
              <a:buNone/>
            </a:pPr>
            <a:endParaRPr lang="en-AU"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Cowell v Rosehill Racecourse Co Ltd </a:t>
            </a:r>
            <a:r>
              <a:rPr lang="en-AU" dirty="0"/>
              <a:t>(1937) 56 CLR 605 </a:t>
            </a:r>
          </a:p>
        </p:txBody>
      </p:sp>
      <p:sp>
        <p:nvSpPr>
          <p:cNvPr id="3" name="Content Placeholder 2"/>
          <p:cNvSpPr>
            <a:spLocks noGrp="1"/>
          </p:cNvSpPr>
          <p:nvPr>
            <p:ph idx="1"/>
          </p:nvPr>
        </p:nvSpPr>
        <p:spPr/>
        <p:txBody>
          <a:bodyPr>
            <a:normAutofit fontScale="77500" lnSpcReduction="20000"/>
          </a:bodyPr>
          <a:lstStyle/>
          <a:p>
            <a:r>
              <a:rPr lang="en-AU" dirty="0" smtClean="0"/>
              <a:t>Cowell had a ticket to the races (a bare licence)</a:t>
            </a:r>
          </a:p>
          <a:p>
            <a:r>
              <a:rPr lang="en-AU" dirty="0" smtClean="0"/>
              <a:t>He got removed</a:t>
            </a:r>
          </a:p>
          <a:p>
            <a:r>
              <a:rPr lang="en-AU" dirty="0" smtClean="0"/>
              <a:t>Can a licence be revoked without permission?</a:t>
            </a:r>
          </a:p>
          <a:p>
            <a:r>
              <a:rPr lang="en-AU" dirty="0" smtClean="0"/>
              <a:t>Can you get an injunction to prevent the revocation?</a:t>
            </a:r>
          </a:p>
          <a:p>
            <a:r>
              <a:rPr lang="en-AU" dirty="0" smtClean="0"/>
              <a:t>A bare licence will not ordinarily be specifically performed</a:t>
            </a:r>
          </a:p>
          <a:p>
            <a:r>
              <a:rPr lang="en-AU" dirty="0" smtClean="0"/>
              <a:t>The court acknowledged </a:t>
            </a:r>
            <a:r>
              <a:rPr lang="en-AU" dirty="0"/>
              <a:t>the possibility of a negative stipulation being specifically enforced, but </a:t>
            </a:r>
            <a:r>
              <a:rPr lang="en-AU" dirty="0" smtClean="0"/>
              <a:t>it </a:t>
            </a:r>
            <a:r>
              <a:rPr lang="en-AU" dirty="0"/>
              <a:t>denied the enforcement of a negative stipulation where the grant of the licence was only a secondary consideration. </a:t>
            </a:r>
            <a:endParaRPr lang="en-AU" dirty="0" smtClean="0"/>
          </a:p>
          <a:p>
            <a:r>
              <a:rPr lang="en-AU" dirty="0" smtClean="0"/>
              <a:t>The </a:t>
            </a:r>
            <a:r>
              <a:rPr lang="en-AU" dirty="0"/>
              <a:t>licence was subsidiary to the primary right which was admission to view a public amusement</a:t>
            </a:r>
            <a:r>
              <a:rPr lang="en-AU" dirty="0" smtClean="0"/>
              <a:t>. That primary right could not be proprietary</a:t>
            </a:r>
          </a:p>
        </p:txBody>
      </p:sp>
    </p:spTree>
    <p:extLst>
      <p:ext uri="{BB962C8B-B14F-4D97-AF65-F5344CB8AC3E}">
        <p14:creationId xmlns:p14="http://schemas.microsoft.com/office/powerpoint/2010/main" val="3501070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Cowell v Rosehill Racecourse Co Ltd </a:t>
            </a:r>
            <a:r>
              <a:rPr lang="en-AU" dirty="0"/>
              <a:t>(1937) 56 CLR 605 </a:t>
            </a:r>
          </a:p>
        </p:txBody>
      </p:sp>
      <p:sp>
        <p:nvSpPr>
          <p:cNvPr id="3" name="Content Placeholder 2"/>
          <p:cNvSpPr>
            <a:spLocks noGrp="1"/>
          </p:cNvSpPr>
          <p:nvPr>
            <p:ph idx="1"/>
          </p:nvPr>
        </p:nvSpPr>
        <p:spPr/>
        <p:txBody>
          <a:bodyPr>
            <a:normAutofit fontScale="62500" lnSpcReduction="20000"/>
          </a:bodyPr>
          <a:lstStyle/>
          <a:p>
            <a:r>
              <a:rPr lang="en-AU" dirty="0" smtClean="0"/>
              <a:t>HC says there is no grant – deed makes no difference to a bare licence – so this is not a basis for an injunction</a:t>
            </a:r>
          </a:p>
          <a:p>
            <a:r>
              <a:rPr lang="en-AU" dirty="0"/>
              <a:t>Latham CJ - In my opinion, the first ground upon which </a:t>
            </a:r>
            <a:r>
              <a:rPr lang="en-AU" i="1" dirty="0"/>
              <a:t>Hurst's Case</a:t>
            </a:r>
            <a:r>
              <a:rPr lang="en-AU" dirty="0"/>
              <a:t> was decided (that there was in that case a licence coupled with an interest) cannot be supported</a:t>
            </a:r>
            <a:r>
              <a:rPr lang="en-AU" dirty="0" smtClean="0"/>
              <a:t>. No interest</a:t>
            </a:r>
            <a:endParaRPr lang="en-AU" dirty="0"/>
          </a:p>
          <a:p>
            <a:r>
              <a:rPr lang="en-AU" dirty="0" smtClean="0"/>
              <a:t>Starke J - </a:t>
            </a:r>
            <a:r>
              <a:rPr lang="en-AU" dirty="0"/>
              <a:t>Again the fallacy is, I think, in the assumption that the ticket issued to the plaintiff conferred on him a right to some ascertainable property in equity: it did not do so in equity any more than at law. The relationship created by the issue of the ticket was merely contractual. It was immaterial whether the ticket was under seal or not, for the licence to hear and see the performance was not coupled with any grant or interest in any ascertainable property, either in equity or at law. Consequently, it should follow that the licence to hear and see the performance was revocable</a:t>
            </a:r>
            <a:r>
              <a:rPr lang="en-AU" dirty="0" smtClean="0"/>
              <a:t>.</a:t>
            </a:r>
          </a:p>
          <a:p>
            <a:r>
              <a:rPr lang="en-AU" dirty="0"/>
              <a:t>Dixon J - It could not constitute a licence coupled with a grant. For it does not purport to confer any interest in any corporeal thing. </a:t>
            </a:r>
            <a:endParaRPr lang="en-AU" dirty="0" smtClean="0"/>
          </a:p>
        </p:txBody>
      </p:sp>
    </p:spTree>
    <p:extLst>
      <p:ext uri="{BB962C8B-B14F-4D97-AF65-F5344CB8AC3E}">
        <p14:creationId xmlns:p14="http://schemas.microsoft.com/office/powerpoint/2010/main" val="38758544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Cowell v Rosehill Racecourse Co Ltd </a:t>
            </a:r>
            <a:r>
              <a:rPr lang="en-AU" dirty="0"/>
              <a:t>(1937) 56 CLR 605 </a:t>
            </a:r>
          </a:p>
        </p:txBody>
      </p:sp>
      <p:sp>
        <p:nvSpPr>
          <p:cNvPr id="3" name="Content Placeholder 2"/>
          <p:cNvSpPr>
            <a:spLocks noGrp="1"/>
          </p:cNvSpPr>
          <p:nvPr>
            <p:ph idx="1"/>
          </p:nvPr>
        </p:nvSpPr>
        <p:spPr/>
        <p:txBody>
          <a:bodyPr>
            <a:normAutofit fontScale="47500" lnSpcReduction="20000"/>
          </a:bodyPr>
          <a:lstStyle/>
          <a:p>
            <a:r>
              <a:rPr lang="en-AU" dirty="0" smtClean="0"/>
              <a:t>Second ground – there is an implied contractual term not to revoke which can be protected using spec </a:t>
            </a:r>
            <a:r>
              <a:rPr lang="en-AU" dirty="0" err="1" smtClean="0"/>
              <a:t>perf</a:t>
            </a:r>
            <a:r>
              <a:rPr lang="en-AU" dirty="0" smtClean="0"/>
              <a:t> and injunctions</a:t>
            </a:r>
          </a:p>
          <a:p>
            <a:r>
              <a:rPr lang="en-AU" dirty="0"/>
              <a:t>Latham CJ – In this case the plaintiff relies upon an equitable replication containing an allegation that the defendant for consideration agreed not to revoke the licence to enter and remain upon the racecourse. Whether this replication is good or not depends upon whether such an agreement, if proved, prevents in equity the revocation of the licence in such a sense as to make entirely ineffectual anything purporting to be a revocation of the licence. Except in </a:t>
            </a:r>
            <a:r>
              <a:rPr lang="en-AU" i="1" dirty="0"/>
              <a:t>Hurst's Case</a:t>
            </a:r>
            <a:r>
              <a:rPr lang="en-AU" dirty="0"/>
              <a:t>[</a:t>
            </a:r>
            <a:r>
              <a:rPr lang="en-AU" dirty="0">
                <a:hlinkClick r:id="" action="ppaction://hlinkfile"/>
              </a:rPr>
              <a:t>22</a:t>
            </a:r>
            <a:r>
              <a:rPr lang="en-AU" dirty="0"/>
              <a:t>] there is no authority for the proposition that such a licence cannot be revoked at law in cases where no proprietary interest has been granted. The question is whether there is any principle of equity which prevents the effectual revocation of such a licence even though the revocation be a breach of contract. No authority apart from </a:t>
            </a:r>
            <a:r>
              <a:rPr lang="en-AU" i="1" dirty="0"/>
              <a:t>Hurst's Case</a:t>
            </a:r>
            <a:r>
              <a:rPr lang="en-AU" dirty="0"/>
              <a:t> has been cited to show that this is a principle of equity. Whether the replication is good or bad depends, not upon rules of pleading, but upon whether the facts alleged constitute a good answer in equity to the plea raised by the defendant that the plaintiff was a trespasser. If his licence was effectually revoked, though wrongfully, he was a trespasser, and the removal of him from the racecourse without the use of undue force did not constitute an assault. The plaintiff can escape from the position of being a trespasser only by showing that the licence was not effectually revoked. The only argument to support this proposition is to be found in the contention that the defendant cannot be heard to rely upon his own wrongful act in revoking the licence which he had agreed not to revoke. If the principle to be applied is a principle that the defendant cannot rely upon his own breach of contract, then that principle would surely have been mentioned in the reports of decided cases. No reference, however, has been made to any cases decided upon the basis of this principle.</a:t>
            </a:r>
          </a:p>
          <a:p>
            <a:endParaRPr lang="en-AU" dirty="0" smtClean="0"/>
          </a:p>
        </p:txBody>
      </p:sp>
    </p:spTree>
    <p:extLst>
      <p:ext uri="{BB962C8B-B14F-4D97-AF65-F5344CB8AC3E}">
        <p14:creationId xmlns:p14="http://schemas.microsoft.com/office/powerpoint/2010/main" val="30882283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Cowell v Rosehill Racecourse Co Ltd </a:t>
            </a:r>
            <a:r>
              <a:rPr lang="en-AU" dirty="0"/>
              <a:t>(1937) 56 CLR 605 </a:t>
            </a:r>
          </a:p>
        </p:txBody>
      </p:sp>
      <p:sp>
        <p:nvSpPr>
          <p:cNvPr id="3" name="Content Placeholder 2"/>
          <p:cNvSpPr>
            <a:spLocks noGrp="1"/>
          </p:cNvSpPr>
          <p:nvPr>
            <p:ph idx="1"/>
          </p:nvPr>
        </p:nvSpPr>
        <p:spPr/>
        <p:txBody>
          <a:bodyPr>
            <a:normAutofit fontScale="77500" lnSpcReduction="20000"/>
          </a:bodyPr>
          <a:lstStyle/>
          <a:p>
            <a:r>
              <a:rPr lang="en-AU" dirty="0" err="1" smtClean="0"/>
              <a:t>McTiernan</a:t>
            </a:r>
            <a:r>
              <a:rPr lang="en-AU" dirty="0" smtClean="0"/>
              <a:t> </a:t>
            </a:r>
            <a:r>
              <a:rPr lang="en-AU" dirty="0"/>
              <a:t>J - The substance of the agreement pleaded is that the respondent for valuable consideration permitted the appellant to go upon its racecourse to see all the races to be run at the meeting and to remain there for that purpose until the conclusion of the meeting. That agreement is not of the class which equity will enforce. The stipulation which is in the negative form expressed substantially the same obligation and does not give the appellant any equity to the performance of the promise in specie. In my opinion the contract pleaded created no equity in the appellant which enabled him to say that, in the contemplation of a court of equity, he would not be a trespasser although the respondent assumed to revoke his licence to go on the land and see all the races</a:t>
            </a:r>
            <a:endParaRPr lang="en-AU" dirty="0" smtClean="0"/>
          </a:p>
        </p:txBody>
      </p:sp>
    </p:spTree>
    <p:extLst>
      <p:ext uri="{BB962C8B-B14F-4D97-AF65-F5344CB8AC3E}">
        <p14:creationId xmlns:p14="http://schemas.microsoft.com/office/powerpoint/2010/main" val="3904485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Cowell v Rosehill Racecourse Co Ltd </a:t>
            </a:r>
            <a:r>
              <a:rPr lang="en-AU" dirty="0"/>
              <a:t>(1937) 56 CLR 605 </a:t>
            </a:r>
          </a:p>
        </p:txBody>
      </p:sp>
      <p:sp>
        <p:nvSpPr>
          <p:cNvPr id="3" name="Content Placeholder 2"/>
          <p:cNvSpPr>
            <a:spLocks noGrp="1"/>
          </p:cNvSpPr>
          <p:nvPr>
            <p:ph idx="1"/>
          </p:nvPr>
        </p:nvSpPr>
        <p:spPr/>
        <p:txBody>
          <a:bodyPr>
            <a:normAutofit fontScale="55000" lnSpcReduction="20000"/>
          </a:bodyPr>
          <a:lstStyle/>
          <a:p>
            <a:r>
              <a:rPr lang="en-AU" dirty="0" smtClean="0"/>
              <a:t>Starke J – maybe - The </a:t>
            </a:r>
            <a:r>
              <a:rPr lang="en-AU" dirty="0"/>
              <a:t>plaintiff had a licence given for value, coupled with an agreement not to revoke it. That was an enforceable right, and it was a breach of contract to revoke the licence. The replication in the present case expressly alleges that for a certain consideration the defendant "promised the plaintiff that it would not during the period of the race meeting and before the conclusion thereof revoke the said licence." On demurrer, that allegation must be accepted as a fact, however improbable it may be as a matter of proof. It is, of course, true that a court of equity had jurisdiction to restrain the violation of stipulations in contracts. Normally, it so restrained the breach of purely negative stipulations, but exercised a wide discretion in the case of affirmative stipulations (</a:t>
            </a:r>
            <a:r>
              <a:rPr lang="en-AU" i="1" dirty="0"/>
              <a:t>Doherty v. Allman</a:t>
            </a:r>
            <a:r>
              <a:rPr lang="en-AU" dirty="0"/>
              <a:t>[</a:t>
            </a:r>
            <a:r>
              <a:rPr lang="en-AU" dirty="0">
                <a:hlinkClick r:id="" action="ppaction://hlinkfile"/>
              </a:rPr>
              <a:t>68</a:t>
            </a:r>
            <a:r>
              <a:rPr lang="en-AU" dirty="0"/>
              <a:t>]). But rights in property and contractual stipulations must not be confused. In </a:t>
            </a:r>
            <a:r>
              <a:rPr lang="en-AU" i="1" dirty="0"/>
              <a:t>Hurst's Case</a:t>
            </a:r>
            <a:r>
              <a:rPr lang="en-AU" dirty="0"/>
              <a:t> the plaintiff did not establish any right at law or in equity in any ascertainable property, but at best the breach of a contractual obligation. Assuming that a court of equity had jurisdiction to restrain and would by injunction have restrained such a breach—and cases may be put even of rights "to hear and see performances," for instance, a contract for a box or a seat during a season of opera, in which equity might so act—still, the contract would not create a licence coupled with a grant or interest in any ascertainable property, which is the relevant consideration. The question is not whether a court of equity would grant an injunction for a breach of the contract, but whether an action of trespass is maintainable.</a:t>
            </a:r>
            <a:endParaRPr lang="en-AU" dirty="0" smtClean="0"/>
          </a:p>
        </p:txBody>
      </p:sp>
    </p:spTree>
    <p:extLst>
      <p:ext uri="{BB962C8B-B14F-4D97-AF65-F5344CB8AC3E}">
        <p14:creationId xmlns:p14="http://schemas.microsoft.com/office/powerpoint/2010/main" val="29586266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Cowell v Rosehill Racecourse Co Ltd </a:t>
            </a:r>
            <a:r>
              <a:rPr lang="en-AU" dirty="0"/>
              <a:t>(1937) 56 CLR 605 </a:t>
            </a:r>
          </a:p>
        </p:txBody>
      </p:sp>
      <p:sp>
        <p:nvSpPr>
          <p:cNvPr id="3" name="Content Placeholder 2"/>
          <p:cNvSpPr>
            <a:spLocks noGrp="1"/>
          </p:cNvSpPr>
          <p:nvPr>
            <p:ph idx="1"/>
          </p:nvPr>
        </p:nvSpPr>
        <p:spPr/>
        <p:txBody>
          <a:bodyPr>
            <a:normAutofit fontScale="70000" lnSpcReduction="20000"/>
          </a:bodyPr>
          <a:lstStyle/>
          <a:p>
            <a:r>
              <a:rPr lang="en-AU" dirty="0" smtClean="0"/>
              <a:t>Dixon </a:t>
            </a:r>
            <a:r>
              <a:rPr lang="en-AU" dirty="0"/>
              <a:t>J – maybe - Is there a liability in equity? Does any equity arise out of the plaintiff's situation entitling him to relief against the consequences of the defendant's reliance upon its legal rights? Would the Court of Chancery have granted an unconditional injunction restraining the defendant from justifying the assault complained of in the plaintiff's action on the ground that he was a trespasser? If so, in New South Wales the justification pleaded by the defendant is well answered by a replication on equitable grounds setting forth the facts which would entitle the plaintiff to such an injunction. Under the Judicature system the justification would be well answered by a reply setting out facts which formerly would have entitled the plaintiff to an injunction restraining the defendant from relying at law on such a justification, even if the injunction would have been conditional and not absolute.</a:t>
            </a:r>
          </a:p>
          <a:p>
            <a:endParaRPr lang="en-AU" dirty="0" smtClean="0"/>
          </a:p>
        </p:txBody>
      </p:sp>
    </p:spTree>
    <p:extLst>
      <p:ext uri="{BB962C8B-B14F-4D97-AF65-F5344CB8AC3E}">
        <p14:creationId xmlns:p14="http://schemas.microsoft.com/office/powerpoint/2010/main" val="13927982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Cowell v Rosehill Racecourse Co Ltd </a:t>
            </a:r>
            <a:r>
              <a:rPr lang="en-AU" dirty="0"/>
              <a:t>(1937) 56 CLR 605 </a:t>
            </a:r>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r>
              <a:rPr lang="en-AU" dirty="0"/>
              <a:t>But I am unable to believe that any equity exists as a result of which the plaintiff could meet the defendant's justification. This opinion I base upon the substantial ground that a patron of a public amusement who pays for admission obtains by the contract so formed and by acting on the licence it imports no equity against the subsequent revocation of the licence and the exercise by the proprietor of his common law right of expelling the patron. The rights conferred upon the plaintiff by the contract possess none of the characteristics which bring legal rights within the protection of equitable remedies, and the position of the plaintiff at law gives him no title under any recognizable equitable principle to relief against the exercise by the defendant of his legal rights. No right of a proprietary nature is given. The contract is not of a kind which courts of equity have ever enforced specifically. It is not an attempt to confer a right by </a:t>
            </a:r>
            <a:r>
              <a:rPr lang="en-AU" dirty="0" err="1"/>
              <a:t>parol</a:t>
            </a:r>
            <a:r>
              <a:rPr lang="en-AU" dirty="0"/>
              <a:t> agreement which at law might have been effectually granted by a deed. There is no clear negative stipulation the breach of which would be restrained by injunction.</a:t>
            </a:r>
          </a:p>
        </p:txBody>
      </p:sp>
    </p:spTree>
    <p:extLst>
      <p:ext uri="{BB962C8B-B14F-4D97-AF65-F5344CB8AC3E}">
        <p14:creationId xmlns:p14="http://schemas.microsoft.com/office/powerpoint/2010/main" val="6934209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err="1"/>
              <a:t>Curro</a:t>
            </a:r>
            <a:r>
              <a:rPr lang="en-AU" i="1" dirty="0"/>
              <a:t> v Beyond Productions Pty Ltd</a:t>
            </a:r>
            <a:r>
              <a:rPr lang="en-AU" dirty="0"/>
              <a:t> (1993) 30 NSWLR 337</a:t>
            </a:r>
          </a:p>
        </p:txBody>
      </p:sp>
      <p:sp>
        <p:nvSpPr>
          <p:cNvPr id="3" name="Content Placeholder 2"/>
          <p:cNvSpPr>
            <a:spLocks noGrp="1"/>
          </p:cNvSpPr>
          <p:nvPr>
            <p:ph idx="1"/>
          </p:nvPr>
        </p:nvSpPr>
        <p:spPr/>
        <p:txBody>
          <a:bodyPr>
            <a:normAutofit fontScale="85000" lnSpcReduction="10000"/>
          </a:bodyPr>
          <a:lstStyle/>
          <a:p>
            <a:r>
              <a:rPr lang="en-US" dirty="0"/>
              <a:t>Tracey </a:t>
            </a:r>
            <a:r>
              <a:rPr lang="en-US" dirty="0" err="1"/>
              <a:t>Curro</a:t>
            </a:r>
            <a:r>
              <a:rPr lang="en-US" dirty="0"/>
              <a:t> was prevented from taking up a position with the </a:t>
            </a:r>
            <a:r>
              <a:rPr lang="en-US" i="1" dirty="0"/>
              <a:t>60 Minutes</a:t>
            </a:r>
            <a:r>
              <a:rPr lang="en-US" dirty="0"/>
              <a:t> program on the Nine Network, while she was still contracted to work for the </a:t>
            </a:r>
            <a:r>
              <a:rPr lang="en-US" i="1" dirty="0"/>
              <a:t>Beyond 2000</a:t>
            </a:r>
            <a:r>
              <a:rPr lang="en-US" dirty="0"/>
              <a:t> program on the Seven Network. </a:t>
            </a:r>
          </a:p>
          <a:p>
            <a:r>
              <a:rPr lang="en-US" dirty="0" smtClean="0"/>
              <a:t>The </a:t>
            </a:r>
            <a:r>
              <a:rPr lang="en-US" dirty="0"/>
              <a:t>Court of Appeal, at 348, viewed </a:t>
            </a:r>
            <a:r>
              <a:rPr lang="en-US" dirty="0" err="1"/>
              <a:t>Curro’s</a:t>
            </a:r>
            <a:r>
              <a:rPr lang="en-US" dirty="0"/>
              <a:t> conduct in signing a contract to work on the </a:t>
            </a:r>
            <a:r>
              <a:rPr lang="en-US" i="1" dirty="0"/>
              <a:t>60 Minutes</a:t>
            </a:r>
            <a:r>
              <a:rPr lang="en-US" dirty="0"/>
              <a:t> program as a ‘ﬂagrant and opportunistic’ breach of her contract with Beyond Productions, and held that the injunction would not force her to choose between performing her contract with Beyond Productions or remaining idle. </a:t>
            </a:r>
            <a:endParaRPr lang="en-AU" dirty="0"/>
          </a:p>
        </p:txBody>
      </p:sp>
    </p:spTree>
    <p:extLst>
      <p:ext uri="{BB962C8B-B14F-4D97-AF65-F5344CB8AC3E}">
        <p14:creationId xmlns:p14="http://schemas.microsoft.com/office/powerpoint/2010/main" val="32549618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Bulldogs Rugby League Club Ltd v Williams </a:t>
            </a:r>
            <a:r>
              <a:rPr lang="en-AU" dirty="0"/>
              <a:t>[2008] NSWSC 822</a:t>
            </a:r>
          </a:p>
        </p:txBody>
      </p:sp>
      <p:sp>
        <p:nvSpPr>
          <p:cNvPr id="3" name="Content Placeholder 2"/>
          <p:cNvSpPr>
            <a:spLocks noGrp="1"/>
          </p:cNvSpPr>
          <p:nvPr>
            <p:ph idx="1"/>
          </p:nvPr>
        </p:nvSpPr>
        <p:spPr/>
        <p:txBody>
          <a:bodyPr>
            <a:normAutofit fontScale="92500" lnSpcReduction="20000"/>
          </a:bodyPr>
          <a:lstStyle/>
          <a:p>
            <a:r>
              <a:rPr lang="en-AU" dirty="0" smtClean="0"/>
              <a:t>Sonny Bill left the Bulldogs and went to play for Toulon in Union</a:t>
            </a:r>
          </a:p>
          <a:p>
            <a:r>
              <a:rPr lang="en-AU" dirty="0" smtClean="0"/>
              <a:t>Interlocutory Injunction sought</a:t>
            </a:r>
          </a:p>
          <a:p>
            <a:r>
              <a:rPr lang="en-AU" dirty="0" smtClean="0"/>
              <a:t>Serious Question&gt; yes contract was still on foot and it was a negative stipulation</a:t>
            </a:r>
          </a:p>
          <a:p>
            <a:r>
              <a:rPr lang="en-AU" dirty="0" smtClean="0"/>
              <a:t>Irreparable harm&gt; no replacement could match his star power</a:t>
            </a:r>
          </a:p>
          <a:p>
            <a:r>
              <a:rPr lang="en-AU" dirty="0" smtClean="0"/>
              <a:t>Balance of convenience&gt; overseas? House in Sydney</a:t>
            </a:r>
          </a:p>
          <a:p>
            <a:r>
              <a:rPr lang="en-AU" dirty="0" smtClean="0"/>
              <a:t>Williams settled the case</a:t>
            </a:r>
            <a:endParaRPr lang="en-AU" dirty="0"/>
          </a:p>
        </p:txBody>
      </p:sp>
    </p:spTree>
    <p:extLst>
      <p:ext uri="{BB962C8B-B14F-4D97-AF65-F5344CB8AC3E}">
        <p14:creationId xmlns:p14="http://schemas.microsoft.com/office/powerpoint/2010/main" val="301368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Injunctions Protect Rights</a:t>
            </a:r>
            <a:endParaRPr lang="en-AU" dirty="0"/>
          </a:p>
        </p:txBody>
      </p:sp>
      <p:sp>
        <p:nvSpPr>
          <p:cNvPr id="3" name="Content Placeholder 2"/>
          <p:cNvSpPr>
            <a:spLocks noGrp="1"/>
          </p:cNvSpPr>
          <p:nvPr>
            <p:ph idx="1"/>
          </p:nvPr>
        </p:nvSpPr>
        <p:spPr/>
        <p:txBody>
          <a:bodyPr>
            <a:normAutofit fontScale="85000" lnSpcReduction="10000"/>
          </a:bodyPr>
          <a:lstStyle/>
          <a:p>
            <a:pPr>
              <a:buNone/>
            </a:pPr>
            <a:r>
              <a:rPr lang="en-GB" dirty="0"/>
              <a:t>Injunctive relief will not be ordered if there has been no violation of the plaintiff’s rights: </a:t>
            </a:r>
            <a:r>
              <a:rPr lang="en-US" i="1" dirty="0"/>
              <a:t>North London Railway Co v Great Northern Railway Co</a:t>
            </a:r>
            <a:r>
              <a:rPr lang="en-US" dirty="0"/>
              <a:t> (1883) 11 QBD </a:t>
            </a:r>
            <a:r>
              <a:rPr lang="en-US" dirty="0" smtClean="0"/>
              <a:t>30</a:t>
            </a:r>
          </a:p>
          <a:p>
            <a:pPr>
              <a:buNone/>
            </a:pPr>
            <a:endParaRPr lang="en-AU" dirty="0"/>
          </a:p>
          <a:p>
            <a:pPr>
              <a:buNone/>
            </a:pPr>
            <a:r>
              <a:rPr lang="en-US" i="1" dirty="0"/>
              <a:t>Australian Broadcasting Corporation v O’Neill</a:t>
            </a:r>
            <a:r>
              <a:rPr lang="en-US" dirty="0"/>
              <a:t> (2006) 227 CLR 57 at 78; 229 ALR 457 at 475, </a:t>
            </a:r>
            <a:r>
              <a:rPr lang="en-US" dirty="0" err="1"/>
              <a:t>Gummow</a:t>
            </a:r>
            <a:r>
              <a:rPr lang="en-US" dirty="0"/>
              <a:t> and Hayne JJ said that ‘where an interlocutory injunction is sought, it is necessary to identify the legal (including statutory) or equitable rights which are to be determined at the trial and in respect of which final relief is sought’</a:t>
            </a:r>
            <a:endParaRPr lang="en-AU"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Injunctions to enforce statutory rights</a:t>
            </a:r>
          </a:p>
        </p:txBody>
      </p:sp>
      <p:sp>
        <p:nvSpPr>
          <p:cNvPr id="3" name="Content Placeholder 2"/>
          <p:cNvSpPr>
            <a:spLocks noGrp="1"/>
          </p:cNvSpPr>
          <p:nvPr>
            <p:ph idx="1"/>
          </p:nvPr>
        </p:nvSpPr>
        <p:spPr/>
        <p:txBody>
          <a:bodyPr>
            <a:normAutofit lnSpcReduction="10000"/>
          </a:bodyPr>
          <a:lstStyle/>
          <a:p>
            <a:r>
              <a:rPr lang="en-GB" dirty="0"/>
              <a:t>Where there has been a breach of statute, there are a number of possibilities in so far as obtaining an injunction is concerned. </a:t>
            </a:r>
            <a:endParaRPr lang="en-GB" dirty="0" smtClean="0"/>
          </a:p>
          <a:p>
            <a:r>
              <a:rPr lang="en-GB" dirty="0" smtClean="0"/>
              <a:t>First</a:t>
            </a:r>
            <a:r>
              <a:rPr lang="en-GB" dirty="0"/>
              <a:t>, the legislation may expressly or impliedly exclude any remedy other than those which it expressly provides for, thereby excluding the remedy of an injunction: </a:t>
            </a:r>
            <a:r>
              <a:rPr lang="en-GB" i="1" dirty="0"/>
              <a:t>Ramsay v </a:t>
            </a:r>
            <a:r>
              <a:rPr lang="en-GB" i="1" dirty="0" err="1"/>
              <a:t>Aberfoyle</a:t>
            </a:r>
            <a:r>
              <a:rPr lang="en-GB" i="1" dirty="0"/>
              <a:t> Manufacturing Company (Australia) Pty Ltd</a:t>
            </a:r>
            <a:r>
              <a:rPr lang="en-GB" dirty="0"/>
              <a:t> (1935) 54 CLR 230, at 239-40, 255-6.</a:t>
            </a:r>
            <a:endParaRPr lang="en-AU"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Injunctions to enforce statutory rights</a:t>
            </a:r>
          </a:p>
        </p:txBody>
      </p:sp>
      <p:sp>
        <p:nvSpPr>
          <p:cNvPr id="3" name="Content Placeholder 2"/>
          <p:cNvSpPr>
            <a:spLocks noGrp="1"/>
          </p:cNvSpPr>
          <p:nvPr>
            <p:ph idx="1"/>
          </p:nvPr>
        </p:nvSpPr>
        <p:spPr/>
        <p:txBody>
          <a:bodyPr>
            <a:normAutofit fontScale="92500" lnSpcReduction="20000"/>
          </a:bodyPr>
          <a:lstStyle/>
          <a:p>
            <a:r>
              <a:rPr lang="en-GB" dirty="0"/>
              <a:t>A second possibility is that the statute directly confers upon a person or category of persons the right of enforcement. This often occurs in the context of local government legislation. Thus, in </a:t>
            </a:r>
            <a:r>
              <a:rPr lang="en-GB" i="1" dirty="0"/>
              <a:t>Cooney v Ku-ring-gai Municipal </a:t>
            </a:r>
            <a:r>
              <a:rPr lang="en-GB" i="1" dirty="0" smtClean="0"/>
              <a:t>Council </a:t>
            </a:r>
            <a:r>
              <a:rPr lang="en-US" dirty="0"/>
              <a:t>(1963) 114 CLR 582</a:t>
            </a:r>
            <a:r>
              <a:rPr lang="en-GB" dirty="0" smtClean="0"/>
              <a:t>, </a:t>
            </a:r>
            <a:r>
              <a:rPr lang="en-GB" dirty="0"/>
              <a:t>the local council was authorised by s 587 of the then Local Government Act in New South Wales to seek injunctive relief to restrain the defendant from using premises for the purposes of a trade or business contrary to the provisions of a residential proclamation</a:t>
            </a:r>
            <a:endParaRPr lang="en-AU"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Injunctions to enforce statutory rights</a:t>
            </a:r>
          </a:p>
        </p:txBody>
      </p:sp>
      <p:sp>
        <p:nvSpPr>
          <p:cNvPr id="3" name="Content Placeholder 2"/>
          <p:cNvSpPr>
            <a:spLocks noGrp="1"/>
          </p:cNvSpPr>
          <p:nvPr>
            <p:ph idx="1"/>
          </p:nvPr>
        </p:nvSpPr>
        <p:spPr/>
        <p:txBody>
          <a:bodyPr>
            <a:normAutofit fontScale="85000" lnSpcReduction="10000"/>
          </a:bodyPr>
          <a:lstStyle/>
          <a:p>
            <a:r>
              <a:rPr lang="en-GB" dirty="0"/>
              <a:t>The third possibility is that, if no private right is infringed by a breach of statute, a person will be able to seek injunctive relief if he or she can bring themselves within the principles of </a:t>
            </a:r>
            <a:r>
              <a:rPr lang="en-GB" i="1" dirty="0"/>
              <a:t>Boyce v Paddington Borough Council</a:t>
            </a:r>
            <a:r>
              <a:rPr lang="en-GB" dirty="0"/>
              <a:t> [1903] 1 </a:t>
            </a:r>
            <a:r>
              <a:rPr lang="en-GB" dirty="0" err="1"/>
              <a:t>Ch</a:t>
            </a:r>
            <a:r>
              <a:rPr lang="en-GB" dirty="0"/>
              <a:t> </a:t>
            </a:r>
            <a:r>
              <a:rPr lang="en-GB" dirty="0" smtClean="0"/>
              <a:t>109 at 114:</a:t>
            </a:r>
          </a:p>
          <a:p>
            <a:pPr lvl="1"/>
            <a:r>
              <a:rPr lang="en-US" dirty="0"/>
              <a:t>A plaintiff can sue without joining the Attorney-General in two cases: first, where the interference with the public right is such as that some private right of his is at the same time interfered with … and, secondly, where no private right is interfered with, but the plaintiff, in respect of his public right, suffers special damage peculiar to himself from the interference with the public right</a:t>
            </a:r>
            <a:endParaRPr lang="en-AU"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r>
              <a:rPr lang="en-GB" dirty="0"/>
              <a:t>In exercising its discretion to grant relief, a court will grant an injunction only if the breach of statute also amounts to an infringement of public rights: </a:t>
            </a:r>
            <a:r>
              <a:rPr lang="en-GB" i="1" dirty="0"/>
              <a:t>Ramsay v </a:t>
            </a:r>
            <a:r>
              <a:rPr lang="en-GB" i="1" dirty="0" err="1"/>
              <a:t>Aberfoyle</a:t>
            </a:r>
            <a:r>
              <a:rPr lang="en-GB" i="1" dirty="0"/>
              <a:t> Manufacturing Company (Australia)</a:t>
            </a:r>
            <a:r>
              <a:rPr lang="en-GB" dirty="0"/>
              <a:t>, at 239. Repeated infringements of the statute may constitute an infringement of public rights. </a:t>
            </a:r>
            <a:endParaRPr lang="en-GB" dirty="0" smtClean="0"/>
          </a:p>
          <a:p>
            <a:r>
              <a:rPr lang="en-GB" dirty="0" smtClean="0"/>
              <a:t>In </a:t>
            </a:r>
            <a:r>
              <a:rPr lang="en-GB" i="1" dirty="0" err="1"/>
              <a:t>Gouriet</a:t>
            </a:r>
            <a:r>
              <a:rPr lang="en-GB" i="1" dirty="0"/>
              <a:t> v Union of Post Office Workers</a:t>
            </a:r>
            <a:r>
              <a:rPr lang="en-GB" dirty="0"/>
              <a:t> , at AC 481; All ER at 83, Lord Wilberforce stated that the granting of relief in such cases was ‘an exceptional power confined … to cases where an offence is frequently repeated in disregard of a, usually, inadequate penalty or to cases of emergency’. </a:t>
            </a:r>
            <a:endParaRPr lang="en-GB" dirty="0" smtClean="0"/>
          </a:p>
          <a:p>
            <a:r>
              <a:rPr lang="en-GB" dirty="0" smtClean="0"/>
              <a:t>In </a:t>
            </a:r>
            <a:r>
              <a:rPr lang="en-GB" i="1" dirty="0"/>
              <a:t>Newport Borough Council v Khan</a:t>
            </a:r>
            <a:r>
              <a:rPr lang="en-GB" dirty="0"/>
              <a:t> [1990] 1 WLR 1185, at 1193, Beldam LJ observed that the discretion to grant the injunction is not based upon the defendant’s deliberate and flagrant flouting of the law. Rather, the court needs to draw the inference that the defendant’s unlawful acts will continue unless and until effectively restrained by the law and that nothing short of an injunction will suffice to so restrain the defendant</a:t>
            </a:r>
            <a:endParaRPr lang="en-AU"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i="1" dirty="0" err="1" smtClean="0"/>
              <a:t>Mareva</a:t>
            </a:r>
            <a:r>
              <a:rPr lang="en-AU" dirty="0" smtClean="0"/>
              <a:t> or ‘Freezing’ orders</a:t>
            </a:r>
            <a:endParaRPr lang="en-AU" dirty="0"/>
          </a:p>
        </p:txBody>
      </p:sp>
      <p:sp>
        <p:nvSpPr>
          <p:cNvPr id="3" name="Content Placeholder 2"/>
          <p:cNvSpPr>
            <a:spLocks noGrp="1"/>
          </p:cNvSpPr>
          <p:nvPr>
            <p:ph idx="1"/>
          </p:nvPr>
        </p:nvSpPr>
        <p:spPr/>
        <p:txBody>
          <a:bodyPr>
            <a:normAutofit fontScale="77500" lnSpcReduction="20000"/>
          </a:bodyPr>
          <a:lstStyle/>
          <a:p>
            <a:r>
              <a:rPr lang="en-US" dirty="0"/>
              <a:t>In </a:t>
            </a:r>
            <a:r>
              <a:rPr lang="en-US" i="1" dirty="0" err="1"/>
              <a:t>Fourie</a:t>
            </a:r>
            <a:r>
              <a:rPr lang="en-US" i="1" dirty="0"/>
              <a:t> v Le Roux</a:t>
            </a:r>
            <a:r>
              <a:rPr lang="en-US" dirty="0"/>
              <a:t> [2007] 1 All ER 1087, at 1090, Lord Bingham of Cornhill described the purpose of </a:t>
            </a:r>
            <a:r>
              <a:rPr lang="en-US" dirty="0" err="1"/>
              <a:t>Mareva</a:t>
            </a:r>
            <a:r>
              <a:rPr lang="en-US" dirty="0"/>
              <a:t> orders as follows:</a:t>
            </a:r>
            <a:endParaRPr lang="en-AU" dirty="0"/>
          </a:p>
          <a:p>
            <a:pPr marL="0" indent="0">
              <a:buNone/>
            </a:pPr>
            <a:r>
              <a:rPr lang="en-US" dirty="0"/>
              <a:t> </a:t>
            </a:r>
            <a:endParaRPr lang="en-AU" dirty="0"/>
          </a:p>
          <a:p>
            <a:r>
              <a:rPr lang="en-US" dirty="0" err="1"/>
              <a:t>Mareva</a:t>
            </a:r>
            <a:r>
              <a:rPr lang="en-US" dirty="0"/>
              <a:t> (or freezing) injunctions were from the beginning, and continue to be, granted for an important but limited purpose: to prevent a defendant dissipating his assets with the intention or effect of frustrating enforcement of a prospective judgment. They are not a proprietary remedy. They are not granted to give a claimant advance security for his claim, although they may have that effect. They are not an end in themselves. They are a supplementary remedy, granted to protect the efficacy of court proceedings, domestic or foreign.</a:t>
            </a:r>
            <a:endParaRPr lang="en-AU"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Mareva</a:t>
            </a:r>
            <a:r>
              <a:rPr lang="en-AU" dirty="0" smtClean="0"/>
              <a:t> orders</a:t>
            </a:r>
            <a:endParaRPr lang="en-AU" dirty="0"/>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Mareva</a:t>
            </a:r>
            <a:r>
              <a:rPr lang="en-US" dirty="0"/>
              <a:t> order was initially known as a </a:t>
            </a:r>
            <a:r>
              <a:rPr lang="en-US" dirty="0" err="1"/>
              <a:t>Mareva</a:t>
            </a:r>
            <a:r>
              <a:rPr lang="en-US" dirty="0"/>
              <a:t> injunction. However, in </a:t>
            </a:r>
            <a:r>
              <a:rPr lang="en-US" i="1" dirty="0" err="1"/>
              <a:t>Cardile</a:t>
            </a:r>
            <a:r>
              <a:rPr lang="en-US" i="1" dirty="0"/>
              <a:t> v LED Builders Pty Ltd</a:t>
            </a:r>
            <a:r>
              <a:rPr lang="en-US" dirty="0"/>
              <a:t> (1999) 198 CLR 380, at 395-6, 401; 162 ALR 294, at 304, 308, </a:t>
            </a:r>
            <a:r>
              <a:rPr lang="en-US" dirty="0" err="1"/>
              <a:t>Gaudron</a:t>
            </a:r>
            <a:r>
              <a:rPr lang="en-US" dirty="0"/>
              <a:t>, McHugh, </a:t>
            </a:r>
            <a:r>
              <a:rPr lang="en-US" dirty="0" err="1"/>
              <a:t>Gummow</a:t>
            </a:r>
            <a:r>
              <a:rPr lang="en-US" dirty="0"/>
              <a:t> and </a:t>
            </a:r>
            <a:r>
              <a:rPr lang="en-US" dirty="0" err="1"/>
              <a:t>Callinan</a:t>
            </a:r>
            <a:r>
              <a:rPr lang="en-US" dirty="0"/>
              <a:t> JJ pointed out that the word ‘injunction’ was inappropriate and should be replaced with the word ‘order’ on the basis that the doctrinal basis of an injunction differs from that of the </a:t>
            </a:r>
            <a:r>
              <a:rPr lang="en-US" dirty="0" err="1"/>
              <a:t>Mareva</a:t>
            </a:r>
            <a:r>
              <a:rPr lang="en-US" dirty="0"/>
              <a:t> order. The difference stems from the fact that an injunction protects a claimant’s legal or equitable rights whereas the purpose of a </a:t>
            </a:r>
            <a:r>
              <a:rPr lang="en-US" dirty="0" err="1"/>
              <a:t>Mareva</a:t>
            </a:r>
            <a:r>
              <a:rPr lang="en-US" dirty="0"/>
              <a:t> order is to prevent the frustration of the court process: </a:t>
            </a:r>
            <a:r>
              <a:rPr lang="en-US" i="1" dirty="0"/>
              <a:t>RFD Ltd v Harris</a:t>
            </a:r>
            <a:r>
              <a:rPr lang="en-US" dirty="0"/>
              <a:t> [2008] WASCA 87, at [37]. </a:t>
            </a:r>
            <a:endParaRPr lang="en-US" dirty="0" smtClean="0"/>
          </a:p>
          <a:p>
            <a:r>
              <a:rPr lang="en-US" dirty="0" smtClean="0"/>
              <a:t>In </a:t>
            </a:r>
            <a:r>
              <a:rPr lang="en-US" i="1" dirty="0" err="1"/>
              <a:t>Cardile</a:t>
            </a:r>
            <a:r>
              <a:rPr lang="en-US" i="1" dirty="0"/>
              <a:t> v LED Builders</a:t>
            </a:r>
            <a:r>
              <a:rPr lang="en-US" dirty="0"/>
              <a:t>, at CLR 412; ALR 318, Kirby J preferred the term ‘asset preservation order’. In England a </a:t>
            </a:r>
            <a:r>
              <a:rPr lang="en-US" dirty="0" err="1"/>
              <a:t>Mareva</a:t>
            </a:r>
            <a:r>
              <a:rPr lang="en-US" dirty="0"/>
              <a:t> order is generally now referred to as a ‘freezing order’</a:t>
            </a:r>
            <a:endParaRPr lang="en-AU"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Jurisdiction</a:t>
            </a:r>
            <a:endParaRPr lang="en-AU"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a:t>The most controversial issue surrounding the </a:t>
            </a:r>
            <a:r>
              <a:rPr lang="en-US" dirty="0" err="1"/>
              <a:t>Mareva</a:t>
            </a:r>
            <a:r>
              <a:rPr lang="en-US" dirty="0"/>
              <a:t> order when it first appeared was the question of the jurisdiction of the court to make such an order. The </a:t>
            </a:r>
            <a:r>
              <a:rPr lang="en-US" dirty="0" err="1"/>
              <a:t>Mareva</a:t>
            </a:r>
            <a:r>
              <a:rPr lang="en-US" dirty="0"/>
              <a:t> order’s effect was to prevent an alleged debtor from freely dealing with his or her assets. However, established authority had long ago declared that a person ‘cannot get an injunction to restrain a man who is alleged to be a debtor from parting with his property’: </a:t>
            </a:r>
            <a:r>
              <a:rPr lang="en-US" i="1" dirty="0"/>
              <a:t>Lister v Stubbs</a:t>
            </a:r>
            <a:r>
              <a:rPr lang="en-US" dirty="0"/>
              <a:t> (1890) 45 Ch D 1, at 14. Initially the English courts asserted that the then successor provision to s 25(8) of the Judicature Act 1873 granted them jurisdiction to make </a:t>
            </a:r>
            <a:r>
              <a:rPr lang="en-US" dirty="0" err="1"/>
              <a:t>Mareva</a:t>
            </a:r>
            <a:r>
              <a:rPr lang="en-US" dirty="0"/>
              <a:t> orders. </a:t>
            </a:r>
            <a:endParaRPr lang="en-US" dirty="0" smtClean="0"/>
          </a:p>
          <a:p>
            <a:r>
              <a:rPr lang="en-US" dirty="0" smtClean="0"/>
              <a:t>Section </a:t>
            </a:r>
            <a:r>
              <a:rPr lang="en-US" dirty="0"/>
              <a:t>25(8) and its equivalent provisions in Australian jurisdictions enable the court to grant interlocutory injunctions in any cases where it is just and convenient to do so</a:t>
            </a:r>
            <a:r>
              <a:rPr lang="en-AU" dirty="0" smtClean="0"/>
              <a:t> </a:t>
            </a:r>
            <a:endParaRPr lang="en-AU" dirty="0"/>
          </a:p>
          <a:p>
            <a:r>
              <a:rPr lang="en-US" dirty="0" smtClean="0"/>
              <a:t>Supreme </a:t>
            </a:r>
            <a:r>
              <a:rPr lang="en-US" dirty="0"/>
              <a:t>Court Act</a:t>
            </a:r>
            <a:r>
              <a:rPr lang="en-US" i="1" dirty="0"/>
              <a:t> </a:t>
            </a:r>
            <a:r>
              <a:rPr lang="en-US" dirty="0"/>
              <a:t>1970 (NSW) s </a:t>
            </a:r>
            <a:r>
              <a:rPr lang="en-US" dirty="0" smtClean="0"/>
              <a:t>66</a:t>
            </a:r>
            <a:endParaRPr lang="en-AU"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Jurisdiction</a:t>
            </a:r>
            <a:endParaRPr lang="en-AU"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a:t>In Australia, in </a:t>
            </a:r>
            <a:r>
              <a:rPr lang="en-US" i="1" dirty="0"/>
              <a:t>Riley McKay Pty Ltd v </a:t>
            </a:r>
            <a:r>
              <a:rPr lang="en-US" i="1" dirty="0" smtClean="0"/>
              <a:t>McKay </a:t>
            </a:r>
            <a:r>
              <a:rPr lang="en-US" dirty="0"/>
              <a:t>[1982] 1 NSWLR 264 at 269</a:t>
            </a:r>
            <a:r>
              <a:rPr lang="en-US" dirty="0" smtClean="0"/>
              <a:t>, </a:t>
            </a:r>
            <a:r>
              <a:rPr lang="en-US" dirty="0"/>
              <a:t>the Court of Appeal rejected an argument that s 66(4) of the </a:t>
            </a:r>
            <a:r>
              <a:rPr lang="en-US" i="1" dirty="0"/>
              <a:t>Supreme Court Act 1970</a:t>
            </a:r>
            <a:r>
              <a:rPr lang="en-US" dirty="0"/>
              <a:t> (NSW) — the New South Wales equivalent of s 25(8) of the Supreme Court of </a:t>
            </a:r>
            <a:r>
              <a:rPr lang="en-US" i="1" dirty="0"/>
              <a:t>Judicature Act 1873</a:t>
            </a:r>
            <a:r>
              <a:rPr lang="en-US" dirty="0"/>
              <a:t> (UK) — gave the court jurisdiction to grant freezing orders. Rather, the court based jurisdiction on either the court’s inherent jurisdiction or s 23 of the </a:t>
            </a:r>
            <a:r>
              <a:rPr lang="en-US" i="1" dirty="0"/>
              <a:t>Supreme Court Act 1970</a:t>
            </a:r>
            <a:r>
              <a:rPr lang="en-US" dirty="0"/>
              <a:t> (NSW), which stipulated that “[t]he Court shall have all jurisdiction which may be necessary for the administration of justice in New South Wales”. The court doubted if there was any distinction between s 23 and the court’s inherent </a:t>
            </a:r>
            <a:r>
              <a:rPr lang="en-US" dirty="0" smtClean="0"/>
              <a:t>jurisdiction.</a:t>
            </a:r>
          </a:p>
          <a:p>
            <a:r>
              <a:rPr lang="en-US" dirty="0" smtClean="0"/>
              <a:t>In </a:t>
            </a:r>
            <a:r>
              <a:rPr lang="en-US" i="1" dirty="0"/>
              <a:t>Jackson v Sterling Industries </a:t>
            </a:r>
            <a:r>
              <a:rPr lang="en-US" i="1" dirty="0" smtClean="0"/>
              <a:t>Ltd</a:t>
            </a:r>
            <a:r>
              <a:rPr lang="en-US" dirty="0"/>
              <a:t> (1987) 162 CLR 612 at 617</a:t>
            </a:r>
            <a:r>
              <a:rPr lang="en-US" dirty="0" smtClean="0"/>
              <a:t> </a:t>
            </a:r>
            <a:r>
              <a:rPr lang="en-US" dirty="0"/>
              <a:t>the High Court followed the reasoning in </a:t>
            </a:r>
            <a:r>
              <a:rPr lang="en-US" i="1" dirty="0"/>
              <a:t>Riley McKay Pty Ltd v McKay</a:t>
            </a:r>
            <a:r>
              <a:rPr lang="en-US" dirty="0"/>
              <a:t> and confirmed that the jurisdiction to grant a freezing order stemmed from either the court’s inherent jurisdiction or the equivalents of s 23 of the </a:t>
            </a:r>
            <a:r>
              <a:rPr lang="en-US" i="1" dirty="0"/>
              <a:t>Supreme Court Act 1970</a:t>
            </a:r>
            <a:r>
              <a:rPr lang="en-US" dirty="0"/>
              <a:t> (NSW) in other Australian jurisdictions. In all Australian jurisdictions, the court rules now explicitly confer power upon the court to grant freezing orders.</a:t>
            </a:r>
          </a:p>
          <a:p>
            <a:r>
              <a:rPr lang="en-GB" i="1" dirty="0" smtClean="0"/>
              <a:t>Federal </a:t>
            </a:r>
            <a:r>
              <a:rPr lang="en-GB" i="1" dirty="0"/>
              <a:t>Court Rules 2011</a:t>
            </a:r>
            <a:r>
              <a:rPr lang="en-GB" dirty="0"/>
              <a:t> (</a:t>
            </a:r>
            <a:r>
              <a:rPr lang="en-GB" dirty="0" err="1"/>
              <a:t>Cth</a:t>
            </a:r>
            <a:r>
              <a:rPr lang="en-GB" dirty="0"/>
              <a:t>) div </a:t>
            </a:r>
            <a:r>
              <a:rPr lang="en-GB" dirty="0" smtClean="0"/>
              <a:t>7.4; </a:t>
            </a:r>
            <a:r>
              <a:rPr lang="en-GB" i="1" dirty="0"/>
              <a:t>Uniform Civil Procedure Rules 2005</a:t>
            </a:r>
            <a:r>
              <a:rPr lang="en-GB" dirty="0"/>
              <a:t> (NSW) </a:t>
            </a:r>
            <a:r>
              <a:rPr lang="en-GB" dirty="0" err="1"/>
              <a:t>pt</a:t>
            </a:r>
            <a:r>
              <a:rPr lang="en-GB" dirty="0"/>
              <a:t> 25 div </a:t>
            </a:r>
            <a:r>
              <a:rPr lang="en-GB" dirty="0" smtClean="0"/>
              <a:t>2.</a:t>
            </a:r>
            <a:endParaRPr lang="en-US" dirty="0"/>
          </a:p>
        </p:txBody>
      </p:sp>
    </p:spTree>
    <p:extLst>
      <p:ext uri="{BB962C8B-B14F-4D97-AF65-F5344CB8AC3E}">
        <p14:creationId xmlns:p14="http://schemas.microsoft.com/office/powerpoint/2010/main" val="39767615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for obtaining a </a:t>
            </a:r>
            <a:r>
              <a:rPr lang="en-US" b="1" dirty="0" err="1"/>
              <a:t>Mareva</a:t>
            </a:r>
            <a:r>
              <a:rPr lang="en-US" b="1" dirty="0"/>
              <a:t> Order</a:t>
            </a:r>
            <a:endParaRPr lang="en-AU"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r>
              <a:rPr lang="en-US" dirty="0"/>
              <a:t>In </a:t>
            </a:r>
            <a:r>
              <a:rPr lang="en-US" i="1" dirty="0"/>
              <a:t>Glenwood Management Group Pty Ltd v Mayo</a:t>
            </a:r>
            <a:r>
              <a:rPr lang="en-US" dirty="0"/>
              <a:t> (1991) 2 VR 49, at 49-54, Young CJ indicated that there are three basic requirements to be satisfied before a court will grant a </a:t>
            </a:r>
            <a:r>
              <a:rPr lang="en-US" dirty="0" err="1"/>
              <a:t>Mareva</a:t>
            </a:r>
            <a:r>
              <a:rPr lang="en-US" dirty="0"/>
              <a:t> order. They are: </a:t>
            </a:r>
          </a:p>
          <a:p>
            <a:r>
              <a:rPr lang="en-US" dirty="0" smtClean="0"/>
              <a:t>(</a:t>
            </a:r>
            <a:r>
              <a:rPr lang="en-US" dirty="0" err="1"/>
              <a:t>i</a:t>
            </a:r>
            <a:r>
              <a:rPr lang="en-US" dirty="0"/>
              <a:t>) that the plaintiff a good arguable case; </a:t>
            </a:r>
            <a:endParaRPr lang="en-US" dirty="0" smtClean="0"/>
          </a:p>
          <a:p>
            <a:r>
              <a:rPr lang="en-US" dirty="0" smtClean="0"/>
              <a:t>(</a:t>
            </a:r>
            <a:r>
              <a:rPr lang="en-US" dirty="0"/>
              <a:t>ii) that there is a risk of dissipation or secretion of assets so as to render any judgment which the plaintiff may obtain nugatory; and </a:t>
            </a:r>
            <a:endParaRPr lang="en-US" dirty="0" smtClean="0"/>
          </a:p>
          <a:p>
            <a:r>
              <a:rPr lang="en-US" dirty="0" smtClean="0"/>
              <a:t>(</a:t>
            </a:r>
            <a:r>
              <a:rPr lang="en-US" dirty="0"/>
              <a:t>iii) that the balance of convenience </a:t>
            </a:r>
            <a:r>
              <a:rPr lang="en-US" dirty="0" err="1"/>
              <a:t>favours</a:t>
            </a:r>
            <a:r>
              <a:rPr lang="en-US" dirty="0"/>
              <a:t> the grant of a </a:t>
            </a:r>
            <a:r>
              <a:rPr lang="en-US" dirty="0" err="1"/>
              <a:t>Mareva</a:t>
            </a:r>
            <a:r>
              <a:rPr lang="en-US" dirty="0"/>
              <a:t> order. His </a:t>
            </a:r>
            <a:r>
              <a:rPr lang="en-US" dirty="0" err="1"/>
              <a:t>Honour</a:t>
            </a:r>
            <a:r>
              <a:rPr lang="en-US" dirty="0"/>
              <a:t>, at 54-5, also observed that ‘the three elements overlap and that the granting of a </a:t>
            </a:r>
            <a:r>
              <a:rPr lang="en-US" dirty="0" err="1"/>
              <a:t>Mareva</a:t>
            </a:r>
            <a:r>
              <a:rPr lang="en-US" dirty="0"/>
              <a:t> [order] is always a matter of discretion’. </a:t>
            </a:r>
            <a:endParaRPr lang="en-US" dirty="0" smtClean="0"/>
          </a:p>
          <a:p>
            <a:r>
              <a:rPr lang="en-US" dirty="0" smtClean="0"/>
              <a:t>For </a:t>
            </a:r>
            <a:r>
              <a:rPr lang="en-US" dirty="0"/>
              <a:t>example, ‘as the strength of the arguable case diminishes so the balance of convenience moves in </a:t>
            </a:r>
            <a:r>
              <a:rPr lang="en-US" dirty="0" err="1"/>
              <a:t>favour</a:t>
            </a:r>
            <a:r>
              <a:rPr lang="en-US" dirty="0"/>
              <a:t> of the defendants and vice versa’.</a:t>
            </a:r>
            <a:endParaRPr lang="en-AU"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i="1" dirty="0" smtClean="0"/>
              <a:t>Ex parte </a:t>
            </a:r>
            <a:r>
              <a:rPr lang="en-AU" dirty="0" smtClean="0"/>
              <a:t>application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I</a:t>
            </a:r>
            <a:r>
              <a:rPr lang="en-US" dirty="0" smtClean="0"/>
              <a:t>n </a:t>
            </a:r>
            <a:r>
              <a:rPr lang="en-US" dirty="0"/>
              <a:t>most cases the initial grant of a freezing order is on an </a:t>
            </a:r>
            <a:r>
              <a:rPr lang="en-US" i="1" dirty="0"/>
              <a:t>ex parte</a:t>
            </a:r>
            <a:r>
              <a:rPr lang="en-US" dirty="0"/>
              <a:t> basis — without the defendant’s presence. </a:t>
            </a:r>
            <a:endParaRPr lang="en-US" dirty="0" smtClean="0"/>
          </a:p>
          <a:p>
            <a:r>
              <a:rPr lang="en-US" dirty="0" smtClean="0"/>
              <a:t>In </a:t>
            </a:r>
            <a:r>
              <a:rPr lang="en-US" dirty="0"/>
              <a:t>such circumstances the plaintiff must disclose all material facts known to him or her and is required to draw the court’s attention to all important factual, legal and procedural aspects of the application: </a:t>
            </a:r>
            <a:r>
              <a:rPr lang="en-US" i="1" dirty="0" err="1"/>
              <a:t>Siporex</a:t>
            </a:r>
            <a:r>
              <a:rPr lang="en-US" i="1" dirty="0"/>
              <a:t> Trade v </a:t>
            </a:r>
            <a:r>
              <a:rPr lang="en-US" i="1" dirty="0" err="1"/>
              <a:t>Comdel</a:t>
            </a:r>
            <a:r>
              <a:rPr lang="en-US" dirty="0"/>
              <a:t> [1986] 2 Lloyd’s Rep 428 at 437; </a:t>
            </a:r>
            <a:r>
              <a:rPr lang="en-US" i="1" dirty="0"/>
              <a:t>Memory Corporation </a:t>
            </a:r>
            <a:r>
              <a:rPr lang="en-US" i="1" dirty="0" err="1"/>
              <a:t>plc</a:t>
            </a:r>
            <a:r>
              <a:rPr lang="en-US" i="1" dirty="0"/>
              <a:t> v </a:t>
            </a:r>
            <a:r>
              <a:rPr lang="en-US" i="1" dirty="0" err="1"/>
              <a:t>Sidhu</a:t>
            </a:r>
            <a:r>
              <a:rPr lang="en-US" i="1" dirty="0"/>
              <a:t> (No 2)</a:t>
            </a:r>
            <a:r>
              <a:rPr lang="en-US" dirty="0"/>
              <a:t> [2000] 1 WLR 1443 at 1459–60; </a:t>
            </a:r>
            <a:r>
              <a:rPr lang="en-US" i="1" dirty="0"/>
              <a:t>Kazakhstan </a:t>
            </a:r>
            <a:r>
              <a:rPr lang="en-US" i="1" dirty="0" err="1"/>
              <a:t>Kagazy</a:t>
            </a:r>
            <a:r>
              <a:rPr lang="en-US" i="1" dirty="0"/>
              <a:t> </a:t>
            </a:r>
            <a:r>
              <a:rPr lang="en-US" i="1" dirty="0" err="1"/>
              <a:t>Plc</a:t>
            </a:r>
            <a:r>
              <a:rPr lang="en-US" i="1" dirty="0"/>
              <a:t> v </a:t>
            </a:r>
            <a:r>
              <a:rPr lang="en-US" i="1" dirty="0" err="1"/>
              <a:t>Arip</a:t>
            </a:r>
            <a:r>
              <a:rPr lang="en-US" dirty="0"/>
              <a:t> [2014] EWCA </a:t>
            </a:r>
            <a:r>
              <a:rPr lang="en-US" dirty="0" err="1"/>
              <a:t>Civ</a:t>
            </a:r>
            <a:r>
              <a:rPr lang="en-US" dirty="0"/>
              <a:t> 381 at [36]. </a:t>
            </a:r>
            <a:endParaRPr lang="en-US" dirty="0" smtClean="0"/>
          </a:p>
          <a:p>
            <a:r>
              <a:rPr lang="en-US" dirty="0" smtClean="0"/>
              <a:t>The </a:t>
            </a:r>
            <a:r>
              <a:rPr lang="en-US" dirty="0"/>
              <a:t>duty of disclosure here is higher than almost any other circumstances where disclosures of this kind are required by a court: </a:t>
            </a:r>
            <a:r>
              <a:rPr lang="en-US" i="1" dirty="0" err="1"/>
              <a:t>Payabi</a:t>
            </a:r>
            <a:r>
              <a:rPr lang="en-US" i="1" dirty="0"/>
              <a:t> v </a:t>
            </a:r>
            <a:r>
              <a:rPr lang="en-US" i="1" dirty="0" err="1"/>
              <a:t>Armstel</a:t>
            </a:r>
            <a:r>
              <a:rPr lang="en-US" i="1" dirty="0"/>
              <a:t> Shipping Corporations</a:t>
            </a:r>
            <a:r>
              <a:rPr lang="en-US" dirty="0"/>
              <a:t> [1992] QB 907 at 918. </a:t>
            </a:r>
            <a:endParaRPr lang="en-US" dirty="0" smtClean="0"/>
          </a:p>
          <a:p>
            <a:r>
              <a:rPr lang="en-US" dirty="0" smtClean="0"/>
              <a:t>The </a:t>
            </a:r>
            <a:r>
              <a:rPr lang="en-US" dirty="0"/>
              <a:t>disclosure requirement extends to facts which the plaintiff would have known if he or she had made proper inquiries: </a:t>
            </a:r>
            <a:r>
              <a:rPr lang="en-US" i="1" dirty="0"/>
              <a:t>Brink’s-Mat Ltd v </a:t>
            </a:r>
            <a:r>
              <a:rPr lang="en-US" i="1" dirty="0" err="1"/>
              <a:t>Elcombe</a:t>
            </a:r>
            <a:r>
              <a:rPr lang="en-US" dirty="0"/>
              <a:t> [1988] 3 All ER 188 at 192. </a:t>
            </a:r>
            <a:endParaRPr lang="en-US" dirty="0" smtClean="0"/>
          </a:p>
          <a:p>
            <a:r>
              <a:rPr lang="en-US" dirty="0" smtClean="0"/>
              <a:t>The </a:t>
            </a:r>
            <a:r>
              <a:rPr lang="en-US" dirty="0"/>
              <a:t>extent of the inquiries that the plaintiff is required make will depend upon the circumstances of the case including ‘(a) the nature of the case which the applicant is making when he makes the application; and (b) the order for which application is made and the probable effect of the order on the defendant …; and (c) the degree of legitimate urgency and the time available for the making of inquiries’: </a:t>
            </a:r>
            <a:r>
              <a:rPr lang="en-US" i="1" dirty="0"/>
              <a:t>Brink’s-Mat Ltd v </a:t>
            </a:r>
            <a:r>
              <a:rPr lang="en-US" i="1" dirty="0" err="1"/>
              <a:t>Elcombe</a:t>
            </a:r>
            <a:r>
              <a:rPr lang="en-US" dirty="0"/>
              <a:t> [1988] 3 All ER 188 at 192.</a:t>
            </a:r>
          </a:p>
        </p:txBody>
      </p:sp>
    </p:spTree>
    <p:extLst>
      <p:ext uri="{BB962C8B-B14F-4D97-AF65-F5344CB8AC3E}">
        <p14:creationId xmlns:p14="http://schemas.microsoft.com/office/powerpoint/2010/main" val="1820159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6438</TotalTime>
  <Words>14581</Words>
  <Application>Microsoft Office PowerPoint</Application>
  <PresentationFormat>On-screen Show (4:3)</PresentationFormat>
  <Paragraphs>445</Paragraphs>
  <Slides>115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115</vt:i4>
      </vt:variant>
    </vt:vector>
  </HeadingPairs>
  <TitlesOfParts>
    <vt:vector size="118" baseType="lpstr">
      <vt:lpstr>Arial</vt:lpstr>
      <vt:lpstr>Calibri</vt:lpstr>
      <vt:lpstr>Office Theme</vt:lpstr>
      <vt:lpstr>Injunctions</vt:lpstr>
      <vt:lpstr>Injunctions</vt:lpstr>
      <vt:lpstr>Precision</vt:lpstr>
      <vt:lpstr>Wilson v Ferguson [2015] WASC 15</vt:lpstr>
      <vt:lpstr>Formalism</vt:lpstr>
      <vt:lpstr>Jurisdiction?</vt:lpstr>
      <vt:lpstr>Judicature Act</vt:lpstr>
      <vt:lpstr>Why does it matter?</vt:lpstr>
      <vt:lpstr>Injunctions Protect Rights</vt:lpstr>
      <vt:lpstr>Victoria Park Racing and Recreation Grounds Company Ltd v Taylor (1937) 58 CLR 479</vt:lpstr>
      <vt:lpstr>Australian Broadcasting Corporation v Lenah Game Meats Pty Ltd (2001) 208 CLR 199</vt:lpstr>
      <vt:lpstr>Talbot &amp; Norman [2012] FamCA 96 </vt:lpstr>
      <vt:lpstr>Exclusive</vt:lpstr>
      <vt:lpstr>Auxiliary</vt:lpstr>
      <vt:lpstr>Inadequacy of damages</vt:lpstr>
      <vt:lpstr>Aristoc Industries Pty Ltd v R A Wenham (Builders) Pty Ltd [1965] NSWR 581</vt:lpstr>
      <vt:lpstr>Graham v K D Morris &amp; Sons Pty Ltd [1974] Qd R 1</vt:lpstr>
      <vt:lpstr>AB v CD [2014] 3 All ER 667</vt:lpstr>
      <vt:lpstr>AB v CD [2014] 3 All ER 667</vt:lpstr>
      <vt:lpstr>The requirement of a proprietary right</vt:lpstr>
      <vt:lpstr>The requirement of a proprietary right</vt:lpstr>
      <vt:lpstr>Types of Injunctions</vt:lpstr>
      <vt:lpstr>Mandatory injunctions</vt:lpstr>
      <vt:lpstr>Redland Bricks Ltd v Morris [1970] AC 652</vt:lpstr>
      <vt:lpstr>Redland Bricks Ltd v Morris [1970] AC 652</vt:lpstr>
      <vt:lpstr>Grave damage?</vt:lpstr>
      <vt:lpstr>Jessica Estates Pty Ltd v Lennard [2007] NSWSC 1434</vt:lpstr>
      <vt:lpstr>Redland Bricks Ltd v Morris [1970] AC 652</vt:lpstr>
      <vt:lpstr>Redland Bricks Ltd v Morris [1970] AC 652</vt:lpstr>
      <vt:lpstr>Mandatory enforcing injunctions</vt:lpstr>
      <vt:lpstr>Perpetual injunctions</vt:lpstr>
      <vt:lpstr>Interlocutory injunctions</vt:lpstr>
      <vt:lpstr>Films Rover International Ltd v Cannon Film Sales Ltd [1986] 3 All ER 772</vt:lpstr>
      <vt:lpstr>Inter partes or Ex parte</vt:lpstr>
      <vt:lpstr>Papas v Grave [2013] NSWCA 308</vt:lpstr>
      <vt:lpstr>International Finance Trust Company Limited v New South Wales Crime Commission (2009) 240 CLR 319</vt:lpstr>
      <vt:lpstr>Orpen v Tarantello [2009] VSC 143</vt:lpstr>
      <vt:lpstr>Significance of interlocutory injunctions</vt:lpstr>
      <vt:lpstr>Beecham Group Ltd v Bristol Laboratories Pty Ltd (1968) 118 CLR 618</vt:lpstr>
      <vt:lpstr>Beecham Group Ltd v Bristol Laboratories Pty Ltd (1968) 118 CLR 618</vt:lpstr>
      <vt:lpstr>Beecham Group Ltd v Bristol Laboratories Pty Ltd (1968) 118 CLR 618</vt:lpstr>
      <vt:lpstr>Prima facie case</vt:lpstr>
      <vt:lpstr>Prima facie case</vt:lpstr>
      <vt:lpstr>Serious question to be tried</vt:lpstr>
      <vt:lpstr>American Cyanamid Co Appellants v. Ethicon Ltd</vt:lpstr>
      <vt:lpstr>American Cyanamid Co Appellants v. Ethicon Ltd</vt:lpstr>
      <vt:lpstr>American Cyanamid Co Appellants v. Ethicon Ltd</vt:lpstr>
      <vt:lpstr>American Cyanamid Co Appellants v. Ethicon Ltd</vt:lpstr>
      <vt:lpstr>Balance of convenience</vt:lpstr>
      <vt:lpstr>Balance of convenience</vt:lpstr>
      <vt:lpstr>Warner-Lambert Company LLC v Apotex Pty Ltd (2014) 311 ALR 632 </vt:lpstr>
      <vt:lpstr>Hermescec v Carcagni [2008] NSWSC 183</vt:lpstr>
      <vt:lpstr>PowerPoint Presentation</vt:lpstr>
      <vt:lpstr>Castlemaine Tooheys Ltd v South Australia (1986) 161 CLR 148 </vt:lpstr>
      <vt:lpstr>Castlemaine Tooheys Ltd v South Australia (1986) 161 CLR 148 </vt:lpstr>
      <vt:lpstr>Castlemaine Tooheys Ltd v South Australia (1986) 161 CLR 148 </vt:lpstr>
      <vt:lpstr>Interlocutory mandatory injunctions</vt:lpstr>
      <vt:lpstr>Interlocutory mandatory injunctions</vt:lpstr>
      <vt:lpstr>Parmalat Australia Pty Ltd v VIP Plastic Packaging Pty Ltd (2013) 210 FCR 1</vt:lpstr>
      <vt:lpstr>Lower risk of injustice</vt:lpstr>
      <vt:lpstr>Bradto Pty Ltd v State of Victoria (2006) 15 VR 65</vt:lpstr>
      <vt:lpstr>JTA Le Roux Pty Ltd as trustee for the FLR Family Trust v Lawson (No 2) [2013] WASC 373</vt:lpstr>
      <vt:lpstr>Interlocutory injunctions in the context of defamation</vt:lpstr>
      <vt:lpstr>Jakudo Pty Ltd v South Australian Telecasters Ltd (1997) 69 SASR 440</vt:lpstr>
      <vt:lpstr>Australian Broadcasting Corporation v O’Neill (2006) 227 CLR 57</vt:lpstr>
      <vt:lpstr>Australian Broadcasting Corporation v O’Neill (2006) 227 CLR 57</vt:lpstr>
      <vt:lpstr>Undertaking as to damages</vt:lpstr>
      <vt:lpstr>Undertaking as to damages</vt:lpstr>
      <vt:lpstr>QUIA TIMET INJUNCTIONS</vt:lpstr>
      <vt:lpstr>QUIA TIMET INJUNCTIONS</vt:lpstr>
      <vt:lpstr>QUIA TIMET INJUNCTIONS</vt:lpstr>
      <vt:lpstr>QUIA TIMET INJUNCTIONS</vt:lpstr>
      <vt:lpstr>QUIA TIMET INJUNCTIONS</vt:lpstr>
      <vt:lpstr>INJUNCTIONS AND CONTRACTS</vt:lpstr>
      <vt:lpstr>Injunctions to Enforce Negative Stipulations</vt:lpstr>
      <vt:lpstr>Lumley v Wagner (1852) 42 ER 687</vt:lpstr>
      <vt:lpstr>Lumley v Wagner (1852) 42 ER 687</vt:lpstr>
      <vt:lpstr>Warner Bros Pictures Inc v Nelson [1937] 1 KB 209</vt:lpstr>
      <vt:lpstr>Page One Records Ltd v Britton [1967] 3 All ER 822</vt:lpstr>
      <vt:lpstr>Injunctions to Enforce Negative Stipulations</vt:lpstr>
      <vt:lpstr>Cowell v Rosehill Racecourse Co Ltd (1937) 56 CLR 605 </vt:lpstr>
      <vt:lpstr>Cowell v Rosehill Racecourse Co Ltd (1937) 56 CLR 605 </vt:lpstr>
      <vt:lpstr>Cowell v Rosehill Racecourse Co Ltd (1937) 56 CLR 605 </vt:lpstr>
      <vt:lpstr>Cowell v Rosehill Racecourse Co Ltd (1937) 56 CLR 605 </vt:lpstr>
      <vt:lpstr>Cowell v Rosehill Racecourse Co Ltd (1937) 56 CLR 605 </vt:lpstr>
      <vt:lpstr>Cowell v Rosehill Racecourse Co Ltd (1937) 56 CLR 605 </vt:lpstr>
      <vt:lpstr>Cowell v Rosehill Racecourse Co Ltd (1937) 56 CLR 605 </vt:lpstr>
      <vt:lpstr>Curro v Beyond Productions Pty Ltd (1993) 30 NSWLR 337</vt:lpstr>
      <vt:lpstr>Bulldogs Rugby League Club Ltd v Williams [2008] NSWSC 822</vt:lpstr>
      <vt:lpstr>Injunctions to enforce statutory rights</vt:lpstr>
      <vt:lpstr>Injunctions to enforce statutory rights</vt:lpstr>
      <vt:lpstr>Injunctions to enforce statutory rights</vt:lpstr>
      <vt:lpstr>PowerPoint Presentation</vt:lpstr>
      <vt:lpstr>Mareva or ‘Freezing’ orders</vt:lpstr>
      <vt:lpstr>Mareva orders</vt:lpstr>
      <vt:lpstr>Jurisdiction</vt:lpstr>
      <vt:lpstr>Jurisdiction</vt:lpstr>
      <vt:lpstr>Requirements for obtaining a Mareva Order</vt:lpstr>
      <vt:lpstr>Ex parte application</vt:lpstr>
      <vt:lpstr>Undertakings as to damages</vt:lpstr>
      <vt:lpstr>Undertakings as to damages</vt:lpstr>
      <vt:lpstr>Heartwood Architectural Timber &amp; Joinery Pty Ltd v Redchip Lawyers [2009] QSC 195</vt:lpstr>
      <vt:lpstr>A risk of dissipation of assets</vt:lpstr>
      <vt:lpstr>The plaintiff’s cause of action</vt:lpstr>
      <vt:lpstr>Balance of convenience</vt:lpstr>
      <vt:lpstr>Cardile v LED Builders Pty Ltd (1999) 198 CLR 380</vt:lpstr>
      <vt:lpstr>GAUDRON, McHUGH, GUMMOW AND CALLINAN JJ</vt:lpstr>
      <vt:lpstr>GAUDRON, McHUGH, GUMMOW AND CALLINAN JJ</vt:lpstr>
      <vt:lpstr>‘Anton Pillar’ or search orders</vt:lpstr>
      <vt:lpstr>Jurisdiction</vt:lpstr>
      <vt:lpstr>Anton Piller KG v Manufacturing Processes Ltd [1976] 1 Ch 55</vt:lpstr>
      <vt:lpstr>Anton Piller KG v Manufacturing Processes Ltd [1976] 1 Ch 55</vt:lpstr>
      <vt:lpstr>Requirements for an Anton Piller Order</vt:lpstr>
      <vt:lpstr>The rights of the defendant</vt:lpstr>
      <vt:lpstr>Brags Electrics Pty Ltd v Gregory [2010] NSWSC 1205</vt:lpstr>
    </vt:vector>
  </TitlesOfParts>
  <Company>University of Sydney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Equitable Remedies</dc:title>
  <dc:creator>User</dc:creator>
  <cp:lastModifiedBy>usera</cp:lastModifiedBy>
  <cp:revision>81</cp:revision>
  <dcterms:created xsi:type="dcterms:W3CDTF">2009-07-24T20:16:49Z</dcterms:created>
  <dcterms:modified xsi:type="dcterms:W3CDTF">2017-05-26T00:03:07Z</dcterms:modified>
</cp:coreProperties>
</file>