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varScale="1">
        <p:scale>
          <a:sx n="73" d="100"/>
          <a:sy n="73" d="100"/>
        </p:scale>
        <p:origin x="-136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interSettings" Target="printerSettings/printerSettings1.bin"/><Relationship Id="rId4" Type="http://schemas.openxmlformats.org/officeDocument/2006/relationships/slide" Target="slides/slide3.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24"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slide" Target="slides/slide18.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A7A1307-8659-4446-A03D-2579E88CEBDE}" type="datetimeFigureOut">
              <a:rPr lang="en-US" smtClean="0"/>
              <a:pPr/>
              <a:t>3/2/12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14B0600-74FA-48B2-9747-6AE659DDBD42}"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1307-8659-4446-A03D-2579E88CEBDE}" type="datetimeFigureOut">
              <a:rPr lang="en-US" smtClean="0"/>
              <a:pPr/>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1307-8659-4446-A03D-2579E88CEBDE}" type="datetimeFigureOut">
              <a:rPr lang="en-US" smtClean="0"/>
              <a:pPr/>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1307-8659-4446-A03D-2579E88CEBDE}" type="datetimeFigureOut">
              <a:rPr lang="en-US" smtClean="0"/>
              <a:pPr/>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7A1307-8659-4446-A03D-2579E88CEBDE}" type="datetimeFigureOut">
              <a:rPr lang="en-US" smtClean="0"/>
              <a:pPr/>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14B0600-74FA-48B2-9747-6AE659DDBD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7A1307-8659-4446-A03D-2579E88CEBDE}" type="datetimeFigureOut">
              <a:rPr lang="en-US" smtClean="0"/>
              <a:pPr/>
              <a:t>3/2/12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7A1307-8659-4446-A03D-2579E88CEBDE}" type="datetimeFigureOut">
              <a:rPr lang="en-US" smtClean="0"/>
              <a:pPr/>
              <a:t>3/2/12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7A1307-8659-4446-A03D-2579E88CEBDE}" type="datetimeFigureOut">
              <a:rPr lang="en-US" smtClean="0"/>
              <a:pPr/>
              <a:t>3/2/12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A1307-8659-4446-A03D-2579E88CEBDE}" type="datetimeFigureOut">
              <a:rPr lang="en-US" smtClean="0"/>
              <a:pPr/>
              <a:t>3/2/12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7A1307-8659-4446-A03D-2579E88CEBDE}" type="datetimeFigureOut">
              <a:rPr lang="en-US" smtClean="0"/>
              <a:pPr/>
              <a:t>3/2/12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7A1307-8659-4446-A03D-2579E88CEBDE}" type="datetimeFigureOut">
              <a:rPr lang="en-US" smtClean="0"/>
              <a:pPr/>
              <a:t>3/2/12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B0600-74FA-48B2-9747-6AE659DDBD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A7A1307-8659-4446-A03D-2579E88CEBDE}" type="datetimeFigureOut">
              <a:rPr lang="en-US" smtClean="0"/>
              <a:pPr/>
              <a:t>3/2/12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14B0600-74FA-48B2-9747-6AE659DDBD4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6" name="TextBox 5"/>
          <p:cNvSpPr txBox="1"/>
          <p:nvPr/>
        </p:nvSpPr>
        <p:spPr>
          <a:xfrm>
            <a:off x="3048000" y="2667000"/>
            <a:ext cx="2667000" cy="2215991"/>
          </a:xfrm>
          <a:prstGeom prst="rect">
            <a:avLst/>
          </a:prstGeom>
          <a:noFill/>
        </p:spPr>
        <p:txBody>
          <a:bodyPr wrap="square" rtlCol="0">
            <a:spAutoFit/>
          </a:bodyPr>
          <a:lstStyle/>
          <a:p>
            <a:pPr algn="ctr"/>
            <a:r>
              <a:rPr lang="en-US" sz="2400" b="1" dirty="0" smtClean="0">
                <a:solidFill>
                  <a:schemeClr val="bg1"/>
                </a:solidFill>
              </a:rPr>
              <a:t>By: </a:t>
            </a:r>
          </a:p>
          <a:p>
            <a:pPr algn="ctr"/>
            <a:r>
              <a:rPr lang="en-US" sz="2400" b="1" dirty="0" err="1" smtClean="0">
                <a:solidFill>
                  <a:schemeClr val="bg1"/>
                </a:solidFill>
              </a:rPr>
              <a:t>Hyung</a:t>
            </a:r>
            <a:r>
              <a:rPr lang="en-US" sz="2400" b="1" dirty="0" smtClean="0">
                <a:solidFill>
                  <a:schemeClr val="bg1"/>
                </a:solidFill>
              </a:rPr>
              <a:t> </a:t>
            </a:r>
            <a:r>
              <a:rPr lang="en-US" sz="2400" b="1" dirty="0" err="1" smtClean="0">
                <a:solidFill>
                  <a:schemeClr val="bg1"/>
                </a:solidFill>
              </a:rPr>
              <a:t>il</a:t>
            </a:r>
            <a:r>
              <a:rPr lang="en-US" sz="2400" b="1" dirty="0" smtClean="0">
                <a:solidFill>
                  <a:schemeClr val="bg1"/>
                </a:solidFill>
              </a:rPr>
              <a:t> Nam</a:t>
            </a:r>
          </a:p>
          <a:p>
            <a:pPr algn="ctr"/>
            <a:r>
              <a:rPr lang="en-US" sz="2400" b="1" dirty="0" err="1" smtClean="0">
                <a:solidFill>
                  <a:schemeClr val="bg1"/>
                </a:solidFill>
              </a:rPr>
              <a:t>Soloman</a:t>
            </a:r>
            <a:r>
              <a:rPr lang="en-US" sz="2400" b="1" dirty="0" smtClean="0">
                <a:solidFill>
                  <a:schemeClr val="bg1"/>
                </a:solidFill>
              </a:rPr>
              <a:t> </a:t>
            </a:r>
            <a:r>
              <a:rPr lang="en-US" sz="2400" b="1" dirty="0">
                <a:solidFill>
                  <a:schemeClr val="bg1"/>
                </a:solidFill>
              </a:rPr>
              <a:t>K</a:t>
            </a:r>
            <a:r>
              <a:rPr lang="en-US" sz="2400" b="1" dirty="0" smtClean="0">
                <a:solidFill>
                  <a:schemeClr val="bg1"/>
                </a:solidFill>
              </a:rPr>
              <a:t>im</a:t>
            </a:r>
          </a:p>
          <a:p>
            <a:pPr algn="ctr"/>
            <a:r>
              <a:rPr lang="en-US" sz="2400" b="1" dirty="0" smtClean="0">
                <a:solidFill>
                  <a:schemeClr val="bg1"/>
                </a:solidFill>
              </a:rPr>
              <a:t>Jonathan Lee</a:t>
            </a:r>
          </a:p>
          <a:p>
            <a:pPr algn="ctr"/>
            <a:r>
              <a:rPr lang="en-US" sz="2400" b="1" dirty="0" smtClean="0">
                <a:solidFill>
                  <a:schemeClr val="bg1"/>
                </a:solidFill>
              </a:rPr>
              <a:t>Kevin </a:t>
            </a:r>
            <a:r>
              <a:rPr lang="en-US" sz="2400" b="1" dirty="0" err="1" smtClean="0">
                <a:solidFill>
                  <a:schemeClr val="bg1"/>
                </a:solidFill>
              </a:rPr>
              <a:t>Nguyendo</a:t>
            </a:r>
            <a:endParaRPr lang="en-US" sz="2400" b="1" dirty="0" smtClean="0">
              <a:solidFill>
                <a:schemeClr val="bg1"/>
              </a:solidFill>
            </a:endParaRPr>
          </a:p>
          <a:p>
            <a:pPr algn="ctr"/>
            <a:endParaRPr lang="en-US" dirty="0" smtClean="0"/>
          </a:p>
        </p:txBody>
      </p:sp>
      <p:sp>
        <p:nvSpPr>
          <p:cNvPr id="3" name="Subtitle 2"/>
          <p:cNvSpPr>
            <a:spLocks noGrp="1"/>
          </p:cNvSpPr>
          <p:nvPr>
            <p:ph type="subTitle" idx="1"/>
          </p:nvPr>
        </p:nvSpPr>
        <p:spPr>
          <a:xfrm>
            <a:off x="1143000" y="228600"/>
            <a:ext cx="6400800" cy="2667000"/>
          </a:xfrm>
        </p:spPr>
        <p:txBody>
          <a:bodyPr>
            <a:normAutofit lnSpcReduction="10000"/>
            <a:scene3d>
              <a:camera prst="orthographicFront"/>
              <a:lightRig rig="threePt" dir="t"/>
            </a:scene3d>
            <a:sp3d extrusionH="57150" contourW="12700">
              <a:bevelT w="38100" h="38100"/>
              <a:extrusionClr>
                <a:schemeClr val="accent6"/>
              </a:extrusionClr>
              <a:contourClr>
                <a:schemeClr val="tx1">
                  <a:lumMod val="85000"/>
                  <a:lumOff val="15000"/>
                </a:schemeClr>
              </a:contourClr>
            </a:sp3d>
          </a:bodyPr>
          <a:lstStyle/>
          <a:p>
            <a:r>
              <a:rPr lang="en-US" sz="8800" dirty="0" smtClean="0">
                <a:ln w="3175">
                  <a:solidFill>
                    <a:schemeClr val="tx1"/>
                  </a:solidFill>
                </a:ln>
                <a:solidFill>
                  <a:srgbClr val="FF0000"/>
                </a:solidFill>
                <a:effectLst>
                  <a:outerShdw blurRad="50800" dist="50800" dir="5400000" algn="ctr" rotWithShape="0">
                    <a:srgbClr val="000000"/>
                  </a:outerShdw>
                </a:effectLst>
              </a:rPr>
              <a:t>War </a:t>
            </a:r>
          </a:p>
          <a:p>
            <a:pPr>
              <a:spcBef>
                <a:spcPts val="0"/>
              </a:spcBef>
            </a:pPr>
            <a:r>
              <a:rPr lang="en-US" sz="8800" dirty="0" smtClean="0">
                <a:ln w="3175">
                  <a:solidFill>
                    <a:schemeClr val="tx1"/>
                  </a:solidFill>
                </a:ln>
                <a:solidFill>
                  <a:srgbClr val="FF0000"/>
                </a:solidFill>
                <a:effectLst>
                  <a:outerShdw blurRad="50800" dist="50800" dir="5400000" algn="ctr" rotWithShape="0">
                    <a:srgbClr val="000000"/>
                  </a:outerShdw>
                </a:effectLst>
              </a:rPr>
              <a:t>1940’s</a:t>
            </a:r>
            <a:endParaRPr lang="en-US" sz="8800" dirty="0">
              <a:ln w="3175">
                <a:solidFill>
                  <a:schemeClr val="tx1"/>
                </a:solidFill>
              </a:ln>
              <a:solidFill>
                <a:srgbClr val="FF0000"/>
              </a:solidFill>
              <a:effectLst>
                <a:outerShdw blurRad="50800" dist="50800" dir="5400000" algn="ctr" rotWithShape="0">
                  <a:srgbClr val="00000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a:xfrm>
            <a:off x="0" y="1600200"/>
            <a:ext cx="8686800" cy="5410200"/>
          </a:xfrm>
        </p:spPr>
        <p:txBody>
          <a:bodyPr>
            <a:normAutofit fontScale="55000" lnSpcReduction="20000"/>
          </a:bodyPr>
          <a:lstStyle/>
          <a:p>
            <a:pPr latinLnBrk="1"/>
            <a:r>
              <a:rPr lang="en-US" sz="3600" dirty="0" smtClean="0"/>
              <a:t>Towards the end of the decade, the world was a more cynical,              doubtful place as if it were in a film noir movie. The motion picture industry came across its greatest challenge as the Cold War was slowing approaching. The rise of television greatly influenced potential moviegoers by forcing them to remain at home. Blacklisting and                    McCarthyism greatly impacted Hollywood and motion picture             industries as well. Inflation of film production costs, rise of studio        labor unions, and gradual decline of theatre-attending audiences also made it quite difficult for the studios and movie industries to flourish and prosper. </a:t>
            </a:r>
          </a:p>
          <a:p>
            <a:pPr latinLnBrk="1"/>
            <a:r>
              <a:rPr lang="en-US" sz="3600" dirty="0" smtClean="0"/>
              <a:t>The studios had to achieve box-office success based not on their           economic ability but on the quality of their films. The foundation of     the studio system marketing was severely threatened and on the verge of collapsing. Studios would be gradually reduced to production and distribution organizations and forced to give up or deprive themselves of their vast theater holdings. In addition, they would be prohibited     from fixing admission prices, and forcing their lesser products onto      independent exhibitors. The end of the 1940s dawned an era of             competition among movie industries to strive and overcome so great a crisis. </a:t>
            </a:r>
          </a:p>
          <a:p>
            <a:pPr latinLnBrk="1"/>
            <a:r>
              <a:rPr lang="en-US" sz="3600"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sz="6000" dirty="0" smtClean="0"/>
              <a:t>Themes/values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Some of the themes in war films often include combat, survivor and escape stories, tales of gallant sacrifice and struggle, effects of war on society and the exploration of moral and human issues.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a:t>
            </a:r>
            <a:endParaRPr lang="en-US" dirty="0"/>
          </a:p>
        </p:txBody>
      </p:sp>
      <p:sp>
        <p:nvSpPr>
          <p:cNvPr id="3" name="Content Placeholder 2"/>
          <p:cNvSpPr>
            <a:spLocks noGrp="1"/>
          </p:cNvSpPr>
          <p:nvPr>
            <p:ph idx="1"/>
          </p:nvPr>
        </p:nvSpPr>
        <p:spPr/>
        <p:txBody>
          <a:bodyPr/>
          <a:lstStyle/>
          <a:p>
            <a:r>
              <a:rPr lang="en-US" dirty="0" smtClean="0"/>
              <a:t>Some war films do balance the soul-searching, tragic consequences and inner turmoil of combatants or characters with action-packed, dramatic spectacles, enthusiastically illustrating the excitement and turmoil of warfare. And some 'war' films concentrate on the </a:t>
            </a:r>
            <a:r>
              <a:rPr lang="en-US" dirty="0" err="1" smtClean="0"/>
              <a:t>homefront</a:t>
            </a:r>
            <a:r>
              <a:rPr lang="en-US" dirty="0" smtClean="0"/>
              <a:t> rather than on the conflict at the military war-front. But many of them provide decisive criticism of senseless warfare.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a:t>
            </a:r>
            <a:endParaRPr lang="en-US" dirty="0"/>
          </a:p>
        </p:txBody>
      </p:sp>
      <p:sp>
        <p:nvSpPr>
          <p:cNvPr id="3" name="Content Placeholder 2"/>
          <p:cNvSpPr>
            <a:spLocks noGrp="1"/>
          </p:cNvSpPr>
          <p:nvPr>
            <p:ph idx="1"/>
          </p:nvPr>
        </p:nvSpPr>
        <p:spPr/>
        <p:txBody>
          <a:bodyPr/>
          <a:lstStyle/>
          <a:p>
            <a:r>
              <a:rPr lang="en-US" dirty="0" smtClean="0"/>
              <a:t>Settings for war movies are usually set in other countries depending on what time period it was set in. If it was in the past it would be in the open fields and the more modern ones are usually in villages  and cities (black hawk down).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device</a:t>
            </a:r>
            <a:endParaRPr lang="en-US" dirty="0"/>
          </a:p>
        </p:txBody>
      </p:sp>
      <p:sp>
        <p:nvSpPr>
          <p:cNvPr id="3" name="Content Placeholder 2"/>
          <p:cNvSpPr>
            <a:spLocks noGrp="1"/>
          </p:cNvSpPr>
          <p:nvPr>
            <p:ph idx="1"/>
          </p:nvPr>
        </p:nvSpPr>
        <p:spPr/>
        <p:txBody>
          <a:bodyPr/>
          <a:lstStyle/>
          <a:p>
            <a:r>
              <a:rPr lang="en-US" dirty="0" smtClean="0"/>
              <a:t>Usual plot devices in war films involve the main hero/heroes battling through a warzone to a rally point or a target area, in order to help another squad or to take out the enemy’s base/leader.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a:t>
            </a:r>
            <a:endParaRPr lang="en-US" dirty="0"/>
          </a:p>
        </p:txBody>
      </p:sp>
      <p:sp>
        <p:nvSpPr>
          <p:cNvPr id="3" name="Content Placeholder 2"/>
          <p:cNvSpPr>
            <a:spLocks noGrp="1"/>
          </p:cNvSpPr>
          <p:nvPr>
            <p:ph idx="1"/>
          </p:nvPr>
        </p:nvSpPr>
        <p:spPr/>
        <p:txBody>
          <a:bodyPr>
            <a:normAutofit lnSpcReduction="10000"/>
          </a:bodyPr>
          <a:lstStyle/>
          <a:p>
            <a:r>
              <a:rPr lang="en-US" dirty="0" smtClean="0"/>
              <a:t>Conflicts involve 2 or more factions one being good and one bad. Although there are several conflicts occurring at the same time, the film takes the perspective of either one man or one group and centers around them. There are also interpersonal conflicts within each character, whether to save a comrade’s life, kill the enemy while they’re defenseless, kill innocent civilians to obey an order, which centers around the conflicts of man (man vs. machine/man/himself/nature).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Symbolism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Most common symbol in war films are </a:t>
            </a:r>
            <a:r>
              <a:rPr lang="en-US" u="sng" dirty="0" err="1" smtClean="0"/>
              <a:t>dogtags</a:t>
            </a:r>
            <a:r>
              <a:rPr lang="en-US" dirty="0" smtClean="0"/>
              <a:t>, in which after a soldier has fallen, another comrade comes and tears the tags from their neck as a token of respect/remembrance and brotherhood (“No one gets left behind”). ***The “</a:t>
            </a:r>
            <a:r>
              <a:rPr lang="en-US" u="sng" dirty="0" smtClean="0"/>
              <a:t>first Kill”</a:t>
            </a:r>
            <a:r>
              <a:rPr lang="en-US" dirty="0" smtClean="0"/>
              <a:t>- usually when a rookie soldier gets drafted into the warzone they are inexperienced killers, some of which have never taken a human life or used a firearm, and when they achieve their “first kill” they undergo dramatic changes in their character. They can either be overridden with guilt and shame, becoming traumatized or deal with it and become a “trigger-happy hero”***</a:t>
            </a:r>
            <a:r>
              <a:rPr lang="en-US" u="sng" dirty="0" smtClean="0"/>
              <a:t>Propaganda</a:t>
            </a:r>
            <a:r>
              <a:rPr lang="en-US" dirty="0" smtClean="0"/>
              <a:t>- one of the explicit symbols which signifies a decrease in moral, the trespassing into occupied territory, and a character’s reevaluation of their cause for fighting. ***The film itself can be used as a symbol, in order to present a different perspective on a certain war, the morality/ethics of war itself, or to inspire national pride. *** </a:t>
            </a:r>
            <a:r>
              <a:rPr lang="en-US" u="sng" dirty="0" smtClean="0"/>
              <a:t>nicknames</a:t>
            </a:r>
            <a:r>
              <a:rPr lang="en-US" dirty="0" smtClean="0"/>
              <a:t>- (“commies, krauts, reds”) soldiers would normally use nicknames to “degrade” the idea of their enemy to a point where they would no longer distinguish them as fellow humans, but rather as monsters , thus making it morally easier to kill them. It’s also used to distinguish the good guys from the bad guys.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Hero-code</a:t>
            </a:r>
            <a:endParaRPr lang="en-US" dirty="0"/>
          </a:p>
        </p:txBody>
      </p:sp>
      <p:sp>
        <p:nvSpPr>
          <p:cNvPr id="3" name="Content Placeholder 2"/>
          <p:cNvSpPr>
            <a:spLocks noGrp="1"/>
          </p:cNvSpPr>
          <p:nvPr>
            <p:ph idx="1"/>
          </p:nvPr>
        </p:nvSpPr>
        <p:spPr/>
        <p:txBody>
          <a:bodyPr/>
          <a:lstStyle/>
          <a:p>
            <a:r>
              <a:rPr lang="en-US" dirty="0" smtClean="0"/>
              <a:t>A pretty well known hero code is “leave no man behind”.</a:t>
            </a:r>
          </a:p>
          <a:p>
            <a:r>
              <a:rPr lang="en-US" dirty="0" smtClean="0"/>
              <a:t>When you watch a war movie you usually always see a certain person who got shot being taken away to a safer place by a fellow soldier.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Costume</a:t>
            </a:r>
            <a:endParaRPr lang="en-US" dirty="0"/>
          </a:p>
        </p:txBody>
      </p:sp>
      <p:sp>
        <p:nvSpPr>
          <p:cNvPr id="3" name="Content Placeholder 2"/>
          <p:cNvSpPr>
            <a:spLocks noGrp="1"/>
          </p:cNvSpPr>
          <p:nvPr>
            <p:ph idx="1"/>
          </p:nvPr>
        </p:nvSpPr>
        <p:spPr/>
        <p:txBody>
          <a:bodyPr/>
          <a:lstStyle/>
          <a:p>
            <a:r>
              <a:rPr lang="en-US" dirty="0" smtClean="0"/>
              <a:t>Helmet</a:t>
            </a:r>
          </a:p>
          <a:p>
            <a:r>
              <a:rPr lang="en-US" dirty="0" smtClean="0"/>
              <a:t>Shirt</a:t>
            </a:r>
          </a:p>
          <a:p>
            <a:r>
              <a:rPr lang="en-US" dirty="0" smtClean="0"/>
              <a:t>Pants</a:t>
            </a:r>
          </a:p>
          <a:p>
            <a:r>
              <a:rPr lang="en-US" dirty="0" smtClean="0"/>
              <a:t>Boots</a:t>
            </a:r>
          </a:p>
          <a:p>
            <a:r>
              <a:rPr lang="en-US" dirty="0" smtClean="0"/>
              <a:t>They all look </a:t>
            </a:r>
          </a:p>
          <a:p>
            <a:pPr>
              <a:buNone/>
            </a:pPr>
            <a:r>
              <a:rPr lang="en-US" dirty="0" smtClean="0"/>
              <a:t>	alike.  Same uniforms.</a:t>
            </a:r>
          </a:p>
          <a:p>
            <a:pPr>
              <a:buNone/>
            </a:pPr>
            <a:endParaRPr lang="en-US" dirty="0" smtClean="0"/>
          </a:p>
        </p:txBody>
      </p:sp>
      <p:pic>
        <p:nvPicPr>
          <p:cNvPr id="19458" name="Picture 2"/>
          <p:cNvPicPr>
            <a:picLocks noChangeAspect="1" noChangeArrowheads="1"/>
          </p:cNvPicPr>
          <p:nvPr/>
        </p:nvPicPr>
        <p:blipFill>
          <a:blip r:embed="rId2"/>
          <a:srcRect/>
          <a:stretch>
            <a:fillRect/>
          </a:stretch>
        </p:blipFill>
        <p:spPr bwMode="auto">
          <a:xfrm>
            <a:off x="3810000" y="1600200"/>
            <a:ext cx="3810000" cy="2457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a:t>
            </a:r>
            <a:endParaRPr lang="en-US" dirty="0"/>
          </a:p>
        </p:txBody>
      </p:sp>
      <p:sp>
        <p:nvSpPr>
          <p:cNvPr id="3" name="Content Placeholder 2"/>
          <p:cNvSpPr>
            <a:spLocks noGrp="1"/>
          </p:cNvSpPr>
          <p:nvPr>
            <p:ph idx="1"/>
          </p:nvPr>
        </p:nvSpPr>
        <p:spPr/>
        <p:txBody>
          <a:bodyPr>
            <a:normAutofit lnSpcReduction="10000"/>
          </a:bodyPr>
          <a:lstStyle/>
          <a:p>
            <a:pPr latinLnBrk="1"/>
            <a:r>
              <a:rPr lang="en-US" dirty="0" smtClean="0"/>
              <a:t>The early years of the 1940s were unfortunate   for the American film industry due to the late  1941 attack on Pearl Harbor by the Japanese,    and the loss of foreign markets.</a:t>
            </a:r>
          </a:p>
          <a:p>
            <a:pPr latinLnBrk="1"/>
            <a:r>
              <a:rPr lang="en-US" dirty="0" smtClean="0"/>
              <a:t>Fortunately, Hollywood film production got    back on its feet and reached its profitable           climax of efficiency from 1943 to 1946. </a:t>
            </a:r>
          </a:p>
          <a:p>
            <a:pPr latinLnBrk="1"/>
            <a:r>
              <a:rPr lang="en-US" dirty="0" smtClean="0"/>
              <a:t>Advances in sound recording, lighting, special effects, cinematography, and the use of color    gave film a more “modern” and “viewable”     aspect to it.</a:t>
            </a:r>
          </a:p>
          <a:p>
            <a:pPr latinLnBrk="1"/>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Following the end of WW2, Hollywood’s most profitable year in the 40s was 1946, with all-time highs recorded for theatre attendance.</a:t>
            </a:r>
          </a:p>
          <a:p>
            <a:r>
              <a:rPr lang="en-US" dirty="0" smtClean="0"/>
              <a:t>The movie industry, in the early to mid 1940s, responded to the national war effort by making films, producing many war-time favorites, and enlisting stars such or having them report for duty. </a:t>
            </a:r>
          </a:p>
          <a:p>
            <a:r>
              <a:rPr lang="en-US" dirty="0" smtClean="0"/>
              <a:t>Several war-time films, with a wide range of subjects and tones, presented both the flag-waving heroics and action of the war in addition to the realistic, mundane, and misery of the experience. Several examples of such films were </a:t>
            </a:r>
            <a:r>
              <a:rPr lang="en-US" b="1" dirty="0" smtClean="0"/>
              <a:t>Sahara (1943), Thirty Seconds Over Tokyo (1944), </a:t>
            </a:r>
            <a:r>
              <a:rPr lang="en-US" dirty="0" smtClean="0"/>
              <a:t>and</a:t>
            </a:r>
            <a:r>
              <a:rPr lang="en-US" b="1" dirty="0" smtClean="0"/>
              <a:t> The Story of G.I. Joe (1945).</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Films began to take on a more realistic rather than escapist tone, as they had done during </a:t>
            </a:r>
            <a:r>
              <a:rPr lang="en-US" dirty="0" err="1" smtClean="0"/>
              <a:t>during</a:t>
            </a:r>
            <a:r>
              <a:rPr lang="en-US" dirty="0" smtClean="0"/>
              <a:t> the Great Depression.</a:t>
            </a:r>
          </a:p>
          <a:p>
            <a:r>
              <a:rPr lang="en-US" dirty="0" smtClean="0"/>
              <a:t>Charlie Chaplin directed and starred in his first talkie, </a:t>
            </a:r>
            <a:r>
              <a:rPr lang="en-US" b="1" dirty="0" smtClean="0"/>
              <a:t>The Great Dictator (1940). </a:t>
            </a:r>
            <a:r>
              <a:rPr lang="en-US" dirty="0" smtClean="0"/>
              <a:t>It was a war-time, anti-fascist, satirical mockery of Hitler and the Third Reich. </a:t>
            </a:r>
          </a:p>
          <a:p>
            <a:r>
              <a:rPr lang="en-US" dirty="0" smtClean="0"/>
              <a:t>The most subtle of all wartime propaganda films was Michael </a:t>
            </a:r>
            <a:r>
              <a:rPr lang="en-US" dirty="0" err="1" smtClean="0"/>
              <a:t>Curtiz</a:t>
            </a:r>
            <a:r>
              <a:rPr lang="en-US" dirty="0" smtClean="0"/>
              <a:t>’ 40s studio film </a:t>
            </a:r>
            <a:r>
              <a:rPr lang="en-US" b="1" dirty="0" smtClean="0"/>
              <a:t>Casablanca (1942).</a:t>
            </a:r>
            <a:r>
              <a:rPr lang="en-US" dirty="0" smtClean="0"/>
              <a:t> It was a romantic story about a disillusioned nightclub owner (Humphrey Bogart) and a former lover (Ingrid Bergman) separated in Paris due to WW2. This quintessential 40s film is best remembered for its amazing script and memorable dialogue. It was awarded Best Picture, Best Director, and Best Screenplay for that year (1942).</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Technicolor continuously became more and more popular during the 1940s following the success of the richly-colorful films of the 1930s. Yet, during the war years, Technicolor became limited and was rarely used in films, besides musicals, in an effort to cut costs.</a:t>
            </a:r>
          </a:p>
          <a:p>
            <a:r>
              <a:rPr lang="en-US" dirty="0" smtClean="0"/>
              <a:t>Orson Welles, also known as the twenty three year old boy-wonder, was granted an RKO Studios contract in 1939. In the 1940s, he then created one of the greatest American film of all time known as Citizen Kane </a:t>
            </a:r>
            <a:r>
              <a:rPr lang="en-US" b="1" dirty="0" smtClean="0"/>
              <a:t>(1941). </a:t>
            </a:r>
            <a:r>
              <a:rPr lang="en-US" dirty="0" smtClean="0"/>
              <a:t>The film consisted of many flashbacks, included a memorable musical score, and demonstrated absorbing photographic techniques such as close-ups, moving camera, low-key lighting, overlapping dialogue and innovative sound editing, deep focus, optical effects, ceiling sets and innovative camera angles.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World War II's end, the genre most characteristic of the era and most associated with 1940s Hollywood was film noir. The film noir genre reflected the way Hollywood felt as it faced its greatest challenges during the war and post-war periods.</a:t>
            </a:r>
          </a:p>
          <a:p>
            <a:pPr latinLnBrk="1"/>
            <a:r>
              <a:rPr lang="en-US" dirty="0" smtClean="0"/>
              <a:t>The first example was one of the best detective pictures ever made: director John Huston's remarkable debut film </a:t>
            </a:r>
            <a:r>
              <a:rPr lang="en-US" b="1" dirty="0" smtClean="0"/>
              <a:t>The Maltese Falcon (1941)</a:t>
            </a:r>
            <a:r>
              <a:rPr lang="en-US" dirty="0" smtClean="0"/>
              <a:t>.</a:t>
            </a:r>
          </a:p>
          <a:p>
            <a:pPr latinLnBrk="1"/>
            <a:r>
              <a:rPr lang="en-US" dirty="0" smtClean="0"/>
              <a:t>In addition to film noir, the gangster film was revived with one of Warner Bros. finest examples of the genre: director </a:t>
            </a:r>
            <a:r>
              <a:rPr lang="en-US" dirty="0" err="1" smtClean="0"/>
              <a:t>Raoul</a:t>
            </a:r>
            <a:r>
              <a:rPr lang="en-US" dirty="0" smtClean="0"/>
              <a:t> Walsh's </a:t>
            </a:r>
            <a:r>
              <a:rPr lang="en-US" b="1" dirty="0" smtClean="0"/>
              <a:t>High Sierra (1941)</a:t>
            </a:r>
            <a:r>
              <a:rPr lang="en-US" dirty="0" smtClean="0"/>
              <a:t>, starring Humphrey Bogart as an aging gangster with a heart of gold.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92500" lnSpcReduction="10000"/>
          </a:bodyPr>
          <a:lstStyle/>
          <a:p>
            <a:pPr latinLnBrk="1"/>
            <a:r>
              <a:rPr lang="en-US" dirty="0" smtClean="0"/>
              <a:t>Other films either provided escapist entertainment or seemed to look back to a lost era in America: </a:t>
            </a:r>
            <a:r>
              <a:rPr lang="en-US" b="1" dirty="0" smtClean="0"/>
              <a:t>Holiday Inn (1942), Meet Me in St. Louis (1944)</a:t>
            </a:r>
            <a:r>
              <a:rPr lang="en-US" dirty="0" smtClean="0"/>
              <a:t>, </a:t>
            </a:r>
            <a:r>
              <a:rPr lang="en-US" b="1" dirty="0" smtClean="0"/>
              <a:t>The Adventures of Mark Twain (1944), and Miracle on 34th Street (1947), and A Letter to Three Wives (1949).</a:t>
            </a:r>
            <a:endParaRPr lang="en-US" dirty="0" smtClean="0"/>
          </a:p>
          <a:p>
            <a:pPr latinLnBrk="1"/>
            <a:r>
              <a:rPr lang="en-US" dirty="0" smtClean="0"/>
              <a:t>Frank Capra’s most "Capra-</a:t>
            </a:r>
            <a:r>
              <a:rPr lang="en-US" dirty="0" err="1" smtClean="0"/>
              <a:t>esque</a:t>
            </a:r>
            <a:r>
              <a:rPr lang="en-US" dirty="0" smtClean="0"/>
              <a:t>" film was his appealing, sentimental, Christmas holiday film, </a:t>
            </a:r>
            <a:r>
              <a:rPr lang="en-US" b="1" dirty="0" smtClean="0"/>
              <a:t>It's A Wonderful Life (1946)</a:t>
            </a:r>
            <a:r>
              <a:rPr lang="en-US" dirty="0" smtClean="0"/>
              <a:t>, yet this film was surprisingly a major failure at the time of its original release. It only became famous after continuous re-runs on TV during the holidays.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85000" lnSpcReduction="20000"/>
          </a:bodyPr>
          <a:lstStyle/>
          <a:p>
            <a:pPr latinLnBrk="1"/>
            <a:r>
              <a:rPr lang="en-US" dirty="0" smtClean="0"/>
              <a:t>Val </a:t>
            </a:r>
            <a:r>
              <a:rPr lang="en-US" dirty="0" err="1" smtClean="0"/>
              <a:t>Lewton</a:t>
            </a:r>
            <a:r>
              <a:rPr lang="en-US" dirty="0" smtClean="0"/>
              <a:t> influenced the horror genre by initiating a series of literate, intelligent, low-budget, understated, moody B-movie films that were more than just horror films. His collection of films were rather more film noir and subtle than true horror films. </a:t>
            </a:r>
          </a:p>
          <a:p>
            <a:pPr latinLnBrk="1"/>
            <a:r>
              <a:rPr lang="en-US" dirty="0" smtClean="0"/>
              <a:t>Jacques Tourneur's </a:t>
            </a:r>
            <a:r>
              <a:rPr lang="en-US" b="1" dirty="0" smtClean="0"/>
              <a:t>The Cat People (1942)</a:t>
            </a:r>
            <a:r>
              <a:rPr lang="en-US" dirty="0" smtClean="0"/>
              <a:t>, one of </a:t>
            </a:r>
            <a:r>
              <a:rPr lang="en-US" dirty="0" err="1" smtClean="0"/>
              <a:t>Lewton's</a:t>
            </a:r>
            <a:r>
              <a:rPr lang="en-US" dirty="0" smtClean="0"/>
              <a:t> first produced films, was a low-key, dark, horror film about a Serbian girl who could be transformed into a threatening, man-eating panther when aroused.</a:t>
            </a:r>
          </a:p>
          <a:p>
            <a:r>
              <a:rPr lang="en-US" dirty="0" smtClean="0"/>
              <a:t>John Ford influenced the Western genre with an expanded string of classic Westerns to chronicle America's pioneer past. A few examples of his films during this era were </a:t>
            </a:r>
            <a:r>
              <a:rPr lang="en-US" b="1" dirty="0" smtClean="0"/>
              <a:t>The Long Voyage Home (1940), The Grapes of Wrath (1940), and How Green Was My Valley (1941).</a:t>
            </a:r>
            <a:endParaRPr lang="en-US" dirty="0" smtClean="0"/>
          </a:p>
          <a:p>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1940’s cont</a:t>
            </a:r>
            <a:endParaRPr lang="en-US" dirty="0"/>
          </a:p>
        </p:txBody>
      </p:sp>
      <p:sp>
        <p:nvSpPr>
          <p:cNvPr id="3" name="Content Placeholder 2"/>
          <p:cNvSpPr>
            <a:spLocks noGrp="1"/>
          </p:cNvSpPr>
          <p:nvPr>
            <p:ph idx="1"/>
          </p:nvPr>
        </p:nvSpPr>
        <p:spPr/>
        <p:txBody>
          <a:bodyPr>
            <a:normAutofit fontScale="85000" lnSpcReduction="20000"/>
          </a:bodyPr>
          <a:lstStyle/>
          <a:p>
            <a:pPr latinLnBrk="1"/>
            <a:r>
              <a:rPr lang="en-US" dirty="0" smtClean="0"/>
              <a:t>In the 1940s, the remedy for escape from the terrors of the war years was provided by film musicals and their elaborate production numbers, simplistic plots, and music. Post-war films reflected the desire of audiences to put the war behind them. Hollywood enjoyed its greatest financial year in history in 1946. An all-time peak in annual box-office receipts, at $4.5 billion, was achieved. </a:t>
            </a:r>
          </a:p>
          <a:p>
            <a:pPr latinLnBrk="1"/>
            <a:r>
              <a:rPr lang="en-US" dirty="0" smtClean="0"/>
              <a:t>Arthur Freed was the powerhouse behind MGM studios, and he sparked the growth of the musical genre in the 40s and 50s. Gene Kelly made his official screen debut as a song-and-dance man in hit musical produced by Freed known as </a:t>
            </a:r>
            <a:r>
              <a:rPr lang="en-US" b="1" dirty="0" smtClean="0"/>
              <a:t>For Me and My Gal (1942). </a:t>
            </a:r>
            <a:r>
              <a:rPr lang="en-US" dirty="0" smtClean="0"/>
              <a:t>The turn-of-the century </a:t>
            </a:r>
            <a:r>
              <a:rPr lang="en-US" b="1" dirty="0" smtClean="0"/>
              <a:t>Meet Me in St. Louis (1944)</a:t>
            </a:r>
            <a:r>
              <a:rPr lang="en-US" dirty="0" smtClean="0"/>
              <a:t>, and the all-black musical </a:t>
            </a:r>
            <a:r>
              <a:rPr lang="en-US" b="1" dirty="0" smtClean="0"/>
              <a:t>Cabin in the Sky (1943)</a:t>
            </a:r>
            <a:r>
              <a:rPr lang="en-US" dirty="0" smtClean="0"/>
              <a:t> were also both produced by Arthur Freed.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231</TotalTime>
  <Words>1971</Words>
  <Application>Microsoft Office PowerPoint</Application>
  <PresentationFormat>On-screen Show (4:3)</PresentationFormat>
  <Paragraphs>62</Paragraphs>
  <Slides>18</Slides>
  <Notes>0</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Apex</vt:lpstr>
      <vt:lpstr>Slide 1</vt:lpstr>
      <vt:lpstr>1940’s</vt:lpstr>
      <vt:lpstr>1940’s cont.</vt:lpstr>
      <vt:lpstr>1940’s cont</vt:lpstr>
      <vt:lpstr>1940’s cont</vt:lpstr>
      <vt:lpstr>1940’s cont</vt:lpstr>
      <vt:lpstr>1940’s cont</vt:lpstr>
      <vt:lpstr>1940’s cont</vt:lpstr>
      <vt:lpstr>1940’s cont</vt:lpstr>
      <vt:lpstr>1940’s cont</vt:lpstr>
      <vt:lpstr>Themes/values </vt:lpstr>
      <vt:lpstr>Character</vt:lpstr>
      <vt:lpstr>Setting</vt:lpstr>
      <vt:lpstr>Plot device</vt:lpstr>
      <vt:lpstr>Conflict</vt:lpstr>
      <vt:lpstr>Symbolism</vt:lpstr>
      <vt:lpstr>Hero-code</vt:lpstr>
      <vt:lpstr>Costume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teacher</cp:lastModifiedBy>
  <cp:revision>24</cp:revision>
  <dcterms:created xsi:type="dcterms:W3CDTF">2012-03-02T17:43:21Z</dcterms:created>
  <dcterms:modified xsi:type="dcterms:W3CDTF">2012-03-02T17:43:36Z</dcterms:modified>
</cp:coreProperties>
</file>