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0" r:id="rId2"/>
    <p:sldId id="262" r:id="rId3"/>
    <p:sldId id="259" r:id="rId4"/>
    <p:sldId id="297" r:id="rId5"/>
    <p:sldId id="298" r:id="rId6"/>
    <p:sldId id="299" r:id="rId7"/>
    <p:sldId id="305" r:id="rId8"/>
    <p:sldId id="257" r:id="rId9"/>
    <p:sldId id="300" r:id="rId10"/>
    <p:sldId id="301" r:id="rId11"/>
    <p:sldId id="306" r:id="rId12"/>
    <p:sldId id="263" r:id="rId13"/>
    <p:sldId id="296" r:id="rId14"/>
    <p:sldId id="308" r:id="rId15"/>
    <p:sldId id="264" r:id="rId16"/>
    <p:sldId id="307" r:id="rId17"/>
    <p:sldId id="267" r:id="rId18"/>
    <p:sldId id="309" r:id="rId19"/>
    <p:sldId id="302" r:id="rId20"/>
    <p:sldId id="281" r:id="rId21"/>
  </p:sldIdLst>
  <p:sldSz cx="9144000" cy="5143500" type="screen16x9"/>
  <p:notesSz cx="6858000" cy="9144000"/>
  <p:embeddedFontLst>
    <p:embeddedFont>
      <p:font typeface="Miriam Libre" panose="020B0604020202020204" charset="-79"/>
      <p:regular r:id="rId23"/>
      <p:bold r:id="rId24"/>
    </p:embeddedFont>
    <p:embeddedFont>
      <p:font typeface="Work Sans"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Barlow" panose="020B0604020202020204" charset="0"/>
      <p:regular r:id="rId33"/>
      <p:bold r:id="rId34"/>
      <p:italic r:id="rId35"/>
      <p:boldItalic r:id="rId36"/>
    </p:embeddedFont>
    <p:embeddedFont>
      <p:font typeface="Barlow Ligh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9D1923-F8CB-4B00-BF9D-0C1EBCBCA490}">
  <a:tblStyle styleId="{5A9D1923-F8CB-4B00-BF9D-0C1EBCBCA49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247EB-CA74-42BF-9F2A-1D406D6B864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2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3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3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438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6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cac64e1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cac64e1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79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45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99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2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6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231037" y="488332"/>
            <a:ext cx="4681923" cy="879713"/>
          </a:xfrm>
          <a:prstGeom prst="rect">
            <a:avLst/>
          </a:prstGeom>
        </p:spPr>
        <p:txBody>
          <a:bodyPr spcFirstLastPara="1" wrap="square" lIns="91425" tIns="91425" rIns="91425" bIns="91425" anchor="b" anchorCtr="0">
            <a:noAutofit/>
          </a:bodyPr>
          <a:lstStyle/>
          <a:p>
            <a:pPr lvl="0"/>
            <a:r>
              <a:rPr lang="en-US" b="1" dirty="0">
                <a:solidFill>
                  <a:schemeClr val="bg1"/>
                </a:solidFill>
                <a:latin typeface="Times New Roman" panose="02020603050405020304" pitchFamily="18" charset="0"/>
                <a:cs typeface="Times New Roman" panose="02020603050405020304" pitchFamily="18" charset="0"/>
              </a:rPr>
              <a:t>NHÓM COVID21</a:t>
            </a:r>
            <a:endParaRPr dirty="0">
              <a:solidFill>
                <a:schemeClr val="bg1"/>
              </a:solidFill>
            </a:endParaRPr>
          </a:p>
        </p:txBody>
      </p:sp>
      <p:sp>
        <p:nvSpPr>
          <p:cNvPr id="5" name="TextBox 4">
            <a:extLst>
              <a:ext uri="{FF2B5EF4-FFF2-40B4-BE49-F238E27FC236}">
                <a16:creationId xmlns:a16="http://schemas.microsoft.com/office/drawing/2014/main" id="{000F1C04-15F0-4535-851D-70F8EB443436}"/>
              </a:ext>
            </a:extLst>
          </p:cNvPr>
          <p:cNvSpPr txBox="1"/>
          <p:nvPr/>
        </p:nvSpPr>
        <p:spPr>
          <a:xfrm>
            <a:off x="2596989" y="2646786"/>
            <a:ext cx="3256556" cy="1815882"/>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Thành</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- 1811063550</a:t>
            </a:r>
          </a:p>
          <a:p>
            <a:pPr>
              <a:lnSpc>
                <a:spcPct val="200000"/>
              </a:lnSpc>
              <a:buClr>
                <a:schemeClr val="tx1"/>
              </a:buClr>
            </a:pPr>
            <a:r>
              <a:rPr lang="en-US" dirty="0" smtClean="0">
                <a:latin typeface="Times New Roman" panose="02020603050405020304" pitchFamily="18" charset="0"/>
                <a:cs typeface="Times New Roman" panose="02020603050405020304" pitchFamily="18" charset="0"/>
              </a:rPr>
              <a:t>Trương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Phú	- 1811063541</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- 1811063443</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3AF81C-210F-45D0-9E32-EE7DCDBA328A}"/>
              </a:ext>
            </a:extLst>
          </p:cNvPr>
          <p:cNvSpPr txBox="1"/>
          <p:nvPr/>
        </p:nvSpPr>
        <p:spPr>
          <a:xfrm>
            <a:off x="2596989" y="2265576"/>
            <a:ext cx="3138792" cy="523220"/>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Giảng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b="1" u="sng" dirty="0">
              <a:latin typeface="Times New Roman" panose="02020603050405020304" pitchFamily="18" charset="0"/>
              <a:cs typeface="Times New Roman" panose="02020603050405020304" pitchFamily="18" charset="0"/>
            </a:endParaRPr>
          </a:p>
        </p:txBody>
      </p:sp>
      <p:sp>
        <p:nvSpPr>
          <p:cNvPr id="7" name="Rectangle 6"/>
          <p:cNvSpPr/>
          <p:nvPr/>
        </p:nvSpPr>
        <p:spPr>
          <a:xfrm>
            <a:off x="3513388" y="1059655"/>
            <a:ext cx="1725152" cy="830997"/>
          </a:xfrm>
          <a:prstGeom prst="rect">
            <a:avLst/>
          </a:prstGeom>
        </p:spPr>
        <p:txBody>
          <a:bodyPr wrap="none">
            <a:spAutoFit/>
          </a:bodyPr>
          <a:lstStyle/>
          <a:p>
            <a:pPr algn="ctr">
              <a:lnSpc>
                <a:spcPct val="200000"/>
              </a:lnSpc>
              <a:buClr>
                <a:schemeClr val="tx1"/>
              </a:buClr>
            </a:pPr>
            <a:r>
              <a:rPr lang="en-US" sz="1800" b="1" dirty="0" err="1" smtClean="0">
                <a:solidFill>
                  <a:schemeClr val="bg1"/>
                </a:solidFill>
                <a:latin typeface="Times New Roman" panose="02020603050405020304" pitchFamily="18" charset="0"/>
                <a:cs typeface="Times New Roman" panose="02020603050405020304" pitchFamily="18" charset="0"/>
              </a:rPr>
              <a:t>Đề</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err="1" smtClean="0">
                <a:solidFill>
                  <a:schemeClr val="bg1"/>
                </a:solidFill>
                <a:latin typeface="Times New Roman" panose="02020603050405020304" pitchFamily="18" charset="0"/>
                <a:cs typeface="Times New Roman" panose="02020603050405020304" pitchFamily="18" charset="0"/>
              </a:rPr>
              <a:t>tài</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AJAX</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16461" y="1877200"/>
            <a:ext cx="7519005" cy="584775"/>
          </a:xfrm>
          <a:prstGeom prst="rect">
            <a:avLst/>
          </a:prstGeom>
        </p:spPr>
        <p:txBody>
          <a:bodyPr wrap="square">
            <a:spAutoFit/>
          </a:bodyPr>
          <a:lstStyle/>
          <a:p>
            <a:pPr>
              <a:lnSpc>
                <a:spcPct val="200000"/>
              </a:lnSpc>
              <a:buClr>
                <a:schemeClr val="tx1"/>
              </a:buClr>
            </a:pPr>
            <a:r>
              <a:rPr lang="en-US" sz="1600" b="1" dirty="0" err="1">
                <a:latin typeface="Times New Roman" panose="02020603050405020304" pitchFamily="18" charset="0"/>
                <a:cs typeface="Times New Roman" panose="02020603050405020304" pitchFamily="18" charset="0"/>
              </a:rPr>
              <a:t>Trường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nghệ</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Chí</a:t>
            </a:r>
            <a:r>
              <a:rPr lang="en-US" sz="1600" b="1" dirty="0">
                <a:latin typeface="Times New Roman" panose="02020603050405020304" pitchFamily="18" charset="0"/>
                <a:cs typeface="Times New Roman" panose="02020603050405020304" pitchFamily="18" charset="0"/>
              </a:rPr>
              <a:t> Minh (HUTECH) –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 18DTHD5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barn(inVertical)">
                                      <p:cBhvr>
                                        <p:cTn id="7" dur="500"/>
                                        <p:tgtEl>
                                          <p:spTgt spid="26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sp>
        <p:nvSpPr>
          <p:cNvPr id="2" name="Text Placeholder 1"/>
          <p:cNvSpPr>
            <a:spLocks noGrp="1"/>
          </p:cNvSpPr>
          <p:nvPr>
            <p:ph type="body" idx="1"/>
          </p:nvPr>
        </p:nvSpPr>
        <p:spPr>
          <a:xfrm>
            <a:off x="192959" y="1098708"/>
            <a:ext cx="5902706" cy="3673333"/>
          </a:xfrm>
        </p:spPr>
        <p:txBody>
          <a:bodyPr/>
          <a:lstStyle/>
          <a:p>
            <a:pPr lvl="0"/>
            <a:r>
              <a:rPr lang="en-US" sz="1400" dirty="0" err="1"/>
              <a:t>Hệ</a:t>
            </a:r>
            <a:r>
              <a:rPr lang="en-US" sz="1400" dirty="0"/>
              <a:t> </a:t>
            </a:r>
            <a:r>
              <a:rPr lang="en-US" sz="1400" dirty="0" err="1"/>
              <a:t>thống</a:t>
            </a:r>
            <a:r>
              <a:rPr lang="en-US" sz="1400" dirty="0"/>
              <a:t> </a:t>
            </a:r>
            <a:r>
              <a:rPr lang="en-US" sz="1400" dirty="0" err="1"/>
              <a:t>đánh</a:t>
            </a:r>
            <a:r>
              <a:rPr lang="en-US" sz="1400" dirty="0"/>
              <a:t> </a:t>
            </a:r>
            <a:r>
              <a:rPr lang="en-US" sz="1400" dirty="0" err="1"/>
              <a:t>giá</a:t>
            </a:r>
            <a:r>
              <a:rPr lang="en-US" sz="1400" dirty="0"/>
              <a:t> </a:t>
            </a:r>
            <a:r>
              <a:rPr lang="en-US" sz="1400" dirty="0" err="1"/>
              <a:t>và</a:t>
            </a:r>
            <a:r>
              <a:rPr lang="en-US" sz="1400" dirty="0"/>
              <a:t> </a:t>
            </a:r>
            <a:r>
              <a:rPr lang="en-US" sz="1400" dirty="0" err="1"/>
              <a:t>xếp</a:t>
            </a:r>
            <a:r>
              <a:rPr lang="en-US" sz="1400" dirty="0"/>
              <a:t> </a:t>
            </a:r>
            <a:r>
              <a:rPr lang="en-US" sz="1400" dirty="0" err="1" smtClean="0"/>
              <a:t>hạng</a:t>
            </a:r>
            <a:r>
              <a:rPr lang="en-US" sz="1400" dirty="0" smtClean="0"/>
              <a:t>:</a:t>
            </a:r>
            <a:endParaRPr lang="en-US" sz="1400" dirty="0"/>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2052" name="Picture 4" descr="Star Rating remains the most important part of a Review | by Sam Jenkins |  TutorCrunch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64" y="2000357"/>
            <a:ext cx="2857500" cy="20097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6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64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31043" y="226758"/>
            <a:ext cx="5138700" cy="857400"/>
          </a:xfrm>
          <a:prstGeom prst="rect">
            <a:avLst/>
          </a:prstGeom>
        </p:spPr>
        <p:txBody>
          <a:bodyPr spcFirstLastPara="1" wrap="square" lIns="91425" tIns="91425" rIns="91425" bIns="91425" anchor="b" anchorCtr="0">
            <a:noAutofit/>
          </a:bodyPr>
          <a:lstStyle/>
          <a:p>
            <a:r>
              <a:rPr lang="en"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Hoạt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động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u="sng" dirty="0">
              <a:latin typeface="Times New Roman" panose="02020603050405020304" pitchFamily="18"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9</a:t>
            </a:r>
            <a:endParaRPr dirty="0"/>
          </a:p>
        </p:txBody>
      </p:sp>
      <p:sp>
        <p:nvSpPr>
          <p:cNvPr id="6" name="TextBox 5"/>
          <p:cNvSpPr txBox="1"/>
          <p:nvPr/>
        </p:nvSpPr>
        <p:spPr>
          <a:xfrm>
            <a:off x="431043" y="1575762"/>
            <a:ext cx="5470993" cy="2031325"/>
          </a:xfrm>
          <a:prstGeom prst="rect">
            <a:avLst/>
          </a:prstGeom>
          <a:solidFill>
            <a:schemeClr val="bg1"/>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1: Client gửi yêu cầu lên phía server sử </a:t>
            </a:r>
            <a:r>
              <a:rPr lang="vi-VN" dirty="0" smtClean="0">
                <a:latin typeface="Times New Roman" panose="02020603050405020304" pitchFamily="18" charset="0"/>
                <a:cs typeface="Times New Roman" panose="02020603050405020304" pitchFamily="18" charset="0"/>
              </a:rPr>
              <a:t>dụng XMLHttpRequest. ( trong giai đoạn này sẽ gửi yêu cầu lên một trang php trên phía server).</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2 : Server sẽ xử lý yêu cầu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3: Truy vấn đến CSDL ( cập nhật ,hoặc truy vấn dữ liệu trong DB</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4 : Trang php trên phía server sẽ trả lại kết </a:t>
            </a:r>
            <a:r>
              <a:rPr lang="vi-VN" dirty="0" smtClean="0">
                <a:latin typeface="Times New Roman" panose="02020603050405020304" pitchFamily="18" charset="0"/>
                <a:cs typeface="Times New Roman" panose="02020603050405020304" pitchFamily="18" charset="0"/>
              </a:rPr>
              <a:t>quả</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5: AJAX sử dụng cơ chế bất đồng bộ để update lại những phần cần thay đổi thay vì phải làm mới lại toàn bộ trang web.</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1042" y="1237208"/>
            <a:ext cx="4326161" cy="338554"/>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5 </a:t>
            </a:r>
            <a:r>
              <a:rPr lang="en-US" sz="1600" dirty="0" err="1" smtClean="0">
                <a:latin typeface="Times New Roman" panose="02020603050405020304" pitchFamily="18" charset="0"/>
                <a:cs typeface="Times New Roman" panose="02020603050405020304" pitchFamily="18" charset="0"/>
              </a:rPr>
              <a:t>Giai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đoạn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hoạt</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động </a:t>
            </a:r>
            <a:r>
              <a:rPr lang="vi-VN" sz="1600" dirty="0">
                <a:latin typeface="Times New Roman" panose="02020603050405020304" pitchFamily="18" charset="0"/>
                <a:cs typeface="Times New Roman" panose="02020603050405020304" pitchFamily="18" charset="0"/>
              </a:rPr>
              <a:t>của AJAX.</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checkerboard(across)">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heckerboard(across)">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heckerboard(across)">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checkerboard(across)">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checkerboard(across)">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checkerboard(across)">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heckerboard(across)">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p:txBody>
      </p:sp>
      <p:sp>
        <p:nvSpPr>
          <p:cNvPr id="6" name="Google Shape;300;p20"/>
          <p:cNvSpPr txBox="1">
            <a:spLocks/>
          </p:cNvSpPr>
          <p:nvPr/>
        </p:nvSpPr>
        <p:spPr>
          <a:xfrm>
            <a:off x="2532905" y="526472"/>
            <a:ext cx="5138700" cy="5998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chemeClr val="accent1"/>
                </a:solidFill>
                <a:latin typeface="Times New Roman" panose="02020603050405020304" pitchFamily="18" charset="0"/>
                <a:cs typeface="Times New Roman" panose="02020603050405020304" pitchFamily="18" charset="0"/>
              </a:rPr>
              <a:t>3. </a:t>
            </a:r>
            <a:r>
              <a:rPr lang="en-US" sz="2400" u="sng" dirty="0" err="1" smtClean="0">
                <a:solidFill>
                  <a:schemeClr val="accent1"/>
                </a:solidFill>
                <a:latin typeface="Times New Roman" panose="02020603050405020304" pitchFamily="18" charset="0"/>
                <a:cs typeface="Times New Roman" panose="02020603050405020304" pitchFamily="18" charset="0"/>
              </a:rPr>
              <a:t>Hoạt</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động</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của</a:t>
            </a:r>
            <a:r>
              <a:rPr lang="en-US" sz="2400" u="sng" dirty="0" smtClean="0">
                <a:solidFill>
                  <a:schemeClr val="accent1"/>
                </a:solidFill>
                <a:latin typeface="Times New Roman" panose="02020603050405020304" pitchFamily="18" charset="0"/>
                <a:cs typeface="Times New Roman" panose="02020603050405020304" pitchFamily="18" charset="0"/>
              </a:rPr>
              <a:t> AJAX</a:t>
            </a:r>
            <a:r>
              <a:rPr lang="en-US" sz="2400" dirty="0" smtClean="0">
                <a:solidFill>
                  <a:schemeClr val="accent1"/>
                </a:solidFill>
                <a:latin typeface="Times New Roman" panose="02020603050405020304" pitchFamily="18" charset="0"/>
                <a:cs typeface="Times New Roman" panose="02020603050405020304" pitchFamily="18" charset="0"/>
              </a:rPr>
              <a:t>:</a:t>
            </a:r>
            <a:endParaRPr lang="en-US" sz="2400" u="sng" dirty="0">
              <a:solidFill>
                <a:schemeClr val="accent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647900" y="1126371"/>
            <a:ext cx="3848100" cy="3590925"/>
          </a:xfrm>
          <a:prstGeom prst="rect">
            <a:avLst/>
          </a:prstGeom>
        </p:spPr>
      </p:pic>
    </p:spTree>
    <p:extLst>
      <p:ext uri="{BB962C8B-B14F-4D97-AF65-F5344CB8AC3E}">
        <p14:creationId xmlns:p14="http://schemas.microsoft.com/office/powerpoint/2010/main" val="94810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Hoạt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114300"/>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So </a:t>
            </a:r>
            <a:r>
              <a:rPr lang="en-US" sz="2000" u="sng" dirty="0" err="1">
                <a:latin typeface="Times New Roman" panose="02020603050405020304" pitchFamily="18" charset="0"/>
                <a:cs typeface="Times New Roman" panose="02020603050405020304" pitchFamily="18" charset="0"/>
              </a:rPr>
              <a:t>sánh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51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charRg st="15" end="27"/>
                                            </p:txEl>
                                          </p:spTgt>
                                        </p:tgtEl>
                                        <p:attrNameLst>
                                          <p:attrName>style.visibility</p:attrName>
                                        </p:attrNameLst>
                                      </p:cBhvr>
                                      <p:to>
                                        <p:strVal val="visible"/>
                                      </p:to>
                                    </p:set>
                                    <p:animEffect transition="in" filter="checkerboard(across)">
                                      <p:cBhvr>
                                        <p:cTn id="10" dur="500"/>
                                        <p:tgtEl>
                                          <p:spTgt spid="18">
                                            <p:txEl>
                                              <p:charRg st="15"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09378" y="297872"/>
            <a:ext cx="3116604" cy="696229"/>
          </a:xfrm>
          <a:prstGeom prst="rect">
            <a:avLst/>
          </a:prstGeom>
        </p:spPr>
        <p:txBody>
          <a:bodyPr spcFirstLastPara="1" wrap="square" lIns="91425" tIns="91425" rIns="91425" bIns="91425" anchor="b" anchorCtr="0">
            <a:noAutofit/>
          </a:bodyPr>
          <a:lstStyle/>
          <a:p>
            <a:r>
              <a:rPr lang="en-US" dirty="0" smtClean="0"/>
              <a:t>4.</a:t>
            </a:r>
            <a:r>
              <a:rPr lang="en-US" u="sng" dirty="0" smtClean="0"/>
              <a:t>Bảng </a:t>
            </a:r>
            <a:r>
              <a:rPr lang="en-US" u="sng" dirty="0"/>
              <a:t>so </a:t>
            </a:r>
            <a:r>
              <a:rPr lang="en-US" u="sng" dirty="0" err="1"/>
              <a:t>sánh</a:t>
            </a:r>
            <a:r>
              <a:rPr lang="en-US" dirty="0"/>
              <a:t>:</a:t>
            </a:r>
          </a:p>
        </p:txBody>
      </p:sp>
      <p:sp>
        <p:nvSpPr>
          <p:cNvPr id="308" name="Google Shape;308;p21"/>
          <p:cNvSpPr txBox="1">
            <a:spLocks noGrp="1"/>
          </p:cNvSpPr>
          <p:nvPr>
            <p:ph type="body" idx="1"/>
          </p:nvPr>
        </p:nvSpPr>
        <p:spPr>
          <a:xfrm>
            <a:off x="233810" y="1206884"/>
            <a:ext cx="2777836"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smtClean="0">
                <a:solidFill>
                  <a:schemeClr val="accent1"/>
                </a:solidFill>
                <a:latin typeface="Times New Roman" panose="02020603050405020304" pitchFamily="18" charset="0"/>
                <a:cs typeface="Times New Roman" panose="02020603050405020304" pitchFamily="18" charset="0"/>
              </a:rPr>
              <a:t>Mô</a:t>
            </a:r>
            <a:r>
              <a:rPr lang="en-US" sz="1400" b="1" dirty="0" smtClean="0">
                <a:solidFill>
                  <a:schemeClr val="accent1"/>
                </a:solidFill>
                <a:latin typeface="Times New Roman" panose="02020603050405020304" pitchFamily="18" charset="0"/>
                <a:cs typeface="Times New Roman" panose="02020603050405020304" pitchFamily="18" charset="0"/>
              </a:rPr>
              <a:t> </a:t>
            </a:r>
            <a:r>
              <a:rPr lang="en-US" sz="1400" b="1" dirty="0" err="1">
                <a:solidFill>
                  <a:schemeClr val="accent1"/>
                </a:solidFill>
                <a:latin typeface="Times New Roman" panose="02020603050405020304" pitchFamily="18" charset="0"/>
                <a:cs typeface="Times New Roman" panose="02020603050405020304" pitchFamily="18" charset="0"/>
              </a:rPr>
              <a:t>hình</a:t>
            </a:r>
            <a:r>
              <a:rPr lang="en-US" sz="1400" b="1" dirty="0">
                <a:solidFill>
                  <a:schemeClr val="accent1"/>
                </a:solidFill>
                <a:latin typeface="Times New Roman" panose="02020603050405020304" pitchFamily="18" charset="0"/>
                <a:cs typeface="Times New Roman" panose="02020603050405020304" pitchFamily="18" charset="0"/>
              </a:rPr>
              <a:t> </a:t>
            </a:r>
            <a:r>
              <a:rPr lang="en-US" sz="1400" b="1" dirty="0" smtClean="0">
                <a:solidFill>
                  <a:schemeClr val="accent1"/>
                </a:solidFill>
                <a:latin typeface="Times New Roman" panose="02020603050405020304" pitchFamily="18" charset="0"/>
                <a:cs typeface="Times New Roman" panose="02020603050405020304" pitchFamily="18" charset="0"/>
              </a:rPr>
              <a:t>AJAX</a:t>
            </a:r>
            <a:endParaRPr lang="en-US" sz="1400" b="1" dirty="0">
              <a:solidFill>
                <a:schemeClr val="accent1"/>
              </a:solidFill>
              <a:latin typeface="Times New Roman" panose="02020603050405020304" pitchFamily="18" charset="0"/>
              <a:cs typeface="Times New Roman" panose="02020603050405020304" pitchFamily="18" charset="0"/>
            </a:endParaRPr>
          </a:p>
          <a:p>
            <a:pPr marL="152400" indent="0">
              <a:buNone/>
            </a:pPr>
            <a:r>
              <a:rPr lang="en-US" sz="1400" dirty="0" smtClean="0">
                <a:latin typeface="Times New Roman" panose="02020603050405020304" pitchFamily="18" charset="0"/>
                <a:cs typeface="Times New Roman" panose="02020603050405020304" pitchFamily="18" charset="0"/>
              </a:rPr>
              <a:t>1.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JavaScript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Ở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nền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HTTP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server.</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tiếp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server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a:t>
            </a:r>
          </a:p>
        </p:txBody>
      </p:sp>
      <p:sp>
        <p:nvSpPr>
          <p:cNvPr id="310" name="Google Shape;310;p21"/>
          <p:cNvSpPr txBox="1">
            <a:spLocks noGrp="1"/>
          </p:cNvSpPr>
          <p:nvPr>
            <p:ph type="body" idx="3"/>
          </p:nvPr>
        </p:nvSpPr>
        <p:spPr>
          <a:xfrm>
            <a:off x="3125919" y="1206884"/>
            <a:ext cx="2743200"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a:solidFill>
                  <a:schemeClr val="accent1"/>
                </a:solidFill>
              </a:rPr>
              <a:t>Mô</a:t>
            </a:r>
            <a:r>
              <a:rPr lang="en-US" sz="1400" b="1" dirty="0">
                <a:solidFill>
                  <a:schemeClr val="accent1"/>
                </a:solidFill>
              </a:rPr>
              <a:t> </a:t>
            </a:r>
            <a:r>
              <a:rPr lang="en-US" sz="1400" b="1" dirty="0" err="1">
                <a:solidFill>
                  <a:schemeClr val="accent1"/>
                </a:solidFill>
              </a:rPr>
              <a:t>hình</a:t>
            </a:r>
            <a:r>
              <a:rPr lang="en-US" sz="1400" b="1" dirty="0">
                <a:solidFill>
                  <a:schemeClr val="accent1"/>
                </a:solidFill>
              </a:rPr>
              <a:t> </a:t>
            </a:r>
            <a:r>
              <a:rPr lang="en-US" sz="1400" b="1" dirty="0" err="1">
                <a:solidFill>
                  <a:schemeClr val="accent1"/>
                </a:solidFill>
              </a:rPr>
              <a:t>thông</a:t>
            </a:r>
            <a:r>
              <a:rPr lang="en-US" sz="1400" b="1" dirty="0">
                <a:solidFill>
                  <a:schemeClr val="accent1"/>
                </a:solidFill>
              </a:rPr>
              <a:t> </a:t>
            </a:r>
            <a:r>
              <a:rPr lang="en-US" sz="1400" b="1" dirty="0" err="1">
                <a:solidFill>
                  <a:schemeClr val="accent1"/>
                </a:solidFill>
              </a:rPr>
              <a:t>thường</a:t>
            </a:r>
            <a:r>
              <a:rPr lang="en-US" dirty="0"/>
              <a:t>	</a:t>
            </a:r>
          </a:p>
          <a:p>
            <a:pPr marL="152400" indent="0">
              <a:buNone/>
            </a:pPr>
            <a:r>
              <a:rPr lang="en-US" sz="1400" dirty="0" smtClean="0">
                <a:latin typeface="Times New Roman" panose="02020603050405020304" pitchFamily="18" charset="0"/>
                <a:cs typeface="Times New Roman" panose="02020603050405020304" pitchFamily="18" charset="0"/>
              </a:rPr>
              <a:t>1. HTTP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máy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11</a:t>
            </a:r>
            <a:endParaRPr dirty="0"/>
          </a:p>
        </p:txBody>
      </p:sp>
      <p:cxnSp>
        <p:nvCxnSpPr>
          <p:cNvPr id="11" name="Straight Connector 10"/>
          <p:cNvCxnSpPr/>
          <p:nvPr/>
        </p:nvCxnSpPr>
        <p:spPr>
          <a:xfrm>
            <a:off x="3125919" y="1206884"/>
            <a:ext cx="0" cy="33166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checkerboard(across)">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checkerboard(across)">
                                      <p:cBhvr>
                                        <p:cTn id="12" dur="500"/>
                                        <p:tgtEl>
                                          <p:spTgt spid="30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10">
                                            <p:txEl>
                                              <p:pRg st="0" end="0"/>
                                            </p:txEl>
                                          </p:spTgt>
                                        </p:tgtEl>
                                        <p:attrNameLst>
                                          <p:attrName>style.visibility</p:attrName>
                                        </p:attrNameLst>
                                      </p:cBhvr>
                                      <p:to>
                                        <p:strVal val="visible"/>
                                      </p:to>
                                    </p:set>
                                    <p:animEffect transition="in" filter="checkerboard(across)">
                                      <p:cBhvr>
                                        <p:cTn id="18" dur="500"/>
                                        <p:tgtEl>
                                          <p:spTgt spid="3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08">
                                            <p:txEl>
                                              <p:pRg st="1" end="1"/>
                                            </p:txEl>
                                          </p:spTgt>
                                        </p:tgtEl>
                                        <p:attrNameLst>
                                          <p:attrName>style.visibility</p:attrName>
                                        </p:attrNameLst>
                                      </p:cBhvr>
                                      <p:to>
                                        <p:strVal val="visible"/>
                                      </p:to>
                                    </p:set>
                                    <p:animEffect transition="in" filter="checkerboard(across)">
                                      <p:cBhvr>
                                        <p:cTn id="23" dur="500"/>
                                        <p:tgtEl>
                                          <p:spTgt spid="30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10">
                                            <p:txEl>
                                              <p:pRg st="1" end="1"/>
                                            </p:txEl>
                                          </p:spTgt>
                                        </p:tgtEl>
                                        <p:attrNameLst>
                                          <p:attrName>style.visibility</p:attrName>
                                        </p:attrNameLst>
                                      </p:cBhvr>
                                      <p:to>
                                        <p:strVal val="visible"/>
                                      </p:to>
                                    </p:set>
                                    <p:animEffect transition="in" filter="checkerboard(across)">
                                      <p:cBhvr>
                                        <p:cTn id="28" dur="500"/>
                                        <p:tgtEl>
                                          <p:spTgt spid="3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08">
                                            <p:txEl>
                                              <p:pRg st="2" end="2"/>
                                            </p:txEl>
                                          </p:spTgt>
                                        </p:tgtEl>
                                        <p:attrNameLst>
                                          <p:attrName>style.visibility</p:attrName>
                                        </p:attrNameLst>
                                      </p:cBhvr>
                                      <p:to>
                                        <p:strVal val="visible"/>
                                      </p:to>
                                    </p:set>
                                    <p:animEffect transition="in" filter="checkerboard(across)">
                                      <p:cBhvr>
                                        <p:cTn id="33" dur="500"/>
                                        <p:tgtEl>
                                          <p:spTgt spid="3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10">
                                            <p:txEl>
                                              <p:pRg st="2" end="2"/>
                                            </p:txEl>
                                          </p:spTgt>
                                        </p:tgtEl>
                                        <p:attrNameLst>
                                          <p:attrName>style.visibility</p:attrName>
                                        </p:attrNameLst>
                                      </p:cBhvr>
                                      <p:to>
                                        <p:strVal val="visible"/>
                                      </p:to>
                                    </p:set>
                                    <p:animEffect transition="in" filter="checkerboard(across)">
                                      <p:cBhvr>
                                        <p:cTn id="38" dur="500"/>
                                        <p:tgtEl>
                                          <p:spTgt spid="3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08">
                                            <p:txEl>
                                              <p:pRg st="3" end="3"/>
                                            </p:txEl>
                                          </p:spTgt>
                                        </p:tgtEl>
                                        <p:attrNameLst>
                                          <p:attrName>style.visibility</p:attrName>
                                        </p:attrNameLst>
                                      </p:cBhvr>
                                      <p:to>
                                        <p:strVal val="visible"/>
                                      </p:to>
                                    </p:set>
                                    <p:animEffect transition="in" filter="checkerboard(across)">
                                      <p:cBhvr>
                                        <p:cTn id="43" dur="500"/>
                                        <p:tgtEl>
                                          <p:spTgt spid="3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10">
                                            <p:txEl>
                                              <p:pRg st="3" end="3"/>
                                            </p:txEl>
                                          </p:spTgt>
                                        </p:tgtEl>
                                        <p:attrNameLst>
                                          <p:attrName>style.visibility</p:attrName>
                                        </p:attrNameLst>
                                      </p:cBhvr>
                                      <p:to>
                                        <p:strVal val="visible"/>
                                      </p:to>
                                    </p:set>
                                    <p:animEffect transition="in" filter="checkerboard(across)">
                                      <p:cBhvr>
                                        <p:cTn id="48" dur="500"/>
                                        <p:tgtEl>
                                          <p:spTgt spid="310">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08">
                                            <p:txEl>
                                              <p:pRg st="4" end="4"/>
                                            </p:txEl>
                                          </p:spTgt>
                                        </p:tgtEl>
                                        <p:attrNameLst>
                                          <p:attrName>style.visibility</p:attrName>
                                        </p:attrNameLst>
                                      </p:cBhvr>
                                      <p:to>
                                        <p:strVal val="visible"/>
                                      </p:to>
                                    </p:set>
                                    <p:animEffect transition="in" filter="checkerboard(across)">
                                      <p:cBhvr>
                                        <p:cTn id="53" dur="500"/>
                                        <p:tgtEl>
                                          <p:spTgt spid="30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10">
                                            <p:txEl>
                                              <p:pRg st="4" end="4"/>
                                            </p:txEl>
                                          </p:spTgt>
                                        </p:tgtEl>
                                        <p:attrNameLst>
                                          <p:attrName>style.visibility</p:attrName>
                                        </p:attrNameLst>
                                      </p:cBhvr>
                                      <p:to>
                                        <p:strVal val="visible"/>
                                      </p:to>
                                    </p:set>
                                    <p:animEffect transition="in" filter="checkerboard(across)">
                                      <p:cBhvr>
                                        <p:cTn id="58" dur="500"/>
                                        <p:tgtEl>
                                          <p:spTgt spid="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08" grpId="0" uiExpand="1" build="p"/>
      <p:bldP spid="3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46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2285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5.</a:t>
            </a:r>
            <a:r>
              <a:rPr lang="en-US" u="sng" dirty="0" smtClean="0">
                <a:latin typeface="Times New Roman" panose="02020603050405020304" pitchFamily="18" charset="0"/>
                <a:cs typeface="Times New Roman" panose="02020603050405020304" pitchFamily="18" charset="0"/>
              </a:rPr>
              <a:t>Lợi </a:t>
            </a:r>
            <a:r>
              <a:rPr lang="en-US" u="sng"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12</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12617" y="1264720"/>
            <a:ext cx="5299363" cy="2397451"/>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AJAX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gọi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reload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những</a:t>
            </a:r>
            <a:r>
              <a:rPr lang="en-US" dirty="0">
                <a:latin typeface="Times New Roman" panose="02020603050405020304" pitchFamily="18" charset="0"/>
                <a:ea typeface="Calibri" panose="020F0502020204030204" pitchFamily="34" charset="0"/>
                <a:cs typeface="Times New Roman" panose="02020603050405020304" pitchFamily="18" charset="0"/>
              </a:rPr>
              <a:t> server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băng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chúng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chỉ</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gửi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ta load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tất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rồi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giúp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Trang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web </a:t>
            </a:r>
            <a:r>
              <a:rPr lang="en-US" dirty="0" err="1">
                <a:latin typeface="Times New Roman" panose="02020603050405020304" pitchFamily="18" charset="0"/>
                <a:ea typeface="Calibri" panose="020F0502020204030204" pitchFamily="34" charset="0"/>
                <a:cs typeface="Times New Roman" panose="02020603050405020304" pitchFamily="18" charset="0"/>
              </a:rPr>
              <a:t>bạn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học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heckerboard(across)">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heckerboard(across)">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heckerboard(across)">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7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4952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6.Hạn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23858"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13</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605470" y="1419605"/>
            <a:ext cx="4929421" cy="1936428"/>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AJAX </a:t>
            </a:r>
            <a:r>
              <a:rPr lang="vi-VN" dirty="0">
                <a:latin typeface="Times New Roman" panose="02020603050405020304" pitchFamily="18" charset="0"/>
                <a:ea typeface="Calibri" panose="020F0502020204030204" pitchFamily="34" charset="0"/>
                <a:cs typeface="Times New Roman" panose="02020603050405020304" pitchFamily="18" charset="0"/>
              </a:rPr>
              <a:t>tuy mang lại cho ta nhiều lợi ích nhưng không phải cái gì ta cũng sử dụng AJAX được. Bên cạnh đó nó cũng có mặt hạn chế nhất định của nó. Vì vậy chúng ta cũng nên cân nhắc xem sử dụng thế nào? Nên sử dụng ở đâu cho hợp lý. Một trang web dùng quá nhiều AJAX quá cũng không tốt, khi có nhiều người dùng như thế sẽ làm cho server nhận được quá nhiều request có thể gây chết server. Ta nên sử dụng ở những chức năng nhỏ </a:t>
            </a:r>
            <a:r>
              <a:rPr lang="vi-VN" dirty="0" smtClean="0">
                <a:latin typeface="Times New Roman" panose="02020603050405020304" pitchFamily="18" charset="0"/>
                <a:ea typeface="Calibri" panose="020F0502020204030204" pitchFamily="34" charset="0"/>
                <a:cs typeface="Times New Roman" panose="02020603050405020304" pitchFamily="18" charset="0"/>
              </a:rPr>
              <a:t>như </a:t>
            </a:r>
            <a:r>
              <a:rPr lang="vi-VN" dirty="0">
                <a:latin typeface="Times New Roman" panose="02020603050405020304" pitchFamily="18" charset="0"/>
                <a:ea typeface="Calibri" panose="020F0502020204030204" pitchFamily="34" charset="0"/>
                <a:cs typeface="Times New Roman" panose="02020603050405020304" pitchFamily="18" charset="0"/>
              </a:rPr>
              <a:t>vote bài viết, comment, rate, </a:t>
            </a:r>
            <a:r>
              <a:rPr lang="vi-V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0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heel(1)">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checkerboard(across)">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checkerboard(across)">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checkerboard(across)">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checkerboard(across)">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checkerboard(across)">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18">
                                            <p:txEl>
                                              <p:pRg st="1" end="1"/>
                                            </p:txEl>
                                          </p:spTgt>
                                        </p:tgtEl>
                                      </p:cBhvr>
                                    </p:animEffect>
                                    <p:set>
                                      <p:cBhvr>
                                        <p:cTn id="42" dur="1" fill="hold">
                                          <p:stCondLst>
                                            <p:cond delay="499"/>
                                          </p:stCondLst>
                                        </p:cTn>
                                        <p:tgtEl>
                                          <p:spTgt spid="18">
                                            <p:txEl>
                                              <p:pRg st="1" end="1"/>
                                            </p:txEl>
                                          </p:spTgt>
                                        </p:tgtEl>
                                        <p:attrNameLst>
                                          <p:attrName>style.visibility</p:attrName>
                                        </p:attrNameLst>
                                      </p:cBhvr>
                                      <p:to>
                                        <p:strVal val="hidden"/>
                                      </p:to>
                                    </p:set>
                                  </p:childTnLst>
                                </p:cTn>
                              </p:par>
                              <p:par>
                                <p:cTn id="43" presetID="18" presetClass="exit" presetSubtype="12" fill="hold" nodeType="withEffect">
                                  <p:stCondLst>
                                    <p:cond delay="0"/>
                                  </p:stCondLst>
                                  <p:childTnLst>
                                    <p:animEffect transition="out" filter="strips(downLeft)">
                                      <p:cBhvr>
                                        <p:cTn id="44" dur="500"/>
                                        <p:tgtEl>
                                          <p:spTgt spid="18">
                                            <p:txEl>
                                              <p:pRg st="2" end="2"/>
                                            </p:txEl>
                                          </p:spTgt>
                                        </p:tgtEl>
                                      </p:cBhvr>
                                    </p:animEffect>
                                    <p:set>
                                      <p:cBhvr>
                                        <p:cTn id="45" dur="1" fill="hold">
                                          <p:stCondLst>
                                            <p:cond delay="499"/>
                                          </p:stCondLst>
                                        </p:cTn>
                                        <p:tgtEl>
                                          <p:spTgt spid="18">
                                            <p:txEl>
                                              <p:pRg st="2" end="2"/>
                                            </p:txEl>
                                          </p:spTgt>
                                        </p:tgtEl>
                                        <p:attrNameLst>
                                          <p:attrName>style.visibility</p:attrName>
                                        </p:attrNameLst>
                                      </p:cBhvr>
                                      <p:to>
                                        <p:strVal val="hidden"/>
                                      </p:to>
                                    </p:set>
                                  </p:childTnLst>
                                </p:cTn>
                              </p:par>
                              <p:par>
                                <p:cTn id="46" presetID="18" presetClass="exit" presetSubtype="12" fill="hold" nodeType="withEffect">
                                  <p:stCondLst>
                                    <p:cond delay="0"/>
                                  </p:stCondLst>
                                  <p:childTnLst>
                                    <p:animEffect transition="out" filter="strips(downLeft)">
                                      <p:cBhvr>
                                        <p:cTn id="47" dur="500"/>
                                        <p:tgtEl>
                                          <p:spTgt spid="18">
                                            <p:txEl>
                                              <p:pRg st="3" end="3"/>
                                            </p:txEl>
                                          </p:spTgt>
                                        </p:tgtEl>
                                      </p:cBhvr>
                                    </p:animEffect>
                                    <p:set>
                                      <p:cBhvr>
                                        <p:cTn id="48" dur="1" fill="hold">
                                          <p:stCondLst>
                                            <p:cond delay="499"/>
                                          </p:stCondLst>
                                        </p:cTn>
                                        <p:tgtEl>
                                          <p:spTgt spid="18">
                                            <p:txEl>
                                              <p:pRg st="3" end="3"/>
                                            </p:txEl>
                                          </p:spTgt>
                                        </p:tgtEl>
                                        <p:attrNameLst>
                                          <p:attrName>style.visibility</p:attrName>
                                        </p:attrNameLst>
                                      </p:cBhvr>
                                      <p:to>
                                        <p:strVal val="hidden"/>
                                      </p:to>
                                    </p:set>
                                  </p:childTnLst>
                                </p:cTn>
                              </p:par>
                              <p:par>
                                <p:cTn id="49" presetID="18" presetClass="exit" presetSubtype="12" fill="hold" nodeType="withEffect">
                                  <p:stCondLst>
                                    <p:cond delay="0"/>
                                  </p:stCondLst>
                                  <p:childTnLst>
                                    <p:animEffect transition="out" filter="strips(downLeft)">
                                      <p:cBhvr>
                                        <p:cTn id="50" dur="500"/>
                                        <p:tgtEl>
                                          <p:spTgt spid="18">
                                            <p:txEl>
                                              <p:pRg st="4" end="4"/>
                                            </p:txEl>
                                          </p:spTgt>
                                        </p:tgtEl>
                                      </p:cBhvr>
                                    </p:animEffect>
                                    <p:set>
                                      <p:cBhvr>
                                        <p:cTn id="51" dur="1" fill="hold">
                                          <p:stCondLst>
                                            <p:cond delay="499"/>
                                          </p:stCondLst>
                                        </p:cTn>
                                        <p:tgtEl>
                                          <p:spTgt spid="18">
                                            <p:txEl>
                                              <p:pRg st="4" end="4"/>
                                            </p:txEl>
                                          </p:spTgt>
                                        </p:tgtEl>
                                        <p:attrNameLst>
                                          <p:attrName>style.visibility</p:attrName>
                                        </p:attrNameLst>
                                      </p:cBhvr>
                                      <p:to>
                                        <p:strVal val="hidden"/>
                                      </p:to>
                                    </p:set>
                                  </p:childTnLst>
                                </p:cTn>
                              </p:par>
                              <p:par>
                                <p:cTn id="52" presetID="18" presetClass="exit" presetSubtype="12" fill="hold" nodeType="withEffect">
                                  <p:stCondLst>
                                    <p:cond delay="0"/>
                                  </p:stCondLst>
                                  <p:childTnLst>
                                    <p:animEffect transition="out" filter="strips(downLeft)">
                                      <p:cBhvr>
                                        <p:cTn id="53" dur="500"/>
                                        <p:tgtEl>
                                          <p:spTgt spid="18">
                                            <p:txEl>
                                              <p:pRg st="5" end="5"/>
                                            </p:txEl>
                                          </p:spTgt>
                                        </p:tgtEl>
                                      </p:cBhvr>
                                    </p:animEffect>
                                    <p:set>
                                      <p:cBhvr>
                                        <p:cTn id="54"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378" y="486637"/>
            <a:ext cx="4114808" cy="41148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270163" y="976745"/>
            <a:ext cx="5694217" cy="1333540"/>
          </a:xfrm>
          <a:prstGeom prst="rect">
            <a:avLst/>
          </a:prstGeom>
        </p:spPr>
        <p:txBody>
          <a:bodyPr spcFirstLastPara="1" wrap="square" lIns="91425" tIns="91425" rIns="91425" bIns="91425" anchor="t" anchorCtr="0">
            <a:noAutofit/>
          </a:bodyPr>
          <a:lstStyle/>
          <a:p>
            <a:pPr marL="76200" indent="0">
              <a:buNone/>
            </a:pPr>
            <a:endParaRPr lang="en-US" sz="1400" dirty="0" smtClean="0"/>
          </a:p>
          <a:p>
            <a:pPr marL="76200" indent="0">
              <a:buNone/>
            </a:pPr>
            <a:r>
              <a:rPr lang="en-US" sz="1400" dirty="0" smtClean="0"/>
              <a:t>- AJAX </a:t>
            </a:r>
            <a:r>
              <a:rPr lang="en-US" sz="1400" dirty="0" err="1"/>
              <a:t>là</a:t>
            </a:r>
            <a:r>
              <a:rPr lang="en-US" sz="1400" dirty="0"/>
              <a:t> </a:t>
            </a:r>
            <a:r>
              <a:rPr lang="en-US" sz="1400" dirty="0" err="1"/>
              <a:t>chữ</a:t>
            </a:r>
            <a:r>
              <a:rPr lang="en-US" sz="1400" dirty="0"/>
              <a:t> </a:t>
            </a:r>
            <a:r>
              <a:rPr lang="en-US" sz="1400" dirty="0" err="1"/>
              <a:t>viết</a:t>
            </a:r>
            <a:r>
              <a:rPr lang="en-US" sz="1400" dirty="0"/>
              <a:t> </a:t>
            </a:r>
            <a:r>
              <a:rPr lang="en-US" sz="1400" dirty="0" err="1"/>
              <a:t>tắt</a:t>
            </a:r>
            <a:r>
              <a:rPr lang="en-US" sz="1400" dirty="0"/>
              <a:t> </a:t>
            </a:r>
            <a:r>
              <a:rPr lang="en-US" sz="1400" dirty="0" err="1"/>
              <a:t>của</a:t>
            </a:r>
            <a:r>
              <a:rPr lang="en-US" sz="1400" dirty="0"/>
              <a:t> Asynchronous JavaScript and XML. </a:t>
            </a:r>
            <a:r>
              <a:rPr lang="en-US" sz="1400" dirty="0" err="1"/>
              <a:t>Nó</a:t>
            </a:r>
            <a:r>
              <a:rPr lang="en-US" sz="1400" dirty="0"/>
              <a:t> </a:t>
            </a:r>
            <a:r>
              <a:rPr lang="en-US" sz="1400" dirty="0" err="1"/>
              <a:t>là</a:t>
            </a:r>
            <a:r>
              <a:rPr lang="en-US" sz="1400" dirty="0"/>
              <a:t> </a:t>
            </a:r>
            <a:r>
              <a:rPr lang="en-US" sz="1400" dirty="0" err="1"/>
              <a:t>một</a:t>
            </a:r>
            <a:r>
              <a:rPr lang="en-US" sz="1400" dirty="0"/>
              <a:t> </a:t>
            </a:r>
            <a:r>
              <a:rPr lang="en-US" sz="1400" dirty="0" err="1"/>
              <a:t>bộ</a:t>
            </a:r>
            <a:r>
              <a:rPr lang="en-US" sz="1400" dirty="0"/>
              <a:t> </a:t>
            </a:r>
            <a:r>
              <a:rPr lang="en-US" sz="1400" dirty="0" err="1"/>
              <a:t>các</a:t>
            </a:r>
            <a:r>
              <a:rPr lang="en-US" sz="1400" dirty="0"/>
              <a:t> </a:t>
            </a:r>
            <a:r>
              <a:rPr lang="en-US" sz="1400" dirty="0" err="1"/>
              <a:t>kỹ</a:t>
            </a:r>
            <a:r>
              <a:rPr lang="en-US" sz="1400" dirty="0"/>
              <a:t> </a:t>
            </a:r>
            <a:r>
              <a:rPr lang="en-US" sz="1400" dirty="0" err="1"/>
              <a:t>thuật</a:t>
            </a:r>
            <a:r>
              <a:rPr lang="en-US" sz="1400" dirty="0"/>
              <a:t> </a:t>
            </a:r>
            <a:r>
              <a:rPr lang="en-US" sz="1400" dirty="0" err="1"/>
              <a:t>thiết</a:t>
            </a:r>
            <a:r>
              <a:rPr lang="en-US" sz="1400" dirty="0"/>
              <a:t> </a:t>
            </a:r>
            <a:r>
              <a:rPr lang="en-US" sz="1400" dirty="0" err="1"/>
              <a:t>kế</a:t>
            </a:r>
            <a:r>
              <a:rPr lang="en-US" sz="1400" dirty="0"/>
              <a:t> web </a:t>
            </a:r>
            <a:r>
              <a:rPr lang="en-US" sz="1400" dirty="0" err="1"/>
              <a:t>giúp</a:t>
            </a:r>
            <a:r>
              <a:rPr lang="en-US" sz="1400" dirty="0"/>
              <a:t> </a:t>
            </a:r>
            <a:r>
              <a:rPr lang="en-US" sz="1400" dirty="0" err="1"/>
              <a:t>cho</a:t>
            </a:r>
            <a:r>
              <a:rPr lang="en-US" sz="1400" dirty="0"/>
              <a:t> </a:t>
            </a:r>
            <a:r>
              <a:rPr lang="en-US" sz="1400" dirty="0" err="1"/>
              <a:t>các</a:t>
            </a:r>
            <a:r>
              <a:rPr lang="en-US" sz="1400" dirty="0"/>
              <a:t> </a:t>
            </a:r>
            <a:r>
              <a:rPr lang="en-US" sz="1400" dirty="0" err="1"/>
              <a:t>ứng</a:t>
            </a:r>
            <a:r>
              <a:rPr lang="en-US" sz="1400" dirty="0"/>
              <a:t> </a:t>
            </a:r>
            <a:r>
              <a:rPr lang="en-US" sz="1400" dirty="0" err="1"/>
              <a:t>dụng</a:t>
            </a:r>
            <a:r>
              <a:rPr lang="en-US" sz="1400" dirty="0"/>
              <a:t> web </a:t>
            </a:r>
            <a:r>
              <a:rPr lang="en-US" sz="1400" dirty="0" err="1"/>
              <a:t>hoạt</a:t>
            </a:r>
            <a:r>
              <a:rPr lang="en-US" sz="1400" dirty="0"/>
              <a:t> </a:t>
            </a:r>
            <a:r>
              <a:rPr lang="en-US" sz="1400" dirty="0" err="1"/>
              <a:t>động</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 </a:t>
            </a:r>
            <a:r>
              <a:rPr lang="en-US" sz="1400" dirty="0" err="1"/>
              <a:t>xử</a:t>
            </a:r>
            <a:r>
              <a:rPr lang="en-US" sz="1400" dirty="0"/>
              <a:t> </a:t>
            </a:r>
            <a:r>
              <a:rPr lang="en-US" sz="1400" dirty="0" err="1"/>
              <a:t>lý</a:t>
            </a:r>
            <a:r>
              <a:rPr lang="en-US" sz="1400" dirty="0"/>
              <a:t> </a:t>
            </a:r>
            <a:r>
              <a:rPr lang="en-US" sz="1400" dirty="0" err="1"/>
              <a:t>mọi</a:t>
            </a:r>
            <a:r>
              <a:rPr lang="en-US" sz="1400" dirty="0"/>
              <a:t> </a:t>
            </a:r>
            <a:r>
              <a:rPr lang="en-US" sz="1400" dirty="0" err="1"/>
              <a:t>yêu</a:t>
            </a:r>
            <a:r>
              <a:rPr lang="en-US" sz="1400" dirty="0"/>
              <a:t> </a:t>
            </a:r>
            <a:r>
              <a:rPr lang="en-US" sz="1400" dirty="0" err="1"/>
              <a:t>cầu</a:t>
            </a:r>
            <a:r>
              <a:rPr lang="en-US" sz="1400" dirty="0"/>
              <a:t> </a:t>
            </a:r>
            <a:r>
              <a:rPr lang="en-US" sz="1400" dirty="0" err="1"/>
              <a:t>tới</a:t>
            </a:r>
            <a:r>
              <a:rPr lang="en-US" sz="1400" dirty="0"/>
              <a:t> server </a:t>
            </a:r>
            <a:r>
              <a:rPr lang="en-US" sz="1400" dirty="0" err="1"/>
              <a:t>từ</a:t>
            </a:r>
            <a:r>
              <a:rPr lang="en-US" sz="1400" dirty="0"/>
              <a:t> </a:t>
            </a:r>
            <a:r>
              <a:rPr lang="en-US" sz="1400" dirty="0" err="1"/>
              <a:t>phía</a:t>
            </a:r>
            <a:r>
              <a:rPr lang="en-US" sz="1400" dirty="0"/>
              <a:t> </a:t>
            </a:r>
            <a:r>
              <a:rPr lang="en-US" sz="1400" dirty="0" err="1"/>
              <a:t>sau</a:t>
            </a:r>
            <a:r>
              <a:rPr lang="en-US" sz="1400" dirty="0" smtClean="0"/>
              <a:t>.</a:t>
            </a:r>
            <a:endParaRPr lang="en-US" sz="1400" dirty="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 name="Google Shape;1513;p50"/>
          <p:cNvGrpSpPr/>
          <p:nvPr/>
        </p:nvGrpSpPr>
        <p:grpSpPr>
          <a:xfrm>
            <a:off x="2656566" y="243475"/>
            <a:ext cx="460705" cy="491455"/>
            <a:chOff x="7638277" y="937343"/>
            <a:chExt cx="744273" cy="793950"/>
          </a:xfrm>
        </p:grpSpPr>
        <p:sp>
          <p:nvSpPr>
            <p:cNvPr id="6"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1518;p50"/>
            <p:cNvGrpSpPr/>
            <p:nvPr/>
          </p:nvGrpSpPr>
          <p:grpSpPr>
            <a:xfrm>
              <a:off x="7638277" y="937343"/>
              <a:ext cx="744273" cy="793950"/>
              <a:chOff x="6565437" y="1588001"/>
              <a:chExt cx="744273" cy="793950"/>
            </a:xfrm>
          </p:grpSpPr>
          <p:sp>
            <p:nvSpPr>
              <p:cNvPr id="11"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checkerboard(across)">
                                      <p:cBhvr>
                                        <p:cTn id="7" dur="500"/>
                                        <p:tgtEl>
                                          <p:spTgt spid="26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2">
                                            <p:txEl>
                                              <p:pRg st="1" end="1"/>
                                            </p:txEl>
                                          </p:spTgt>
                                        </p:tgtEl>
                                        <p:attrNameLst>
                                          <p:attrName>style.visibility</p:attrName>
                                        </p:attrNameLst>
                                      </p:cBhvr>
                                      <p:to>
                                        <p:strVal val="visible"/>
                                      </p:to>
                                    </p:set>
                                    <p:animEffect transition="in" filter="checkerboard(across)">
                                      <p:cBhvr>
                                        <p:cTn id="15"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Asynchronous</a:t>
            </a:r>
            <a:r>
              <a:rPr lang="en-US" sz="1400" dirty="0"/>
              <a:t>, hay </a:t>
            </a:r>
            <a:r>
              <a:rPr lang="en-US" sz="1400" dirty="0" err="1"/>
              <a:t>nói</a:t>
            </a:r>
            <a:r>
              <a:rPr lang="en-US" sz="1400" dirty="0"/>
              <a:t> </a:t>
            </a:r>
            <a:r>
              <a:rPr lang="en-US" sz="1400" dirty="0" err="1"/>
              <a:t>ngắn</a:t>
            </a:r>
            <a:r>
              <a:rPr lang="en-US" sz="1400" dirty="0"/>
              <a:t> </a:t>
            </a:r>
            <a:r>
              <a:rPr lang="en-US" sz="1400" dirty="0" err="1"/>
              <a:t>hơn</a:t>
            </a:r>
            <a:r>
              <a:rPr lang="en-US" sz="1400" dirty="0"/>
              <a:t> </a:t>
            </a:r>
            <a:r>
              <a:rPr lang="en-US" sz="1400" dirty="0" err="1"/>
              <a:t>là</a:t>
            </a:r>
            <a:r>
              <a:rPr lang="en-US" sz="1400" dirty="0"/>
              <a:t> </a:t>
            </a:r>
            <a:r>
              <a:rPr lang="en-US" sz="1400" dirty="0" err="1"/>
              <a:t>Async</a:t>
            </a:r>
            <a:r>
              <a:rPr lang="en-US" sz="1400" dirty="0"/>
              <a:t> –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có</a:t>
            </a:r>
            <a:r>
              <a:rPr lang="en-US" sz="1400" dirty="0"/>
              <a:t> </a:t>
            </a:r>
            <a:r>
              <a:rPr lang="en-US" sz="1400" dirty="0" err="1"/>
              <a:t>nghĩa</a:t>
            </a:r>
            <a:r>
              <a:rPr lang="en-US" sz="1400" dirty="0"/>
              <a:t> </a:t>
            </a:r>
            <a:r>
              <a:rPr lang="en-US" sz="1400" dirty="0" err="1"/>
              <a:t>là</a:t>
            </a:r>
            <a:r>
              <a:rPr lang="en-US" sz="1400" dirty="0"/>
              <a:t> </a:t>
            </a:r>
            <a:r>
              <a:rPr lang="en-US" sz="1400" dirty="0" err="1"/>
              <a:t>một</a:t>
            </a:r>
            <a:r>
              <a:rPr lang="en-US" sz="1400" dirty="0"/>
              <a:t> </a:t>
            </a:r>
            <a:r>
              <a:rPr lang="en-US" sz="1400" dirty="0" err="1"/>
              <a:t>chương</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xử</a:t>
            </a:r>
            <a:r>
              <a:rPr lang="en-US" sz="1400" dirty="0"/>
              <a:t> </a:t>
            </a:r>
            <a:r>
              <a:rPr lang="en-US" sz="1400" dirty="0" err="1"/>
              <a:t>lý</a:t>
            </a:r>
            <a:r>
              <a:rPr lang="en-US" sz="1400" dirty="0"/>
              <a:t> </a:t>
            </a:r>
            <a:r>
              <a:rPr lang="en-US" sz="1400" dirty="0" err="1"/>
              <a:t>không</a:t>
            </a:r>
            <a:r>
              <a:rPr lang="en-US" sz="1400" dirty="0"/>
              <a:t> </a:t>
            </a:r>
            <a:r>
              <a:rPr lang="en-US" sz="1400" dirty="0" err="1"/>
              <a:t>theo</a:t>
            </a:r>
            <a:r>
              <a:rPr lang="en-US" sz="1400" dirty="0"/>
              <a:t> </a:t>
            </a:r>
            <a:r>
              <a:rPr lang="en-US" sz="1400" dirty="0" err="1"/>
              <a:t>tuần</a:t>
            </a:r>
            <a:r>
              <a:rPr lang="en-US" sz="1400" dirty="0"/>
              <a:t> </a:t>
            </a:r>
            <a:r>
              <a:rPr lang="en-US" sz="1400" dirty="0" err="1"/>
              <a:t>tự</a:t>
            </a:r>
            <a:r>
              <a:rPr lang="en-US" sz="1400" dirty="0"/>
              <a:t> </a:t>
            </a:r>
            <a:r>
              <a:rPr lang="en-US" sz="1400" dirty="0" err="1"/>
              <a:t>các</a:t>
            </a:r>
            <a:r>
              <a:rPr lang="en-US" sz="1400" dirty="0"/>
              <a:t> </a:t>
            </a:r>
            <a:r>
              <a:rPr lang="en-US" sz="1400" dirty="0" err="1"/>
              <a:t>hàm</a:t>
            </a:r>
            <a:r>
              <a:rPr lang="en-US" sz="1400" dirty="0"/>
              <a:t>, </a:t>
            </a:r>
            <a:r>
              <a:rPr lang="en-US" sz="1400" dirty="0" err="1"/>
              <a:t>không</a:t>
            </a:r>
            <a:r>
              <a:rPr lang="en-US" sz="1400" dirty="0"/>
              <a:t> </a:t>
            </a:r>
            <a:r>
              <a:rPr lang="en-US" sz="1400" dirty="0" err="1"/>
              <a:t>có</a:t>
            </a:r>
            <a:r>
              <a:rPr lang="en-US" sz="1400" dirty="0"/>
              <a:t> </a:t>
            </a:r>
            <a:r>
              <a:rPr lang="en-US" sz="1400" dirty="0" err="1"/>
              <a:t>quy</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nhảy</a:t>
            </a:r>
            <a:r>
              <a:rPr lang="en-US" sz="1400" dirty="0"/>
              <a:t> </a:t>
            </a:r>
            <a:r>
              <a:rPr lang="en-US" sz="1400" dirty="0" err="1"/>
              <a:t>đi</a:t>
            </a:r>
            <a:r>
              <a:rPr lang="en-US" sz="1400" dirty="0"/>
              <a:t> </a:t>
            </a:r>
            <a:r>
              <a:rPr lang="en-US" sz="1400" dirty="0" err="1"/>
              <a:t>bỏ</a:t>
            </a:r>
            <a:r>
              <a:rPr lang="en-US" sz="1400" dirty="0"/>
              <a:t> qua </a:t>
            </a:r>
            <a:r>
              <a:rPr lang="en-US" sz="1400" dirty="0" err="1"/>
              <a:t>bước</a:t>
            </a:r>
            <a:r>
              <a:rPr lang="en-US" sz="1400" dirty="0"/>
              <a:t> </a:t>
            </a:r>
            <a:r>
              <a:rPr lang="en-US" sz="1400" dirty="0" err="1"/>
              <a:t>nào</a:t>
            </a:r>
            <a:r>
              <a:rPr lang="en-US" sz="1400" dirty="0"/>
              <a:t> </a:t>
            </a:r>
            <a:r>
              <a:rPr lang="en-US" sz="1400" dirty="0" err="1" smtClean="0"/>
              <a:t>đó</a:t>
            </a:r>
            <a:endParaRPr lang="en-US" sz="1400" dirty="0" smtClean="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2" name="Picture 1"/>
          <p:cNvPicPr>
            <a:picLocks noChangeAspect="1"/>
          </p:cNvPicPr>
          <p:nvPr/>
        </p:nvPicPr>
        <p:blipFill>
          <a:blip r:embed="rId3"/>
          <a:stretch>
            <a:fillRect/>
          </a:stretch>
        </p:blipFill>
        <p:spPr>
          <a:xfrm>
            <a:off x="933647" y="1880532"/>
            <a:ext cx="4019550" cy="3009900"/>
          </a:xfrm>
          <a:prstGeom prst="rect">
            <a:avLst/>
          </a:prstGeom>
        </p:spPr>
      </p:pic>
      <p:grpSp>
        <p:nvGrpSpPr>
          <p:cNvPr id="6" name="Google Shape;1513;p50"/>
          <p:cNvGrpSpPr/>
          <p:nvPr/>
        </p:nvGrpSpPr>
        <p:grpSpPr>
          <a:xfrm>
            <a:off x="2636089" y="243475"/>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8015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JavaScript </a:t>
            </a:r>
            <a:r>
              <a:rPr lang="en-US" sz="1400" dirty="0" err="1" smtClean="0"/>
              <a:t>thì</a:t>
            </a:r>
            <a:r>
              <a:rPr lang="en-US" sz="1400" dirty="0" smtClean="0"/>
              <a:t> </a:t>
            </a:r>
            <a:r>
              <a:rPr lang="en-US" sz="1400" dirty="0" err="1" smtClean="0"/>
              <a:t>là</a:t>
            </a:r>
            <a:r>
              <a:rPr lang="en-US" sz="1400" dirty="0" smtClean="0"/>
              <a:t> </a:t>
            </a:r>
            <a:r>
              <a:rPr lang="en-US" sz="1400" dirty="0" err="1" smtClean="0"/>
              <a:t>một</a:t>
            </a:r>
            <a:r>
              <a:rPr lang="en-US" sz="1400" dirty="0" smtClean="0"/>
              <a:t> </a:t>
            </a:r>
            <a:r>
              <a:rPr lang="en-US" sz="1400" dirty="0" err="1" smtClean="0"/>
              <a:t>ngôn</a:t>
            </a:r>
            <a:r>
              <a:rPr lang="en-US" sz="1400" dirty="0" smtClean="0"/>
              <a:t> </a:t>
            </a:r>
            <a:r>
              <a:rPr lang="en-US" sz="1400" dirty="0" err="1" smtClean="0"/>
              <a:t>ngữ</a:t>
            </a:r>
            <a:r>
              <a:rPr lang="en-US" sz="1400" dirty="0" smtClean="0"/>
              <a:t> </a:t>
            </a:r>
            <a:r>
              <a:rPr lang="en-US" sz="1400" dirty="0" err="1" smtClean="0"/>
              <a:t>lập</a:t>
            </a:r>
            <a:r>
              <a:rPr lang="en-US" sz="1400" dirty="0" smtClean="0"/>
              <a:t> </a:t>
            </a:r>
            <a:r>
              <a:rPr lang="en-US" sz="1400" dirty="0" err="1" smtClean="0"/>
              <a:t>trình</a:t>
            </a:r>
            <a:r>
              <a:rPr lang="en-US" sz="1400" dirty="0" smtClean="0"/>
              <a:t> </a:t>
            </a:r>
            <a:r>
              <a:rPr lang="en-US" sz="1400" dirty="0" err="1" smtClean="0"/>
              <a:t>nổi</a:t>
            </a:r>
            <a:r>
              <a:rPr lang="en-US" sz="1400" dirty="0" smtClean="0"/>
              <a:t> </a:t>
            </a:r>
            <a:r>
              <a:rPr lang="en-US" sz="1400" dirty="0" err="1" smtClean="0"/>
              <a:t>tiếng</a:t>
            </a:r>
            <a:r>
              <a:rPr lang="en-US" sz="1400" dirty="0" smtClean="0"/>
              <a:t>. </a:t>
            </a:r>
            <a:r>
              <a:rPr lang="en-US" sz="1400" dirty="0" err="1" smtClean="0"/>
              <a:t>Trong</a:t>
            </a:r>
            <a:r>
              <a:rPr lang="en-US" sz="1400" dirty="0" smtClean="0"/>
              <a:t> </a:t>
            </a:r>
            <a:r>
              <a:rPr lang="en-US" sz="1400" dirty="0" err="1" smtClean="0"/>
              <a:t>số</a:t>
            </a:r>
            <a:r>
              <a:rPr lang="en-US" sz="1400" dirty="0" smtClean="0"/>
              <a:t> </a:t>
            </a:r>
            <a:r>
              <a:rPr lang="en-US" sz="1400" dirty="0" err="1" smtClean="0"/>
              <a:t>rất</a:t>
            </a:r>
            <a:r>
              <a:rPr lang="en-US" sz="1400" dirty="0" smtClean="0"/>
              <a:t> </a:t>
            </a:r>
            <a:r>
              <a:rPr lang="en-US" sz="1400" dirty="0" err="1" smtClean="0"/>
              <a:t>nhiều</a:t>
            </a:r>
            <a:r>
              <a:rPr lang="en-US" sz="1400" dirty="0" smtClean="0"/>
              <a:t> </a:t>
            </a:r>
            <a:r>
              <a:rPr lang="en-US" sz="1400" dirty="0" err="1" smtClean="0"/>
              <a:t>chức</a:t>
            </a:r>
            <a:r>
              <a:rPr lang="en-US" sz="1400" dirty="0" smtClean="0"/>
              <a:t> </a:t>
            </a:r>
            <a:r>
              <a:rPr lang="en-US" sz="1400" dirty="0" err="1" smtClean="0"/>
              <a:t>năng</a:t>
            </a:r>
            <a:r>
              <a:rPr lang="en-US" sz="1400" dirty="0" smtClean="0"/>
              <a:t> </a:t>
            </a:r>
            <a:r>
              <a:rPr lang="en-US" sz="1400" dirty="0" err="1" smtClean="0"/>
              <a:t>của</a:t>
            </a:r>
            <a:r>
              <a:rPr lang="en-US" sz="1400" dirty="0" smtClean="0"/>
              <a:t> </a:t>
            </a:r>
            <a:r>
              <a:rPr lang="en-US" sz="1400" dirty="0" err="1" smtClean="0"/>
              <a:t>nó</a:t>
            </a:r>
            <a:r>
              <a:rPr lang="en-US" sz="1400" dirty="0" smtClean="0"/>
              <a:t> </a:t>
            </a:r>
            <a:r>
              <a:rPr lang="en-US" sz="1400" dirty="0" err="1" smtClean="0"/>
              <a:t>là</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nội</a:t>
            </a:r>
            <a:r>
              <a:rPr lang="en-US" sz="1400" dirty="0" smtClean="0"/>
              <a:t> dung </a:t>
            </a:r>
            <a:r>
              <a:rPr lang="en-US" sz="1400" dirty="0" err="1" smtClean="0"/>
              <a:t>động</a:t>
            </a:r>
            <a:r>
              <a:rPr lang="en-US" sz="1400" dirty="0" smtClean="0"/>
              <a:t> </a:t>
            </a:r>
            <a:r>
              <a:rPr lang="en-US" sz="1400" dirty="0" err="1" smtClean="0"/>
              <a:t>của</a:t>
            </a:r>
            <a:r>
              <a:rPr lang="en-US" sz="1400" dirty="0" smtClean="0"/>
              <a:t> website </a:t>
            </a:r>
            <a:r>
              <a:rPr lang="en-US" sz="1400" dirty="0" err="1" smtClean="0"/>
              <a:t>và</a:t>
            </a:r>
            <a:r>
              <a:rPr lang="en-US" sz="1400" dirty="0" smtClean="0"/>
              <a:t> </a:t>
            </a:r>
            <a:r>
              <a:rPr lang="en-US" sz="1400" dirty="0" err="1" smtClean="0"/>
              <a:t>hỗ</a:t>
            </a:r>
            <a:r>
              <a:rPr lang="en-US" sz="1400" dirty="0" smtClean="0"/>
              <a:t> </a:t>
            </a:r>
            <a:r>
              <a:rPr lang="en-US" sz="1400" dirty="0" err="1" smtClean="0"/>
              <a:t>trợ</a:t>
            </a:r>
            <a:r>
              <a:rPr lang="en-US" sz="1400" dirty="0" smtClean="0"/>
              <a:t> </a:t>
            </a:r>
            <a:r>
              <a:rPr lang="en-US" sz="1400" dirty="0" err="1" smtClean="0"/>
              <a:t>tương</a:t>
            </a:r>
            <a:r>
              <a:rPr lang="en-US" sz="1400" dirty="0" smtClean="0"/>
              <a:t> </a:t>
            </a:r>
            <a:r>
              <a:rPr lang="en-US" sz="1400" dirty="0" err="1" smtClean="0"/>
              <a:t>tác</a:t>
            </a:r>
            <a:r>
              <a:rPr lang="en-US" sz="1400" dirty="0" smtClean="0"/>
              <a:t> </a:t>
            </a:r>
            <a:r>
              <a:rPr lang="en-US" sz="1400" dirty="0" err="1" smtClean="0"/>
              <a:t>với</a:t>
            </a:r>
            <a:r>
              <a:rPr lang="en-US" sz="1400" dirty="0" smtClean="0"/>
              <a:t> </a:t>
            </a:r>
            <a:r>
              <a:rPr lang="en-US" sz="1400" dirty="0" err="1" smtClean="0"/>
              <a:t>người</a:t>
            </a:r>
            <a:r>
              <a:rPr lang="en-US" sz="1400" dirty="0" smtClean="0"/>
              <a:t> </a:t>
            </a:r>
            <a:r>
              <a:rPr lang="en-US" sz="1400" dirty="0" err="1" smtClean="0"/>
              <a:t>dùng</a:t>
            </a:r>
            <a:r>
              <a:rPr lang="en-US" sz="1400" dirty="0" smtClean="0"/>
              <a:t>.</a:t>
            </a:r>
          </a:p>
          <a:p>
            <a:pPr marL="76200" lvl="0" indent="0">
              <a:buNone/>
            </a:pPr>
            <a:endParaRPr lang="en-US" sz="1400" dirty="0" smtClean="0"/>
          </a:p>
          <a:p>
            <a:pPr marL="76200" lvl="0" indent="0">
              <a:buNone/>
            </a:pPr>
            <a:endParaRPr lang="en-US"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2" name="Picture 1"/>
          <p:cNvPicPr>
            <a:picLocks noChangeAspect="1"/>
          </p:cNvPicPr>
          <p:nvPr/>
        </p:nvPicPr>
        <p:blipFill>
          <a:blip r:embed="rId3"/>
          <a:stretch>
            <a:fillRect/>
          </a:stretch>
        </p:blipFill>
        <p:spPr>
          <a:xfrm>
            <a:off x="927930" y="2208279"/>
            <a:ext cx="4461809" cy="2509767"/>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69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7343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XML </a:t>
            </a:r>
            <a:r>
              <a:rPr lang="en-US" sz="1400" dirty="0" err="1"/>
              <a:t>là</a:t>
            </a:r>
            <a:r>
              <a:rPr lang="en-US" sz="1400" dirty="0"/>
              <a:t> </a:t>
            </a:r>
            <a:r>
              <a:rPr lang="en-US" sz="1400" dirty="0" err="1"/>
              <a:t>một</a:t>
            </a:r>
            <a:r>
              <a:rPr lang="en-US" sz="1400" dirty="0"/>
              <a:t> </a:t>
            </a:r>
            <a:r>
              <a:rPr lang="en-US" sz="1400" dirty="0" err="1"/>
              <a:t>dạng</a:t>
            </a:r>
            <a:r>
              <a:rPr lang="en-US" sz="1400" dirty="0"/>
              <a:t> </a:t>
            </a:r>
            <a:r>
              <a:rPr lang="en-US" sz="1400" dirty="0" err="1"/>
              <a:t>của</a:t>
            </a:r>
            <a:r>
              <a:rPr lang="en-US" sz="1400" dirty="0"/>
              <a:t> </a:t>
            </a:r>
            <a:r>
              <a:rPr lang="en-US" sz="1400" dirty="0" err="1"/>
              <a:t>ngôn</a:t>
            </a:r>
            <a:r>
              <a:rPr lang="en-US" sz="1400" dirty="0"/>
              <a:t> </a:t>
            </a:r>
            <a:r>
              <a:rPr lang="en-US" sz="1400" dirty="0" err="1"/>
              <a:t>ngữ</a:t>
            </a:r>
            <a:r>
              <a:rPr lang="en-US" sz="1400" dirty="0"/>
              <a:t> markup </a:t>
            </a:r>
            <a:r>
              <a:rPr lang="en-US" sz="1400" dirty="0" err="1"/>
              <a:t>như</a:t>
            </a:r>
            <a:r>
              <a:rPr lang="en-US" sz="1400" dirty="0"/>
              <a:t> HTML, </a:t>
            </a:r>
            <a:r>
              <a:rPr lang="en-US" sz="1400" dirty="0" err="1"/>
              <a:t>chữ</a:t>
            </a:r>
            <a:r>
              <a:rPr lang="en-US" sz="1400" dirty="0"/>
              <a:t> </a:t>
            </a:r>
            <a:r>
              <a:rPr lang="en-US" sz="1400" dirty="0" err="1"/>
              <a:t>đầy</a:t>
            </a:r>
            <a:r>
              <a:rPr lang="en-US" sz="1400" dirty="0"/>
              <a:t> </a:t>
            </a:r>
            <a:r>
              <a:rPr lang="en-US" sz="1400" dirty="0" err="1"/>
              <a:t>đủ</a:t>
            </a:r>
            <a:r>
              <a:rPr lang="en-US" sz="1400" dirty="0"/>
              <a:t> </a:t>
            </a:r>
            <a:r>
              <a:rPr lang="en-US" sz="1400" dirty="0" err="1"/>
              <a:t>của</a:t>
            </a:r>
            <a:r>
              <a:rPr lang="en-US" sz="1400" dirty="0"/>
              <a:t> </a:t>
            </a:r>
            <a:r>
              <a:rPr lang="en-US" sz="1400" dirty="0" err="1"/>
              <a:t>nó</a:t>
            </a:r>
            <a:r>
              <a:rPr lang="en-US" sz="1400" dirty="0"/>
              <a:t> </a:t>
            </a:r>
            <a:r>
              <a:rPr lang="en-US" sz="1400" dirty="0" err="1"/>
              <a:t>là</a:t>
            </a:r>
            <a:r>
              <a:rPr lang="en-US" sz="1400" dirty="0"/>
              <a:t> </a:t>
            </a:r>
            <a:r>
              <a:rPr lang="en-US" sz="1400" dirty="0" err="1"/>
              <a:t>eXtensible</a:t>
            </a:r>
            <a:r>
              <a:rPr lang="en-US" sz="1400" dirty="0"/>
              <a:t> Markup </a:t>
            </a:r>
            <a:r>
              <a:rPr lang="en-US" sz="1400" dirty="0" smtClean="0"/>
              <a:t>Language.</a:t>
            </a:r>
            <a:endParaRPr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2" name="Picture 1"/>
          <p:cNvPicPr>
            <a:picLocks noChangeAspect="1"/>
          </p:cNvPicPr>
          <p:nvPr/>
        </p:nvPicPr>
        <p:blipFill>
          <a:blip r:embed="rId3"/>
          <a:stretch>
            <a:fillRect/>
          </a:stretch>
        </p:blipFill>
        <p:spPr>
          <a:xfrm>
            <a:off x="374072" y="1820763"/>
            <a:ext cx="5397554" cy="2817009"/>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88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85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grpId="1"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2" name="Text Placeholder 1"/>
          <p:cNvSpPr>
            <a:spLocks noGrp="1"/>
          </p:cNvSpPr>
          <p:nvPr>
            <p:ph type="body" idx="1"/>
          </p:nvPr>
        </p:nvSpPr>
        <p:spPr>
          <a:xfrm>
            <a:off x="123687" y="1210394"/>
            <a:ext cx="5902706" cy="3673333"/>
          </a:xfrm>
        </p:spPr>
        <p:txBody>
          <a:bodyPr/>
          <a:lstStyle/>
          <a:p>
            <a:pPr lvl="0"/>
            <a:r>
              <a:rPr lang="en-US" sz="1400" dirty="0" err="1" smtClean="0"/>
              <a:t>Tìm</a:t>
            </a:r>
            <a:r>
              <a:rPr lang="en-US" sz="1400" dirty="0" smtClean="0"/>
              <a:t> </a:t>
            </a:r>
            <a:r>
              <a:rPr lang="en-US" sz="1400" dirty="0" err="1" smtClean="0"/>
              <a:t>kiếm</a:t>
            </a:r>
            <a:r>
              <a:rPr lang="en-US" sz="1400" dirty="0" smtClean="0"/>
              <a:t> </a:t>
            </a:r>
            <a:r>
              <a:rPr lang="en-US" sz="1400" dirty="0" err="1" smtClean="0"/>
              <a:t>trên</a:t>
            </a:r>
            <a:r>
              <a:rPr lang="en-US" sz="1400" dirty="0" smtClean="0"/>
              <a:t> google :</a:t>
            </a:r>
            <a:endParaRPr lang="en-US" sz="1400" dirty="0"/>
          </a:p>
          <a:p>
            <a:pPr marL="114300" indent="0">
              <a:buNone/>
            </a:pPr>
            <a:r>
              <a:rPr lang="en-US" sz="1400" dirty="0" smtClean="0">
                <a:latin typeface="Times New Roman" panose="02020603050405020304" pitchFamily="18" charset="0"/>
                <a:cs typeface="Times New Roman" panose="02020603050405020304" pitchFamily="18" charset="0"/>
              </a:rPr>
              <a:t>	</a:t>
            </a: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10224" y="2010947"/>
            <a:ext cx="4774839" cy="2343441"/>
          </a:xfrm>
          <a:prstGeom prst="rect">
            <a:avLst/>
          </a:prstGeom>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checkerboard(across)">
                                      <p:cBhvr>
                                        <p:cTn id="7" dur="500"/>
                                        <p:tgtEl>
                                          <p:spTgt spid="24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heckerboard(across)">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checkerboard(across)">
                                      <p:cBhvr>
                                        <p:cTn id="20" dur="500"/>
                                        <p:tgtEl>
                                          <p:spTgt spid="2">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2" name="Text Placeholder 1"/>
          <p:cNvSpPr>
            <a:spLocks noGrp="1"/>
          </p:cNvSpPr>
          <p:nvPr>
            <p:ph type="body" idx="1"/>
          </p:nvPr>
        </p:nvSpPr>
        <p:spPr>
          <a:xfrm>
            <a:off x="137542" y="1023443"/>
            <a:ext cx="5902706" cy="3673333"/>
          </a:xfrm>
        </p:spPr>
        <p:txBody>
          <a:bodyPr/>
          <a:lstStyle/>
          <a:p>
            <a:pPr lvl="0"/>
            <a:r>
              <a:rPr lang="en-US" sz="1400" dirty="0" smtClean="0"/>
              <a:t>Chat </a:t>
            </a:r>
            <a:r>
              <a:rPr lang="en-US" sz="1400" dirty="0"/>
              <a:t>rooms</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600665" y="1570784"/>
            <a:ext cx="2357858" cy="3327444"/>
          </a:xfrm>
          <a:prstGeom prst="rect">
            <a:avLst/>
          </a:prstGeom>
        </p:spPr>
      </p:pic>
      <p:grpSp>
        <p:nvGrpSpPr>
          <p:cNvPr id="6" name="Google Shape;1610;p50"/>
          <p:cNvGrpSpPr/>
          <p:nvPr/>
        </p:nvGrpSpPr>
        <p:grpSpPr>
          <a:xfrm>
            <a:off x="4182331" y="541612"/>
            <a:ext cx="445746" cy="387612"/>
            <a:chOff x="3680173" y="3231000"/>
            <a:chExt cx="720106" cy="626190"/>
          </a:xfrm>
        </p:grpSpPr>
        <p:sp>
          <p:nvSpPr>
            <p:cNvPr id="7"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225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835</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Miriam Libre</vt:lpstr>
      <vt:lpstr>Times New Roman</vt:lpstr>
      <vt:lpstr>Arial</vt:lpstr>
      <vt:lpstr>Work Sans</vt:lpstr>
      <vt:lpstr>Calibri</vt:lpstr>
      <vt:lpstr>Barlow</vt:lpstr>
      <vt:lpstr>Barlow Light</vt:lpstr>
      <vt:lpstr>Roderigo template</vt:lpstr>
      <vt:lpstr>NHÓM COVID21</vt:lpstr>
      <vt:lpstr>PowerPoint Presentation</vt:lpstr>
      <vt:lpstr>1. Khái niệm:</vt:lpstr>
      <vt:lpstr>1. Khái niệm:</vt:lpstr>
      <vt:lpstr>1. Khái niệm:</vt:lpstr>
      <vt:lpstr>1. Khái niệm:</vt:lpstr>
      <vt:lpstr>PowerPoint Presentation</vt:lpstr>
      <vt:lpstr>2.Ứng dụng của AJAX:</vt:lpstr>
      <vt:lpstr>2.Ứng dụng của AJAX:</vt:lpstr>
      <vt:lpstr>2.Ứng dụng của AJAX:</vt:lpstr>
      <vt:lpstr>PowerPoint Presentation</vt:lpstr>
      <vt:lpstr>3. Hoạt động của AJAX:</vt:lpstr>
      <vt:lpstr>PowerPoint Presentation</vt:lpstr>
      <vt:lpstr>PowerPoint Presentation</vt:lpstr>
      <vt:lpstr>4.Bảng so sánh:</vt:lpstr>
      <vt:lpstr>PowerPoint Presentation</vt:lpstr>
      <vt:lpstr>5.Lợi ích:</vt:lpstr>
      <vt:lpstr>PowerPoint Presentation</vt:lpstr>
      <vt:lpstr>6.Hạn chế: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ASUS TUF</cp:lastModifiedBy>
  <cp:revision>46</cp:revision>
  <dcterms:modified xsi:type="dcterms:W3CDTF">2021-07-06T04:19:13Z</dcterms:modified>
</cp:coreProperties>
</file>