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2/21/21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what-is-scrum" TargetMode="External"/><Relationship Id="rId2" Type="http://schemas.openxmlformats.org/officeDocument/2006/relationships/hyperlink" Target="https://www.tutorialspoint.com/sdlc/index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4EF5-A796-5043-847E-7BEEA7734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Scrum-Agile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B9FCF-BC8E-A04E-A749-6497C9199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 facets and comparison by Carlos Oviedo</a:t>
            </a:r>
          </a:p>
        </p:txBody>
      </p:sp>
    </p:spTree>
    <p:extLst>
      <p:ext uri="{BB962C8B-B14F-4D97-AF65-F5344CB8AC3E}">
        <p14:creationId xmlns:p14="http://schemas.microsoft.com/office/powerpoint/2010/main" val="424369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EF1A-0437-9B49-A71C-2E7CC38D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Product owner Role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939C4882-0860-614D-B641-8AA2E69BC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2" y="3087426"/>
            <a:ext cx="4773168" cy="21919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97DF-6785-AC4C-B128-BAC5C5FB1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080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US" dirty="0"/>
              <a:t>Responsible for the value of the product and work of development team</a:t>
            </a:r>
          </a:p>
          <a:p>
            <a:r>
              <a:rPr lang="en-US" dirty="0"/>
              <a:t>Manage product backlog to achieve goal and missions</a:t>
            </a:r>
          </a:p>
          <a:p>
            <a:r>
              <a:rPr lang="en-US" dirty="0"/>
              <a:t> Ensures the development teams understands items in the product backlog</a:t>
            </a:r>
          </a:p>
          <a:p>
            <a:r>
              <a:rPr lang="en-US" dirty="0"/>
              <a:t>Ensures the product backlog is transparent and clear to all members of the team</a:t>
            </a:r>
          </a:p>
        </p:txBody>
      </p:sp>
    </p:spTree>
    <p:extLst>
      <p:ext uri="{BB962C8B-B14F-4D97-AF65-F5344CB8AC3E}">
        <p14:creationId xmlns:p14="http://schemas.microsoft.com/office/powerpoint/2010/main" val="110396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88837-640A-D541-96D6-2F06C4BF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978010"/>
            <a:ext cx="5188624" cy="1831344"/>
          </a:xfrm>
        </p:spPr>
        <p:txBody>
          <a:bodyPr>
            <a:normAutofit/>
          </a:bodyPr>
          <a:lstStyle/>
          <a:p>
            <a:r>
              <a:rPr lang="en-US" sz="4800"/>
              <a:t>Scrum master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D9D6-FECA-9B4C-BC81-FB41B1777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3029446"/>
            <a:ext cx="5188624" cy="3142753"/>
          </a:xfrm>
        </p:spPr>
        <p:txBody>
          <a:bodyPr>
            <a:normAutofit/>
          </a:bodyPr>
          <a:lstStyle/>
          <a:p>
            <a:r>
              <a:rPr lang="en-US" sz="1700"/>
              <a:t>Responsible for ensuring scrum is understood and enacted</a:t>
            </a:r>
          </a:p>
          <a:p>
            <a:r>
              <a:rPr lang="en-US" sz="1700"/>
              <a:t>Understands product planning in an empirical environment</a:t>
            </a:r>
          </a:p>
          <a:p>
            <a:r>
              <a:rPr lang="en-US" sz="1700"/>
              <a:t>Ensures product owner knows how to arrange the product backlog</a:t>
            </a:r>
          </a:p>
          <a:p>
            <a:r>
              <a:rPr lang="en-US" sz="1700"/>
              <a:t>Coach the development team in self organization and cross-functionality</a:t>
            </a:r>
          </a:p>
          <a:p>
            <a:r>
              <a:rPr lang="en-US" sz="1700"/>
              <a:t>Facilitates scrum events as requested or needed</a:t>
            </a:r>
          </a:p>
          <a:p>
            <a:endParaRPr lang="en-US" sz="1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212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DC35E7-E083-5E41-9F07-1610208675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2" r="28050" b="-1"/>
          <a:stretch/>
        </p:blipFill>
        <p:spPr>
          <a:xfrm>
            <a:off x="7630457" y="1755649"/>
            <a:ext cx="3502152" cy="3502152"/>
          </a:xfrm>
          <a:custGeom>
            <a:avLst/>
            <a:gdLst/>
            <a:ahLst/>
            <a:cxnLst/>
            <a:rect l="l" t="t" r="r" b="b"/>
            <a:pathLst>
              <a:path w="3502152" h="3502152">
                <a:moveTo>
                  <a:pt x="1751076" y="196996"/>
                </a:moveTo>
                <a:cubicBezTo>
                  <a:pt x="2609371" y="196996"/>
                  <a:pt x="3305156" y="892781"/>
                  <a:pt x="3305156" y="1751076"/>
                </a:cubicBezTo>
                <a:cubicBezTo>
                  <a:pt x="3305156" y="2609371"/>
                  <a:pt x="2609371" y="3305156"/>
                  <a:pt x="1751076" y="3305156"/>
                </a:cubicBezTo>
                <a:cubicBezTo>
                  <a:pt x="892781" y="3305156"/>
                  <a:pt x="196996" y="2609371"/>
                  <a:pt x="196996" y="1751076"/>
                </a:cubicBezTo>
                <a:cubicBezTo>
                  <a:pt x="196996" y="892781"/>
                  <a:pt x="892781" y="196996"/>
                  <a:pt x="1751076" y="196996"/>
                </a:cubicBezTo>
                <a:close/>
                <a:moveTo>
                  <a:pt x="1751076" y="153219"/>
                </a:moveTo>
                <a:cubicBezTo>
                  <a:pt x="868604" y="153219"/>
                  <a:pt x="153219" y="868604"/>
                  <a:pt x="153219" y="1751076"/>
                </a:cubicBezTo>
                <a:cubicBezTo>
                  <a:pt x="153219" y="2633548"/>
                  <a:pt x="868604" y="3348933"/>
                  <a:pt x="1751076" y="3348933"/>
                </a:cubicBezTo>
                <a:cubicBezTo>
                  <a:pt x="2633548" y="3348933"/>
                  <a:pt x="3348933" y="2633548"/>
                  <a:pt x="3348933" y="1751076"/>
                </a:cubicBezTo>
                <a:cubicBezTo>
                  <a:pt x="3348933" y="868604"/>
                  <a:pt x="2633548" y="153219"/>
                  <a:pt x="1751076" y="153219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4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4"/>
                  <a:pt x="783983" y="0"/>
                  <a:pt x="1751076" y="0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9F78725-8B4F-43D3-B767-EB7DB0C02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0457" y="1682496"/>
            <a:ext cx="3502152" cy="350215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95916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F069-73A3-0F46-BDCB-1F671232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Team member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672D-0866-044D-8500-09655A09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59452" cy="4050792"/>
          </a:xfrm>
        </p:spPr>
        <p:txBody>
          <a:bodyPr>
            <a:normAutofit/>
          </a:bodyPr>
          <a:lstStyle/>
          <a:p>
            <a:r>
              <a:rPr lang="en-US" sz="1700"/>
              <a:t>Development team who do the work of delivering a potentially releasable increment of “Done” product at the end of each sprint</a:t>
            </a:r>
          </a:p>
          <a:p>
            <a:r>
              <a:rPr lang="en-US" sz="1700"/>
              <a:t>Turn backlog into increments of potentially releasable functionality </a:t>
            </a:r>
          </a:p>
          <a:p>
            <a:r>
              <a:rPr lang="en-US" sz="1700"/>
              <a:t>Cross functional, all tools necessary to create a product increment </a:t>
            </a:r>
          </a:p>
          <a:p>
            <a:r>
              <a:rPr lang="en-US" sz="1700"/>
              <a:t>Accountability belongs to the development team as whole </a:t>
            </a:r>
          </a:p>
          <a:p>
            <a:r>
              <a:rPr lang="en-US" sz="1700"/>
              <a:t>Tester, business analysis all are part of team role </a:t>
            </a:r>
          </a:p>
          <a:p>
            <a:r>
              <a:rPr lang="en-US" sz="1700"/>
              <a:t>no sub-teams in development team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2D143CA-C5D9-F84E-B247-F5A579ACB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" r="2" b="720"/>
          <a:stretch/>
        </p:blipFill>
        <p:spPr>
          <a:xfrm>
            <a:off x="6361113" y="2193036"/>
            <a:ext cx="4773168" cy="39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7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49C75-9A93-5D44-BEBB-AA3522E5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SDLC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44B71-6A3A-784A-8624-4A27EA81D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00102" y="4790198"/>
            <a:ext cx="2818418" cy="68705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>
                <a:solidFill>
                  <a:srgbClr val="000000"/>
                </a:solidFill>
              </a:rPr>
              <a:t>Agile phases</a:t>
            </a:r>
          </a:p>
        </p:txBody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E5C32CAE-972F-F941-8F7C-82CFB03AD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3" y="1484779"/>
            <a:ext cx="6711255" cy="37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8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C86A65-2CF3-7149-8750-8D87F7C83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Scrum-agile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3969-FFA2-FA45-92BD-212947A7FF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Very realistic approach to software development</a:t>
            </a:r>
          </a:p>
          <a:p>
            <a:r>
              <a:rPr lang="en-US" dirty="0"/>
              <a:t>Promotes teamwork and cross training</a:t>
            </a:r>
          </a:p>
          <a:p>
            <a:r>
              <a:rPr lang="en-US" dirty="0"/>
              <a:t>Suitable for fixed or changing requirements</a:t>
            </a:r>
          </a:p>
          <a:p>
            <a:r>
              <a:rPr lang="en-US" dirty="0"/>
              <a:t>Deliver early partial working solutions</a:t>
            </a:r>
          </a:p>
          <a:p>
            <a:r>
              <a:rPr lang="en-US" dirty="0"/>
              <a:t>Flexible, no rigid planning needed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43201-6894-8240-9DFB-640755E72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Waterfall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1AF577-1B10-B24D-A87D-6EFE3E5996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Simple and easy to understand </a:t>
            </a:r>
          </a:p>
          <a:p>
            <a:r>
              <a:rPr lang="en-US" dirty="0"/>
              <a:t>Easy to managed due to rigid of model</a:t>
            </a:r>
          </a:p>
          <a:p>
            <a:r>
              <a:rPr lang="en-US" dirty="0"/>
              <a:t>Phases and process are completed one at a time</a:t>
            </a:r>
          </a:p>
          <a:p>
            <a:r>
              <a:rPr lang="en-US" dirty="0"/>
              <a:t>Defined stages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F4090A-E1C3-C24D-8A7B-6133A36C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Scrum-agile vs waterfall</a:t>
            </a:r>
          </a:p>
        </p:txBody>
      </p:sp>
    </p:spTree>
    <p:extLst>
      <p:ext uri="{BB962C8B-B14F-4D97-AF65-F5344CB8AC3E}">
        <p14:creationId xmlns:p14="http://schemas.microsoft.com/office/powerpoint/2010/main" val="406750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0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12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Diagram&#10;&#10;Description automatically generated">
            <a:extLst>
              <a:ext uri="{FF2B5EF4-FFF2-40B4-BE49-F238E27FC236}">
                <a16:creationId xmlns:a16="http://schemas.microsoft.com/office/drawing/2014/main" id="{D25ECE5A-63B4-DA49-A6A0-575E244CBD41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56" r="-5556"/>
          <a:stretch/>
        </p:blipFill>
        <p:spPr>
          <a:xfrm>
            <a:off x="3152099" y="463742"/>
            <a:ext cx="6300820" cy="3101641"/>
          </a:xfrm>
          <a:prstGeom prst="rect">
            <a:avLst/>
          </a:prstGeom>
        </p:spPr>
      </p:pic>
      <p:sp>
        <p:nvSpPr>
          <p:cNvPr id="28" name="Rectangle 1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9E49-D232-714A-8FD4-BF1BC1D7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Choosing an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AAB9B-32BB-2F49-941D-2A4FD82C4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7920" y="4170410"/>
            <a:ext cx="4699221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</a:rPr>
              <a:t>Waterfall or Agile? 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</a:rPr>
              <a:t>Waterfall – simple projects, small changes or no changes, no need for testing. 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</a:rPr>
              <a:t>Agile – complex projects, need of changes, user feedback, testing of development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9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FDB9-1473-F646-A1B2-C011EB49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4D3F-2E37-A14E-90B4-281217FD3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SDLC Tutorial. (n.d.). Retrieved from </a:t>
            </a:r>
            <a:r>
              <a:rPr lang="en-US" dirty="0">
                <a:hlinkClick r:id="rId2"/>
              </a:rPr>
              <a:t>https://www.tutorialspoint.com/sdlc/index.htm</a:t>
            </a:r>
            <a:endParaRPr lang="en-US" dirty="0"/>
          </a:p>
          <a:p>
            <a:r>
              <a:rPr lang="en-US" dirty="0"/>
              <a:t>Charles G. Cobb. (2015). </a:t>
            </a:r>
            <a:r>
              <a:rPr lang="en-US" i="1" dirty="0"/>
              <a:t>The Project Manager’s Guide to Mastering Agile : Principles and Practices for an Adaptive Approach</a:t>
            </a:r>
            <a:r>
              <a:rPr lang="en-US" dirty="0"/>
              <a:t>. Wiley</a:t>
            </a:r>
          </a:p>
          <a:p>
            <a:r>
              <a:rPr lang="en-US" dirty="0"/>
              <a:t>What is Scrum? (n.d.). Retrieved from </a:t>
            </a:r>
            <a:r>
              <a:rPr lang="en-US" dirty="0">
                <a:hlinkClick r:id="rId3"/>
              </a:rPr>
              <a:t>https://www.scrum.org/resources/what-is-scrum</a:t>
            </a:r>
            <a:endParaRPr lang="en-US" dirty="0"/>
          </a:p>
          <a:p>
            <a:r>
              <a:rPr lang="en-US" dirty="0"/>
              <a:t>Google images. Scrum vs waterfall </a:t>
            </a:r>
            <a:r>
              <a:rPr lang="en-US" dirty="0">
                <a:hlinkClick r:id="rId4"/>
              </a:rPr>
              <a:t>https://www.google.com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36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57</TotalTime>
  <Words>353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Scrum-Agile approach</vt:lpstr>
      <vt:lpstr>Product owner Role</vt:lpstr>
      <vt:lpstr>Scrum master role</vt:lpstr>
      <vt:lpstr>Team member role</vt:lpstr>
      <vt:lpstr>SDLC</vt:lpstr>
      <vt:lpstr>Scrum-agile vs waterfall</vt:lpstr>
      <vt:lpstr>Choosing an approach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Scrum-Agile approach</dc:title>
  <dc:creator>Oviedo, Carlos</dc:creator>
  <cp:lastModifiedBy>Oviedo, Carlos</cp:lastModifiedBy>
  <cp:revision>7</cp:revision>
  <dcterms:created xsi:type="dcterms:W3CDTF">2021-02-22T01:00:30Z</dcterms:created>
  <dcterms:modified xsi:type="dcterms:W3CDTF">2021-02-22T01:57:40Z</dcterms:modified>
</cp:coreProperties>
</file>