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70" r:id="rId5"/>
    <p:sldId id="277" r:id="rId6"/>
    <p:sldId id="260" r:id="rId7"/>
    <p:sldId id="275" r:id="rId8"/>
    <p:sldId id="276" r:id="rId9"/>
    <p:sldId id="280" r:id="rId10"/>
    <p:sldId id="282" r:id="rId11"/>
    <p:sldId id="263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F8"/>
    <a:srgbClr val="E2E5F2"/>
    <a:srgbClr val="5B6DB9"/>
    <a:srgbClr val="DCE0F0"/>
    <a:srgbClr val="CFD5EA"/>
    <a:srgbClr val="B0C3E6"/>
    <a:srgbClr val="7C9CD6"/>
    <a:srgbClr val="B9C2E1"/>
    <a:srgbClr val="8FAADC"/>
    <a:srgbClr val="748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AE3B-FBC6-4A32-A37B-10B934D4C415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79325-13C1-4A48-B582-FC361EBA68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2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co se podíváme v této prezentaci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79325-13C1-4A48-B582-FC361EBA687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232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Hlavní stránka obsahuje 8 doporučených produktu ke každému zákazníkovi podle cookies a 8 oblíbených produktů, na které byl velký proklik</a:t>
            </a:r>
          </a:p>
          <a:p>
            <a:r>
              <a:rPr lang="cs-CZ" dirty="0"/>
              <a:t>Stránky s produkty se v kategoriích podle výběru budou zobrazovat po 20 5x4. Bude možnost zobrazit další produkty 2 způsoby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79325-13C1-4A48-B582-FC361EBA687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9531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79325-13C1-4A48-B582-FC361EBA687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35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C84F7-711D-7F1A-4081-5C8945268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9D4AFA-1CC0-D1CF-BFD0-6D741BC91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5A7ACF-6F02-8E35-153A-8A0766A3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AD26FE-D6EA-3DD8-0539-2822400B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B1584A-3DC3-7AE7-483C-BBB7B2D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50242-28D7-947E-0730-37BA56DA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312C2B5-9334-E452-3161-EA312184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62E821-AD9D-4D62-7860-C6E354C3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62A178-E5BE-50FA-6C7C-167486AD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DA4CF0-C6C7-5CFD-53D6-0BCDC971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64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9C1A616-7F93-E7BA-FD39-A525E81A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27FDC18-B7E5-6F30-28D6-06F246D3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BEE3EF-04CE-CE49-7868-E2FD3994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BAB884-68B5-E7C1-26B2-675AA6A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998F69-FA32-5BFC-C1EE-F5B7992B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0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F8441-5EF9-8022-A5F4-5E721FDA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77818F-6273-D475-AD1D-BC6DD48A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6AAAD3-E968-A1E9-0D57-7123E0E1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3ADEFF-5878-1D03-A5A7-8356E2A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A6DAC6-1FAE-68A8-8C26-96A164EF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457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70426E-7811-8D12-ADDA-2CA8AB06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071EF8-5740-55E0-694E-A61DC0C0C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4AD7E8-FFE2-F308-D9A0-A98E3B06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E19AF8-5F17-3E54-B951-84B61976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B6FDE6-83A9-B587-F122-3AAF846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85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29E5A-4DB7-C04C-3CD3-2C37E6BB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0C73-7B07-19FA-0A6F-9BAD754EF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5C16E0A-3F9A-07CE-FB45-301C1A42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0F5310-13B1-CB70-8D33-8DBB5151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C75BD-815C-4EFC-9704-AED6951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4CDBF37-5E11-636B-A678-46C7B7C6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84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6A8870-637C-C1FF-97AA-15F6E661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6DAD2E-0FC1-3AA6-65C8-2E6EBDDC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4F5AED-216E-42DC-42F0-A61F02F6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2E77300-3B20-A30A-BEA1-0041CDED2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ECD2B3-080A-94E9-2E6A-3272B612A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78584C1-5B69-28A4-04FC-72A8686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442033B-C589-E4F4-361E-16606A6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7743296-81E0-BB65-7FAB-9C93C3FE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90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7711E-811B-30C3-7A84-93EA7BB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1C26862-2902-C79F-B22C-0A740F0A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D284866-D099-C44B-A419-F68ACB00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C93CA-16D7-D959-FE53-876E995B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91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D4393D3-4339-A4E3-FA57-6D4ECDA8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53D41C5-C26E-A84F-EFD6-8A89D8D0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0C9A24-125C-53E4-3DC6-7D748A6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8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18EF6-7520-79CF-FAF7-30CD26BA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A4C4BD-6271-420F-E6DD-E1D445F7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04EF586-D245-1873-2F05-E0090BE1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71E5A41-06E1-BEE9-58AC-7E636A63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68A45C4-2A2E-207A-7B3C-EA09D80A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5FED27-9B43-0C9E-769F-96F7493F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50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BB5F8-3B2C-19F1-4106-C6D382E2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1EF39C9-96C6-4DBF-2E43-E4D49368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1CB0A5-E7BA-35EC-0E55-88D24660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9B48B2F-677E-7093-5EB5-3FB907C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16BB97-04A1-119F-CFD2-E41C331B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FD5F62-B4A7-5855-1B29-5E0EE30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5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C758862-52E0-26D3-0E9B-11AA926D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043948-EFE9-652F-DD1F-14F64809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59DA0BC-8017-860F-C670-9917F4606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DB65-FA09-45F1-B719-8E8CA84DFF03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F214729-7FEE-09F7-69D6-6AA28C8F0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0112FF-6381-5DB5-6C15-CAB42F2A2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42B0-C0E0-42E2-A78A-95E2D62CC7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84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496EC71-90D0-C060-46BC-C691359B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cs-CZ" sz="4800">
                <a:solidFill>
                  <a:srgbClr val="FFFFFF"/>
                </a:solidFill>
              </a:rPr>
              <a:t>Autodílna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AECE04F-9940-0883-2D20-99769309D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cs-CZ">
                <a:solidFill>
                  <a:srgbClr val="FFFFFF"/>
                </a:solidFill>
              </a:rPr>
              <a:t>Bednář Pavel, Gavor Pavel, Pešková Michaela, Stratil David, Zelík Martin</a:t>
            </a:r>
          </a:p>
        </p:txBody>
      </p:sp>
    </p:spTree>
    <p:extLst>
      <p:ext uri="{BB962C8B-B14F-4D97-AF65-F5344CB8AC3E}">
        <p14:creationId xmlns:p14="http://schemas.microsoft.com/office/powerpoint/2010/main" val="32781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75E07-4C6D-72CC-8EDB-6E2886A9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25"/>
            <a:ext cx="12192000" cy="1325563"/>
          </a:xfrm>
          <a:solidFill>
            <a:srgbClr val="B0C3E6"/>
          </a:solidFill>
        </p:spPr>
        <p:txBody>
          <a:bodyPr/>
          <a:lstStyle/>
          <a:p>
            <a:pPr algn="ctr"/>
            <a:r>
              <a:rPr lang="cs-CZ" dirty="0"/>
              <a:t>Sprint 3 Uživatelské 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260E-A766-80E9-1E8C-BB50817E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43913"/>
            <a:ext cx="2520000" cy="4320000"/>
          </a:xfrm>
          <a:solidFill>
            <a:srgbClr val="B9C2E1"/>
          </a:solidFill>
        </p:spPr>
        <p:txBody>
          <a:bodyPr/>
          <a:lstStyle/>
          <a:p>
            <a:pPr marL="0" indent="0">
              <a:buNone/>
            </a:pPr>
            <a:r>
              <a:rPr lang="cs-CZ" dirty="0"/>
              <a:t>Hlavní stránka</a:t>
            </a:r>
          </a:p>
          <a:p>
            <a:pPr marL="0" indent="0">
              <a:buNone/>
            </a:pPr>
            <a:r>
              <a:rPr lang="cs-CZ" dirty="0"/>
              <a:t>Registrace</a:t>
            </a:r>
          </a:p>
          <a:p>
            <a:pPr marL="0" indent="0">
              <a:buNone/>
            </a:pPr>
            <a:r>
              <a:rPr lang="cs-CZ" dirty="0"/>
              <a:t>Přihlášení</a:t>
            </a:r>
          </a:p>
          <a:p>
            <a:pPr marL="0" indent="0">
              <a:buNone/>
            </a:pPr>
            <a:r>
              <a:rPr lang="cs-CZ" dirty="0"/>
              <a:t>Produkt</a:t>
            </a:r>
          </a:p>
          <a:p>
            <a:pPr marL="0" indent="0">
              <a:buNone/>
            </a:pPr>
            <a:r>
              <a:rPr lang="cs-CZ" dirty="0"/>
              <a:t>Košík</a:t>
            </a:r>
          </a:p>
          <a:p>
            <a:pPr marL="0" indent="0">
              <a:buNone/>
            </a:pPr>
            <a:r>
              <a:rPr lang="cs-CZ" dirty="0"/>
              <a:t>Údaje o dodání</a:t>
            </a:r>
          </a:p>
          <a:p>
            <a:pPr marL="0" indent="0">
              <a:buNone/>
            </a:pPr>
            <a:r>
              <a:rPr lang="cs-CZ" dirty="0"/>
              <a:t>Shrnutí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70729B-2413-17B4-D028-EFD07BC2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1" y="1837087"/>
            <a:ext cx="6279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934894-C355-2DBF-940D-41284BD9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1" y="1843913"/>
            <a:ext cx="910472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AD87D3F-8466-9E41-D35C-46DE3DA3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1" y="1843913"/>
            <a:ext cx="910472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0717C47-1927-14ED-43AD-5EA261EA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1" y="1843913"/>
            <a:ext cx="910472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5C8041-8943-AFA7-4DB7-F845DFCB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1" y="1843913"/>
            <a:ext cx="9107219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4CE7D02-D198-9BDC-5378-F83CEF39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12" y="1843913"/>
            <a:ext cx="910472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5F6A8C8-495D-A510-7795-DB554963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00" y="1837087"/>
            <a:ext cx="910472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>
            <a:extLst>
              <a:ext uri="{FF2B5EF4-FFF2-40B4-BE49-F238E27FC236}">
                <a16:creationId xmlns:a16="http://schemas.microsoft.com/office/drawing/2014/main" id="{BA864057-24F4-3A8A-6345-0EE05B328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16">
            <a:extLst>
              <a:ext uri="{FF2B5EF4-FFF2-40B4-BE49-F238E27FC236}">
                <a16:creationId xmlns:a16="http://schemas.microsoft.com/office/drawing/2014/main" id="{D9472766-6B1C-3E5C-4BB7-5539026CE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119134" cy="311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8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037DA8-84CD-BC21-267E-608DEC60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Děkujeme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pozornost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79C12-4400-9C62-A859-4B4420F2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EEF0F8"/>
          </a:solidFill>
          <a:ln>
            <a:noFill/>
          </a:ln>
        </p:spPr>
        <p:txBody>
          <a:bodyPr/>
          <a:lstStyle/>
          <a:p>
            <a:pPr algn="ctr"/>
            <a:r>
              <a:rPr lang="cs-CZ" dirty="0"/>
              <a:t>Úvod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E14B61C-FC78-6384-C1E6-5DD21358B8CC}"/>
              </a:ext>
            </a:extLst>
          </p:cNvPr>
          <p:cNvGrpSpPr/>
          <p:nvPr/>
        </p:nvGrpSpPr>
        <p:grpSpPr>
          <a:xfrm>
            <a:off x="838200" y="1826156"/>
            <a:ext cx="10515600" cy="1242935"/>
            <a:chOff x="838200" y="1826156"/>
            <a:chExt cx="10515600" cy="1242935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5B0966D0-6451-789C-3D25-E5ECB4A02B39}"/>
                </a:ext>
              </a:extLst>
            </p:cNvPr>
            <p:cNvSpPr/>
            <p:nvPr/>
          </p:nvSpPr>
          <p:spPr>
            <a:xfrm>
              <a:off x="838200" y="1826156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FD5EA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  <p:grpSp>
          <p:nvGrpSpPr>
            <p:cNvPr id="18" name="Skupina 17">
              <a:extLst>
                <a:ext uri="{FF2B5EF4-FFF2-40B4-BE49-F238E27FC236}">
                  <a16:creationId xmlns:a16="http://schemas.microsoft.com/office/drawing/2014/main" id="{F3C3135D-56AA-021A-8867-D12E9A7F3F32}"/>
                </a:ext>
              </a:extLst>
            </p:cNvPr>
            <p:cNvGrpSpPr/>
            <p:nvPr/>
          </p:nvGrpSpPr>
          <p:grpSpPr>
            <a:xfrm>
              <a:off x="1214188" y="1826156"/>
              <a:ext cx="10139611" cy="1242935"/>
              <a:chOff x="1214188" y="1826156"/>
              <a:chExt cx="10139611" cy="1242935"/>
            </a:xfrm>
          </p:grpSpPr>
          <p:sp>
            <p:nvSpPr>
              <p:cNvPr id="7" name="Obdélník 6" descr="Zaškrtnutí">
                <a:extLst>
                  <a:ext uri="{FF2B5EF4-FFF2-40B4-BE49-F238E27FC236}">
                    <a16:creationId xmlns:a16="http://schemas.microsoft.com/office/drawing/2014/main" id="{E46E3A39-2EA2-50DF-A2E4-5A4F5BA4F87E}"/>
                  </a:ext>
                </a:extLst>
              </p:cNvPr>
              <p:cNvSpPr/>
              <p:nvPr/>
            </p:nvSpPr>
            <p:spPr>
              <a:xfrm>
                <a:off x="1214188" y="2105816"/>
                <a:ext cx="683614" cy="683614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cs-CZ"/>
              </a:p>
            </p:txBody>
          </p:sp>
          <p:sp>
            <p:nvSpPr>
              <p:cNvPr id="8" name="Volný tvar: obrazec 7">
                <a:extLst>
                  <a:ext uri="{FF2B5EF4-FFF2-40B4-BE49-F238E27FC236}">
                    <a16:creationId xmlns:a16="http://schemas.microsoft.com/office/drawing/2014/main" id="{B4B6A009-CD55-76CA-E6D6-1916AEF179BA}"/>
                  </a:ext>
                </a:extLst>
              </p:cNvPr>
              <p:cNvSpPr/>
              <p:nvPr/>
            </p:nvSpPr>
            <p:spPr>
              <a:xfrm>
                <a:off x="2273790" y="1826156"/>
                <a:ext cx="4732020" cy="1242935"/>
              </a:xfrm>
              <a:custGeom>
                <a:avLst/>
                <a:gdLst>
                  <a:gd name="connsiteX0" fmla="*/ 0 w 4732020"/>
                  <a:gd name="connsiteY0" fmla="*/ 0 h 1242935"/>
                  <a:gd name="connsiteX1" fmla="*/ 4732020 w 4732020"/>
                  <a:gd name="connsiteY1" fmla="*/ 0 h 1242935"/>
                  <a:gd name="connsiteX2" fmla="*/ 4732020 w 4732020"/>
                  <a:gd name="connsiteY2" fmla="*/ 1242935 h 1242935"/>
                  <a:gd name="connsiteX3" fmla="*/ 0 w 4732020"/>
                  <a:gd name="connsiteY3" fmla="*/ 1242935 h 1242935"/>
                  <a:gd name="connsiteX4" fmla="*/ 0 w 4732020"/>
                  <a:gd name="connsiteY4" fmla="*/ 0 h 12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020" h="1242935">
                    <a:moveTo>
                      <a:pt x="0" y="0"/>
                    </a:moveTo>
                    <a:lnTo>
                      <a:pt x="4732020" y="0"/>
                    </a:lnTo>
                    <a:lnTo>
                      <a:pt x="4732020" y="1242935"/>
                    </a:lnTo>
                    <a:lnTo>
                      <a:pt x="0" y="124293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1544" tIns="131544" rIns="131544" bIns="131544" numCol="1" spcCol="1270" anchor="ctr" anchorCtr="0">
                <a:noAutofit/>
              </a:bodyPr>
              <a:lstStyle/>
              <a:p>
                <a:pPr marL="0" lvl="0" indent="0" algn="l" defTabSz="11112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cs-CZ" sz="2500" kern="1200" dirty="0"/>
                  <a:t>Sprint 1</a:t>
                </a:r>
                <a:endParaRPr lang="en-US" sz="2500" kern="1200" dirty="0"/>
              </a:p>
            </p:txBody>
          </p:sp>
          <p:sp>
            <p:nvSpPr>
              <p:cNvPr id="9" name="Volný tvar: obrazec 8">
                <a:extLst>
                  <a:ext uri="{FF2B5EF4-FFF2-40B4-BE49-F238E27FC236}">
                    <a16:creationId xmlns:a16="http://schemas.microsoft.com/office/drawing/2014/main" id="{53B1DC68-7030-DD81-8D03-F1C6BCFBEBDB}"/>
                  </a:ext>
                </a:extLst>
              </p:cNvPr>
              <p:cNvSpPr/>
              <p:nvPr/>
            </p:nvSpPr>
            <p:spPr>
              <a:xfrm>
                <a:off x="7005810" y="1826156"/>
                <a:ext cx="4347989" cy="1242935"/>
              </a:xfrm>
              <a:custGeom>
                <a:avLst/>
                <a:gdLst>
                  <a:gd name="connsiteX0" fmla="*/ 0 w 4347989"/>
                  <a:gd name="connsiteY0" fmla="*/ 0 h 1242935"/>
                  <a:gd name="connsiteX1" fmla="*/ 4347989 w 4347989"/>
                  <a:gd name="connsiteY1" fmla="*/ 0 h 1242935"/>
                  <a:gd name="connsiteX2" fmla="*/ 4347989 w 4347989"/>
                  <a:gd name="connsiteY2" fmla="*/ 1242935 h 1242935"/>
                  <a:gd name="connsiteX3" fmla="*/ 0 w 4347989"/>
                  <a:gd name="connsiteY3" fmla="*/ 1242935 h 1242935"/>
                  <a:gd name="connsiteX4" fmla="*/ 0 w 4347989"/>
                  <a:gd name="connsiteY4" fmla="*/ 0 h 12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7989" h="1242935">
                    <a:moveTo>
                      <a:pt x="0" y="0"/>
                    </a:moveTo>
                    <a:lnTo>
                      <a:pt x="4347989" y="0"/>
                    </a:lnTo>
                    <a:lnTo>
                      <a:pt x="4347989" y="1242935"/>
                    </a:lnTo>
                    <a:lnTo>
                      <a:pt x="0" y="124293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1544" tIns="131544" rIns="131544" bIns="131544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cs-CZ" sz="1800" kern="1200" dirty="0"/>
                  <a:t>Funkční požadavky</a:t>
                </a:r>
                <a:endParaRPr lang="en-US" sz="1800" kern="1200" dirty="0"/>
              </a:p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cs-CZ" sz="1800" kern="1200" dirty="0"/>
                  <a:t>Nefunkční požadavky</a:t>
                </a:r>
                <a:endParaRPr lang="en-US" sz="1800" kern="1200" dirty="0"/>
              </a:p>
            </p:txBody>
          </p:sp>
        </p:grp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1A535F7-0B95-E614-DE55-0C1CAEC85214}"/>
              </a:ext>
            </a:extLst>
          </p:cNvPr>
          <p:cNvGrpSpPr/>
          <p:nvPr/>
        </p:nvGrpSpPr>
        <p:grpSpPr>
          <a:xfrm>
            <a:off x="838200" y="3379826"/>
            <a:ext cx="10515600" cy="1242935"/>
            <a:chOff x="838200" y="3379826"/>
            <a:chExt cx="10515600" cy="1242935"/>
          </a:xfrm>
        </p:grpSpPr>
        <p:sp>
          <p:nvSpPr>
            <p:cNvPr id="10" name="Obdélník: se zakulacenými rohy 9">
              <a:extLst>
                <a:ext uri="{FF2B5EF4-FFF2-40B4-BE49-F238E27FC236}">
                  <a16:creationId xmlns:a16="http://schemas.microsoft.com/office/drawing/2014/main" id="{6BA51C9B-30A1-0694-76A9-92AD48A6BCA3}"/>
                </a:ext>
              </a:extLst>
            </p:cNvPr>
            <p:cNvSpPr/>
            <p:nvPr/>
          </p:nvSpPr>
          <p:spPr>
            <a:xfrm>
              <a:off x="838200" y="3379826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ADB7DB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1" name="Obdélník 10" descr="Běžet">
              <a:extLst>
                <a:ext uri="{FF2B5EF4-FFF2-40B4-BE49-F238E27FC236}">
                  <a16:creationId xmlns:a16="http://schemas.microsoft.com/office/drawing/2014/main" id="{EF133648-B026-8063-2A07-5BFC51A2F873}"/>
                </a:ext>
              </a:extLst>
            </p:cNvPr>
            <p:cNvSpPr/>
            <p:nvPr/>
          </p:nvSpPr>
          <p:spPr>
            <a:xfrm>
              <a:off x="1214188" y="3659486"/>
              <a:ext cx="683614" cy="683614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64C82DDB-AD53-2013-EF7D-E47FC038A719}"/>
                </a:ext>
              </a:extLst>
            </p:cNvPr>
            <p:cNvSpPr/>
            <p:nvPr/>
          </p:nvSpPr>
          <p:spPr>
            <a:xfrm>
              <a:off x="2273790" y="3379826"/>
              <a:ext cx="4732020" cy="1242935"/>
            </a:xfrm>
            <a:custGeom>
              <a:avLst/>
              <a:gdLst>
                <a:gd name="connsiteX0" fmla="*/ 0 w 4732020"/>
                <a:gd name="connsiteY0" fmla="*/ 0 h 1242935"/>
                <a:gd name="connsiteX1" fmla="*/ 4732020 w 4732020"/>
                <a:gd name="connsiteY1" fmla="*/ 0 h 1242935"/>
                <a:gd name="connsiteX2" fmla="*/ 4732020 w 4732020"/>
                <a:gd name="connsiteY2" fmla="*/ 1242935 h 1242935"/>
                <a:gd name="connsiteX3" fmla="*/ 0 w 4732020"/>
                <a:gd name="connsiteY3" fmla="*/ 1242935 h 1242935"/>
                <a:gd name="connsiteX4" fmla="*/ 0 w 4732020"/>
                <a:gd name="connsiteY4" fmla="*/ 0 h 12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242935">
                  <a:moveTo>
                    <a:pt x="0" y="0"/>
                  </a:moveTo>
                  <a:lnTo>
                    <a:pt x="4732020" y="0"/>
                  </a:lnTo>
                  <a:lnTo>
                    <a:pt x="4732020" y="1242935"/>
                  </a:lnTo>
                  <a:lnTo>
                    <a:pt x="0" y="12429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44" tIns="131544" rIns="131544" bIns="131544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500" kern="1200"/>
                <a:t>Sprint 2</a:t>
              </a:r>
              <a:endParaRPr lang="en-US" sz="2500" kern="1200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478CE2D5-9F58-006D-0808-4A8C6E7C1C9A}"/>
                </a:ext>
              </a:extLst>
            </p:cNvPr>
            <p:cNvSpPr/>
            <p:nvPr/>
          </p:nvSpPr>
          <p:spPr>
            <a:xfrm>
              <a:off x="7005810" y="3379826"/>
              <a:ext cx="4347989" cy="1242935"/>
            </a:xfrm>
            <a:custGeom>
              <a:avLst/>
              <a:gdLst>
                <a:gd name="connsiteX0" fmla="*/ 0 w 4347989"/>
                <a:gd name="connsiteY0" fmla="*/ 0 h 1242935"/>
                <a:gd name="connsiteX1" fmla="*/ 4347989 w 4347989"/>
                <a:gd name="connsiteY1" fmla="*/ 0 h 1242935"/>
                <a:gd name="connsiteX2" fmla="*/ 4347989 w 4347989"/>
                <a:gd name="connsiteY2" fmla="*/ 1242935 h 1242935"/>
                <a:gd name="connsiteX3" fmla="*/ 0 w 4347989"/>
                <a:gd name="connsiteY3" fmla="*/ 1242935 h 1242935"/>
                <a:gd name="connsiteX4" fmla="*/ 0 w 4347989"/>
                <a:gd name="connsiteY4" fmla="*/ 0 h 12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989" h="1242935">
                  <a:moveTo>
                    <a:pt x="0" y="0"/>
                  </a:moveTo>
                  <a:lnTo>
                    <a:pt x="4347989" y="0"/>
                  </a:lnTo>
                  <a:lnTo>
                    <a:pt x="4347989" y="1242935"/>
                  </a:lnTo>
                  <a:lnTo>
                    <a:pt x="0" y="12429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44" tIns="131544" rIns="131544" bIns="131544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UML diagramy</a:t>
              </a:r>
              <a:endPara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8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Wireframe</a:t>
              </a:r>
              <a:endPara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FF72C60-BCDF-F05E-BC03-9762AB9E10C7}"/>
              </a:ext>
            </a:extLst>
          </p:cNvPr>
          <p:cNvGrpSpPr/>
          <p:nvPr/>
        </p:nvGrpSpPr>
        <p:grpSpPr>
          <a:xfrm>
            <a:off x="838200" y="4933495"/>
            <a:ext cx="10515600" cy="1242935"/>
            <a:chOff x="838200" y="4933495"/>
            <a:chExt cx="10515600" cy="1242935"/>
          </a:xfrm>
        </p:grpSpPr>
        <p:sp>
          <p:nvSpPr>
            <p:cNvPr id="14" name="Obdélník: se zakulacenými rohy 13">
              <a:extLst>
                <a:ext uri="{FF2B5EF4-FFF2-40B4-BE49-F238E27FC236}">
                  <a16:creationId xmlns:a16="http://schemas.microsoft.com/office/drawing/2014/main" id="{03E3FE40-3321-6EC0-89FD-B0FB2E5CA3EA}"/>
                </a:ext>
              </a:extLst>
            </p:cNvPr>
            <p:cNvSpPr/>
            <p:nvPr/>
          </p:nvSpPr>
          <p:spPr>
            <a:xfrm>
              <a:off x="838200" y="4933495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919EC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5" name="Obdélník 14" descr="Uživatel">
              <a:extLst>
                <a:ext uri="{FF2B5EF4-FFF2-40B4-BE49-F238E27FC236}">
                  <a16:creationId xmlns:a16="http://schemas.microsoft.com/office/drawing/2014/main" id="{CD118A82-E787-39C7-5808-06FB9D7CBF59}"/>
                </a:ext>
              </a:extLst>
            </p:cNvPr>
            <p:cNvSpPr/>
            <p:nvPr/>
          </p:nvSpPr>
          <p:spPr>
            <a:xfrm>
              <a:off x="1214188" y="5213156"/>
              <a:ext cx="683614" cy="68361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Volný tvar: obrazec 15">
              <a:extLst>
                <a:ext uri="{FF2B5EF4-FFF2-40B4-BE49-F238E27FC236}">
                  <a16:creationId xmlns:a16="http://schemas.microsoft.com/office/drawing/2014/main" id="{CAF4F29B-5C0D-4D4D-3E79-DB2CEDF8E71B}"/>
                </a:ext>
              </a:extLst>
            </p:cNvPr>
            <p:cNvSpPr/>
            <p:nvPr/>
          </p:nvSpPr>
          <p:spPr>
            <a:xfrm>
              <a:off x="2273790" y="4933495"/>
              <a:ext cx="4732020" cy="1242935"/>
            </a:xfrm>
            <a:custGeom>
              <a:avLst/>
              <a:gdLst>
                <a:gd name="connsiteX0" fmla="*/ 0 w 4732020"/>
                <a:gd name="connsiteY0" fmla="*/ 0 h 1242935"/>
                <a:gd name="connsiteX1" fmla="*/ 4732020 w 4732020"/>
                <a:gd name="connsiteY1" fmla="*/ 0 h 1242935"/>
                <a:gd name="connsiteX2" fmla="*/ 4732020 w 4732020"/>
                <a:gd name="connsiteY2" fmla="*/ 1242935 h 1242935"/>
                <a:gd name="connsiteX3" fmla="*/ 0 w 4732020"/>
                <a:gd name="connsiteY3" fmla="*/ 1242935 h 1242935"/>
                <a:gd name="connsiteX4" fmla="*/ 0 w 4732020"/>
                <a:gd name="connsiteY4" fmla="*/ 0 h 12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242935">
                  <a:moveTo>
                    <a:pt x="0" y="0"/>
                  </a:moveTo>
                  <a:lnTo>
                    <a:pt x="4732020" y="0"/>
                  </a:lnTo>
                  <a:lnTo>
                    <a:pt x="4732020" y="1242935"/>
                  </a:lnTo>
                  <a:lnTo>
                    <a:pt x="0" y="12429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44" tIns="131544" rIns="131544" bIns="131544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5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Sprint 3</a:t>
              </a:r>
              <a:endParaRPr lang="en-US" sz="2500" kern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Volný tvar: obrazec 16">
              <a:extLst>
                <a:ext uri="{FF2B5EF4-FFF2-40B4-BE49-F238E27FC236}">
                  <a16:creationId xmlns:a16="http://schemas.microsoft.com/office/drawing/2014/main" id="{3D3E8385-8239-7F49-8028-38E62D732371}"/>
                </a:ext>
              </a:extLst>
            </p:cNvPr>
            <p:cNvSpPr/>
            <p:nvPr/>
          </p:nvSpPr>
          <p:spPr>
            <a:xfrm>
              <a:off x="7005810" y="4933495"/>
              <a:ext cx="4347989" cy="1242935"/>
            </a:xfrm>
            <a:custGeom>
              <a:avLst/>
              <a:gdLst>
                <a:gd name="connsiteX0" fmla="*/ 0 w 4347989"/>
                <a:gd name="connsiteY0" fmla="*/ 0 h 1242935"/>
                <a:gd name="connsiteX1" fmla="*/ 4347989 w 4347989"/>
                <a:gd name="connsiteY1" fmla="*/ 0 h 1242935"/>
                <a:gd name="connsiteX2" fmla="*/ 4347989 w 4347989"/>
                <a:gd name="connsiteY2" fmla="*/ 1242935 h 1242935"/>
                <a:gd name="connsiteX3" fmla="*/ 0 w 4347989"/>
                <a:gd name="connsiteY3" fmla="*/ 1242935 h 1242935"/>
                <a:gd name="connsiteX4" fmla="*/ 0 w 4347989"/>
                <a:gd name="connsiteY4" fmla="*/ 0 h 12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989" h="1242935">
                  <a:moveTo>
                    <a:pt x="0" y="0"/>
                  </a:moveTo>
                  <a:lnTo>
                    <a:pt x="4347989" y="0"/>
                  </a:lnTo>
                  <a:lnTo>
                    <a:pt x="4347989" y="1242935"/>
                  </a:lnTo>
                  <a:lnTo>
                    <a:pt x="0" y="12429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44" tIns="131544" rIns="131544" bIns="131544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Uživatelské rozhraní</a:t>
              </a:r>
              <a:endPara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5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29BB2-7539-0815-E7DC-F4D2F0F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999"/>
            <a:ext cx="12192000" cy="1278000"/>
          </a:xfrm>
          <a:solidFill>
            <a:srgbClr val="7485C2"/>
          </a:solidFill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Sprint 1 funkční požadavky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95C324-AABB-7917-BD20-1E1F8711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818000"/>
            <a:ext cx="5400000" cy="2160000"/>
          </a:xfrm>
          <a:solidFill>
            <a:srgbClr val="CFD5EA"/>
          </a:solidFill>
        </p:spPr>
        <p:txBody>
          <a:bodyPr/>
          <a:lstStyle/>
          <a:p>
            <a:pPr marL="0" indent="0" algn="ctr">
              <a:buNone/>
            </a:pPr>
            <a:r>
              <a:rPr lang="cs-CZ" dirty="0"/>
              <a:t>Hlavní Stránka</a:t>
            </a:r>
          </a:p>
          <a:p>
            <a:pPr algn="ctr"/>
            <a:r>
              <a:rPr lang="cs-CZ" sz="2400" dirty="0"/>
              <a:t>8 doporučených produktů pro zákazníka</a:t>
            </a:r>
          </a:p>
          <a:p>
            <a:pPr algn="ctr"/>
            <a:r>
              <a:rPr lang="cs-CZ" sz="2400" dirty="0"/>
              <a:t>8 oblíbených produktů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CA3D225-2D1D-AFBC-39D8-015F5506B4F3}"/>
              </a:ext>
            </a:extLst>
          </p:cNvPr>
          <p:cNvSpPr txBox="1">
            <a:spLocks/>
          </p:cNvSpPr>
          <p:nvPr/>
        </p:nvSpPr>
        <p:spPr>
          <a:xfrm>
            <a:off x="360000" y="4338000"/>
            <a:ext cx="5400000" cy="2160000"/>
          </a:xfrm>
          <a:prstGeom prst="rect">
            <a:avLst/>
          </a:prstGeom>
          <a:solidFill>
            <a:srgbClr val="CFD5E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Cena</a:t>
            </a:r>
          </a:p>
          <a:p>
            <a:pPr algn="ctr"/>
            <a:r>
              <a:rPr lang="cs-CZ" sz="2400" dirty="0"/>
              <a:t>Program počítá marži</a:t>
            </a:r>
          </a:p>
          <a:p>
            <a:pPr algn="ctr"/>
            <a:r>
              <a:rPr lang="cs-CZ" sz="2400" dirty="0"/>
              <a:t>Sleva kategorie zboží</a:t>
            </a:r>
          </a:p>
          <a:p>
            <a:pPr algn="ctr"/>
            <a:r>
              <a:rPr lang="cs-CZ" sz="2400" dirty="0"/>
              <a:t>Různé ceníky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C6596FDE-EF50-CD74-66F2-ABDE9878FC20}"/>
              </a:ext>
            </a:extLst>
          </p:cNvPr>
          <p:cNvSpPr txBox="1">
            <a:spLocks/>
          </p:cNvSpPr>
          <p:nvPr/>
        </p:nvSpPr>
        <p:spPr>
          <a:xfrm>
            <a:off x="6433200" y="4338000"/>
            <a:ext cx="5400000" cy="2160000"/>
          </a:xfrm>
          <a:prstGeom prst="rect">
            <a:avLst/>
          </a:prstGeom>
          <a:solidFill>
            <a:srgbClr val="CFD5E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Slevy</a:t>
            </a:r>
          </a:p>
          <a:p>
            <a:pPr algn="ctr"/>
            <a:r>
              <a:rPr lang="cs-CZ" sz="2400" dirty="0"/>
              <a:t>Po registraci 10% sleva</a:t>
            </a:r>
          </a:p>
          <a:p>
            <a:pPr algn="ctr"/>
            <a:r>
              <a:rPr lang="cs-CZ" sz="2400" dirty="0"/>
              <a:t>Pro registrované 10% sleva během roku</a:t>
            </a:r>
          </a:p>
          <a:p>
            <a:pPr algn="ctr"/>
            <a:r>
              <a:rPr lang="cs-CZ" sz="2400" dirty="0"/>
              <a:t>Doprava zdarma nad nákup 1500 Kč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150C5EFC-752E-21D7-6C6E-CCABB28644CF}"/>
              </a:ext>
            </a:extLst>
          </p:cNvPr>
          <p:cNvSpPr txBox="1">
            <a:spLocks/>
          </p:cNvSpPr>
          <p:nvPr/>
        </p:nvSpPr>
        <p:spPr>
          <a:xfrm>
            <a:off x="6433200" y="1818000"/>
            <a:ext cx="5400000" cy="2160000"/>
          </a:xfrm>
          <a:prstGeom prst="rect">
            <a:avLst/>
          </a:prstGeom>
          <a:solidFill>
            <a:srgbClr val="CFD5E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Stránky s produkty</a:t>
            </a:r>
          </a:p>
          <a:p>
            <a:pPr algn="ctr"/>
            <a:r>
              <a:rPr lang="cs-CZ" sz="2400" dirty="0"/>
              <a:t>V kategorii výběr z 20 produktů</a:t>
            </a:r>
          </a:p>
          <a:p>
            <a:pPr algn="ctr"/>
            <a:r>
              <a:rPr lang="cs-CZ" sz="2400" dirty="0"/>
              <a:t>Možnosti zobrazení dalších produktů</a:t>
            </a:r>
          </a:p>
        </p:txBody>
      </p:sp>
    </p:spTree>
    <p:extLst>
      <p:ext uri="{BB962C8B-B14F-4D97-AF65-F5344CB8AC3E}">
        <p14:creationId xmlns:p14="http://schemas.microsoft.com/office/powerpoint/2010/main" val="2009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5" grpId="0" uiExpand="1" build="allAtOnce" animBg="1"/>
      <p:bldP spid="6" grpId="0" uiExpand="1" build="allAtOnce" animBg="1"/>
      <p:bldP spid="4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29BB2-7539-0815-E7DC-F4D2F0F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7485C2"/>
          </a:solidFill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Sprint 1 nefunkční požadavky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95C324-AABB-7917-BD20-1E1F8711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69" y="2053888"/>
            <a:ext cx="3240000" cy="2160000"/>
          </a:xfrm>
          <a:solidFill>
            <a:srgbClr val="CFD5EA"/>
          </a:solidFill>
        </p:spPr>
        <p:txBody>
          <a:bodyPr/>
          <a:lstStyle/>
          <a:p>
            <a:pPr marL="0" indent="0" algn="ctr">
              <a:buNone/>
            </a:pPr>
            <a:r>
              <a:rPr lang="cs-CZ" dirty="0"/>
              <a:t>Databáze</a:t>
            </a:r>
          </a:p>
          <a:p>
            <a:pPr algn="ctr"/>
            <a:r>
              <a:rPr lang="cs-CZ" sz="2400" dirty="0" err="1"/>
              <a:t>MongoDB</a:t>
            </a:r>
            <a:endParaRPr lang="cs-CZ" sz="2400" dirty="0"/>
          </a:p>
          <a:p>
            <a:pPr algn="ctr"/>
            <a:r>
              <a:rPr lang="cs-CZ" sz="2400" dirty="0"/>
              <a:t>Využívá </a:t>
            </a:r>
            <a:r>
              <a:rPr lang="cs-CZ" sz="2400" dirty="0" err="1"/>
              <a:t>format</a:t>
            </a:r>
            <a:r>
              <a:rPr lang="cs-CZ" sz="2400" dirty="0"/>
              <a:t> JSON</a:t>
            </a:r>
          </a:p>
          <a:p>
            <a:pPr algn="ctr"/>
            <a:r>
              <a:rPr lang="cs-CZ" sz="2400" dirty="0" err="1"/>
              <a:t>Opensource</a:t>
            </a:r>
            <a:endParaRPr lang="cs-CZ" sz="24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CA3D225-2D1D-AFBC-39D8-015F5506B4F3}"/>
              </a:ext>
            </a:extLst>
          </p:cNvPr>
          <p:cNvSpPr txBox="1">
            <a:spLocks/>
          </p:cNvSpPr>
          <p:nvPr/>
        </p:nvSpPr>
        <p:spPr>
          <a:xfrm>
            <a:off x="4575567" y="2053888"/>
            <a:ext cx="3240000" cy="2160000"/>
          </a:xfrm>
          <a:prstGeom prst="rect">
            <a:avLst/>
          </a:prstGeom>
          <a:solidFill>
            <a:srgbClr val="CFD5E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Prostředí</a:t>
            </a:r>
          </a:p>
          <a:p>
            <a:pPr algn="ctr"/>
            <a:r>
              <a:rPr lang="cs-CZ" sz="2400" dirty="0" err="1"/>
              <a:t>React</a:t>
            </a:r>
            <a:endParaRPr lang="cs-CZ" sz="2400" dirty="0"/>
          </a:p>
          <a:p>
            <a:pPr algn="ctr"/>
            <a:r>
              <a:rPr lang="cs-CZ" sz="2400" dirty="0" err="1"/>
              <a:t>Vite</a:t>
            </a:r>
            <a:endParaRPr lang="cs-CZ" sz="2400" dirty="0"/>
          </a:p>
          <a:p>
            <a:pPr algn="ctr"/>
            <a:r>
              <a:rPr lang="cs-CZ" sz="2400" dirty="0" err="1"/>
              <a:t>TypeScript</a:t>
            </a:r>
            <a:r>
              <a:rPr lang="cs-CZ" sz="2400" dirty="0"/>
              <a:t> </a:t>
            </a:r>
          </a:p>
          <a:p>
            <a:pPr algn="ctr"/>
            <a:r>
              <a:rPr lang="cs-CZ" sz="2400" dirty="0" err="1"/>
              <a:t>Bootstrap</a:t>
            </a:r>
            <a:endParaRPr lang="cs-CZ" sz="2400" dirty="0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C6596FDE-EF50-CD74-66F2-ABDE9878FC20}"/>
              </a:ext>
            </a:extLst>
          </p:cNvPr>
          <p:cNvSpPr txBox="1">
            <a:spLocks/>
          </p:cNvSpPr>
          <p:nvPr/>
        </p:nvSpPr>
        <p:spPr>
          <a:xfrm>
            <a:off x="8588565" y="2053888"/>
            <a:ext cx="3240000" cy="2160000"/>
          </a:xfrm>
          <a:prstGeom prst="rect">
            <a:avLst/>
          </a:prstGeom>
          <a:solidFill>
            <a:srgbClr val="CFD5E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Marketing</a:t>
            </a:r>
          </a:p>
          <a:p>
            <a:pPr algn="ctr"/>
            <a:r>
              <a:rPr lang="cs-CZ" sz="2400" dirty="0"/>
              <a:t>SEO</a:t>
            </a:r>
          </a:p>
          <a:p>
            <a:pPr algn="ctr"/>
            <a:r>
              <a:rPr lang="cs-CZ" sz="2400" dirty="0"/>
              <a:t>Marketing specialista</a:t>
            </a:r>
          </a:p>
          <a:p>
            <a:pPr algn="ctr"/>
            <a:r>
              <a:rPr lang="cs-CZ" sz="2400" dirty="0"/>
              <a:t>PPC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97D9DE6E-A325-0885-558A-7E60082AE6CE}"/>
              </a:ext>
            </a:extLst>
          </p:cNvPr>
          <p:cNvSpPr txBox="1">
            <a:spLocks/>
          </p:cNvSpPr>
          <p:nvPr/>
        </p:nvSpPr>
        <p:spPr>
          <a:xfrm>
            <a:off x="2406930" y="4577088"/>
            <a:ext cx="3240000" cy="2160000"/>
          </a:xfrm>
          <a:prstGeom prst="rect">
            <a:avLst/>
          </a:prstGeom>
          <a:solidFill>
            <a:srgbClr val="CFD5E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Optimalizace vyhledávání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(SEO)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3FE4757A-008E-E1D7-3AAE-5F65C6567763}"/>
              </a:ext>
            </a:extLst>
          </p:cNvPr>
          <p:cNvSpPr txBox="1">
            <a:spLocks/>
          </p:cNvSpPr>
          <p:nvPr/>
        </p:nvSpPr>
        <p:spPr>
          <a:xfrm>
            <a:off x="6596391" y="4577088"/>
            <a:ext cx="3240000" cy="2160000"/>
          </a:xfrm>
          <a:prstGeom prst="rect">
            <a:avLst/>
          </a:prstGeom>
          <a:solidFill>
            <a:srgbClr val="CFD5E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dirty="0"/>
              <a:t>Bezpečnost</a:t>
            </a:r>
          </a:p>
          <a:p>
            <a:pPr algn="ctr"/>
            <a:r>
              <a:rPr lang="cs-CZ" sz="2400" dirty="0"/>
              <a:t>CAPTCHA</a:t>
            </a:r>
          </a:p>
        </p:txBody>
      </p:sp>
    </p:spTree>
    <p:extLst>
      <p:ext uri="{BB962C8B-B14F-4D97-AF65-F5344CB8AC3E}">
        <p14:creationId xmlns:p14="http://schemas.microsoft.com/office/powerpoint/2010/main" val="65515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5" grpId="0" uiExpand="1" build="allAtOnce" animBg="1"/>
      <p:bldP spid="6" grpId="0" uiExpand="1" build="allAtOnce" animBg="1"/>
      <p:bldP spid="4" grpId="0" uiExpand="1" build="allAtOnce" animBg="1"/>
      <p:bldP spid="7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75E07-4C6D-72CC-8EDB-6E2886A9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25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Sprint 2 UML diagramy</a:t>
            </a:r>
          </a:p>
        </p:txBody>
      </p:sp>
    </p:spTree>
    <p:extLst>
      <p:ext uri="{BB962C8B-B14F-4D97-AF65-F5344CB8AC3E}">
        <p14:creationId xmlns:p14="http://schemas.microsoft.com/office/powerpoint/2010/main" val="38466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75E07-4C6D-72CC-8EDB-6E2886A9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25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Sprint 2 UML diagramy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260E-A766-80E9-1E8C-BB50817E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43913"/>
            <a:ext cx="2520000" cy="4320000"/>
          </a:xfrm>
          <a:solidFill>
            <a:srgbClr val="B9C2E1"/>
          </a:solidFill>
        </p:spPr>
        <p:txBody>
          <a:bodyPr/>
          <a:lstStyle/>
          <a:p>
            <a:pPr marL="0" indent="0">
              <a:buNone/>
            </a:pPr>
            <a:r>
              <a:rPr lang="cs-CZ" dirty="0"/>
              <a:t>Data </a:t>
            </a:r>
            <a:r>
              <a:rPr lang="cs-CZ" dirty="0" err="1"/>
              <a:t>Flow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B26C5A-F5B1-1EF6-8139-99F25B12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27" y="1423987"/>
            <a:ext cx="9101374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9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75E07-4C6D-72CC-8EDB-6E2886A9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25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Sprint 2 UML diagramy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260E-A766-80E9-1E8C-BB50817E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43913"/>
            <a:ext cx="2520000" cy="4320000"/>
          </a:xfrm>
          <a:solidFill>
            <a:srgbClr val="B9C2E1"/>
          </a:solidFill>
        </p:spPr>
        <p:txBody>
          <a:bodyPr/>
          <a:lstStyle/>
          <a:p>
            <a:pPr marL="0" indent="0">
              <a:buNone/>
            </a:pPr>
            <a:r>
              <a:rPr lang="cs-CZ" dirty="0"/>
              <a:t>Data </a:t>
            </a:r>
            <a:r>
              <a:rPr lang="cs-CZ" dirty="0" err="1"/>
              <a:t>Flow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Use Case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4306C4-D0FB-757E-5F38-9152295C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23988"/>
            <a:ext cx="7259196" cy="53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30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75E07-4C6D-72CC-8EDB-6E2886A9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25"/>
            <a:ext cx="12192000" cy="1325563"/>
          </a:xfrm>
          <a:solidFill>
            <a:srgbClr val="8FAADC"/>
          </a:solidFill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Sprint 2 UML diagramy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260E-A766-80E9-1E8C-BB50817E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8" y="1843913"/>
            <a:ext cx="2520000" cy="4320000"/>
          </a:xfrm>
          <a:solidFill>
            <a:srgbClr val="B9C2E1"/>
          </a:solidFill>
        </p:spPr>
        <p:txBody>
          <a:bodyPr/>
          <a:lstStyle/>
          <a:p>
            <a:pPr marL="0" indent="0">
              <a:buNone/>
            </a:pPr>
            <a:r>
              <a:rPr lang="cs-CZ" dirty="0"/>
              <a:t>Data </a:t>
            </a:r>
            <a:r>
              <a:rPr lang="cs-CZ" dirty="0" err="1"/>
              <a:t>Flow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Use Case</a:t>
            </a:r>
          </a:p>
          <a:p>
            <a:pPr marL="0" indent="0">
              <a:buNone/>
            </a:pPr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BC9455-48CF-B64B-414E-F5EF1C9F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10" y="1423988"/>
            <a:ext cx="7810500" cy="53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40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75E07-4C6D-72CC-8EDB-6E2886A9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25"/>
            <a:ext cx="12192000" cy="1325563"/>
          </a:xfrm>
          <a:solidFill>
            <a:srgbClr val="8FAADC"/>
          </a:solidFill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Sprint 2 </a:t>
            </a:r>
            <a:r>
              <a:rPr lang="cs-CZ" dirty="0" err="1">
                <a:solidFill>
                  <a:schemeClr val="bg1"/>
                </a:solidFill>
              </a:rPr>
              <a:t>Wireframe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260E-A766-80E9-1E8C-BB50817E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8" y="1843913"/>
            <a:ext cx="2520000" cy="4320000"/>
          </a:xfrm>
          <a:solidFill>
            <a:srgbClr val="B9C2E1"/>
          </a:solidFill>
        </p:spPr>
        <p:txBody>
          <a:bodyPr/>
          <a:lstStyle/>
          <a:p>
            <a:pPr marL="0" indent="0">
              <a:buNone/>
            </a:pPr>
            <a:r>
              <a:rPr lang="cs-CZ" dirty="0"/>
              <a:t>Hlavní stránka</a:t>
            </a:r>
          </a:p>
          <a:p>
            <a:pPr marL="0" indent="0">
              <a:buNone/>
            </a:pPr>
            <a:r>
              <a:rPr lang="cs-CZ" dirty="0"/>
              <a:t>Registrace</a:t>
            </a:r>
          </a:p>
          <a:p>
            <a:pPr marL="0" indent="0">
              <a:buNone/>
            </a:pPr>
            <a:r>
              <a:rPr lang="cs-CZ" dirty="0"/>
              <a:t>Přihlášení</a:t>
            </a:r>
          </a:p>
          <a:p>
            <a:pPr marL="0" indent="0">
              <a:buNone/>
            </a:pPr>
            <a:r>
              <a:rPr lang="cs-CZ" dirty="0"/>
              <a:t>Produkt</a:t>
            </a:r>
          </a:p>
          <a:p>
            <a:pPr marL="0" indent="0">
              <a:buNone/>
            </a:pPr>
            <a:r>
              <a:rPr lang="cs-CZ" dirty="0"/>
              <a:t>Košík</a:t>
            </a:r>
          </a:p>
          <a:p>
            <a:pPr marL="0" indent="0">
              <a:buNone/>
            </a:pPr>
            <a:r>
              <a:rPr lang="cs-CZ" dirty="0"/>
              <a:t>Údaje o dodání</a:t>
            </a:r>
          </a:p>
          <a:p>
            <a:pPr marL="0" indent="0">
              <a:buNone/>
            </a:pPr>
            <a:r>
              <a:rPr lang="cs-CZ" dirty="0"/>
              <a:t>Shrnutí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B04B5B4-2633-D5D5-ED19-CC980687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1440000"/>
            <a:ext cx="4771388" cy="54000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D709807-9C56-4933-C324-B4D12E01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1440000"/>
            <a:ext cx="4779832" cy="54000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B4468F20-365B-43A8-49FD-606D4BFA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1440000"/>
            <a:ext cx="4773147" cy="54000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622223D-7B9B-E07F-7F7A-08708FC6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0" y="1440000"/>
            <a:ext cx="4767364" cy="54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F6AFA39-7E0B-9ABC-B35F-163ED48A7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00" y="1440000"/>
            <a:ext cx="4780700" cy="5400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2B4F0FC6-F2FA-AF73-DFD4-0322DE137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000" y="1440000"/>
            <a:ext cx="4743855" cy="5400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D6E70EB3-D0FF-E799-12AE-64618BBF4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000" y="1440000"/>
            <a:ext cx="477226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223</Words>
  <Application>Microsoft Office PowerPoint</Application>
  <PresentationFormat>Širokoúhlá obrazovka</PresentationFormat>
  <Paragraphs>77</Paragraphs>
  <Slides>11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Autodílna</vt:lpstr>
      <vt:lpstr>Úvod</vt:lpstr>
      <vt:lpstr>Sprint 1 funkční požadavky</vt:lpstr>
      <vt:lpstr>Sprint 1 nefunkční požadavky</vt:lpstr>
      <vt:lpstr>Sprint 2 UML diagramy</vt:lpstr>
      <vt:lpstr>Sprint 2 UML diagramy</vt:lpstr>
      <vt:lpstr>Sprint 2 UML diagramy</vt:lpstr>
      <vt:lpstr>Sprint 2 UML diagramy</vt:lpstr>
      <vt:lpstr>Sprint 2 Wireframe</vt:lpstr>
      <vt:lpstr>Sprint 3 Uživatelské rozhraní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Bednar Pavel</dc:creator>
  <cp:lastModifiedBy>Bednar Pavel</cp:lastModifiedBy>
  <cp:revision>7</cp:revision>
  <dcterms:created xsi:type="dcterms:W3CDTF">2024-05-08T08:12:07Z</dcterms:created>
  <dcterms:modified xsi:type="dcterms:W3CDTF">2024-05-12T20:10:59Z</dcterms:modified>
</cp:coreProperties>
</file>