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2" r:id="rId6"/>
    <p:sldId id="262" r:id="rId7"/>
    <p:sldId id="269" r:id="rId8"/>
    <p:sldId id="270" r:id="rId9"/>
    <p:sldId id="271" r:id="rId10"/>
    <p:sldId id="263" r:id="rId11"/>
    <p:sldId id="273" r:id="rId12"/>
    <p:sldId id="264" r:id="rId13"/>
    <p:sldId id="25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844" y="1006262"/>
            <a:ext cx="6805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8000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8000">
                <a:solidFill>
                  <a:srgbClr val="D86284"/>
                </a:solidFill>
                <a:latin typeface="Karmatic Arcade" panose="02000000000000000000" pitchFamily="2" charset="0"/>
              </a:rPr>
              <a:t>요구 분석 발표</a:t>
            </a:r>
            <a:endParaRPr lang="en-US" altLang="ko-KR" sz="80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848" y="3475965"/>
            <a:ext cx="1372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20170100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김규철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20170526 </a:t>
            </a:r>
            <a:r>
              <a:rPr lang="ko-KR" altLang="en-US" sz="11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방진성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20170568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서승환</a:t>
            </a:r>
            <a:endParaRPr lang="en-US" altLang="ko-KR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20170873 </a:t>
            </a:r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이윤석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8844" y="997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696273616" descr="EMB000028e83d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50" y="457199"/>
            <a:ext cx="5580063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비기능적 요구사항</a:t>
            </a:r>
            <a:r>
              <a:rPr lang="en-US" altLang="ko-KR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및 </a:t>
            </a:r>
            <a:r>
              <a:rPr lang="en-US" altLang="ko-KR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H/W </a:t>
            </a:r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</a:t>
            </a:r>
            <a:r>
              <a:rPr lang="en-US" altLang="ko-KR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710C63-A2B8-4EF7-9E14-444AC611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909890"/>
            <a:ext cx="7271098" cy="1896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FAD1D1-F299-4873-AC04-864CC421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9" y="2933699"/>
            <a:ext cx="7271098" cy="24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5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인터페이스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2" t="24801" r="35900" b="53656"/>
          <a:stretch/>
        </p:blipFill>
        <p:spPr>
          <a:xfrm rot="2577239">
            <a:off x="392760" y="5225934"/>
            <a:ext cx="1655806" cy="123324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1EF9C4-9908-4869-B8A1-12F66FC4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723232">
            <a:extLst>
              <a:ext uri="{FF2B5EF4-FFF2-40B4-BE49-F238E27FC236}">
                <a16:creationId xmlns:a16="http://schemas.microsoft.com/office/drawing/2014/main" id="{AF4B9E25-4FA9-4AA0-8B4A-C4BBF171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7" y="838680"/>
            <a:ext cx="5421313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13725248">
            <a:extLst>
              <a:ext uri="{FF2B5EF4-FFF2-40B4-BE49-F238E27FC236}">
                <a16:creationId xmlns:a16="http://schemas.microsoft.com/office/drawing/2014/main" id="{222A9B5A-2083-4E7C-BF89-4CF47588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03" y="3586715"/>
            <a:ext cx="6122107" cy="269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630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인수 조건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58DC83-A233-45C1-980B-82E18098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720514"/>
            <a:ext cx="7336061" cy="46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84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93571" y="2036618"/>
            <a:ext cx="41314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err="1">
                <a:solidFill>
                  <a:srgbClr val="FF0000"/>
                </a:solidFill>
              </a:rPr>
              <a:t>QnA</a:t>
            </a:r>
            <a:endParaRPr lang="ko-KR" altLang="en-US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27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/>
          </p:cNvGrpSpPr>
          <p:nvPr/>
        </p:nvGrpSpPr>
        <p:grpSpPr>
          <a:xfrm>
            <a:off x="4572000" y="1533882"/>
            <a:ext cx="1963086" cy="369332"/>
            <a:chOff x="3212757" y="752446"/>
            <a:chExt cx="237533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12757" y="752446"/>
              <a:ext cx="107882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 </a:t>
              </a:r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914707" y="439554"/>
              <a:ext cx="355146" cy="991622"/>
            </a:xfrm>
            <a:prstGeom prst="rect">
              <a:avLst/>
            </a:prstGeom>
          </p:spPr>
        </p:pic>
      </p:grpSp>
      <p:grpSp>
        <p:nvGrpSpPr>
          <p:cNvPr id="14" name="그룹 13"/>
          <p:cNvGrpSpPr>
            <a:grpSpLocks/>
          </p:cNvGrpSpPr>
          <p:nvPr/>
        </p:nvGrpSpPr>
        <p:grpSpPr>
          <a:xfrm>
            <a:off x="4569609" y="2100139"/>
            <a:ext cx="3671261" cy="400253"/>
            <a:chOff x="3287767" y="721525"/>
            <a:chExt cx="2391747" cy="400253"/>
          </a:xfrm>
        </p:grpSpPr>
        <p:sp>
          <p:nvSpPr>
            <p:cNvPr id="16" name="TextBox 15"/>
            <p:cNvSpPr txBox="1"/>
            <p:nvPr/>
          </p:nvSpPr>
          <p:spPr>
            <a:xfrm>
              <a:off x="3287767" y="752446"/>
              <a:ext cx="1750492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 </a:t>
              </a:r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유스케이스 다이어그램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214970" y="612127"/>
              <a:ext cx="355146" cy="573942"/>
            </a:xfrm>
            <a:prstGeom prst="rect">
              <a:avLst/>
            </a:prstGeom>
          </p:spPr>
        </p:pic>
      </p:grpSp>
      <p:grpSp>
        <p:nvGrpSpPr>
          <p:cNvPr id="21" name="그룹 20"/>
          <p:cNvGrpSpPr>
            <a:grpSpLocks/>
          </p:cNvGrpSpPr>
          <p:nvPr/>
        </p:nvGrpSpPr>
        <p:grpSpPr>
          <a:xfrm>
            <a:off x="4569609" y="2719875"/>
            <a:ext cx="3671263" cy="386067"/>
            <a:chOff x="3336326" y="735711"/>
            <a:chExt cx="2799055" cy="386067"/>
          </a:xfrm>
        </p:grpSpPr>
        <p:sp>
          <p:nvSpPr>
            <p:cNvPr id="23" name="TextBox 22"/>
            <p:cNvSpPr txBox="1"/>
            <p:nvPr/>
          </p:nvSpPr>
          <p:spPr>
            <a:xfrm>
              <a:off x="3336326" y="752446"/>
              <a:ext cx="1981375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3. </a:t>
              </a:r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주요 유스 케이스 명세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634737" y="590213"/>
              <a:ext cx="355146" cy="646142"/>
            </a:xfrm>
            <a:prstGeom prst="rect">
              <a:avLst/>
            </a:prstGeom>
          </p:spPr>
        </p:pic>
      </p:grpSp>
      <p:grpSp>
        <p:nvGrpSpPr>
          <p:cNvPr id="28" name="그룹 27"/>
          <p:cNvGrpSpPr>
            <a:grpSpLocks/>
          </p:cNvGrpSpPr>
          <p:nvPr/>
        </p:nvGrpSpPr>
        <p:grpSpPr>
          <a:xfrm>
            <a:off x="4569609" y="3311239"/>
            <a:ext cx="3633294" cy="369332"/>
            <a:chOff x="3336326" y="752446"/>
            <a:chExt cx="1945727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336326" y="752446"/>
              <a:ext cx="120715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 </a:t>
              </a:r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비기능적 요구사항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866206" y="691745"/>
              <a:ext cx="355146" cy="476548"/>
            </a:xfrm>
            <a:prstGeom prst="rect">
              <a:avLst/>
            </a:prstGeom>
          </p:spPr>
        </p:pic>
      </p:grpSp>
      <p:grpSp>
        <p:nvGrpSpPr>
          <p:cNvPr id="35" name="그룹 34"/>
          <p:cNvGrpSpPr>
            <a:grpSpLocks/>
          </p:cNvGrpSpPr>
          <p:nvPr/>
        </p:nvGrpSpPr>
        <p:grpSpPr>
          <a:xfrm>
            <a:off x="4569609" y="3898993"/>
            <a:ext cx="2785811" cy="369332"/>
            <a:chOff x="3212757" y="752446"/>
            <a:chExt cx="229906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3212757" y="752446"/>
              <a:ext cx="2299066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 </a:t>
              </a:r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인수 조건</a:t>
              </a:r>
              <a:endParaRPr lang="en-US" altLang="ko-KR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705735" y="594499"/>
              <a:ext cx="355146" cy="685226"/>
            </a:xfrm>
            <a:prstGeom prst="rect">
              <a:avLst/>
            </a:prstGeom>
          </p:spPr>
        </p:pic>
      </p:grpSp>
      <p:grpSp>
        <p:nvGrpSpPr>
          <p:cNvPr id="39" name="그룹 38"/>
          <p:cNvGrpSpPr>
            <a:grpSpLocks/>
          </p:cNvGrpSpPr>
          <p:nvPr/>
        </p:nvGrpSpPr>
        <p:grpSpPr>
          <a:xfrm>
            <a:off x="4569609" y="4487108"/>
            <a:ext cx="2045369" cy="369332"/>
            <a:chOff x="3212757" y="752446"/>
            <a:chExt cx="1836641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3212757" y="752446"/>
              <a:ext cx="850984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6. </a:t>
              </a:r>
              <a:r>
                <a:rPr lang="en-US" altLang="ko-KR" dirty="0" err="1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QnA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4466685" y="531973"/>
              <a:ext cx="355146" cy="81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616" y="4313221"/>
            <a:ext cx="609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/>
              <a:t>한국 </a:t>
            </a:r>
            <a:r>
              <a:rPr lang="ko-KR" altLang="en-US" dirty="0" err="1"/>
              <a:t>게임계가</a:t>
            </a:r>
            <a:r>
              <a:rPr lang="ko-KR" altLang="en-US" dirty="0"/>
              <a:t> 국제 시장은 물론이고</a:t>
            </a:r>
            <a:r>
              <a:rPr lang="en-US" altLang="ko-KR" dirty="0"/>
              <a:t>, </a:t>
            </a:r>
            <a:r>
              <a:rPr lang="ko-KR" altLang="en-US" dirty="0"/>
              <a:t>국내 시장에서까지 경쟁력을 잃어버리게 될 지도 모른다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012" y="1335024"/>
            <a:ext cx="753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국내에서 개발된 게임 중 연출과 서사성을 보여줄 수 있는 싱글 플레이 게임은 이제 찾아보기 힘듦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지난해 국내 게임산업 매출액은 증가했지만 </a:t>
            </a:r>
            <a:r>
              <a:rPr lang="en-US" altLang="ko-KR" dirty="0"/>
              <a:t>PC</a:t>
            </a:r>
            <a:r>
              <a:rPr lang="ko-KR" altLang="en-US" dirty="0"/>
              <a:t>게임 매출은 감소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632662" y="2854852"/>
            <a:ext cx="964276" cy="110200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리스트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46578" r="65876" b="10834"/>
          <a:stretch/>
        </p:blipFill>
        <p:spPr>
          <a:xfrm rot="19332765">
            <a:off x="525357" y="5283715"/>
            <a:ext cx="1086594" cy="1506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AD0CC8-CE8E-40EC-9A25-3C6DEB90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47" y="720514"/>
            <a:ext cx="5183963" cy="51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632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 다이어그램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C0F98B-BACB-4314-862B-96196072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22" y="580627"/>
            <a:ext cx="6134956" cy="56967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46578" r="65876" b="10834"/>
          <a:stretch/>
        </p:blipFill>
        <p:spPr>
          <a:xfrm rot="19332765">
            <a:off x="525357" y="5283715"/>
            <a:ext cx="1086594" cy="15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유스케이스 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1C985B-2E86-4E07-94CE-085EAA33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817928"/>
            <a:ext cx="7257474" cy="40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62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유스케이스 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C10E81-EE60-4882-9A2A-406BE010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817928"/>
            <a:ext cx="7334440" cy="40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437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유스케이스 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2DA14-87D9-42BA-A595-C89F2081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12" y="817928"/>
            <a:ext cx="3957251" cy="21792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1533D9-EFFB-4A04-A8C9-6E28962F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09" y="3357896"/>
            <a:ext cx="3950854" cy="21792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3FC2EB-A06D-4734-B2EC-65CE145D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839" y="817928"/>
            <a:ext cx="3922634" cy="21792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D65370-89E0-4113-A440-F78547CBE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839" y="3357896"/>
            <a:ext cx="3922634" cy="22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36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626073" cy="450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049" y="2242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유스케이스 명세</a:t>
            </a:r>
            <a:endParaRPr lang="ko-KR" altLang="en-US" b="1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5BD4E-BB8E-45C7-916F-8ED9E804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" y="817371"/>
            <a:ext cx="7351776" cy="41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02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105</Words>
  <Application>Microsoft Office PowerPoint</Application>
  <PresentationFormat>화면 슬라이드 쇼(4:3)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Karmatic Arcade</vt:lpstr>
      <vt:lpstr>LVDC Game Over 2</vt:lpstr>
      <vt:lpstr>나눔고딕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이 윤석</cp:lastModifiedBy>
  <cp:revision>46</cp:revision>
  <dcterms:created xsi:type="dcterms:W3CDTF">2015-03-01T15:12:57Z</dcterms:created>
  <dcterms:modified xsi:type="dcterms:W3CDTF">2021-09-25T13:15:08Z</dcterms:modified>
</cp:coreProperties>
</file>