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notesMasterIdLst>
    <p:notesMasterId r:id="rId26"/>
  </p:notesMasterIdLst>
  <p:sldIdLst>
    <p:sldId id="257" r:id="rId5"/>
    <p:sldId id="259" r:id="rId6"/>
    <p:sldId id="258" r:id="rId7"/>
    <p:sldId id="266" r:id="rId8"/>
    <p:sldId id="270" r:id="rId9"/>
    <p:sldId id="269" r:id="rId10"/>
    <p:sldId id="285" r:id="rId11"/>
    <p:sldId id="286" r:id="rId12"/>
    <p:sldId id="275" r:id="rId13"/>
    <p:sldId id="295" r:id="rId14"/>
    <p:sldId id="271" r:id="rId15"/>
    <p:sldId id="289" r:id="rId16"/>
    <p:sldId id="296" r:id="rId17"/>
    <p:sldId id="290" r:id="rId18"/>
    <p:sldId id="294" r:id="rId19"/>
    <p:sldId id="272" r:id="rId20"/>
    <p:sldId id="291" r:id="rId21"/>
    <p:sldId id="261" r:id="rId22"/>
    <p:sldId id="282" r:id="rId23"/>
    <p:sldId id="264" r:id="rId24"/>
    <p:sldId id="265" r:id="rId25"/>
  </p:sldIdLst>
  <p:sldSz cx="12192000" cy="6858000"/>
  <p:notesSz cx="6858000" cy="9144000"/>
  <p:embeddedFontLst>
    <p:embeddedFont>
      <p:font typeface="맑은 고딕" panose="020B0503020000020004" pitchFamily="34" charset="-127"/>
      <p:regular r:id="rId27"/>
      <p:bold r:id="rId28"/>
    </p:embeddedFont>
    <p:embeddedFont>
      <p:font typeface="나눔바른고딕" panose="020B0603020101020101" pitchFamily="34" charset="-127"/>
      <p:regular r:id="rId29"/>
      <p:bold r:id="rId30"/>
    </p:embeddedFont>
    <p:embeddedFont>
      <p:font typeface="나눔바른고딕 Light" panose="020B0603020101020101" pitchFamily="34" charset="-127"/>
      <p:regular r:id="rId31"/>
    </p:embeddedFont>
    <p:embeddedFont>
      <p:font typeface="나눔바른고딕 UltraLight" panose="020B0603020101020101" pitchFamily="34" charset="-127"/>
      <p:regular r:id="rId32"/>
    </p:embeddedFont>
    <p:embeddedFont>
      <p:font typeface="나눔스퀘어 ExtraBold" panose="020B0600000101010101" pitchFamily="34" charset="-127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DC4B-3F25-9641-9D60-444FB0E9B42C}" type="datetimeFigureOut">
              <a:rPr kumimoji="1" lang="ko-Kore-KR" altLang="en-US" smtClean="0"/>
              <a:t>2022. 4. 28.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8B440-4326-7446-AC35-7A6DBB4506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5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obe.com/2020/05/14/skip-thought-vector&#51032;-pytorch-&#44396;&#54788;/" TargetMode="External"/><Relationship Id="rId2" Type="http://schemas.openxmlformats.org/officeDocument/2006/relationships/hyperlink" Target="https://www.kdnuggets.com/2016/11/deep-learning-group-skip-thought-vector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aperswithcode.com/paper/skip-thought-vectors" TargetMode="External"/><Relationship Id="rId4" Type="http://schemas.openxmlformats.org/officeDocument/2006/relationships/hyperlink" Target="https://github.com/dennybritz/deeplearning-papernotes/blob/master/notes/skip-thought-vectors.m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92243" y="2815489"/>
            <a:ext cx="22075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Park Kibum (Polar)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3211" y="3136612"/>
            <a:ext cx="50855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Skip-Thought Vector</a:t>
            </a:r>
            <a:endParaRPr lang="ko-KR" altLang="en-US" sz="3200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2367" y="3769013"/>
            <a:ext cx="246734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 Vector (2015)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90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B8125-78D2-D5DB-3EE1-A5421906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9" y="1743739"/>
            <a:ext cx="10362782" cy="337052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156D58-14B5-3033-4539-6CC3790C7867}"/>
              </a:ext>
            </a:extLst>
          </p:cNvPr>
          <p:cNvSpPr/>
          <p:nvPr/>
        </p:nvSpPr>
        <p:spPr>
          <a:xfrm>
            <a:off x="678938" y="2392326"/>
            <a:ext cx="3425229" cy="776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C02BCF-1FC3-F198-CB6C-77EEEFCF97C6}"/>
              </a:ext>
            </a:extLst>
          </p:cNvPr>
          <p:cNvSpPr/>
          <p:nvPr/>
        </p:nvSpPr>
        <p:spPr>
          <a:xfrm>
            <a:off x="8087833" y="1986516"/>
            <a:ext cx="3299637" cy="776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5F3D6D-BC75-ACCC-F1A0-B97DD0C21C8D}"/>
              </a:ext>
            </a:extLst>
          </p:cNvPr>
          <p:cNvSpPr/>
          <p:nvPr/>
        </p:nvSpPr>
        <p:spPr>
          <a:xfrm>
            <a:off x="678938" y="3677193"/>
            <a:ext cx="3425229" cy="776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023CAC-9759-1FBE-9B23-BB6019293400}"/>
              </a:ext>
            </a:extLst>
          </p:cNvPr>
          <p:cNvSpPr/>
          <p:nvPr/>
        </p:nvSpPr>
        <p:spPr>
          <a:xfrm>
            <a:off x="8087833" y="4095308"/>
            <a:ext cx="3299637" cy="776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0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47842" y="3136613"/>
            <a:ext cx="22963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Approach</a:t>
            </a:r>
            <a:endParaRPr lang="ko-KR" altLang="en-US" sz="32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55893" y="3769013"/>
            <a:ext cx="26802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Encoder / Decoder / Objective</a:t>
            </a:r>
            <a:endParaRPr lang="ko-KR" altLang="en-US" sz="1200" spc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69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3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Approach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22CE0-6CF3-234D-BADD-D3CBDBDCBE5C}"/>
              </a:ext>
            </a:extLst>
          </p:cNvPr>
          <p:cNvSpPr/>
          <p:nvPr/>
        </p:nvSpPr>
        <p:spPr>
          <a:xfrm>
            <a:off x="678938" y="1235049"/>
            <a:ext cx="3489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 : sentence → vector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85D2BE-924D-FC65-391D-EACADDE4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69" y="3640227"/>
            <a:ext cx="4152900" cy="156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ACADFE-7734-E909-456D-9DFAD9D02972}"/>
                  </a:ext>
                </a:extLst>
              </p:cNvPr>
              <p:cNvSpPr/>
              <p:nvPr/>
            </p:nvSpPr>
            <p:spPr>
              <a:xfrm>
                <a:off x="678937" y="2223877"/>
                <a:ext cx="37815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ea typeface="나눔바른고딕" panose="020B0603020101020101" pitchFamily="50" charset="-127"/>
                  </a:rPr>
                  <a:t>sentence tuple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ACADFE-7734-E909-456D-9DFAD9D02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37" y="2223877"/>
                <a:ext cx="3781548" cy="400110"/>
              </a:xfrm>
              <a:prstGeom prst="rect">
                <a:avLst/>
              </a:prstGeom>
              <a:blipFill>
                <a:blip r:embed="rId3"/>
                <a:stretch>
                  <a:fillRect l="-1672" t="-15625" b="-218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C0DF20-81C2-88EB-846A-1EF41B8EC5C1}"/>
              </a:ext>
            </a:extLst>
          </p:cNvPr>
          <p:cNvCxnSpPr>
            <a:cxnSpLocks/>
          </p:cNvCxnSpPr>
          <p:nvPr/>
        </p:nvCxnSpPr>
        <p:spPr>
          <a:xfrm flipV="1">
            <a:off x="3593805" y="1635159"/>
            <a:ext cx="1414130" cy="693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1EE8CB-B29E-A134-07AB-5991B1E9355E}"/>
                  </a:ext>
                </a:extLst>
              </p:cNvPr>
              <p:cNvSpPr/>
              <p:nvPr/>
            </p:nvSpPr>
            <p:spPr>
              <a:xfrm>
                <a:off x="5007935" y="1435104"/>
                <a:ext cx="6096284" cy="4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ea typeface="나눔바른고딕" panose="020B0603020101020101" pitchFamily="50" charset="-127"/>
                  </a:rPr>
                  <a:t>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(length : n)</a:t>
                </a: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1EE8CB-B29E-A134-07AB-5991B1E93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1435104"/>
                <a:ext cx="6096284" cy="418704"/>
              </a:xfrm>
              <a:prstGeom prst="rect">
                <a:avLst/>
              </a:prstGeom>
              <a:blipFill>
                <a:blip r:embed="rId4"/>
                <a:stretch>
                  <a:fillRect l="-1040" t="-8824" b="-235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85F5023-31DB-F8BF-A52C-BA2CD8F89FDB}"/>
                  </a:ext>
                </a:extLst>
              </p:cNvPr>
              <p:cNvSpPr/>
              <p:nvPr/>
            </p:nvSpPr>
            <p:spPr>
              <a:xfrm>
                <a:off x="5007935" y="2053863"/>
                <a:ext cx="6195992" cy="4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ea typeface="나눔바른고딕" panose="020B0603020101020101" pitchFamily="50" charset="-127"/>
                  </a:rPr>
                  <a:t>e</a:t>
                </a:r>
                <a:r>
                  <a:rPr lang="en-US" altLang="ko-KR" sz="2000" b="0" dirty="0">
                    <a:ea typeface="나눔바른고딕" panose="020B0603020101020101" pitchFamily="50" charset="-127"/>
                  </a:rPr>
                  <a:t>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(length : n)</a:t>
                </a: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85F5023-31DB-F8BF-A52C-BA2CD8F89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2053863"/>
                <a:ext cx="6195992" cy="418704"/>
              </a:xfrm>
              <a:prstGeom prst="rect">
                <a:avLst/>
              </a:prstGeom>
              <a:blipFill>
                <a:blip r:embed="rId5"/>
                <a:stretch>
                  <a:fillRect l="-1022" t="-11765" b="-235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그림 33">
            <a:extLst>
              <a:ext uri="{FF2B5EF4-FFF2-40B4-BE49-F238E27FC236}">
                <a16:creationId xmlns:a16="http://schemas.microsoft.com/office/drawing/2014/main" id="{6F5912E3-B8F1-DDEE-D8C9-83931F5E6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" y="3062377"/>
            <a:ext cx="4025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3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Approach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22CE0-6CF3-234D-BADD-D3CBDBDCBE5C}"/>
              </a:ext>
            </a:extLst>
          </p:cNvPr>
          <p:cNvSpPr/>
          <p:nvPr/>
        </p:nvSpPr>
        <p:spPr>
          <a:xfrm>
            <a:off x="678938" y="1235049"/>
            <a:ext cx="3511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Decoder : vector →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ACADFE-7734-E909-456D-9DFAD9D02972}"/>
                  </a:ext>
                </a:extLst>
              </p:cNvPr>
              <p:cNvSpPr/>
              <p:nvPr/>
            </p:nvSpPr>
            <p:spPr>
              <a:xfrm>
                <a:off x="678937" y="2223877"/>
                <a:ext cx="37815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ea typeface="나눔바른고딕" panose="020B0603020101020101" pitchFamily="50" charset="-127"/>
                  </a:rPr>
                  <a:t>sentence tuple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ACADFE-7734-E909-456D-9DFAD9D02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37" y="2223877"/>
                <a:ext cx="3781548" cy="400110"/>
              </a:xfrm>
              <a:prstGeom prst="rect">
                <a:avLst/>
              </a:prstGeom>
              <a:blipFill>
                <a:blip r:embed="rId2"/>
                <a:stretch>
                  <a:fillRect l="-1672" t="-15625" b="-218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C0DF20-81C2-88EB-846A-1EF41B8EC5C1}"/>
              </a:ext>
            </a:extLst>
          </p:cNvPr>
          <p:cNvCxnSpPr>
            <a:cxnSpLocks/>
          </p:cNvCxnSpPr>
          <p:nvPr/>
        </p:nvCxnSpPr>
        <p:spPr>
          <a:xfrm flipV="1">
            <a:off x="3593805" y="1635159"/>
            <a:ext cx="1414130" cy="693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1EE8CB-B29E-A134-07AB-5991B1E9355E}"/>
                  </a:ext>
                </a:extLst>
              </p:cNvPr>
              <p:cNvSpPr/>
              <p:nvPr/>
            </p:nvSpPr>
            <p:spPr>
              <a:xfrm>
                <a:off x="5007935" y="1435104"/>
                <a:ext cx="6096284" cy="4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>
                    <a:ea typeface="나눔바른고딕" panose="020B0603020101020101" pitchFamily="50" charset="-127"/>
                  </a:rPr>
                  <a:t>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(length : n)</a:t>
                </a: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1EE8CB-B29E-A134-07AB-5991B1E93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1435104"/>
                <a:ext cx="6096284" cy="418704"/>
              </a:xfrm>
              <a:prstGeom prst="rect">
                <a:avLst/>
              </a:prstGeom>
              <a:blipFill>
                <a:blip r:embed="rId3"/>
                <a:stretch>
                  <a:fillRect l="-1040" t="-8824" b="-235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85F5023-31DB-F8BF-A52C-BA2CD8F89FDB}"/>
                  </a:ext>
                </a:extLst>
              </p:cNvPr>
              <p:cNvSpPr/>
              <p:nvPr/>
            </p:nvSpPr>
            <p:spPr>
              <a:xfrm>
                <a:off x="5007935" y="2053863"/>
                <a:ext cx="6195992" cy="418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ea typeface="나눔바른고딕" panose="020B0603020101020101" pitchFamily="50" charset="-127"/>
                  </a:rPr>
                  <a:t>e</a:t>
                </a:r>
                <a:r>
                  <a:rPr lang="en-US" altLang="ko-KR" sz="2000" b="0" dirty="0">
                    <a:ea typeface="나눔바른고딕" panose="020B0603020101020101" pitchFamily="50" charset="-127"/>
                  </a:rPr>
                  <a:t>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0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𝑡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, ⋯, 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(length : n)</a:t>
                </a: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85F5023-31DB-F8BF-A52C-BA2CD8F89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2053863"/>
                <a:ext cx="6195992" cy="418704"/>
              </a:xfrm>
              <a:prstGeom prst="rect">
                <a:avLst/>
              </a:prstGeom>
              <a:blipFill>
                <a:blip r:embed="rId4"/>
                <a:stretch>
                  <a:fillRect l="-1022" t="-11765" b="-235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4B474B8-1668-4C4B-D86B-BC7F9E534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21" y="3595777"/>
            <a:ext cx="5676900" cy="165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E913A8-5C5A-F0A6-BA3C-D1683791E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" y="3062377"/>
            <a:ext cx="4025900" cy="2717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846AC-885E-FE3F-CA5D-40A29266F13D}"/>
              </a:ext>
            </a:extLst>
          </p:cNvPr>
          <p:cNvSpPr/>
          <p:nvPr/>
        </p:nvSpPr>
        <p:spPr>
          <a:xfrm>
            <a:off x="7526098" y="3195667"/>
            <a:ext cx="2477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(i+1) sentence case</a:t>
            </a:r>
          </a:p>
        </p:txBody>
      </p:sp>
    </p:spTree>
    <p:extLst>
      <p:ext uri="{BB962C8B-B14F-4D97-AF65-F5344CB8AC3E}">
        <p14:creationId xmlns:p14="http://schemas.microsoft.com/office/powerpoint/2010/main" val="90831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3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Approach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5FF44B-D393-E24E-8FE4-E091F4050136}"/>
              </a:ext>
            </a:extLst>
          </p:cNvPr>
          <p:cNvSpPr/>
          <p:nvPr/>
        </p:nvSpPr>
        <p:spPr>
          <a:xfrm>
            <a:off x="678938" y="1235049"/>
            <a:ext cx="1302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Objective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A8CB5-C8F2-18ED-DC81-F07C6F43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8" y="3601750"/>
            <a:ext cx="5880100" cy="6985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A2ED0F5-168A-446A-54D3-8971E4DF4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8" y="2859745"/>
            <a:ext cx="4089400" cy="533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5D647B-CEC1-8202-5AA9-4CC7F07B8EF6}"/>
              </a:ext>
            </a:extLst>
          </p:cNvPr>
          <p:cNvSpPr/>
          <p:nvPr/>
        </p:nvSpPr>
        <p:spPr>
          <a:xfrm>
            <a:off x="7868094" y="2867025"/>
            <a:ext cx="2976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 of log-probabilities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5FEF4-292D-2A1E-81CB-8939490FD41D}"/>
              </a:ext>
            </a:extLst>
          </p:cNvPr>
          <p:cNvSpPr/>
          <p:nvPr/>
        </p:nvSpPr>
        <p:spPr>
          <a:xfrm>
            <a:off x="7030076" y="3750945"/>
            <a:ext cx="4652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 tuple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합이 최종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84884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39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Approach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5FF44B-D393-E24E-8FE4-E091F4050136}"/>
              </a:ext>
            </a:extLst>
          </p:cNvPr>
          <p:cNvSpPr/>
          <p:nvPr/>
        </p:nvSpPr>
        <p:spPr>
          <a:xfrm>
            <a:off x="678938" y="1235049"/>
            <a:ext cx="2759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Vocabulary Expansion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1A0E9-CFDF-7F45-A8D9-B48CC3F833AD}"/>
              </a:ext>
            </a:extLst>
          </p:cNvPr>
          <p:cNvSpPr/>
          <p:nvPr/>
        </p:nvSpPr>
        <p:spPr>
          <a:xfrm>
            <a:off x="343692" y="2307596"/>
            <a:ext cx="6189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One </a:t>
            </a:r>
            <a:r>
              <a:rPr lang="en" altLang="ko-Kore-KR" dirty="0">
                <a:solidFill>
                  <a:srgbClr val="FF0000"/>
                </a:solidFill>
              </a:rPr>
              <a:t>difficulty</a:t>
            </a:r>
            <a:r>
              <a:rPr lang="en" altLang="ko-Kore-KR" dirty="0"/>
              <a:t> in building a model to handle sentences is that a single word can be changed and yet the meaning of the sentence is the same.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EF95A4-1463-B320-68C7-D1FCC9625F30}"/>
              </a:ext>
            </a:extLst>
          </p:cNvPr>
          <p:cNvSpPr/>
          <p:nvPr/>
        </p:nvSpPr>
        <p:spPr>
          <a:xfrm>
            <a:off x="343692" y="3841808"/>
            <a:ext cx="6285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One </a:t>
            </a:r>
            <a:r>
              <a:rPr lang="en" altLang="ko-Kore-KR" dirty="0">
                <a:solidFill>
                  <a:srgbClr val="FF0000"/>
                </a:solidFill>
              </a:rPr>
              <a:t>challenge</a:t>
            </a:r>
            <a:r>
              <a:rPr lang="en" altLang="ko-Kore-KR" dirty="0"/>
              <a:t> in building a model to handle sentences is that a single word can be changed and yet the meaning of the sentence is the same.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6B30EB-1D50-5898-F657-5200FB419F0C}"/>
              </a:ext>
            </a:extLst>
          </p:cNvPr>
          <p:cNvSpPr/>
          <p:nvPr/>
        </p:nvSpPr>
        <p:spPr>
          <a:xfrm>
            <a:off x="6868633" y="2569206"/>
            <a:ext cx="5005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문장은 단어가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바뀌어도 동일한 뜻을 지님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9295DE-B2A5-4D7F-F2C5-57DF228221FE}"/>
              </a:ext>
            </a:extLst>
          </p:cNvPr>
          <p:cNvSpPr/>
          <p:nvPr/>
        </p:nvSpPr>
        <p:spPr>
          <a:xfrm>
            <a:off x="6963327" y="3526286"/>
            <a:ext cx="481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pre-trained CBOW word2vec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사용해서 단어번역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(translate)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훈련셋에 없는 단어를 학습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1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82634" y="3136613"/>
            <a:ext cx="242675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endParaRPr lang="ko-KR" altLang="en-US" sz="32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47831" y="3769013"/>
            <a:ext cx="12963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Issues</a:t>
            </a:r>
            <a:endParaRPr lang="ko-KR" altLang="en-US" sz="1200" spc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80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605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4A495-6927-3B4E-886D-1DB349924CD1}"/>
              </a:ext>
            </a:extLst>
          </p:cNvPr>
          <p:cNvSpPr/>
          <p:nvPr/>
        </p:nvSpPr>
        <p:spPr>
          <a:xfrm>
            <a:off x="678938" y="1235049"/>
            <a:ext cx="43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데이터 셋의 편향성이 정말로 없는가</a:t>
            </a:r>
            <a:r>
              <a:rPr lang="en-US" altLang="ko-KR" dirty="0"/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AC92A-19EF-1A33-A52E-D2A142FAED8E}"/>
              </a:ext>
            </a:extLst>
          </p:cNvPr>
          <p:cNvSpPr/>
          <p:nvPr/>
        </p:nvSpPr>
        <p:spPr>
          <a:xfrm>
            <a:off x="686651" y="1768688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186BA-E306-0CDB-2E1E-93112261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7" y="2526190"/>
            <a:ext cx="10132828" cy="1140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78218-DD9D-8F63-4991-8C02A32A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7" y="3743401"/>
            <a:ext cx="6540500" cy="6223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DB6539-CA27-4377-9169-888AEBB2692F}"/>
              </a:ext>
            </a:extLst>
          </p:cNvPr>
          <p:cNvSpPr/>
          <p:nvPr/>
        </p:nvSpPr>
        <p:spPr>
          <a:xfrm>
            <a:off x="881102" y="5040968"/>
            <a:ext cx="10407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Romance</a:t>
            </a:r>
            <a:r>
              <a:rPr lang="ko-KR" altLang="en-US" dirty="0"/>
              <a:t>와 </a:t>
            </a:r>
            <a:r>
              <a:rPr lang="en-US" altLang="ko-KR" dirty="0"/>
              <a:t>Fantasy</a:t>
            </a:r>
            <a:r>
              <a:rPr lang="ko-KR" altLang="en-US" dirty="0"/>
              <a:t> 데이터가 많다 보니 모델의 생성 문장이 외설적</a:t>
            </a:r>
            <a:r>
              <a:rPr lang="en-US" altLang="ko-KR" dirty="0"/>
              <a:t>(</a:t>
            </a:r>
            <a:r>
              <a:rPr lang="en" altLang="ko-Kore-KR" dirty="0"/>
              <a:t>salacious</a:t>
            </a:r>
            <a:r>
              <a:rPr lang="en-US" altLang="ko-KR" dirty="0"/>
              <a:t>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sourced by) https://</a:t>
            </a:r>
            <a:r>
              <a:rPr lang="en-US" altLang="ko-KR" dirty="0" err="1"/>
              <a:t>www.kdnuggets.com</a:t>
            </a:r>
            <a:r>
              <a:rPr lang="en-US" altLang="ko-KR" dirty="0"/>
              <a:t>/2016/11/deep-learning-group-skip-thought-</a:t>
            </a:r>
            <a:r>
              <a:rPr lang="en-US" altLang="ko-KR" dirty="0" err="1"/>
              <a:t>vectors.html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57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605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Questions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B359B-6726-4747-B174-F4006DF70DF9}"/>
              </a:ext>
            </a:extLst>
          </p:cNvPr>
          <p:cNvSpPr/>
          <p:nvPr/>
        </p:nvSpPr>
        <p:spPr>
          <a:xfrm>
            <a:off x="678938" y="1235049"/>
            <a:ext cx="863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Q. </a:t>
            </a:r>
            <a:r>
              <a:rPr lang="en" altLang="ko-Kore-KR" dirty="0"/>
              <a:t>Vocab matrix</a:t>
            </a:r>
            <a:r>
              <a:rPr lang="ko-KR" altLang="en-US" dirty="0"/>
              <a:t>가 학습단계에서 어떤 방식으로 활용되고 조정되는지 궁금합니다</a:t>
            </a:r>
            <a:r>
              <a:rPr lang="en-US" altLang="ko-KR" dirty="0"/>
              <a:t>.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C6E70-D679-7661-EBCE-A3AF9CA65F4B}"/>
              </a:ext>
            </a:extLst>
          </p:cNvPr>
          <p:cNvSpPr/>
          <p:nvPr/>
        </p:nvSpPr>
        <p:spPr>
          <a:xfrm>
            <a:off x="678937" y="2158379"/>
            <a:ext cx="994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A. Pre-trained CBOW Word2Vec</a:t>
            </a:r>
            <a:r>
              <a:rPr lang="ko-KR" altLang="en-US" dirty="0"/>
              <a:t>의 결과를 활용합니다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5D83B-A6F8-EEA0-9E3C-DE394C7D3985}"/>
              </a:ext>
            </a:extLst>
          </p:cNvPr>
          <p:cNvSpPr/>
          <p:nvPr/>
        </p:nvSpPr>
        <p:spPr>
          <a:xfrm>
            <a:off x="678937" y="2983483"/>
            <a:ext cx="9942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We solve this problem by learning a mapping that transfers word representations from one model to another. </a:t>
            </a:r>
          </a:p>
          <a:p>
            <a:r>
              <a:rPr lang="en" altLang="ko-Kore-KR" dirty="0">
                <a:solidFill>
                  <a:srgbClr val="FF0000"/>
                </a:solidFill>
              </a:rPr>
              <a:t>Using pre-trained word2vec representations learned with a continuous bag-of-words model</a:t>
            </a:r>
            <a:r>
              <a:rPr lang="en" altLang="ko-Kore-KR" dirty="0"/>
              <a:t>, we learn a </a:t>
            </a:r>
            <a:r>
              <a:rPr lang="en" altLang="ko-Kore-KR" dirty="0">
                <a:solidFill>
                  <a:srgbClr val="FF0000"/>
                </a:solidFill>
              </a:rPr>
              <a:t>linear mapping from a word in word2vec space to a word in the encoder’s vocabulary space</a:t>
            </a:r>
            <a:r>
              <a:rPr lang="en" altLang="ko-Kore-KR" dirty="0"/>
              <a:t>. </a:t>
            </a:r>
          </a:p>
          <a:p>
            <a:r>
              <a:rPr lang="en" altLang="ko-Kore-KR" dirty="0"/>
              <a:t>The mapping is learned using all words that are shared between vocabularies. After training, any word that appears in word2vec can then get a vector in the encoder word embedding space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4FF4E3-7431-F70C-6141-E1E1281DD44F}"/>
                  </a:ext>
                </a:extLst>
              </p:cNvPr>
              <p:cNvSpPr/>
              <p:nvPr/>
            </p:nvSpPr>
            <p:spPr>
              <a:xfrm>
                <a:off x="2648631" y="5409679"/>
                <a:ext cx="2245016" cy="37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𝑟𝑛𝑛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4FF4E3-7431-F70C-6141-E1E1281DD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31" y="5409679"/>
                <a:ext cx="2245016" cy="374526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2F5DC72-C253-CD7C-24FB-A5FA2A264F11}"/>
              </a:ext>
            </a:extLst>
          </p:cNvPr>
          <p:cNvCxnSpPr>
            <a:cxnSpLocks/>
          </p:cNvCxnSpPr>
          <p:nvPr/>
        </p:nvCxnSpPr>
        <p:spPr>
          <a:xfrm>
            <a:off x="765544" y="4986159"/>
            <a:ext cx="9675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D8303EE-E264-14D4-EB99-1FAA50298EDB}"/>
              </a:ext>
            </a:extLst>
          </p:cNvPr>
          <p:cNvCxnSpPr>
            <a:cxnSpLocks/>
          </p:cNvCxnSpPr>
          <p:nvPr/>
        </p:nvCxnSpPr>
        <p:spPr>
          <a:xfrm>
            <a:off x="765544" y="5291807"/>
            <a:ext cx="4784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419928-8F56-252F-DF13-CE2367AA4E16}"/>
              </a:ext>
            </a:extLst>
          </p:cNvPr>
          <p:cNvCxnSpPr>
            <a:cxnSpLocks/>
          </p:cNvCxnSpPr>
          <p:nvPr/>
        </p:nvCxnSpPr>
        <p:spPr>
          <a:xfrm>
            <a:off x="1488558" y="5198432"/>
            <a:ext cx="1477926" cy="398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2BF258-FD05-5A4D-AB81-5321C811E7D0}"/>
              </a:ext>
            </a:extLst>
          </p:cNvPr>
          <p:cNvSpPr/>
          <p:nvPr/>
        </p:nvSpPr>
        <p:spPr>
          <a:xfrm>
            <a:off x="4676005" y="5447477"/>
            <a:ext cx="141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아마도요</a:t>
            </a:r>
            <a:r>
              <a:rPr lang="en-US" altLang="ko-KR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93404" y="3136613"/>
            <a:ext cx="24052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Reference</a:t>
            </a:r>
            <a:endParaRPr lang="ko-KR" altLang="en-US" sz="32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0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8667" y="2382927"/>
            <a:ext cx="18364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Background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7303" y="3035918"/>
            <a:ext cx="19330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Introduction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6483" y="3688909"/>
            <a:ext cx="150823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Approach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1563" y="4341900"/>
            <a:ext cx="15980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Questions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257" y="4994891"/>
            <a:ext cx="15894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Reference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89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Reference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938" y="1493210"/>
            <a:ext cx="1084507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1" dirty="0"/>
              <a:t>1. Deep Learning Reading Group: Skip-Thought Vectors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https://www.kdnuggets.com/2016/11/deep-learning-group-skip-thought-vectors.html</a:t>
            </a:r>
            <a:endParaRPr lang="en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A3F22-5E9F-ACEA-86D9-054961BF831A}"/>
              </a:ext>
            </a:extLst>
          </p:cNvPr>
          <p:cNvSpPr txBox="1"/>
          <p:nvPr/>
        </p:nvSpPr>
        <p:spPr>
          <a:xfrm>
            <a:off x="678938" y="2381915"/>
            <a:ext cx="1084507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1" dirty="0"/>
              <a:t>2. Skip-Thought Vector</a:t>
            </a:r>
            <a:r>
              <a:rPr lang="ko-KR" altLang="en-US" b="1" dirty="0"/>
              <a:t>의 </a:t>
            </a:r>
            <a:r>
              <a:rPr lang="en-US" altLang="ko-KR" b="1" dirty="0" err="1"/>
              <a:t>PyTorch</a:t>
            </a:r>
            <a:r>
              <a:rPr lang="ko-KR" altLang="en-US" b="1" dirty="0"/>
              <a:t> 구현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</a:t>
            </a:r>
            <a:r>
              <a:rPr lang="en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www.nextobe.com</a:t>
            </a: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/2020/05/14/skip-thought-vector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-</a:t>
            </a:r>
            <a:r>
              <a:rPr lang="en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pytorch</a:t>
            </a: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-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구현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/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CA0B-1847-EF9A-0CEF-41DDE8FDCA8E}"/>
              </a:ext>
            </a:extLst>
          </p:cNvPr>
          <p:cNvSpPr txBox="1"/>
          <p:nvPr/>
        </p:nvSpPr>
        <p:spPr>
          <a:xfrm>
            <a:off x="678938" y="3344014"/>
            <a:ext cx="1084507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1" dirty="0"/>
              <a:t>3. </a:t>
            </a:r>
            <a:r>
              <a:rPr lang="en-US" altLang="ko-Kore-KR" b="1" dirty="0" err="1"/>
              <a:t>dennybritz</a:t>
            </a:r>
            <a:r>
              <a:rPr lang="en-US" altLang="ko-Kore-KR" b="1" dirty="0"/>
              <a:t>/</a:t>
            </a:r>
            <a:r>
              <a:rPr lang="en-US" altLang="ko-Kore-KR" b="1" dirty="0" err="1"/>
              <a:t>deeplearning-papernotes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https://github.com/dennybritz/deeplearning-papernotes/blob/master/notes/skip-thought-vectors.md</a:t>
            </a:r>
            <a:endParaRPr lang="en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4C66F-C93E-43A8-00E3-D53BAE98CA72}"/>
              </a:ext>
            </a:extLst>
          </p:cNvPr>
          <p:cNvSpPr txBox="1"/>
          <p:nvPr/>
        </p:nvSpPr>
        <p:spPr>
          <a:xfrm>
            <a:off x="667988" y="4721611"/>
            <a:ext cx="1084507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1" dirty="0"/>
              <a:t>4. </a:t>
            </a:r>
            <a:r>
              <a:rPr lang="en" altLang="ko-Kore-KR" b="1" dirty="0" err="1"/>
              <a:t>paperswithcode</a:t>
            </a:r>
            <a:r>
              <a:rPr lang="en" altLang="ko-Kore-KR" b="1" dirty="0"/>
              <a:t>: </a:t>
            </a:r>
            <a:r>
              <a:rPr lang="en-US" altLang="ko-Kore-KR" b="1" dirty="0"/>
              <a:t>skip-thought (</a:t>
            </a:r>
            <a:r>
              <a:rPr lang="en-US" altLang="ko-Kore-KR" b="1" dirty="0" err="1"/>
              <a:t>ryankiros</a:t>
            </a:r>
            <a:r>
              <a:rPr lang="en-US" altLang="ko-Kore-KR" b="1" dirty="0"/>
              <a:t>/skip-thoughts </a:t>
            </a:r>
            <a:r>
              <a:rPr lang="ko-KR" altLang="en-US" b="1" dirty="0"/>
              <a:t>참고</a:t>
            </a:r>
            <a:r>
              <a:rPr lang="en-US" altLang="ko-Kore-KR" b="1" dirty="0"/>
              <a:t>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https://paperswithcode.com/paper/skip-thought-vectors</a:t>
            </a:r>
            <a:endParaRPr lang="en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25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81190" y="3136613"/>
            <a:ext cx="28296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83597" y="3136613"/>
            <a:ext cx="28248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</a:t>
            </a:r>
            <a:endParaRPr lang="ko-KR" altLang="en-US" sz="32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8042" y="3769013"/>
            <a:ext cx="30359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Abstract &amp; Background Knowledge</a:t>
            </a:r>
            <a:endParaRPr lang="ko-KR" altLang="en-US" sz="1200" spc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368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D93B90-A45E-BFB8-8884-4716736030DB}"/>
              </a:ext>
            </a:extLst>
          </p:cNvPr>
          <p:cNvSpPr/>
          <p:nvPr/>
        </p:nvSpPr>
        <p:spPr>
          <a:xfrm>
            <a:off x="422906" y="1935616"/>
            <a:ext cx="11034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A</a:t>
            </a:r>
            <a:r>
              <a:rPr lang="en" altLang="ko-Kore-KR" dirty="0"/>
              <a:t>n approach for unsupervised learning of a generic, distributed sentence encoder.</a:t>
            </a:r>
            <a:endParaRPr lang="en" altLang="ko-Kore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458B7A-F415-8075-F309-60CC17849168}"/>
              </a:ext>
            </a:extLst>
          </p:cNvPr>
          <p:cNvSpPr/>
          <p:nvPr/>
        </p:nvSpPr>
        <p:spPr>
          <a:xfrm>
            <a:off x="422906" y="2446661"/>
            <a:ext cx="11034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Using the continuity of text from books, we train an encoder-decoder model that tries to reconstruct the surrounding sentences of an encoded passage. </a:t>
            </a:r>
            <a:endParaRPr lang="en" altLang="ko-Kore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5B66BC-642B-E2EF-7CBB-144FD2DA744B}"/>
              </a:ext>
            </a:extLst>
          </p:cNvPr>
          <p:cNvSpPr/>
          <p:nvPr/>
        </p:nvSpPr>
        <p:spPr>
          <a:xfrm>
            <a:off x="422906" y="3234705"/>
            <a:ext cx="9717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Sentences that share semantic and syntactic properties are thus mapped to similar vector representations.</a:t>
            </a:r>
            <a:endParaRPr lang="en" altLang="ko-Kore-KR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0BAE9-C774-176A-8E25-2230D587F148}"/>
              </a:ext>
            </a:extLst>
          </p:cNvPr>
          <p:cNvSpPr/>
          <p:nvPr/>
        </p:nvSpPr>
        <p:spPr>
          <a:xfrm>
            <a:off x="422906" y="4022749"/>
            <a:ext cx="1040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We next introduce a simple vocabulary expansion method to encode words that were not seen as part of training</a:t>
            </a:r>
            <a:r>
              <a:rPr lang="en" altLang="ko-Kore-KR" sz="1600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63B9B3-B90F-CC5F-8409-6DE671AAF66B}"/>
              </a:ext>
            </a:extLst>
          </p:cNvPr>
          <p:cNvSpPr/>
          <p:nvPr/>
        </p:nvSpPr>
        <p:spPr>
          <a:xfrm>
            <a:off x="422906" y="1935616"/>
            <a:ext cx="11034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A</a:t>
            </a:r>
            <a:r>
              <a:rPr lang="en" altLang="ko-Kore-KR" dirty="0"/>
              <a:t>n approach for </a:t>
            </a:r>
            <a:r>
              <a:rPr lang="en" altLang="ko-Kore-KR" dirty="0">
                <a:solidFill>
                  <a:srgbClr val="FF0000"/>
                </a:solidFill>
              </a:rPr>
              <a:t>unsupervised learning</a:t>
            </a:r>
            <a:r>
              <a:rPr lang="en" altLang="ko-Kore-KR" dirty="0"/>
              <a:t> of a </a:t>
            </a:r>
            <a:r>
              <a:rPr lang="en" altLang="ko-Kore-KR" dirty="0">
                <a:solidFill>
                  <a:srgbClr val="FF0000"/>
                </a:solidFill>
              </a:rPr>
              <a:t>generic</a:t>
            </a:r>
            <a:r>
              <a:rPr lang="en" altLang="ko-Kore-KR" dirty="0"/>
              <a:t>, distributed sentence encoder.</a:t>
            </a:r>
            <a:endParaRPr lang="en" altLang="ko-Kore-KR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55A434-7822-E75A-754E-A66CE66F8FB5}"/>
              </a:ext>
            </a:extLst>
          </p:cNvPr>
          <p:cNvSpPr/>
          <p:nvPr/>
        </p:nvSpPr>
        <p:spPr>
          <a:xfrm>
            <a:off x="422906" y="2446661"/>
            <a:ext cx="11034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Using the continuity of text from books, we train an </a:t>
            </a:r>
            <a:r>
              <a:rPr lang="en" altLang="ko-Kore-KR" dirty="0">
                <a:solidFill>
                  <a:srgbClr val="FF0000"/>
                </a:solidFill>
              </a:rPr>
              <a:t>encoder-decoder model</a:t>
            </a:r>
            <a:r>
              <a:rPr lang="en" altLang="ko-Kore-KR" dirty="0"/>
              <a:t> that tries to </a:t>
            </a:r>
            <a:r>
              <a:rPr lang="en" altLang="ko-Kore-KR" dirty="0">
                <a:solidFill>
                  <a:srgbClr val="FF0000"/>
                </a:solidFill>
              </a:rPr>
              <a:t>reconstruct the surrounding sentences</a:t>
            </a:r>
            <a:r>
              <a:rPr lang="en" altLang="ko-Kore-KR" dirty="0"/>
              <a:t> of an encoded passage. </a:t>
            </a:r>
            <a:endParaRPr lang="en" altLang="ko-Kore-KR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2AEC3-8539-5E10-DF1F-144EA20FAEF6}"/>
              </a:ext>
            </a:extLst>
          </p:cNvPr>
          <p:cNvSpPr/>
          <p:nvPr/>
        </p:nvSpPr>
        <p:spPr>
          <a:xfrm>
            <a:off x="422906" y="3234705"/>
            <a:ext cx="9717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Sentences that </a:t>
            </a:r>
            <a:r>
              <a:rPr lang="en" altLang="ko-Kore-KR" dirty="0">
                <a:solidFill>
                  <a:srgbClr val="FF0000"/>
                </a:solidFill>
              </a:rPr>
              <a:t>share semantic and syntactic properties</a:t>
            </a:r>
            <a:r>
              <a:rPr lang="en" altLang="ko-Kore-KR" dirty="0"/>
              <a:t> are thus mapped to similar vector representations.</a:t>
            </a:r>
            <a:endParaRPr lang="en" altLang="ko-Kore-KR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778854-F3D3-AF40-C787-F66ACC331707}"/>
              </a:ext>
            </a:extLst>
          </p:cNvPr>
          <p:cNvSpPr/>
          <p:nvPr/>
        </p:nvSpPr>
        <p:spPr>
          <a:xfrm>
            <a:off x="422906" y="4022748"/>
            <a:ext cx="1040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ore-KR" dirty="0"/>
              <a:t>We next introduce a </a:t>
            </a:r>
            <a:r>
              <a:rPr lang="en" altLang="ko-Kore-KR" dirty="0">
                <a:solidFill>
                  <a:srgbClr val="FF0000"/>
                </a:solidFill>
              </a:rPr>
              <a:t>simple vocabulary expansion method</a:t>
            </a:r>
            <a:r>
              <a:rPr lang="en" altLang="ko-Kore-KR" dirty="0"/>
              <a:t> to encode words that were </a:t>
            </a:r>
            <a:r>
              <a:rPr lang="en" altLang="ko-Kore-KR" dirty="0">
                <a:solidFill>
                  <a:srgbClr val="FF0000"/>
                </a:solidFill>
              </a:rPr>
              <a:t>not seen as part of training</a:t>
            </a:r>
            <a:r>
              <a:rPr lang="en" altLang="ko-Kore-KR" sz="1600" dirty="0"/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5E40993-D606-0C41-013F-95310442BA52}"/>
              </a:ext>
            </a:extLst>
          </p:cNvPr>
          <p:cNvCxnSpPr/>
          <p:nvPr/>
        </p:nvCxnSpPr>
        <p:spPr>
          <a:xfrm>
            <a:off x="1536192" y="3047272"/>
            <a:ext cx="1453896" cy="23659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F80E51-181D-782F-B215-440F773700D8}"/>
              </a:ext>
            </a:extLst>
          </p:cNvPr>
          <p:cNvSpPr/>
          <p:nvPr/>
        </p:nvSpPr>
        <p:spPr>
          <a:xfrm>
            <a:off x="2387724" y="5413248"/>
            <a:ext cx="3244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/>
              <a:t>Skip-Gram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extend to sentences.</a:t>
            </a:r>
            <a:endParaRPr lang="en" altLang="ko-Kore-KR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DC2093-436B-0445-CC03-C1B47CF94561}"/>
              </a:ext>
            </a:extLst>
          </p:cNvPr>
          <p:cNvCxnSpPr>
            <a:cxnSpLocks/>
          </p:cNvCxnSpPr>
          <p:nvPr/>
        </p:nvCxnSpPr>
        <p:spPr>
          <a:xfrm flipV="1">
            <a:off x="4178808" y="1404983"/>
            <a:ext cx="1102993" cy="595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365C18-CCC3-A58F-2B03-8F9DC0234936}"/>
              </a:ext>
            </a:extLst>
          </p:cNvPr>
          <p:cNvSpPr/>
          <p:nvPr/>
        </p:nvSpPr>
        <p:spPr>
          <a:xfrm>
            <a:off x="5281801" y="1235705"/>
            <a:ext cx="2746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/>
              <a:t>paragraph vector (doc2vec)</a:t>
            </a:r>
            <a:endParaRPr lang="en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34307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21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BG Knowledge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8E995-D1BD-32A3-3991-2E1AAC70A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03" y="1856391"/>
            <a:ext cx="2622466" cy="34269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1151AC3-8020-A4EA-1595-CE057E67434B}"/>
              </a:ext>
            </a:extLst>
          </p:cNvPr>
          <p:cNvSpPr/>
          <p:nvPr/>
        </p:nvSpPr>
        <p:spPr>
          <a:xfrm>
            <a:off x="1008583" y="5310791"/>
            <a:ext cx="50097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Distributed Representations of Words and Phrases and their Compositionality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74DA65-6FCA-9E0B-6199-0787946F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1" y="2227326"/>
            <a:ext cx="4806696" cy="24033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677B0-BEBA-0511-DDFC-AEF11FA3725B}"/>
              </a:ext>
            </a:extLst>
          </p:cNvPr>
          <p:cNvSpPr/>
          <p:nvPr/>
        </p:nvSpPr>
        <p:spPr>
          <a:xfrm>
            <a:off x="1847947" y="1517837"/>
            <a:ext cx="3330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Word2Vec : Skip-Gram + doc2vec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BBEDFF-05BF-5304-CBBF-682B5C3085BA}"/>
              </a:ext>
            </a:extLst>
          </p:cNvPr>
          <p:cNvSpPr/>
          <p:nvPr/>
        </p:nvSpPr>
        <p:spPr>
          <a:xfrm>
            <a:off x="7485997" y="1677970"/>
            <a:ext cx="2721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RNN : Gated Recurrent Unit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0CA33C-621A-5993-CF4B-D70969E6203B}"/>
              </a:ext>
            </a:extLst>
          </p:cNvPr>
          <p:cNvSpPr/>
          <p:nvPr/>
        </p:nvSpPr>
        <p:spPr>
          <a:xfrm>
            <a:off x="6341966" y="4648962"/>
            <a:ext cx="50097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</a:t>
            </a:r>
            <a:r>
              <a:rPr lang="en-US" altLang="ko-KR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commons.wikimedia.org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/wiki/File:Gated_Recurrent_Unit,_type_1.svg</a:t>
            </a:r>
          </a:p>
        </p:txBody>
      </p:sp>
    </p:spTree>
    <p:extLst>
      <p:ext uri="{BB962C8B-B14F-4D97-AF65-F5344CB8AC3E}">
        <p14:creationId xmlns:p14="http://schemas.microsoft.com/office/powerpoint/2010/main" val="25814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4895999" y="2815489"/>
            <a:ext cx="2400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Skip-Thought Vector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30444" y="3136613"/>
            <a:ext cx="293112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3200" b="1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27595" y="3769013"/>
            <a:ext cx="11368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논문의 방법론</a:t>
            </a:r>
          </a:p>
        </p:txBody>
      </p:sp>
    </p:spTree>
    <p:extLst>
      <p:ext uri="{BB962C8B-B14F-4D97-AF65-F5344CB8AC3E}">
        <p14:creationId xmlns:p14="http://schemas.microsoft.com/office/powerpoint/2010/main" val="192139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A626B56-461D-EC71-D640-7E55A8BD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" y="1711842"/>
            <a:ext cx="5133568" cy="26337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3255" y="569880"/>
            <a:ext cx="190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5E63DB-70BB-8B4D-B333-68BC3AC29793}"/>
              </a:ext>
            </a:extLst>
          </p:cNvPr>
          <p:cNvSpPr/>
          <p:nvPr/>
        </p:nvSpPr>
        <p:spPr>
          <a:xfrm>
            <a:off x="678938" y="1235049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8D7772-A4E7-B1C1-1F8A-ED211D21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84" y="4715526"/>
            <a:ext cx="5638178" cy="127955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ADB88F-A40B-400F-5B38-0135B4911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36" y="1435104"/>
            <a:ext cx="5525179" cy="185867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5762FE6-3A84-AD9B-2B48-EE62920E1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84" y="3476721"/>
            <a:ext cx="5485253" cy="210771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D0D90E4-F64E-6BC9-D0BB-58F83184B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74" y="2399969"/>
            <a:ext cx="8757426" cy="2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90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5E63DB-70BB-8B4D-B333-68BC3AC29793}"/>
              </a:ext>
            </a:extLst>
          </p:cNvPr>
          <p:cNvSpPr/>
          <p:nvPr/>
        </p:nvSpPr>
        <p:spPr>
          <a:xfrm>
            <a:off x="678938" y="1235049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제기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F2FAF0-B417-668A-16A9-76F87AFE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" y="2349796"/>
            <a:ext cx="5751143" cy="23938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6FD614-AE1E-F7C4-E2FB-E34D1E95F7E1}"/>
              </a:ext>
            </a:extLst>
          </p:cNvPr>
          <p:cNvSpPr/>
          <p:nvPr/>
        </p:nvSpPr>
        <p:spPr>
          <a:xfrm>
            <a:off x="7614911" y="2626243"/>
            <a:ext cx="3629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방법론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supervised task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C12E58-89E1-DE88-B167-60E0F903E1B7}"/>
              </a:ext>
            </a:extLst>
          </p:cNvPr>
          <p:cNvSpPr/>
          <p:nvPr/>
        </p:nvSpPr>
        <p:spPr>
          <a:xfrm>
            <a:off x="7817979" y="3546706"/>
            <a:ext cx="3223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tuned only respective task</a:t>
            </a: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not generally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C1EA09-1A09-C1D7-34C3-15546711D32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429767" y="3026353"/>
            <a:ext cx="0" cy="520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EE2447-20CA-0E7C-7622-7861F007A4D5}"/>
              </a:ext>
            </a:extLst>
          </p:cNvPr>
          <p:cNvSpPr/>
          <p:nvPr/>
        </p:nvSpPr>
        <p:spPr>
          <a:xfrm>
            <a:off x="9262893" y="425459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76207D-EA03-054B-75B4-AAE6D046AE98}"/>
              </a:ext>
            </a:extLst>
          </p:cNvPr>
          <p:cNvSpPr/>
          <p:nvPr/>
        </p:nvSpPr>
        <p:spPr>
          <a:xfrm>
            <a:off x="8049965" y="4684241"/>
            <a:ext cx="2759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Vocabulary Expansion</a:t>
            </a:r>
          </a:p>
        </p:txBody>
      </p:sp>
    </p:spTree>
    <p:extLst>
      <p:ext uri="{BB962C8B-B14F-4D97-AF65-F5344CB8AC3E}">
        <p14:creationId xmlns:p14="http://schemas.microsoft.com/office/powerpoint/2010/main" val="14927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90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1D1D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2400" dirty="0">
              <a:solidFill>
                <a:srgbClr val="1D1D1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5E63DB-70BB-8B4D-B333-68BC3AC29793}"/>
              </a:ext>
            </a:extLst>
          </p:cNvPr>
          <p:cNvSpPr/>
          <p:nvPr/>
        </p:nvSpPr>
        <p:spPr>
          <a:xfrm>
            <a:off x="678938" y="1235049"/>
            <a:ext cx="179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Paper Targets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BD3B8-F484-7059-7928-D83D41EEA242}"/>
              </a:ext>
            </a:extLst>
          </p:cNvPr>
          <p:cNvSpPr/>
          <p:nvPr/>
        </p:nvSpPr>
        <p:spPr>
          <a:xfrm>
            <a:off x="678938" y="2121213"/>
            <a:ext cx="9926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" altLang="ko-Kore-KR" dirty="0"/>
              <a:t>s there a task and a corresponding loss that will allow us to learn highly generic sentence representations?</a:t>
            </a:r>
          </a:p>
        </p:txBody>
      </p:sp>
      <p:pic>
        <p:nvPicPr>
          <p:cNvPr id="3" name="그림 2" descr="장치, 게이지이(가) 표시된 사진&#10;&#10;자동 생성된 설명">
            <a:extLst>
              <a:ext uri="{FF2B5EF4-FFF2-40B4-BE49-F238E27FC236}">
                <a16:creationId xmlns:a16="http://schemas.microsoft.com/office/drawing/2014/main" id="{082CCB5F-68DF-BD71-CB2B-030D89ED7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429000"/>
            <a:ext cx="10655300" cy="1638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30EA68-5F53-4493-6555-048D6A1FCF4E}"/>
              </a:ext>
            </a:extLst>
          </p:cNvPr>
          <p:cNvSpPr/>
          <p:nvPr/>
        </p:nvSpPr>
        <p:spPr>
          <a:xfrm>
            <a:off x="2419982" y="5253619"/>
            <a:ext cx="7352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i="1" dirty="0"/>
              <a:t>I got back home. I could see the cat on the steps. This was strange.</a:t>
            </a:r>
            <a:endParaRPr lang="en" altLang="ko-Kore-KR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688A90-ECCD-15D1-0E6F-DB3169D836B3}"/>
              </a:ext>
            </a:extLst>
          </p:cNvPr>
          <p:cNvSpPr/>
          <p:nvPr/>
        </p:nvSpPr>
        <p:spPr>
          <a:xfrm>
            <a:off x="4359349" y="5221613"/>
            <a:ext cx="3434316" cy="4541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AB11C9-8A26-1BC5-65E7-BB0FF4E8E320}"/>
              </a:ext>
            </a:extLst>
          </p:cNvPr>
          <p:cNvSpPr/>
          <p:nvPr/>
        </p:nvSpPr>
        <p:spPr>
          <a:xfrm>
            <a:off x="678937" y="3989189"/>
            <a:ext cx="6848913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B1CD9-0DA5-B559-5A49-B7A28EA73010}"/>
              </a:ext>
            </a:extLst>
          </p:cNvPr>
          <p:cNvSpPr/>
          <p:nvPr/>
        </p:nvSpPr>
        <p:spPr>
          <a:xfrm>
            <a:off x="2428097" y="5211224"/>
            <a:ext cx="1884150" cy="454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C8B7CA-7DA5-7B65-871B-900D3D983C50}"/>
              </a:ext>
            </a:extLst>
          </p:cNvPr>
          <p:cNvSpPr/>
          <p:nvPr/>
        </p:nvSpPr>
        <p:spPr>
          <a:xfrm>
            <a:off x="7656798" y="3442617"/>
            <a:ext cx="3766851" cy="767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D3EF14-265B-E524-FA36-569E24606BB8}"/>
              </a:ext>
            </a:extLst>
          </p:cNvPr>
          <p:cNvSpPr/>
          <p:nvPr/>
        </p:nvSpPr>
        <p:spPr>
          <a:xfrm>
            <a:off x="7840766" y="5219941"/>
            <a:ext cx="1781699" cy="45412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412C61-D92C-6CD0-FDC6-F17279D80266}"/>
              </a:ext>
            </a:extLst>
          </p:cNvPr>
          <p:cNvSpPr/>
          <p:nvPr/>
        </p:nvSpPr>
        <p:spPr>
          <a:xfrm>
            <a:off x="7656798" y="4280455"/>
            <a:ext cx="2869435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EF45D9-F2E4-560D-7A56-A7C647AC2E38}"/>
              </a:ext>
            </a:extLst>
          </p:cNvPr>
          <p:cNvSpPr/>
          <p:nvPr/>
        </p:nvSpPr>
        <p:spPr>
          <a:xfrm>
            <a:off x="2475198" y="1250438"/>
            <a:ext cx="4244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: Skip-thoughts </a:t>
            </a:r>
            <a:r>
              <a:rPr lang="en" altLang="ko-Kore-KR" sz="1400" dirty="0"/>
              <a:t>(Skip-Gram sentence version)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24074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811</Words>
  <Application>Microsoft Macintosh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나눔바른고딕 UltraLight</vt:lpstr>
      <vt:lpstr>Calibri</vt:lpstr>
      <vt:lpstr>Cambria Math</vt:lpstr>
      <vt:lpstr>나눔스퀘어 ExtraBold</vt:lpstr>
      <vt:lpstr>나눔바른고딕</vt:lpstr>
      <vt:lpstr>Arial</vt:lpstr>
      <vt:lpstr>맑은 고딕</vt:lpstr>
      <vt:lpstr>나눔바른고딕 Light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박기범</cp:lastModifiedBy>
  <cp:revision>150</cp:revision>
  <dcterms:created xsi:type="dcterms:W3CDTF">2017-12-09T13:56:47Z</dcterms:created>
  <dcterms:modified xsi:type="dcterms:W3CDTF">2022-04-28T13:36:17Z</dcterms:modified>
</cp:coreProperties>
</file>