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9"/>
  </p:notesMasterIdLst>
  <p:sldIdLst>
    <p:sldId id="710" r:id="rId2"/>
    <p:sldId id="761" r:id="rId3"/>
    <p:sldId id="720" r:id="rId4"/>
    <p:sldId id="762" r:id="rId5"/>
    <p:sldId id="763" r:id="rId6"/>
    <p:sldId id="764" r:id="rId7"/>
    <p:sldId id="766" r:id="rId8"/>
    <p:sldId id="765" r:id="rId9"/>
    <p:sldId id="767" r:id="rId10"/>
    <p:sldId id="768" r:id="rId11"/>
    <p:sldId id="769" r:id="rId12"/>
    <p:sldId id="770" r:id="rId13"/>
    <p:sldId id="771" r:id="rId14"/>
    <p:sldId id="739" r:id="rId15"/>
    <p:sldId id="738" r:id="rId16"/>
    <p:sldId id="737" r:id="rId17"/>
    <p:sldId id="736" r:id="rId18"/>
    <p:sldId id="735" r:id="rId19"/>
    <p:sldId id="734" r:id="rId20"/>
    <p:sldId id="733" r:id="rId21"/>
    <p:sldId id="732" r:id="rId22"/>
    <p:sldId id="731" r:id="rId23"/>
    <p:sldId id="730" r:id="rId24"/>
    <p:sldId id="729" r:id="rId25"/>
    <p:sldId id="728" r:id="rId26"/>
    <p:sldId id="727" r:id="rId27"/>
    <p:sldId id="742" r:id="rId28"/>
    <p:sldId id="772" r:id="rId29"/>
    <p:sldId id="773" r:id="rId30"/>
    <p:sldId id="775" r:id="rId31"/>
    <p:sldId id="744" r:id="rId32"/>
    <p:sldId id="745" r:id="rId33"/>
    <p:sldId id="746" r:id="rId34"/>
    <p:sldId id="747" r:id="rId35"/>
    <p:sldId id="748" r:id="rId36"/>
    <p:sldId id="749" r:id="rId37"/>
    <p:sldId id="750" r:id="rId38"/>
    <p:sldId id="751" r:id="rId39"/>
    <p:sldId id="752" r:id="rId40"/>
    <p:sldId id="753" r:id="rId41"/>
    <p:sldId id="754" r:id="rId42"/>
    <p:sldId id="755" r:id="rId43"/>
    <p:sldId id="756" r:id="rId44"/>
    <p:sldId id="757" r:id="rId45"/>
    <p:sldId id="758" r:id="rId46"/>
    <p:sldId id="759" r:id="rId47"/>
    <p:sldId id="760"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12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449B-8846-4BBA-AE18-C1116D4844DD}"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14293-E14E-4DC4-B3CF-81FE868A4223}" type="slidenum">
              <a:rPr lang="zh-CN" altLang="en-US" smtClean="0"/>
              <a:t>‹#›</a:t>
            </a:fld>
            <a:endParaRPr lang="zh-CN" altLang="en-US"/>
          </a:p>
        </p:txBody>
      </p:sp>
    </p:spTree>
    <p:extLst>
      <p:ext uri="{BB962C8B-B14F-4D97-AF65-F5344CB8AC3E}">
        <p14:creationId xmlns:p14="http://schemas.microsoft.com/office/powerpoint/2010/main" val="666314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C00000"/>
        </a:solidFill>
        <a:effectLst/>
      </p:bgPr>
    </p:bg>
    <p:spTree>
      <p:nvGrpSpPr>
        <p:cNvPr id="1" name=""/>
        <p:cNvGrpSpPr/>
        <p:nvPr/>
      </p:nvGrpSpPr>
      <p:grpSpPr>
        <a:xfrm>
          <a:off x="0" y="0"/>
          <a:ext cx="0" cy="0"/>
          <a:chOff x="0" y="0"/>
          <a:chExt cx="0" cy="0"/>
        </a:xfrm>
      </p:grpSpPr>
      <p:pic>
        <p:nvPicPr>
          <p:cNvPr id="4"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100"/>
            <a:ext cx="91440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38950" y="6223000"/>
            <a:ext cx="22352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0" y="2133600"/>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79781" y="25737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4039881"/>
            <a:ext cx="7886700" cy="604299"/>
          </a:xfrm>
        </p:spPr>
        <p:txBody>
          <a:bodyPr anchor="ctr">
            <a:noAutofit/>
          </a:bodyPr>
          <a:lstStyle>
            <a:lvl1pPr algn="ctr">
              <a:defRPr lang="zh-CN" altLang="en-US" sz="2800" b="0">
                <a:solidFill>
                  <a:schemeClr val="bg1"/>
                </a:solidFill>
                <a:latin typeface="+mn-ea"/>
                <a:cs typeface="+mj-cs"/>
              </a:defRPr>
            </a:lvl1pPr>
          </a:lstStyle>
          <a:p>
            <a:pPr lvl="0"/>
            <a:r>
              <a:rPr lang="zh-CN" altLang="en-US"/>
              <a:t>单击以编辑母版副标题样式</a:t>
            </a:r>
          </a:p>
        </p:txBody>
      </p:sp>
    </p:spTree>
    <p:extLst>
      <p:ext uri="{BB962C8B-B14F-4D97-AF65-F5344CB8AC3E}">
        <p14:creationId xmlns:p14="http://schemas.microsoft.com/office/powerpoint/2010/main" val="118875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5"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p:nvPr/>
        </p:nvSpPr>
        <p:spPr>
          <a:xfrm>
            <a:off x="8250238" y="312738"/>
            <a:ext cx="577850" cy="277812"/>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pic>
        <p:nvPicPr>
          <p:cNvPr id="9"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23963"/>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userDrawn="1"/>
        </p:nvSpPr>
        <p:spPr>
          <a:xfrm>
            <a:off x="8250238" y="312738"/>
            <a:ext cx="577850" cy="277812"/>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pic>
        <p:nvPicPr>
          <p:cNvPr id="15" name="图片 1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23963"/>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sp>
        <p:nvSpPr>
          <p:cNvPr id="17" name="灯片编号占位符 8"/>
          <p:cNvSpPr>
            <a:spLocks noGrp="1"/>
          </p:cNvSpPr>
          <p:nvPr>
            <p:ph type="sldNum" sz="quarter" idx="12"/>
          </p:nvPr>
        </p:nvSpPr>
        <p:spPr>
          <a:xfrm>
            <a:off x="8696325" y="312738"/>
            <a:ext cx="487363" cy="277812"/>
          </a:xfrm>
          <a:prstGeom prst="rect">
            <a:avLst/>
          </a:prstGeom>
        </p:spPr>
        <p:txBody>
          <a:bodyPr vert="horz" wrap="square" lIns="91440" tIns="45720" rIns="91440" bIns="45720" numCol="1" anchor="t" anchorCtr="0" compatLnSpc="1">
            <a:prstTxWarp prst="textNoShape">
              <a:avLst/>
            </a:prstTxWarp>
            <a:spAutoFit/>
          </a:bodyPr>
          <a:lstStyle>
            <a:lvl1pPr eaLnBrk="1" hangingPunct="1">
              <a:defRPr sz="1200">
                <a:solidFill>
                  <a:schemeClr val="bg1"/>
                </a:solidFill>
                <a:latin typeface="微软雅黑" panose="020B0503020204020204" pitchFamily="34" charset="-122"/>
                <a:ea typeface="微软雅黑" panose="020B0503020204020204" pitchFamily="34" charset="-122"/>
              </a:defRPr>
            </a:lvl1pPr>
          </a:lstStyle>
          <a:p>
            <a:pPr>
              <a:defRPr/>
            </a:pPr>
            <a:fld id="{040FECF1-A1CE-4D19-B592-8D74C5EFE5D2}" type="slidenum">
              <a:rPr lang="en-US" altLang="zh-CN"/>
              <a:pPr>
                <a:defRPr/>
              </a:pPr>
              <a:t>‹#›</a:t>
            </a:fld>
            <a:endParaRPr lang="en-US" altLang="zh-CN"/>
          </a:p>
        </p:txBody>
      </p:sp>
    </p:spTree>
    <p:extLst>
      <p:ext uri="{BB962C8B-B14F-4D97-AF65-F5344CB8AC3E}">
        <p14:creationId xmlns:p14="http://schemas.microsoft.com/office/powerpoint/2010/main" val="88563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6"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8"/>
          <p:cNvCxnSpPr/>
          <p:nvPr/>
        </p:nvCxnSpPr>
        <p:spPr>
          <a:xfrm flipV="1">
            <a:off x="0" y="1550988"/>
            <a:ext cx="9144000" cy="7937"/>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图片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4" name="直接连接符 13"/>
          <p:cNvCxnSpPr/>
          <p:nvPr userDrawn="1"/>
        </p:nvCxnSpPr>
        <p:spPr>
          <a:xfrm flipV="1">
            <a:off x="0" y="1550988"/>
            <a:ext cx="9144000" cy="7937"/>
          </a:xfrm>
          <a:prstGeom prst="line">
            <a:avLst/>
          </a:prstGeom>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a:t>单击此处编辑母版标题样式</a:t>
            </a:r>
            <a:endParaRPr lang="zh-CN" altLang="en-US" dirty="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lvl="0"/>
            <a:r>
              <a:rPr lang="zh-CN" altLang="en-US"/>
              <a:t>编辑母版文本样式</a:t>
            </a:r>
          </a:p>
        </p:txBody>
      </p:sp>
    </p:spTree>
    <p:extLst>
      <p:ext uri="{BB962C8B-B14F-4D97-AF65-F5344CB8AC3E}">
        <p14:creationId xmlns:p14="http://schemas.microsoft.com/office/powerpoint/2010/main" val="1097088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6"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p:nvPr/>
        </p:nvSpPr>
        <p:spPr>
          <a:xfrm>
            <a:off x="8250238" y="312738"/>
            <a:ext cx="577850" cy="277812"/>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V="1">
            <a:off x="0" y="1550988"/>
            <a:ext cx="9144000" cy="7937"/>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图片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p:cNvSpPr txBox="1"/>
          <p:nvPr userDrawn="1"/>
        </p:nvSpPr>
        <p:spPr>
          <a:xfrm>
            <a:off x="8250238" y="312738"/>
            <a:ext cx="577850" cy="277812"/>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cxnSp>
        <p:nvCxnSpPr>
          <p:cNvPr id="17" name="直接连接符 16"/>
          <p:cNvCxnSpPr/>
          <p:nvPr userDrawn="1"/>
        </p:nvCxnSpPr>
        <p:spPr>
          <a:xfrm flipV="1">
            <a:off x="0" y="1550988"/>
            <a:ext cx="9144000" cy="7937"/>
          </a:xfrm>
          <a:prstGeom prst="line">
            <a:avLst/>
          </a:prstGeom>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a:t>单击此处编辑母版标题样式</a:t>
            </a:r>
            <a:endParaRPr lang="zh-CN" altLang="en-US" dirty="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lvl="0"/>
            <a:r>
              <a:rPr lang="zh-CN" altLang="en-US"/>
              <a:t>编辑母版文本样式</a:t>
            </a:r>
          </a:p>
        </p:txBody>
      </p:sp>
      <p:sp>
        <p:nvSpPr>
          <p:cNvPr id="19" name="灯片编号占位符 8"/>
          <p:cNvSpPr>
            <a:spLocks noGrp="1"/>
          </p:cNvSpPr>
          <p:nvPr>
            <p:ph type="sldNum" sz="quarter" idx="12"/>
          </p:nvPr>
        </p:nvSpPr>
        <p:spPr>
          <a:xfrm>
            <a:off x="8696325" y="312738"/>
            <a:ext cx="487363" cy="277812"/>
          </a:xfrm>
          <a:prstGeom prst="rect">
            <a:avLst/>
          </a:prstGeom>
        </p:spPr>
        <p:txBody>
          <a:bodyPr vert="horz" wrap="square" lIns="91440" tIns="45720" rIns="91440" bIns="45720" numCol="1" anchor="t" anchorCtr="0" compatLnSpc="1">
            <a:prstTxWarp prst="textNoShape">
              <a:avLst/>
            </a:prstTxWarp>
            <a:spAutoFit/>
          </a:bodyPr>
          <a:lstStyle>
            <a:lvl1pPr eaLnBrk="1" hangingPunct="1">
              <a:defRPr sz="1200">
                <a:solidFill>
                  <a:schemeClr val="bg1"/>
                </a:solidFill>
                <a:latin typeface="微软雅黑" panose="020B0503020204020204" pitchFamily="34" charset="-122"/>
                <a:ea typeface="微软雅黑" panose="020B0503020204020204" pitchFamily="34" charset="-122"/>
              </a:defRPr>
            </a:lvl1pPr>
          </a:lstStyle>
          <a:p>
            <a:pPr>
              <a:defRPr/>
            </a:pPr>
            <a:fld id="{E4B8FBCB-29AB-4514-89CA-C2FD5C45F420}" type="slidenum">
              <a:rPr lang="en-US" altLang="zh-CN"/>
              <a:pPr>
                <a:defRPr/>
              </a:pPr>
              <a:t>‹#›</a:t>
            </a:fld>
            <a:endParaRPr lang="en-US" altLang="zh-CN"/>
          </a:p>
        </p:txBody>
      </p:sp>
    </p:spTree>
    <p:extLst>
      <p:ext uri="{BB962C8B-B14F-4D97-AF65-F5344CB8AC3E}">
        <p14:creationId xmlns:p14="http://schemas.microsoft.com/office/powerpoint/2010/main" val="525666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07125" y="5815013"/>
            <a:ext cx="245903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100"/>
            <a:ext cx="9144000"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0" y="389413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图片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8100"/>
            <a:ext cx="9144000"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userDrawn="1"/>
        </p:nvCxnSpPr>
        <p:spPr>
          <a:xfrm>
            <a:off x="0" y="389413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lvl="0"/>
            <a:r>
              <a:rPr lang="zh-CN" altLang="en-US" dirty="0"/>
              <a:t>单击以编辑母版副标题样式</a:t>
            </a:r>
          </a:p>
        </p:txBody>
      </p:sp>
      <p:sp>
        <p:nvSpPr>
          <p:cNvPr id="7" name="文本占位符 6"/>
          <p:cNvSpPr>
            <a:spLocks noGrp="1"/>
          </p:cNvSpPr>
          <p:nvPr>
            <p:ph type="body" sz="quarter" idx="10"/>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a:t>编辑母版文本样式</a:t>
            </a:r>
          </a:p>
        </p:txBody>
      </p:sp>
    </p:spTree>
    <p:extLst>
      <p:ext uri="{BB962C8B-B14F-4D97-AF65-F5344CB8AC3E}">
        <p14:creationId xmlns:p14="http://schemas.microsoft.com/office/powerpoint/2010/main" val="3007620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空白1">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68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内页">
    <p:spTree>
      <p:nvGrpSpPr>
        <p:cNvPr id="1" name=""/>
        <p:cNvGrpSpPr/>
        <p:nvPr/>
      </p:nvGrpSpPr>
      <p:grpSpPr>
        <a:xfrm>
          <a:off x="0" y="0"/>
          <a:ext cx="0" cy="0"/>
          <a:chOff x="0" y="0"/>
          <a:chExt cx="0" cy="0"/>
        </a:xfrm>
      </p:grpSpPr>
      <p:sp>
        <p:nvSpPr>
          <p:cNvPr id="2" name="矩形 1"/>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23863"/>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userDrawn="1"/>
        </p:nvSpPr>
        <p:spPr>
          <a:xfrm>
            <a:off x="8286750" y="6410325"/>
            <a:ext cx="579438" cy="276225"/>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110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23963"/>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8250238" y="311150"/>
            <a:ext cx="577850" cy="277813"/>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913" y="311150"/>
            <a:ext cx="365125" cy="277813"/>
          </a:xfrm>
          <a:prstGeom prst="rect">
            <a:avLst/>
          </a:prstGeom>
          <a:noFill/>
        </p:spPr>
        <p:txBody>
          <a:bodyPr wrap="none">
            <a:spAutoFit/>
          </a:bodyPr>
          <a:lstStyle>
            <a:lvl1pPr>
              <a:defRPr>
                <a:solidFill>
                  <a:schemeClr val="tx1"/>
                </a:solidFill>
                <a:latin typeface="等线 Light" panose="02010600030101010101" pitchFamily="2" charset="-122"/>
                <a:ea typeface="等线" panose="02010600030101010101" pitchFamily="2" charset="-122"/>
              </a:defRPr>
            </a:lvl1pPr>
            <a:lvl2pPr marL="742950" indent="-285750">
              <a:defRPr>
                <a:solidFill>
                  <a:schemeClr val="tx1"/>
                </a:solidFill>
                <a:latin typeface="等线 Light" panose="02010600030101010101" pitchFamily="2" charset="-122"/>
                <a:ea typeface="等线" panose="02010600030101010101" pitchFamily="2" charset="-122"/>
              </a:defRPr>
            </a:lvl2pPr>
            <a:lvl3pPr marL="1143000" indent="-228600">
              <a:defRPr>
                <a:solidFill>
                  <a:schemeClr val="tx1"/>
                </a:solidFill>
                <a:latin typeface="等线 Light" panose="02010600030101010101" pitchFamily="2" charset="-122"/>
                <a:ea typeface="等线" panose="02010600030101010101" pitchFamily="2" charset="-122"/>
              </a:defRPr>
            </a:lvl3pPr>
            <a:lvl4pPr marL="1600200" indent="-228600">
              <a:defRPr>
                <a:solidFill>
                  <a:schemeClr val="tx1"/>
                </a:solidFill>
                <a:latin typeface="等线 Light" panose="02010600030101010101" pitchFamily="2" charset="-122"/>
                <a:ea typeface="等线" panose="02010600030101010101" pitchFamily="2" charset="-122"/>
              </a:defRPr>
            </a:lvl4pPr>
            <a:lvl5pPr marL="2057400" indent="-228600">
              <a:defRPr>
                <a:solidFill>
                  <a:schemeClr val="tx1"/>
                </a:solidFill>
                <a:latin typeface="等线 Light"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9pPr>
          </a:lstStyle>
          <a:p>
            <a:pPr eaLnBrk="1" hangingPunct="1">
              <a:defRPr/>
            </a:pPr>
            <a:fld id="{8CFA4364-8050-49BC-A06D-ADD113013E52}" type="slidenum">
              <a:rPr lang="zh-CN" altLang="en-US" sz="1200" smtClean="0">
                <a:solidFill>
                  <a:schemeClr val="bg1"/>
                </a:solidFill>
                <a:latin typeface="微软雅黑" panose="020B0503020204020204" pitchFamily="34" charset="-122"/>
                <a:ea typeface="微软雅黑" panose="020B0503020204020204" pitchFamily="34" charset="-122"/>
              </a:rPr>
              <a:pPr eaLnBrk="1" hangingPunct="1">
                <a:defRPr/>
              </a:pPr>
              <a:t>‹#›</a:t>
            </a:fld>
            <a:endParaRPr lang="zh-CN" altLang="en-US" sz="1200">
              <a:solidFill>
                <a:schemeClr val="bg1"/>
              </a:solidFill>
              <a:latin typeface="微软雅黑" panose="020B0503020204020204" pitchFamily="34" charset="-122"/>
              <a:ea typeface="微软雅黑" panose="020B0503020204020204" pitchFamily="34" charset="-122"/>
            </a:endParaRPr>
          </a:p>
        </p:txBody>
      </p:sp>
      <p:pic>
        <p:nvPicPr>
          <p:cNvPr id="11" name="图片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4" name="图片 1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23963"/>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userDrawn="1"/>
        </p:nvSpPr>
        <p:spPr>
          <a:xfrm>
            <a:off x="8250238" y="311150"/>
            <a:ext cx="577850" cy="277813"/>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sp>
        <p:nvSpPr>
          <p:cNvPr id="16" name="灯片编号占位符 5"/>
          <p:cNvSpPr txBox="1">
            <a:spLocks/>
          </p:cNvSpPr>
          <p:nvPr userDrawn="1"/>
        </p:nvSpPr>
        <p:spPr>
          <a:xfrm>
            <a:off x="8697913" y="311150"/>
            <a:ext cx="365125" cy="277813"/>
          </a:xfrm>
          <a:prstGeom prst="rect">
            <a:avLst/>
          </a:prstGeom>
          <a:noFill/>
        </p:spPr>
        <p:txBody>
          <a:bodyPr wrap="none">
            <a:spAutoFit/>
          </a:bodyPr>
          <a:lstStyle>
            <a:lvl1pPr>
              <a:defRPr>
                <a:solidFill>
                  <a:schemeClr val="tx1"/>
                </a:solidFill>
                <a:latin typeface="等线 Light" panose="02010600030101010101" pitchFamily="2" charset="-122"/>
                <a:ea typeface="等线" panose="02010600030101010101" pitchFamily="2" charset="-122"/>
              </a:defRPr>
            </a:lvl1pPr>
            <a:lvl2pPr marL="742950" indent="-285750">
              <a:defRPr>
                <a:solidFill>
                  <a:schemeClr val="tx1"/>
                </a:solidFill>
                <a:latin typeface="等线 Light" panose="02010600030101010101" pitchFamily="2" charset="-122"/>
                <a:ea typeface="等线" panose="02010600030101010101" pitchFamily="2" charset="-122"/>
              </a:defRPr>
            </a:lvl2pPr>
            <a:lvl3pPr marL="1143000" indent="-228600">
              <a:defRPr>
                <a:solidFill>
                  <a:schemeClr val="tx1"/>
                </a:solidFill>
                <a:latin typeface="等线 Light" panose="02010600030101010101" pitchFamily="2" charset="-122"/>
                <a:ea typeface="等线" panose="02010600030101010101" pitchFamily="2" charset="-122"/>
              </a:defRPr>
            </a:lvl3pPr>
            <a:lvl4pPr marL="1600200" indent="-228600">
              <a:defRPr>
                <a:solidFill>
                  <a:schemeClr val="tx1"/>
                </a:solidFill>
                <a:latin typeface="等线 Light" panose="02010600030101010101" pitchFamily="2" charset="-122"/>
                <a:ea typeface="等线" panose="02010600030101010101" pitchFamily="2" charset="-122"/>
              </a:defRPr>
            </a:lvl4pPr>
            <a:lvl5pPr marL="2057400" indent="-228600">
              <a:defRPr>
                <a:solidFill>
                  <a:schemeClr val="tx1"/>
                </a:solidFill>
                <a:latin typeface="等线 Light"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9pPr>
          </a:lstStyle>
          <a:p>
            <a:pPr eaLnBrk="1" hangingPunct="1">
              <a:defRPr/>
            </a:pPr>
            <a:fld id="{26E30BA9-D84E-43A6-9A6B-81CB1CA8B088}" type="slidenum">
              <a:rPr lang="zh-CN" altLang="en-US" sz="1200" smtClean="0">
                <a:solidFill>
                  <a:schemeClr val="bg1"/>
                </a:solidFill>
                <a:latin typeface="微软雅黑" panose="020B0503020204020204" pitchFamily="34" charset="-122"/>
                <a:ea typeface="微软雅黑" panose="020B0503020204020204" pitchFamily="34" charset="-122"/>
              </a:rPr>
              <a:pPr eaLnBrk="1" hangingPunct="1">
                <a:defRPr/>
              </a:pPr>
              <a:t>‹#›</a:t>
            </a:fld>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3308261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5821363"/>
            <a:ext cx="9144000" cy="1036637"/>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0" y="6100763"/>
            <a:ext cx="1958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81038"/>
            <a:ext cx="9144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0" y="5821363"/>
            <a:ext cx="9144000" cy="1036637"/>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9" name="图片 1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67500" y="6100763"/>
            <a:ext cx="1958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81038"/>
            <a:ext cx="9144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57869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纯标题">
    <p:spTree>
      <p:nvGrpSpPr>
        <p:cNvPr id="1" name=""/>
        <p:cNvGrpSpPr/>
        <p:nvPr/>
      </p:nvGrpSpPr>
      <p:grpSpPr>
        <a:xfrm>
          <a:off x="0" y="0"/>
          <a:ext cx="0" cy="0"/>
          <a:chOff x="0" y="0"/>
          <a:chExt cx="0" cy="0"/>
        </a:xfrm>
      </p:grpSpPr>
      <p:pic>
        <p:nvPicPr>
          <p:cNvPr id="4"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713" y="174624"/>
            <a:ext cx="2249488" cy="59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51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3"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p:nvPr/>
        </p:nvSpPr>
        <p:spPr>
          <a:xfrm>
            <a:off x="8250238" y="311150"/>
            <a:ext cx="577850" cy="277813"/>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sp>
        <p:nvSpPr>
          <p:cNvPr id="8" name="灯片编号占位符 5"/>
          <p:cNvSpPr txBox="1">
            <a:spLocks/>
          </p:cNvSpPr>
          <p:nvPr/>
        </p:nvSpPr>
        <p:spPr>
          <a:xfrm>
            <a:off x="8696325" y="311150"/>
            <a:ext cx="447675" cy="277813"/>
          </a:xfrm>
          <a:prstGeom prst="rect">
            <a:avLst/>
          </a:prstGeom>
          <a:noFill/>
        </p:spPr>
        <p:txBody>
          <a:bodyPr>
            <a:spAutoFit/>
          </a:bodyPr>
          <a:lstStyle>
            <a:lvl1pPr>
              <a:defRPr>
                <a:solidFill>
                  <a:schemeClr val="tx1"/>
                </a:solidFill>
                <a:latin typeface="等线 Light" panose="02010600030101010101" pitchFamily="2" charset="-122"/>
                <a:ea typeface="等线" panose="02010600030101010101" pitchFamily="2" charset="-122"/>
              </a:defRPr>
            </a:lvl1pPr>
            <a:lvl2pPr marL="742950" indent="-285750">
              <a:defRPr>
                <a:solidFill>
                  <a:schemeClr val="tx1"/>
                </a:solidFill>
                <a:latin typeface="等线 Light" panose="02010600030101010101" pitchFamily="2" charset="-122"/>
                <a:ea typeface="等线" panose="02010600030101010101" pitchFamily="2" charset="-122"/>
              </a:defRPr>
            </a:lvl2pPr>
            <a:lvl3pPr marL="1143000" indent="-228600">
              <a:defRPr>
                <a:solidFill>
                  <a:schemeClr val="tx1"/>
                </a:solidFill>
                <a:latin typeface="等线 Light" panose="02010600030101010101" pitchFamily="2" charset="-122"/>
                <a:ea typeface="等线" panose="02010600030101010101" pitchFamily="2" charset="-122"/>
              </a:defRPr>
            </a:lvl3pPr>
            <a:lvl4pPr marL="1600200" indent="-228600">
              <a:defRPr>
                <a:solidFill>
                  <a:schemeClr val="tx1"/>
                </a:solidFill>
                <a:latin typeface="等线 Light" panose="02010600030101010101" pitchFamily="2" charset="-122"/>
                <a:ea typeface="等线" panose="02010600030101010101" pitchFamily="2" charset="-122"/>
              </a:defRPr>
            </a:lvl4pPr>
            <a:lvl5pPr marL="2057400" indent="-228600">
              <a:defRPr>
                <a:solidFill>
                  <a:schemeClr val="tx1"/>
                </a:solidFill>
                <a:latin typeface="等线 Light"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9pPr>
          </a:lstStyle>
          <a:p>
            <a:pPr eaLnBrk="1" hangingPunct="1">
              <a:defRPr/>
            </a:pPr>
            <a:fld id="{9D4064C6-DCD8-4283-AA25-44C9FF0467AD}" type="slidenum">
              <a:rPr lang="zh-CN" altLang="en-US" sz="1200" smtClean="0">
                <a:solidFill>
                  <a:schemeClr val="bg1"/>
                </a:solidFill>
                <a:latin typeface="微软雅黑" panose="020B0503020204020204" pitchFamily="34" charset="-122"/>
                <a:ea typeface="微软雅黑" panose="020B0503020204020204" pitchFamily="34" charset="-122"/>
              </a:rPr>
              <a:pPr eaLnBrk="1" hangingPunct="1">
                <a:defRPr/>
              </a:pPr>
              <a:t>‹#›</a:t>
            </a:fld>
            <a:endParaRPr lang="zh-CN" altLang="en-US" sz="1200">
              <a:solidFill>
                <a:schemeClr val="bg1"/>
              </a:solidFill>
              <a:latin typeface="微软雅黑" panose="020B0503020204020204" pitchFamily="34" charset="-122"/>
              <a:ea typeface="微软雅黑" panose="020B0503020204020204" pitchFamily="34" charset="-122"/>
            </a:endParaRPr>
          </a:p>
        </p:txBody>
      </p:sp>
      <p:pic>
        <p:nvPicPr>
          <p:cNvPr id="9" name="图片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23963"/>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p:cNvSpPr txBox="1"/>
          <p:nvPr userDrawn="1"/>
        </p:nvSpPr>
        <p:spPr>
          <a:xfrm>
            <a:off x="8250238" y="311150"/>
            <a:ext cx="577850" cy="277813"/>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sp>
        <p:nvSpPr>
          <p:cNvPr id="14" name="灯片编号占位符 5"/>
          <p:cNvSpPr txBox="1">
            <a:spLocks/>
          </p:cNvSpPr>
          <p:nvPr userDrawn="1"/>
        </p:nvSpPr>
        <p:spPr>
          <a:xfrm>
            <a:off x="8696325" y="311150"/>
            <a:ext cx="447675" cy="277813"/>
          </a:xfrm>
          <a:prstGeom prst="rect">
            <a:avLst/>
          </a:prstGeom>
          <a:noFill/>
        </p:spPr>
        <p:txBody>
          <a:bodyPr>
            <a:spAutoFit/>
          </a:bodyPr>
          <a:lstStyle>
            <a:lvl1pPr>
              <a:defRPr>
                <a:solidFill>
                  <a:schemeClr val="tx1"/>
                </a:solidFill>
                <a:latin typeface="等线 Light" panose="02010600030101010101" pitchFamily="2" charset="-122"/>
                <a:ea typeface="等线" panose="02010600030101010101" pitchFamily="2" charset="-122"/>
              </a:defRPr>
            </a:lvl1pPr>
            <a:lvl2pPr marL="742950" indent="-285750">
              <a:defRPr>
                <a:solidFill>
                  <a:schemeClr val="tx1"/>
                </a:solidFill>
                <a:latin typeface="等线 Light" panose="02010600030101010101" pitchFamily="2" charset="-122"/>
                <a:ea typeface="等线" panose="02010600030101010101" pitchFamily="2" charset="-122"/>
              </a:defRPr>
            </a:lvl2pPr>
            <a:lvl3pPr marL="1143000" indent="-228600">
              <a:defRPr>
                <a:solidFill>
                  <a:schemeClr val="tx1"/>
                </a:solidFill>
                <a:latin typeface="等线 Light" panose="02010600030101010101" pitchFamily="2" charset="-122"/>
                <a:ea typeface="等线" panose="02010600030101010101" pitchFamily="2" charset="-122"/>
              </a:defRPr>
            </a:lvl3pPr>
            <a:lvl4pPr marL="1600200" indent="-228600">
              <a:defRPr>
                <a:solidFill>
                  <a:schemeClr val="tx1"/>
                </a:solidFill>
                <a:latin typeface="等线 Light" panose="02010600030101010101" pitchFamily="2" charset="-122"/>
                <a:ea typeface="等线" panose="02010600030101010101" pitchFamily="2" charset="-122"/>
              </a:defRPr>
            </a:lvl4pPr>
            <a:lvl5pPr marL="2057400" indent="-228600">
              <a:defRPr>
                <a:solidFill>
                  <a:schemeClr val="tx1"/>
                </a:solidFill>
                <a:latin typeface="等线 Light"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Light" panose="02010600030101010101" pitchFamily="2" charset="-122"/>
                <a:ea typeface="等线" panose="02010600030101010101" pitchFamily="2" charset="-122"/>
              </a:defRPr>
            </a:lvl9pPr>
          </a:lstStyle>
          <a:p>
            <a:pPr eaLnBrk="1" hangingPunct="1">
              <a:defRPr/>
            </a:pPr>
            <a:fld id="{49E503C4-A8FB-4F3F-951A-CF6FC40493A8}" type="slidenum">
              <a:rPr lang="zh-CN" altLang="en-US" sz="1200" smtClean="0">
                <a:solidFill>
                  <a:schemeClr val="bg1"/>
                </a:solidFill>
                <a:latin typeface="微软雅黑" panose="020B0503020204020204" pitchFamily="34" charset="-122"/>
                <a:ea typeface="微软雅黑" panose="020B0503020204020204" pitchFamily="34" charset="-122"/>
              </a:rPr>
              <a:pPr eaLnBrk="1" hangingPunct="1">
                <a:defRPr/>
              </a:pPr>
              <a:t>‹#›</a:t>
            </a:fld>
            <a:endParaRPr lang="zh-CN" altLang="en-US" sz="1200">
              <a:solidFill>
                <a:schemeClr val="bg1"/>
              </a:solidFill>
              <a:latin typeface="微软雅黑" panose="020B0503020204020204" pitchFamily="34" charset="-122"/>
              <a:ea typeface="微软雅黑" panose="020B0503020204020204" pitchFamily="34" charset="-122"/>
            </a:endParaRPr>
          </a:p>
        </p:txBody>
      </p:sp>
      <p:pic>
        <p:nvPicPr>
          <p:cNvPr id="15" name="图片 2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23963"/>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40000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2" name="矩形 1"/>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4288"/>
            <a:ext cx="787400" cy="806450"/>
          </a:xfrm>
          <a:prstGeom prst="rect">
            <a:avLst/>
          </a:prstGeom>
          <a:noFill/>
          <a:ln>
            <a:noFill/>
          </a:ln>
          <a:effectLst>
            <a:prstShdw prst="shdw13">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2962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2"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8250238" y="311150"/>
            <a:ext cx="577850" cy="277813"/>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pic>
        <p:nvPicPr>
          <p:cNvPr id="6" name="图片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p:nvPr userDrawn="1"/>
        </p:nvSpPr>
        <p:spPr>
          <a:xfrm>
            <a:off x="8250238" y="311150"/>
            <a:ext cx="577850" cy="277813"/>
          </a:xfrm>
          <a:prstGeom prst="rect">
            <a:avLst/>
          </a:prstGeom>
          <a:noFill/>
        </p:spPr>
        <p:txBody>
          <a:bodyPr wrap="none">
            <a:spAutoFit/>
          </a:bodyPr>
          <a:lstStyle/>
          <a:p>
            <a:pPr eaLnBrk="1" fontAlgn="auto" hangingPunct="1">
              <a:spcBef>
                <a:spcPts val="0"/>
              </a:spcBef>
              <a:spcAft>
                <a:spcPts val="0"/>
              </a:spcAft>
              <a:defRPr/>
            </a:pPr>
            <a:r>
              <a:rPr lang="en-US" altLang="zh-CN" sz="1200" spc="-60" dirty="0">
                <a:solidFill>
                  <a:schemeClr val="bg1"/>
                </a:solidFill>
                <a:latin typeface="微软雅黑" panose="020B0503020204020204" pitchFamily="34" charset="-122"/>
                <a:ea typeface="微软雅黑" panose="020B0503020204020204" pitchFamily="34" charset="-122"/>
              </a:rPr>
              <a:t>Page .</a:t>
            </a:r>
            <a:endParaRPr lang="zh-CN" altLang="en-US" sz="1200" spc="-6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a:spLocks noGrp="1"/>
          </p:cNvSpPr>
          <p:nvPr>
            <p:ph type="sldNum" sz="quarter" idx="10"/>
          </p:nvPr>
        </p:nvSpPr>
        <p:spPr>
          <a:xfrm>
            <a:off x="8697913" y="312738"/>
            <a:ext cx="365125" cy="277812"/>
          </a:xfrm>
          <a:prstGeom prst="rect">
            <a:avLst/>
          </a:prstGeom>
        </p:spPr>
        <p:txBody>
          <a:bodyPr vert="horz" wrap="none" lIns="91440" tIns="45720" rIns="91440" bIns="45720" numCol="1" anchor="t" anchorCtr="0" compatLnSpc="1">
            <a:prstTxWarp prst="textNoShape">
              <a:avLst/>
            </a:prstTxWarp>
            <a:spAutoFit/>
          </a:bodyPr>
          <a:lstStyle>
            <a:lvl1pPr eaLnBrk="1" hangingPunct="1">
              <a:defRPr sz="1200">
                <a:solidFill>
                  <a:schemeClr val="bg1"/>
                </a:solidFill>
                <a:latin typeface="微软雅黑" panose="020B0503020204020204" pitchFamily="34" charset="-122"/>
                <a:ea typeface="微软雅黑" panose="020B0503020204020204" pitchFamily="34" charset="-122"/>
              </a:defRPr>
            </a:lvl1pPr>
          </a:lstStyle>
          <a:p>
            <a:pPr>
              <a:defRPr/>
            </a:pPr>
            <a:fld id="{298CCADD-2BEB-4098-9984-D6F5D497B362}" type="slidenum">
              <a:rPr lang="en-US" altLang="zh-CN"/>
              <a:pPr>
                <a:defRPr/>
              </a:pPr>
              <a:t>‹#›</a:t>
            </a:fld>
            <a:endParaRPr lang="en-US" altLang="zh-CN"/>
          </a:p>
        </p:txBody>
      </p:sp>
    </p:spTree>
    <p:extLst>
      <p:ext uri="{BB962C8B-B14F-4D97-AF65-F5344CB8AC3E}">
        <p14:creationId xmlns:p14="http://schemas.microsoft.com/office/powerpoint/2010/main" val="83270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5"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23963"/>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3713" y="174625"/>
            <a:ext cx="1517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3"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23963"/>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224914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pPr fontAlgn="auto">
              <a:spcAft>
                <a:spcPts val="0"/>
              </a:spcAft>
              <a:defRPr/>
            </a:pPr>
            <a:r>
              <a:rPr lang="zh-CN" altLang="en-US" dirty="0">
                <a:solidFill>
                  <a:schemeClr val="accent1"/>
                </a:solidFill>
              </a:rPr>
              <a:t>单击此处编辑母版标题样式</a:t>
            </a:r>
          </a:p>
        </p:txBody>
      </p:sp>
      <p:sp>
        <p:nvSpPr>
          <p:cNvPr id="1028" name="文本占位符 5"/>
          <p:cNvSpPr>
            <a:spLocks noGrp="1"/>
          </p:cNvSpPr>
          <p:nvPr>
            <p:ph type="body" idx="1"/>
          </p:nvPr>
        </p:nvSpPr>
        <p:spPr bwMode="auto">
          <a:xfrm>
            <a:off x="412750" y="808038"/>
            <a:ext cx="8340725"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6"/>
          <p:cNvSpPr/>
          <p:nvPr/>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30" name="图片 7"/>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pPr fontAlgn="auto">
              <a:spcAft>
                <a:spcPts val="0"/>
              </a:spcAft>
              <a:defRPr/>
            </a:pPr>
            <a:r>
              <a:rPr lang="zh-CN" altLang="en-US" dirty="0">
                <a:solidFill>
                  <a:schemeClr val="accent1"/>
                </a:solidFill>
              </a:rPr>
              <a:t>单击此处编辑母版标题样式</a:t>
            </a:r>
          </a:p>
        </p:txBody>
      </p:sp>
      <p:sp>
        <p:nvSpPr>
          <p:cNvPr id="10" name="矩形 9"/>
          <p:cNvSpPr/>
          <p:nvPr userDrawn="1"/>
        </p:nvSpPr>
        <p:spPr>
          <a:xfrm>
            <a:off x="0" y="6765925"/>
            <a:ext cx="9144000" cy="92075"/>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9310428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pitchFamily="2" charset="-122"/>
          <a:ea typeface="等线" pitchFamily="2" charset="-122"/>
        </a:defRPr>
      </a:lvl2pPr>
      <a:lvl3pPr algn="l" rtl="0" eaLnBrk="0" fontAlgn="base" hangingPunct="0">
        <a:lnSpc>
          <a:spcPct val="90000"/>
        </a:lnSpc>
        <a:spcBef>
          <a:spcPct val="0"/>
        </a:spcBef>
        <a:spcAft>
          <a:spcPct val="0"/>
        </a:spcAft>
        <a:defRPr sz="4400">
          <a:solidFill>
            <a:schemeClr val="tx1"/>
          </a:solidFill>
          <a:latin typeface="等线" pitchFamily="2" charset="-122"/>
          <a:ea typeface="等线" pitchFamily="2" charset="-122"/>
        </a:defRPr>
      </a:lvl3pPr>
      <a:lvl4pPr algn="l" rtl="0" eaLnBrk="0" fontAlgn="base" hangingPunct="0">
        <a:lnSpc>
          <a:spcPct val="90000"/>
        </a:lnSpc>
        <a:spcBef>
          <a:spcPct val="0"/>
        </a:spcBef>
        <a:spcAft>
          <a:spcPct val="0"/>
        </a:spcAft>
        <a:defRPr sz="4400">
          <a:solidFill>
            <a:schemeClr val="tx1"/>
          </a:solidFill>
          <a:latin typeface="等线" pitchFamily="2" charset="-122"/>
          <a:ea typeface="等线" pitchFamily="2" charset="-122"/>
        </a:defRPr>
      </a:lvl4pPr>
      <a:lvl5pPr algn="l" rtl="0" eaLnBrk="0" fontAlgn="base" hangingPunct="0">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p:titleStyle>
    <p:bodyStyle>
      <a:lvl1pPr marL="228600" indent="-228600" algn="l" rtl="0" eaLnBrk="0" fontAlgn="base" hangingPunct="0">
        <a:lnSpc>
          <a:spcPct val="120000"/>
        </a:lnSpc>
        <a:spcBef>
          <a:spcPts val="1000"/>
        </a:spcBef>
        <a:spcAft>
          <a:spcPct val="0"/>
        </a:spcAft>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accent1"/>
        </a:buClr>
        <a:buSzPct val="100000"/>
        <a:buFont typeface="Calibri" panose="020F0502020204030204" pitchFamily="34" charset="0"/>
        <a:buChar char="▪"/>
        <a:defRPr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accent1"/>
        </a:buClr>
        <a:buSzPct val="100000"/>
        <a:buFont typeface="Calibri" panose="020F050202020403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1.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7"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22.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49420B14-F94E-41E9-B15E-F6BC4BB5F3CD}"/>
              </a:ext>
            </a:extLst>
          </p:cNvPr>
          <p:cNvSpPr txBox="1">
            <a:spLocks/>
          </p:cNvSpPr>
          <p:nvPr/>
        </p:nvSpPr>
        <p:spPr>
          <a:xfrm>
            <a:off x="865362" y="2721991"/>
            <a:ext cx="7596993"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marL="0" marR="0" lvl="0" indent="0" algn="l" defTabSz="914400" rtl="0" eaLnBrk="0" fontAlgn="auto" latinLnBrk="0" hangingPunct="0">
              <a:lnSpc>
                <a:spcPct val="9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srgbClr val="036B9F"/>
                </a:solidFill>
                <a:effectLst/>
                <a:uLnTx/>
                <a:uFillTx/>
                <a:latin typeface="等线"/>
                <a:ea typeface="等线"/>
                <a:cs typeface="+mj-cs"/>
              </a:rPr>
              <a:t>第五章：</a:t>
            </a:r>
            <a:r>
              <a:rPr kumimoji="0" lang="zh-CN" altLang="en-US" sz="3600" b="1" i="0" u="none" strike="noStrike" kern="1200" cap="none" spc="0" normalizeH="0" baseline="0" noProof="0" dirty="0" smtClean="0">
                <a:ln>
                  <a:noFill/>
                </a:ln>
                <a:solidFill>
                  <a:srgbClr val="036B9F"/>
                </a:solidFill>
                <a:effectLst/>
                <a:uLnTx/>
                <a:uFillTx/>
                <a:latin typeface="等线"/>
                <a:ea typeface="等线"/>
                <a:cs typeface="+mj-cs"/>
              </a:rPr>
              <a:t>谓词逻辑的等值和推理演算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4257683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E8836E-9B2C-4D98-9905-A34EAA4BF4D4}"/>
              </a:ext>
            </a:extLst>
          </p:cNvPr>
          <p:cNvSpPr/>
          <p:nvPr/>
        </p:nvSpPr>
        <p:spPr>
          <a:xfrm>
            <a:off x="1133301" y="1742965"/>
            <a:ext cx="232627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smtClean="0">
                <a:solidFill>
                  <a:srgbClr val="3333FF"/>
                </a:solidFill>
                <a:latin typeface="华文中宋" panose="02010600040101010101" pitchFamily="2" charset="-122"/>
                <a:ea typeface="华文中宋" panose="02010600040101010101" pitchFamily="2" charset="-122"/>
              </a:rPr>
              <a:t>量词</a:t>
            </a:r>
            <a:r>
              <a:rPr lang="zh-CN" altLang="en-US" sz="2000" b="1" dirty="0">
                <a:solidFill>
                  <a:srgbClr val="3333FF"/>
                </a:solidFill>
                <a:latin typeface="华文中宋" panose="02010600040101010101" pitchFamily="2" charset="-122"/>
                <a:ea typeface="华文中宋" panose="02010600040101010101" pitchFamily="2" charset="-122"/>
              </a:rPr>
              <a:t>分配</a:t>
            </a:r>
            <a:r>
              <a:rPr lang="zh-CN" altLang="en-US" sz="2000" b="1" dirty="0" smtClean="0">
                <a:solidFill>
                  <a:srgbClr val="3333FF"/>
                </a:solidFill>
                <a:latin typeface="华文中宋" panose="02010600040101010101" pitchFamily="2" charset="-122"/>
                <a:ea typeface="华文中宋" panose="02010600040101010101" pitchFamily="2" charset="-122"/>
              </a:rPr>
              <a:t>等值</a:t>
            </a:r>
            <a:r>
              <a:rPr lang="zh-CN" altLang="en-US" sz="2000" b="1" dirty="0">
                <a:solidFill>
                  <a:srgbClr val="3333FF"/>
                </a:solidFill>
                <a:latin typeface="华文中宋" panose="02010600040101010101" pitchFamily="2" charset="-122"/>
                <a:ea typeface="华文中宋" panose="02010600040101010101" pitchFamily="2" charset="-122"/>
              </a:rPr>
              <a:t>式</a:t>
            </a: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29" name="矩形 28">
            <a:extLst>
              <a:ext uri="{FF2B5EF4-FFF2-40B4-BE49-F238E27FC236}">
                <a16:creationId xmlns:a16="http://schemas.microsoft.com/office/drawing/2014/main" id="{BD5AC374-A5AB-42AB-877A-7581A963E551}"/>
              </a:ext>
            </a:extLst>
          </p:cNvPr>
          <p:cNvSpPr/>
          <p:nvPr/>
        </p:nvSpPr>
        <p:spPr>
          <a:xfrm>
            <a:off x="1627638" y="2280351"/>
            <a:ext cx="2961067" cy="477054"/>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对</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的分配律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BD5AC374-A5AB-42AB-877A-7581A963E551}"/>
              </a:ext>
            </a:extLst>
          </p:cNvPr>
          <p:cNvSpPr/>
          <p:nvPr/>
        </p:nvSpPr>
        <p:spPr>
          <a:xfrm>
            <a:off x="3229224" y="861177"/>
            <a:ext cx="1916354" cy="861774"/>
          </a:xfrm>
          <a:prstGeom prst="rect">
            <a:avLst/>
          </a:prstGeom>
        </p:spPr>
        <p:txBody>
          <a:bodyPr wrap="square">
            <a:spAutoFit/>
          </a:bodyPr>
          <a:lstStyle/>
          <a:p>
            <a:pPr>
              <a:lnSpc>
                <a:spcPct val="125000"/>
              </a:lnSpc>
            </a:pP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均含有</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个体变元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p:cNvSpPr/>
          <p:nvPr/>
        </p:nvSpPr>
        <p:spPr>
          <a:xfrm>
            <a:off x="3236423" y="937933"/>
            <a:ext cx="1842654" cy="725365"/>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3316778" y="1707177"/>
            <a:ext cx="1204601" cy="69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BFD05C15-2FB0-4ADE-8DF1-B37EF0985C2E}"/>
              </a:ext>
            </a:extLst>
          </p:cNvPr>
          <p:cNvSpPr/>
          <p:nvPr/>
        </p:nvSpPr>
        <p:spPr>
          <a:xfrm>
            <a:off x="1966099" y="2914695"/>
            <a:ext cx="4512774"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1" name="矩形 30">
            <a:extLst>
              <a:ext uri="{FF2B5EF4-FFF2-40B4-BE49-F238E27FC236}">
                <a16:creationId xmlns:a16="http://schemas.microsoft.com/office/drawing/2014/main" id="{C3FCBEDA-E897-4AB7-BAB5-A55E230D6BBF}"/>
              </a:ext>
            </a:extLst>
          </p:cNvPr>
          <p:cNvSpPr/>
          <p:nvPr/>
        </p:nvSpPr>
        <p:spPr>
          <a:xfrm>
            <a:off x="1954610" y="3507458"/>
            <a:ext cx="4406279" cy="400110"/>
          </a:xfrm>
          <a:prstGeom prst="rect">
            <a:avLst/>
          </a:prstGeom>
        </p:spPr>
        <p:txBody>
          <a:bodyPr wrap="squar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2" name="矩形 31">
            <a:extLst>
              <a:ext uri="{FF2B5EF4-FFF2-40B4-BE49-F238E27FC236}">
                <a16:creationId xmlns:a16="http://schemas.microsoft.com/office/drawing/2014/main" id="{BD5AC374-A5AB-42AB-877A-7581A963E551}"/>
              </a:ext>
            </a:extLst>
          </p:cNvPr>
          <p:cNvSpPr/>
          <p:nvPr/>
        </p:nvSpPr>
        <p:spPr>
          <a:xfrm>
            <a:off x="340550" y="4100221"/>
            <a:ext cx="1741787"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设在解释</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1E30D849-6A6C-4CDF-A9A3-445DE7E225B4}"/>
              </a:ext>
            </a:extLst>
          </p:cNvPr>
          <p:cNvSpPr/>
          <p:nvPr/>
        </p:nvSpPr>
        <p:spPr>
          <a:xfrm>
            <a:off x="988004" y="4559856"/>
            <a:ext cx="2587853" cy="400110"/>
          </a:xfrm>
          <a:prstGeom prst="rect">
            <a:avLst/>
          </a:prstGeom>
        </p:spPr>
        <p:txBody>
          <a:bodyPr wrap="squar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4" name="右箭头 33"/>
          <p:cNvSpPr/>
          <p:nvPr/>
        </p:nvSpPr>
        <p:spPr>
          <a:xfrm>
            <a:off x="488821" y="5131959"/>
            <a:ext cx="309318" cy="2099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BD5AC374-A5AB-42AB-877A-7581A963E551}"/>
                  </a:ext>
                </a:extLst>
              </p:cNvPr>
              <p:cNvSpPr/>
              <p:nvPr/>
            </p:nvSpPr>
            <p:spPr>
              <a:xfrm>
                <a:off x="870620" y="4989963"/>
                <a:ext cx="2092866"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对任一</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14:m>
                  <m:oMath xmlns:m="http://schemas.openxmlformats.org/officeDocument/2006/math">
                    <m:r>
                      <a:rPr lang="en-US" altLang="zh-CN" sz="2000" b="1"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37" name="矩形 36">
                <a:extLst>
                  <a:ext uri="{FF2B5EF4-FFF2-40B4-BE49-F238E27FC236}">
                    <a16:creationId xmlns:a16="http://schemas.microsoft.com/office/drawing/2014/main" id="{BD5AC374-A5AB-42AB-877A-7581A963E551}"/>
                  </a:ext>
                </a:extLst>
              </p:cNvPr>
              <p:cNvSpPr>
                <a:spLocks noRot="1" noChangeAspect="1" noMove="1" noResize="1" noEditPoints="1" noAdjustHandles="1" noChangeArrowheads="1" noChangeShapeType="1" noTextEdit="1"/>
              </p:cNvSpPr>
              <p:nvPr/>
            </p:nvSpPr>
            <p:spPr>
              <a:xfrm>
                <a:off x="870620" y="4989963"/>
                <a:ext cx="2092866" cy="477054"/>
              </a:xfrm>
              <a:prstGeom prst="rect">
                <a:avLst/>
              </a:prstGeom>
              <a:blipFill>
                <a:blip r:embed="rId2"/>
                <a:stretch>
                  <a:fillRect l="-3207" b="-15385"/>
                </a:stretch>
              </a:blipFill>
            </p:spPr>
            <p:txBody>
              <a:bodyPr/>
              <a:lstStyle/>
              <a:p>
                <a:r>
                  <a:rPr lang="zh-CN" altLang="en-US">
                    <a:noFill/>
                  </a:rPr>
                  <a:t> </a:t>
                </a:r>
              </a:p>
            </p:txBody>
          </p:sp>
        </mc:Fallback>
      </mc:AlternateContent>
      <p:sp>
        <p:nvSpPr>
          <p:cNvPr id="38" name="矩形 37">
            <a:extLst>
              <a:ext uri="{FF2B5EF4-FFF2-40B4-BE49-F238E27FC236}">
                <a16:creationId xmlns:a16="http://schemas.microsoft.com/office/drawing/2014/main" id="{1E30D849-6A6C-4CDF-A9A3-445DE7E225B4}"/>
              </a:ext>
            </a:extLst>
          </p:cNvPr>
          <p:cNvSpPr/>
          <p:nvPr/>
        </p:nvSpPr>
        <p:spPr>
          <a:xfrm>
            <a:off x="2660674" y="5049895"/>
            <a:ext cx="1945961" cy="400110"/>
          </a:xfrm>
          <a:prstGeom prst="rect">
            <a:avLst/>
          </a:prstGeom>
        </p:spPr>
        <p:txBody>
          <a:bodyPr wrap="square">
            <a:spAutoFit/>
          </a:bodyPr>
          <a:lstStyle/>
          <a:p>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7" name="右箭头 46"/>
          <p:cNvSpPr/>
          <p:nvPr/>
        </p:nvSpPr>
        <p:spPr>
          <a:xfrm>
            <a:off x="488821" y="5686643"/>
            <a:ext cx="309317" cy="2099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1E30D849-6A6C-4CDF-A9A3-445DE7E225B4}"/>
              </a:ext>
            </a:extLst>
          </p:cNvPr>
          <p:cNvSpPr/>
          <p:nvPr/>
        </p:nvSpPr>
        <p:spPr>
          <a:xfrm>
            <a:off x="2681242" y="5585399"/>
            <a:ext cx="1904824"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2" name="右箭头 51"/>
          <p:cNvSpPr/>
          <p:nvPr/>
        </p:nvSpPr>
        <p:spPr>
          <a:xfrm>
            <a:off x="488821" y="6241327"/>
            <a:ext cx="309316" cy="2099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BFD05C15-2FB0-4ADE-8DF1-B37EF0985C2E}"/>
              </a:ext>
            </a:extLst>
          </p:cNvPr>
          <p:cNvSpPr/>
          <p:nvPr/>
        </p:nvSpPr>
        <p:spPr>
          <a:xfrm>
            <a:off x="885031" y="6106524"/>
            <a:ext cx="2906958" cy="400110"/>
          </a:xfrm>
          <a:prstGeom prst="rect">
            <a:avLst/>
          </a:prstGeom>
        </p:spPr>
        <p:txBody>
          <a:bodyPr wrap="squar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BD5AC374-A5AB-42AB-877A-7581A963E551}"/>
                  </a:ext>
                </a:extLst>
              </p:cNvPr>
              <p:cNvSpPr/>
              <p:nvPr/>
            </p:nvSpPr>
            <p:spPr>
              <a:xfrm>
                <a:off x="885031" y="5546927"/>
                <a:ext cx="2092866"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对任一</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14:m>
                  <m:oMath xmlns:m="http://schemas.openxmlformats.org/officeDocument/2006/math">
                    <m:r>
                      <a:rPr lang="en-US" altLang="zh-CN" sz="2000" b="1"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54" name="矩形 53">
                <a:extLst>
                  <a:ext uri="{FF2B5EF4-FFF2-40B4-BE49-F238E27FC236}">
                    <a16:creationId xmlns:a16="http://schemas.microsoft.com/office/drawing/2014/main" id="{BD5AC374-A5AB-42AB-877A-7581A963E551}"/>
                  </a:ext>
                </a:extLst>
              </p:cNvPr>
              <p:cNvSpPr>
                <a:spLocks noRot="1" noChangeAspect="1" noMove="1" noResize="1" noEditPoints="1" noAdjustHandles="1" noChangeArrowheads="1" noChangeShapeType="1" noTextEdit="1"/>
              </p:cNvSpPr>
              <p:nvPr/>
            </p:nvSpPr>
            <p:spPr>
              <a:xfrm>
                <a:off x="885031" y="5546927"/>
                <a:ext cx="2092866" cy="477054"/>
              </a:xfrm>
              <a:prstGeom prst="rect">
                <a:avLst/>
              </a:prstGeom>
              <a:blipFill>
                <a:blip r:embed="rId3"/>
                <a:stretch>
                  <a:fillRect l="-2907" b="-15385"/>
                </a:stretch>
              </a:blipFill>
            </p:spPr>
            <p:txBody>
              <a:bodyPr/>
              <a:lstStyle/>
              <a:p>
                <a:r>
                  <a:rPr lang="zh-CN" altLang="en-US">
                    <a:noFill/>
                  </a:rPr>
                  <a:t> </a:t>
                </a:r>
              </a:p>
            </p:txBody>
          </p:sp>
        </mc:Fallback>
      </mc:AlternateContent>
      <p:cxnSp>
        <p:nvCxnSpPr>
          <p:cNvPr id="6" name="直接箭头连接符 5"/>
          <p:cNvCxnSpPr/>
          <p:nvPr/>
        </p:nvCxnSpPr>
        <p:spPr>
          <a:xfrm flipV="1">
            <a:off x="300644" y="4338748"/>
            <a:ext cx="24938" cy="211256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BD5AC374-A5AB-42AB-877A-7581A963E551}"/>
              </a:ext>
            </a:extLst>
          </p:cNvPr>
          <p:cNvSpPr/>
          <p:nvPr/>
        </p:nvSpPr>
        <p:spPr>
          <a:xfrm>
            <a:off x="4786518" y="4100221"/>
            <a:ext cx="1741787"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设在解释</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7" name="矩形 66">
            <a:extLst>
              <a:ext uri="{FF2B5EF4-FFF2-40B4-BE49-F238E27FC236}">
                <a16:creationId xmlns:a16="http://schemas.microsoft.com/office/drawing/2014/main" id="{1E30D849-6A6C-4CDF-A9A3-445DE7E225B4}"/>
              </a:ext>
            </a:extLst>
          </p:cNvPr>
          <p:cNvSpPr/>
          <p:nvPr/>
        </p:nvSpPr>
        <p:spPr>
          <a:xfrm>
            <a:off x="5433972" y="4559856"/>
            <a:ext cx="2587853" cy="400110"/>
          </a:xfrm>
          <a:prstGeom prst="rect">
            <a:avLst/>
          </a:prstGeom>
        </p:spPr>
        <p:txBody>
          <a:bodyPr wrap="squar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8" name="右箭头 67"/>
          <p:cNvSpPr/>
          <p:nvPr/>
        </p:nvSpPr>
        <p:spPr>
          <a:xfrm>
            <a:off x="4934789" y="5131959"/>
            <a:ext cx="309318" cy="2099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9" name="矩形 68">
                <a:extLst>
                  <a:ext uri="{FF2B5EF4-FFF2-40B4-BE49-F238E27FC236}">
                    <a16:creationId xmlns:a16="http://schemas.microsoft.com/office/drawing/2014/main" id="{BD5AC374-A5AB-42AB-877A-7581A963E551}"/>
                  </a:ext>
                </a:extLst>
              </p:cNvPr>
              <p:cNvSpPr/>
              <p:nvPr/>
            </p:nvSpPr>
            <p:spPr>
              <a:xfrm>
                <a:off x="5316588" y="4989963"/>
                <a:ext cx="1541412" cy="477054"/>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14:m>
                  <m:oMath xmlns:m="http://schemas.openxmlformats.org/officeDocument/2006/math">
                    <m:r>
                      <a:rPr lang="en-US" altLang="zh-CN" sz="2000" b="1"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69" name="矩形 68">
                <a:extLst>
                  <a:ext uri="{FF2B5EF4-FFF2-40B4-BE49-F238E27FC236}">
                    <a16:creationId xmlns:a16="http://schemas.microsoft.com/office/drawing/2014/main" id="{BD5AC374-A5AB-42AB-877A-7581A963E551}"/>
                  </a:ext>
                </a:extLst>
              </p:cNvPr>
              <p:cNvSpPr>
                <a:spLocks noRot="1" noChangeAspect="1" noMove="1" noResize="1" noEditPoints="1" noAdjustHandles="1" noChangeArrowheads="1" noChangeShapeType="1" noTextEdit="1"/>
              </p:cNvSpPr>
              <p:nvPr/>
            </p:nvSpPr>
            <p:spPr>
              <a:xfrm>
                <a:off x="5316588" y="4989963"/>
                <a:ext cx="1541412" cy="477054"/>
              </a:xfrm>
              <a:prstGeom prst="rect">
                <a:avLst/>
              </a:prstGeom>
              <a:blipFill>
                <a:blip r:embed="rId4"/>
                <a:stretch>
                  <a:fillRect l="-3953" r="-2767" b="-15385"/>
                </a:stretch>
              </a:blipFill>
            </p:spPr>
            <p:txBody>
              <a:bodyPr/>
              <a:lstStyle/>
              <a:p>
                <a:r>
                  <a:rPr lang="zh-CN" altLang="en-US">
                    <a:noFill/>
                  </a:rPr>
                  <a:t> </a:t>
                </a:r>
              </a:p>
            </p:txBody>
          </p:sp>
        </mc:Fallback>
      </mc:AlternateContent>
      <p:sp>
        <p:nvSpPr>
          <p:cNvPr id="70" name="矩形 69">
            <a:extLst>
              <a:ext uri="{FF2B5EF4-FFF2-40B4-BE49-F238E27FC236}">
                <a16:creationId xmlns:a16="http://schemas.microsoft.com/office/drawing/2014/main" id="{1E30D849-6A6C-4CDF-A9A3-445DE7E225B4}"/>
              </a:ext>
            </a:extLst>
          </p:cNvPr>
          <p:cNvSpPr/>
          <p:nvPr/>
        </p:nvSpPr>
        <p:spPr>
          <a:xfrm>
            <a:off x="6723832" y="5042509"/>
            <a:ext cx="2037358"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1" name="右箭头 70"/>
          <p:cNvSpPr/>
          <p:nvPr/>
        </p:nvSpPr>
        <p:spPr>
          <a:xfrm>
            <a:off x="4934789" y="5686643"/>
            <a:ext cx="309317" cy="2099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1E30D849-6A6C-4CDF-A9A3-445DE7E225B4}"/>
              </a:ext>
            </a:extLst>
          </p:cNvPr>
          <p:cNvSpPr/>
          <p:nvPr/>
        </p:nvSpPr>
        <p:spPr>
          <a:xfrm>
            <a:off x="6723831" y="5585399"/>
            <a:ext cx="2361979"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或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3" name="右箭头 72"/>
          <p:cNvSpPr/>
          <p:nvPr/>
        </p:nvSpPr>
        <p:spPr>
          <a:xfrm>
            <a:off x="4934789" y="6241327"/>
            <a:ext cx="309316" cy="2099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BFD05C15-2FB0-4ADE-8DF1-B37EF0985C2E}"/>
              </a:ext>
            </a:extLst>
          </p:cNvPr>
          <p:cNvSpPr/>
          <p:nvPr/>
        </p:nvSpPr>
        <p:spPr>
          <a:xfrm>
            <a:off x="5330998" y="6106524"/>
            <a:ext cx="2690827" cy="400110"/>
          </a:xfrm>
          <a:prstGeom prst="rect">
            <a:avLst/>
          </a:prstGeom>
        </p:spPr>
        <p:txBody>
          <a:bodyPr wrap="square">
            <a:spAutoFit/>
          </a:bodyPr>
          <a:lstStyle/>
          <a:p>
            <a:pPr marL="0" lvl="1"/>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cxnSp>
        <p:nvCxnSpPr>
          <p:cNvPr id="76" name="直接箭头连接符 75"/>
          <p:cNvCxnSpPr/>
          <p:nvPr/>
        </p:nvCxnSpPr>
        <p:spPr>
          <a:xfrm flipV="1">
            <a:off x="4746612" y="4338748"/>
            <a:ext cx="24938" cy="211256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矩形 76">
                <a:extLst>
                  <a:ext uri="{FF2B5EF4-FFF2-40B4-BE49-F238E27FC236}">
                    <a16:creationId xmlns:a16="http://schemas.microsoft.com/office/drawing/2014/main" id="{BD5AC374-A5AB-42AB-877A-7581A963E551}"/>
                  </a:ext>
                </a:extLst>
              </p:cNvPr>
              <p:cNvSpPr/>
              <p:nvPr/>
            </p:nvSpPr>
            <p:spPr>
              <a:xfrm>
                <a:off x="5330999" y="5543082"/>
                <a:ext cx="1541412" cy="477054"/>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14:m>
                  <m:oMath xmlns:m="http://schemas.openxmlformats.org/officeDocument/2006/math">
                    <m:r>
                      <a:rPr lang="en-US" altLang="zh-CN" sz="2000" b="1"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77" name="矩形 76">
                <a:extLst>
                  <a:ext uri="{FF2B5EF4-FFF2-40B4-BE49-F238E27FC236}">
                    <a16:creationId xmlns:a16="http://schemas.microsoft.com/office/drawing/2014/main" id="{BD5AC374-A5AB-42AB-877A-7581A963E551}"/>
                  </a:ext>
                </a:extLst>
              </p:cNvPr>
              <p:cNvSpPr>
                <a:spLocks noRot="1" noChangeAspect="1" noMove="1" noResize="1" noEditPoints="1" noAdjustHandles="1" noChangeArrowheads="1" noChangeShapeType="1" noTextEdit="1"/>
              </p:cNvSpPr>
              <p:nvPr/>
            </p:nvSpPr>
            <p:spPr>
              <a:xfrm>
                <a:off x="5330999" y="5543082"/>
                <a:ext cx="1541412" cy="477054"/>
              </a:xfrm>
              <a:prstGeom prst="rect">
                <a:avLst/>
              </a:prstGeom>
              <a:blipFill>
                <a:blip r:embed="rId5"/>
                <a:stretch>
                  <a:fillRect l="-4365" r="-2778" b="-13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195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1000"/>
                                        <p:tgtEl>
                                          <p:spTgt spid="47"/>
                                        </p:tgtEl>
                                      </p:cBhvr>
                                    </p:animEffect>
                                    <p:anim calcmode="lin" valueType="num">
                                      <p:cBhvr>
                                        <p:cTn id="57" dur="1000" fill="hold"/>
                                        <p:tgtEl>
                                          <p:spTgt spid="47"/>
                                        </p:tgtEl>
                                        <p:attrNameLst>
                                          <p:attrName>ppt_x</p:attrName>
                                        </p:attrNameLst>
                                      </p:cBhvr>
                                      <p:tavLst>
                                        <p:tav tm="0">
                                          <p:val>
                                            <p:strVal val="#ppt_x"/>
                                          </p:val>
                                        </p:tav>
                                        <p:tav tm="100000">
                                          <p:val>
                                            <p:strVal val="#ppt_x"/>
                                          </p:val>
                                        </p:tav>
                                      </p:tavLst>
                                    </p:anim>
                                    <p:anim calcmode="lin" valueType="num">
                                      <p:cBhvr>
                                        <p:cTn id="5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1000"/>
                                        <p:tgtEl>
                                          <p:spTgt spid="54"/>
                                        </p:tgtEl>
                                      </p:cBhvr>
                                    </p:animEffect>
                                    <p:anim calcmode="lin" valueType="num">
                                      <p:cBhvr>
                                        <p:cTn id="64" dur="1000" fill="hold"/>
                                        <p:tgtEl>
                                          <p:spTgt spid="54"/>
                                        </p:tgtEl>
                                        <p:attrNameLst>
                                          <p:attrName>ppt_x</p:attrName>
                                        </p:attrNameLst>
                                      </p:cBhvr>
                                      <p:tavLst>
                                        <p:tav tm="0">
                                          <p:val>
                                            <p:strVal val="#ppt_x"/>
                                          </p:val>
                                        </p:tav>
                                        <p:tav tm="100000">
                                          <p:val>
                                            <p:strVal val="#ppt_x"/>
                                          </p:val>
                                        </p:tav>
                                      </p:tavLst>
                                    </p:anim>
                                    <p:anim calcmode="lin" valueType="num">
                                      <p:cBhvr>
                                        <p:cTn id="6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1000"/>
                                        <p:tgtEl>
                                          <p:spTgt spid="51"/>
                                        </p:tgtEl>
                                      </p:cBhvr>
                                    </p:animEffect>
                                    <p:anim calcmode="lin" valueType="num">
                                      <p:cBhvr>
                                        <p:cTn id="71" dur="1000" fill="hold"/>
                                        <p:tgtEl>
                                          <p:spTgt spid="51"/>
                                        </p:tgtEl>
                                        <p:attrNameLst>
                                          <p:attrName>ppt_x</p:attrName>
                                        </p:attrNameLst>
                                      </p:cBhvr>
                                      <p:tavLst>
                                        <p:tav tm="0">
                                          <p:val>
                                            <p:strVal val="#ppt_x"/>
                                          </p:val>
                                        </p:tav>
                                        <p:tav tm="100000">
                                          <p:val>
                                            <p:strVal val="#ppt_x"/>
                                          </p:val>
                                        </p:tav>
                                      </p:tavLst>
                                    </p:anim>
                                    <p:anim calcmode="lin" valueType="num">
                                      <p:cBhvr>
                                        <p:cTn id="7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1000"/>
                                        <p:tgtEl>
                                          <p:spTgt spid="53"/>
                                        </p:tgtEl>
                                      </p:cBhvr>
                                    </p:animEffect>
                                    <p:anim calcmode="lin" valueType="num">
                                      <p:cBhvr>
                                        <p:cTn id="85" dur="1000" fill="hold"/>
                                        <p:tgtEl>
                                          <p:spTgt spid="53"/>
                                        </p:tgtEl>
                                        <p:attrNameLst>
                                          <p:attrName>ppt_x</p:attrName>
                                        </p:attrNameLst>
                                      </p:cBhvr>
                                      <p:tavLst>
                                        <p:tav tm="0">
                                          <p:val>
                                            <p:strVal val="#ppt_x"/>
                                          </p:val>
                                        </p:tav>
                                        <p:tav tm="100000">
                                          <p:val>
                                            <p:strVal val="#ppt_x"/>
                                          </p:val>
                                        </p:tav>
                                      </p:tavLst>
                                    </p:anim>
                                    <p:anim calcmode="lin" valueType="num">
                                      <p:cBhvr>
                                        <p:cTn id="8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1000"/>
                                        <p:tgtEl>
                                          <p:spTgt spid="6"/>
                                        </p:tgtEl>
                                      </p:cBhvr>
                                    </p:animEffect>
                                    <p:anim calcmode="lin" valueType="num">
                                      <p:cBhvr>
                                        <p:cTn id="92" dur="1000" fill="hold"/>
                                        <p:tgtEl>
                                          <p:spTgt spid="6"/>
                                        </p:tgtEl>
                                        <p:attrNameLst>
                                          <p:attrName>ppt_x</p:attrName>
                                        </p:attrNameLst>
                                      </p:cBhvr>
                                      <p:tavLst>
                                        <p:tav tm="0">
                                          <p:val>
                                            <p:strVal val="#ppt_x"/>
                                          </p:val>
                                        </p:tav>
                                        <p:tav tm="100000">
                                          <p:val>
                                            <p:strVal val="#ppt_x"/>
                                          </p:val>
                                        </p:tav>
                                      </p:tavLst>
                                    </p:anim>
                                    <p:anim calcmode="lin" valueType="num">
                                      <p:cBhvr>
                                        <p:cTn id="9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1000"/>
                                        <p:tgtEl>
                                          <p:spTgt spid="31"/>
                                        </p:tgtEl>
                                      </p:cBhvr>
                                    </p:animEffect>
                                    <p:anim calcmode="lin" valueType="num">
                                      <p:cBhvr>
                                        <p:cTn id="99" dur="1000" fill="hold"/>
                                        <p:tgtEl>
                                          <p:spTgt spid="31"/>
                                        </p:tgtEl>
                                        <p:attrNameLst>
                                          <p:attrName>ppt_x</p:attrName>
                                        </p:attrNameLst>
                                      </p:cBhvr>
                                      <p:tavLst>
                                        <p:tav tm="0">
                                          <p:val>
                                            <p:strVal val="#ppt_x"/>
                                          </p:val>
                                        </p:tav>
                                        <p:tav tm="100000">
                                          <p:val>
                                            <p:strVal val="#ppt_x"/>
                                          </p:val>
                                        </p:tav>
                                      </p:tavLst>
                                    </p:anim>
                                    <p:anim calcmode="lin" valueType="num">
                                      <p:cBhvr>
                                        <p:cTn id="10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1000"/>
                                        <p:tgtEl>
                                          <p:spTgt spid="66"/>
                                        </p:tgtEl>
                                      </p:cBhvr>
                                    </p:animEffect>
                                    <p:anim calcmode="lin" valueType="num">
                                      <p:cBhvr>
                                        <p:cTn id="106" dur="1000" fill="hold"/>
                                        <p:tgtEl>
                                          <p:spTgt spid="66"/>
                                        </p:tgtEl>
                                        <p:attrNameLst>
                                          <p:attrName>ppt_x</p:attrName>
                                        </p:attrNameLst>
                                      </p:cBhvr>
                                      <p:tavLst>
                                        <p:tav tm="0">
                                          <p:val>
                                            <p:strVal val="#ppt_x"/>
                                          </p:val>
                                        </p:tav>
                                        <p:tav tm="100000">
                                          <p:val>
                                            <p:strVal val="#ppt_x"/>
                                          </p:val>
                                        </p:tav>
                                      </p:tavLst>
                                    </p:anim>
                                    <p:anim calcmode="lin" valueType="num">
                                      <p:cBhvr>
                                        <p:cTn id="10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67">
                                            <p:txEl>
                                              <p:pRg st="0" end="0"/>
                                            </p:txEl>
                                          </p:spTgt>
                                        </p:tgtEl>
                                        <p:attrNameLst>
                                          <p:attrName>style.visibility</p:attrName>
                                        </p:attrNameLst>
                                      </p:cBhvr>
                                      <p:to>
                                        <p:strVal val="visible"/>
                                      </p:to>
                                    </p:set>
                                    <p:animEffect transition="in" filter="fade">
                                      <p:cBhvr>
                                        <p:cTn id="112" dur="1000"/>
                                        <p:tgtEl>
                                          <p:spTgt spid="67">
                                            <p:txEl>
                                              <p:pRg st="0" end="0"/>
                                            </p:txEl>
                                          </p:spTgt>
                                        </p:tgtEl>
                                      </p:cBhvr>
                                    </p:animEffect>
                                    <p:anim calcmode="lin" valueType="num">
                                      <p:cBhvr>
                                        <p:cTn id="113" dur="1000" fill="hold"/>
                                        <p:tgtEl>
                                          <p:spTgt spid="67">
                                            <p:txEl>
                                              <p:pRg st="0" end="0"/>
                                            </p:txEl>
                                          </p:spTgt>
                                        </p:tgtEl>
                                        <p:attrNameLst>
                                          <p:attrName>ppt_x</p:attrName>
                                        </p:attrNameLst>
                                      </p:cBhvr>
                                      <p:tavLst>
                                        <p:tav tm="0">
                                          <p:val>
                                            <p:strVal val="#ppt_x"/>
                                          </p:val>
                                        </p:tav>
                                        <p:tav tm="100000">
                                          <p:val>
                                            <p:strVal val="#ppt_x"/>
                                          </p:val>
                                        </p:tav>
                                      </p:tavLst>
                                    </p:anim>
                                    <p:anim calcmode="lin" valueType="num">
                                      <p:cBhvr>
                                        <p:cTn id="114" dur="1000" fill="hold"/>
                                        <p:tgtEl>
                                          <p:spTgt spid="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1000"/>
                                        <p:tgtEl>
                                          <p:spTgt spid="68"/>
                                        </p:tgtEl>
                                      </p:cBhvr>
                                    </p:animEffect>
                                    <p:anim calcmode="lin" valueType="num">
                                      <p:cBhvr>
                                        <p:cTn id="120" dur="1000" fill="hold"/>
                                        <p:tgtEl>
                                          <p:spTgt spid="68"/>
                                        </p:tgtEl>
                                        <p:attrNameLst>
                                          <p:attrName>ppt_x</p:attrName>
                                        </p:attrNameLst>
                                      </p:cBhvr>
                                      <p:tavLst>
                                        <p:tav tm="0">
                                          <p:val>
                                            <p:strVal val="#ppt_x"/>
                                          </p:val>
                                        </p:tav>
                                        <p:tav tm="100000">
                                          <p:val>
                                            <p:strVal val="#ppt_x"/>
                                          </p:val>
                                        </p:tav>
                                      </p:tavLst>
                                    </p:anim>
                                    <p:anim calcmode="lin" valueType="num">
                                      <p:cBhvr>
                                        <p:cTn id="12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fade">
                                      <p:cBhvr>
                                        <p:cTn id="126" dur="1000"/>
                                        <p:tgtEl>
                                          <p:spTgt spid="69"/>
                                        </p:tgtEl>
                                      </p:cBhvr>
                                    </p:animEffect>
                                    <p:anim calcmode="lin" valueType="num">
                                      <p:cBhvr>
                                        <p:cTn id="127" dur="1000" fill="hold"/>
                                        <p:tgtEl>
                                          <p:spTgt spid="69"/>
                                        </p:tgtEl>
                                        <p:attrNameLst>
                                          <p:attrName>ppt_x</p:attrName>
                                        </p:attrNameLst>
                                      </p:cBhvr>
                                      <p:tavLst>
                                        <p:tav tm="0">
                                          <p:val>
                                            <p:strVal val="#ppt_x"/>
                                          </p:val>
                                        </p:tav>
                                        <p:tav tm="100000">
                                          <p:val>
                                            <p:strVal val="#ppt_x"/>
                                          </p:val>
                                        </p:tav>
                                      </p:tavLst>
                                    </p:anim>
                                    <p:anim calcmode="lin" valueType="num">
                                      <p:cBhvr>
                                        <p:cTn id="128"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fade">
                                      <p:cBhvr>
                                        <p:cTn id="133" dur="1000"/>
                                        <p:tgtEl>
                                          <p:spTgt spid="70"/>
                                        </p:tgtEl>
                                      </p:cBhvr>
                                    </p:animEffect>
                                    <p:anim calcmode="lin" valueType="num">
                                      <p:cBhvr>
                                        <p:cTn id="134" dur="1000" fill="hold"/>
                                        <p:tgtEl>
                                          <p:spTgt spid="70"/>
                                        </p:tgtEl>
                                        <p:attrNameLst>
                                          <p:attrName>ppt_x</p:attrName>
                                        </p:attrNameLst>
                                      </p:cBhvr>
                                      <p:tavLst>
                                        <p:tav tm="0">
                                          <p:val>
                                            <p:strVal val="#ppt_x"/>
                                          </p:val>
                                        </p:tav>
                                        <p:tav tm="100000">
                                          <p:val>
                                            <p:strVal val="#ppt_x"/>
                                          </p:val>
                                        </p:tav>
                                      </p:tavLst>
                                    </p:anim>
                                    <p:anim calcmode="lin" valueType="num">
                                      <p:cBhvr>
                                        <p:cTn id="135"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71"/>
                                        </p:tgtEl>
                                        <p:attrNameLst>
                                          <p:attrName>style.visibility</p:attrName>
                                        </p:attrNameLst>
                                      </p:cBhvr>
                                      <p:to>
                                        <p:strVal val="visible"/>
                                      </p:to>
                                    </p:set>
                                    <p:animEffect transition="in" filter="fade">
                                      <p:cBhvr>
                                        <p:cTn id="140" dur="1000"/>
                                        <p:tgtEl>
                                          <p:spTgt spid="71"/>
                                        </p:tgtEl>
                                      </p:cBhvr>
                                    </p:animEffect>
                                    <p:anim calcmode="lin" valueType="num">
                                      <p:cBhvr>
                                        <p:cTn id="141" dur="1000" fill="hold"/>
                                        <p:tgtEl>
                                          <p:spTgt spid="71"/>
                                        </p:tgtEl>
                                        <p:attrNameLst>
                                          <p:attrName>ppt_x</p:attrName>
                                        </p:attrNameLst>
                                      </p:cBhvr>
                                      <p:tavLst>
                                        <p:tav tm="0">
                                          <p:val>
                                            <p:strVal val="#ppt_x"/>
                                          </p:val>
                                        </p:tav>
                                        <p:tav tm="100000">
                                          <p:val>
                                            <p:strVal val="#ppt_x"/>
                                          </p:val>
                                        </p:tav>
                                      </p:tavLst>
                                    </p:anim>
                                    <p:anim calcmode="lin" valueType="num">
                                      <p:cBhvr>
                                        <p:cTn id="14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fade">
                                      <p:cBhvr>
                                        <p:cTn id="147" dur="1000"/>
                                        <p:tgtEl>
                                          <p:spTgt spid="77"/>
                                        </p:tgtEl>
                                      </p:cBhvr>
                                    </p:animEffect>
                                    <p:anim calcmode="lin" valueType="num">
                                      <p:cBhvr>
                                        <p:cTn id="148" dur="1000" fill="hold"/>
                                        <p:tgtEl>
                                          <p:spTgt spid="77"/>
                                        </p:tgtEl>
                                        <p:attrNameLst>
                                          <p:attrName>ppt_x</p:attrName>
                                        </p:attrNameLst>
                                      </p:cBhvr>
                                      <p:tavLst>
                                        <p:tav tm="0">
                                          <p:val>
                                            <p:strVal val="#ppt_x"/>
                                          </p:val>
                                        </p:tav>
                                        <p:tav tm="100000">
                                          <p:val>
                                            <p:strVal val="#ppt_x"/>
                                          </p:val>
                                        </p:tav>
                                      </p:tavLst>
                                    </p:anim>
                                    <p:anim calcmode="lin" valueType="num">
                                      <p:cBhvr>
                                        <p:cTn id="14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fade">
                                      <p:cBhvr>
                                        <p:cTn id="154" dur="1000"/>
                                        <p:tgtEl>
                                          <p:spTgt spid="72"/>
                                        </p:tgtEl>
                                      </p:cBhvr>
                                    </p:animEffect>
                                    <p:anim calcmode="lin" valueType="num">
                                      <p:cBhvr>
                                        <p:cTn id="155" dur="1000" fill="hold"/>
                                        <p:tgtEl>
                                          <p:spTgt spid="72"/>
                                        </p:tgtEl>
                                        <p:attrNameLst>
                                          <p:attrName>ppt_x</p:attrName>
                                        </p:attrNameLst>
                                      </p:cBhvr>
                                      <p:tavLst>
                                        <p:tav tm="0">
                                          <p:val>
                                            <p:strVal val="#ppt_x"/>
                                          </p:val>
                                        </p:tav>
                                        <p:tav tm="100000">
                                          <p:val>
                                            <p:strVal val="#ppt_x"/>
                                          </p:val>
                                        </p:tav>
                                      </p:tavLst>
                                    </p:anim>
                                    <p:anim calcmode="lin" valueType="num">
                                      <p:cBhvr>
                                        <p:cTn id="156"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73"/>
                                        </p:tgtEl>
                                        <p:attrNameLst>
                                          <p:attrName>style.visibility</p:attrName>
                                        </p:attrNameLst>
                                      </p:cBhvr>
                                      <p:to>
                                        <p:strVal val="visible"/>
                                      </p:to>
                                    </p:set>
                                    <p:animEffect transition="in" filter="fade">
                                      <p:cBhvr>
                                        <p:cTn id="161" dur="1000"/>
                                        <p:tgtEl>
                                          <p:spTgt spid="73"/>
                                        </p:tgtEl>
                                      </p:cBhvr>
                                    </p:animEffect>
                                    <p:anim calcmode="lin" valueType="num">
                                      <p:cBhvr>
                                        <p:cTn id="162" dur="1000" fill="hold"/>
                                        <p:tgtEl>
                                          <p:spTgt spid="73"/>
                                        </p:tgtEl>
                                        <p:attrNameLst>
                                          <p:attrName>ppt_x</p:attrName>
                                        </p:attrNameLst>
                                      </p:cBhvr>
                                      <p:tavLst>
                                        <p:tav tm="0">
                                          <p:val>
                                            <p:strVal val="#ppt_x"/>
                                          </p:val>
                                        </p:tav>
                                        <p:tav tm="100000">
                                          <p:val>
                                            <p:strVal val="#ppt_x"/>
                                          </p:val>
                                        </p:tav>
                                      </p:tavLst>
                                    </p:anim>
                                    <p:anim calcmode="lin" valueType="num">
                                      <p:cBhvr>
                                        <p:cTn id="16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nodeType="clickEffect">
                                  <p:stCondLst>
                                    <p:cond delay="0"/>
                                  </p:stCondLst>
                                  <p:childTnLst>
                                    <p:set>
                                      <p:cBhvr>
                                        <p:cTn id="167" dur="1" fill="hold">
                                          <p:stCondLst>
                                            <p:cond delay="0"/>
                                          </p:stCondLst>
                                        </p:cTn>
                                        <p:tgtEl>
                                          <p:spTgt spid="74">
                                            <p:txEl>
                                              <p:pRg st="0" end="0"/>
                                            </p:txEl>
                                          </p:spTgt>
                                        </p:tgtEl>
                                        <p:attrNameLst>
                                          <p:attrName>style.visibility</p:attrName>
                                        </p:attrNameLst>
                                      </p:cBhvr>
                                      <p:to>
                                        <p:strVal val="visible"/>
                                      </p:to>
                                    </p:set>
                                    <p:animEffect transition="in" filter="fade">
                                      <p:cBhvr>
                                        <p:cTn id="168" dur="1000"/>
                                        <p:tgtEl>
                                          <p:spTgt spid="74">
                                            <p:txEl>
                                              <p:pRg st="0" end="0"/>
                                            </p:txEl>
                                          </p:spTgt>
                                        </p:tgtEl>
                                      </p:cBhvr>
                                    </p:animEffect>
                                    <p:anim calcmode="lin" valueType="num">
                                      <p:cBhvr>
                                        <p:cTn id="169"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170" dur="1000" fill="hold"/>
                                        <p:tgtEl>
                                          <p:spTgt spid="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nodeType="clickEffect">
                                  <p:stCondLst>
                                    <p:cond delay="0"/>
                                  </p:stCondLst>
                                  <p:childTnLst>
                                    <p:set>
                                      <p:cBhvr>
                                        <p:cTn id="174" dur="1" fill="hold">
                                          <p:stCondLst>
                                            <p:cond delay="0"/>
                                          </p:stCondLst>
                                        </p:cTn>
                                        <p:tgtEl>
                                          <p:spTgt spid="76"/>
                                        </p:tgtEl>
                                        <p:attrNameLst>
                                          <p:attrName>style.visibility</p:attrName>
                                        </p:attrNameLst>
                                      </p:cBhvr>
                                      <p:to>
                                        <p:strVal val="visible"/>
                                      </p:to>
                                    </p:set>
                                    <p:animEffect transition="in" filter="fade">
                                      <p:cBhvr>
                                        <p:cTn id="175" dur="1000"/>
                                        <p:tgtEl>
                                          <p:spTgt spid="76"/>
                                        </p:tgtEl>
                                      </p:cBhvr>
                                    </p:animEffect>
                                    <p:anim calcmode="lin" valueType="num">
                                      <p:cBhvr>
                                        <p:cTn id="176" dur="1000" fill="hold"/>
                                        <p:tgtEl>
                                          <p:spTgt spid="76"/>
                                        </p:tgtEl>
                                        <p:attrNameLst>
                                          <p:attrName>ppt_x</p:attrName>
                                        </p:attrNameLst>
                                      </p:cBhvr>
                                      <p:tavLst>
                                        <p:tav tm="0">
                                          <p:val>
                                            <p:strVal val="#ppt_x"/>
                                          </p:val>
                                        </p:tav>
                                        <p:tav tm="100000">
                                          <p:val>
                                            <p:strVal val="#ppt_x"/>
                                          </p:val>
                                        </p:tav>
                                      </p:tavLst>
                                    </p:anim>
                                    <p:anim calcmode="lin" valueType="num">
                                      <p:cBhvr>
                                        <p:cTn id="17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2" presetClass="entr" presetSubtype="0" fill="hold" nodeType="clickEffect">
                                  <p:stCondLst>
                                    <p:cond delay="0"/>
                                  </p:stCondLst>
                                  <p:childTnLst>
                                    <p:set>
                                      <p:cBhvr>
                                        <p:cTn id="181" dur="1" fill="hold">
                                          <p:stCondLst>
                                            <p:cond delay="0"/>
                                          </p:stCondLst>
                                        </p:cTn>
                                        <p:tgtEl>
                                          <p:spTgt spid="9"/>
                                        </p:tgtEl>
                                        <p:attrNameLst>
                                          <p:attrName>style.visibility</p:attrName>
                                        </p:attrNameLst>
                                      </p:cBhvr>
                                      <p:to>
                                        <p:strVal val="visible"/>
                                      </p:to>
                                    </p:set>
                                    <p:animEffect transition="in" filter="fade">
                                      <p:cBhvr>
                                        <p:cTn id="182" dur="1000"/>
                                        <p:tgtEl>
                                          <p:spTgt spid="9"/>
                                        </p:tgtEl>
                                      </p:cBhvr>
                                    </p:animEffect>
                                    <p:anim calcmode="lin" valueType="num">
                                      <p:cBhvr>
                                        <p:cTn id="183" dur="1000" fill="hold"/>
                                        <p:tgtEl>
                                          <p:spTgt spid="9"/>
                                        </p:tgtEl>
                                        <p:attrNameLst>
                                          <p:attrName>ppt_x</p:attrName>
                                        </p:attrNameLst>
                                      </p:cBhvr>
                                      <p:tavLst>
                                        <p:tav tm="0">
                                          <p:val>
                                            <p:strVal val="#ppt_x"/>
                                          </p:val>
                                        </p:tav>
                                        <p:tav tm="100000">
                                          <p:val>
                                            <p:strVal val="#ppt_x"/>
                                          </p:val>
                                        </p:tav>
                                      </p:tavLst>
                                    </p:anim>
                                    <p:anim calcmode="lin" valueType="num">
                                      <p:cBhvr>
                                        <p:cTn id="18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36"/>
                                        </p:tgtEl>
                                        <p:attrNameLst>
                                          <p:attrName>style.visibility</p:attrName>
                                        </p:attrNameLst>
                                      </p:cBhvr>
                                      <p:to>
                                        <p:strVal val="visible"/>
                                      </p:to>
                                    </p:set>
                                    <p:animEffect transition="in" filter="fade">
                                      <p:cBhvr>
                                        <p:cTn id="189" dur="1000"/>
                                        <p:tgtEl>
                                          <p:spTgt spid="36"/>
                                        </p:tgtEl>
                                      </p:cBhvr>
                                    </p:animEffect>
                                    <p:anim calcmode="lin" valueType="num">
                                      <p:cBhvr>
                                        <p:cTn id="190" dur="1000" fill="hold"/>
                                        <p:tgtEl>
                                          <p:spTgt spid="36"/>
                                        </p:tgtEl>
                                        <p:attrNameLst>
                                          <p:attrName>ppt_x</p:attrName>
                                        </p:attrNameLst>
                                      </p:cBhvr>
                                      <p:tavLst>
                                        <p:tav tm="0">
                                          <p:val>
                                            <p:strVal val="#ppt_x"/>
                                          </p:val>
                                        </p:tav>
                                        <p:tav tm="100000">
                                          <p:val>
                                            <p:strVal val="#ppt_x"/>
                                          </p:val>
                                        </p:tav>
                                      </p:tavLst>
                                    </p:anim>
                                    <p:anim calcmode="lin" valueType="num">
                                      <p:cBhvr>
                                        <p:cTn id="19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42" presetClass="entr" presetSubtype="0" fill="hold" grpId="0" nodeType="clickEffect">
                                  <p:stCondLst>
                                    <p:cond delay="0"/>
                                  </p:stCondLst>
                                  <p:childTnLst>
                                    <p:set>
                                      <p:cBhvr>
                                        <p:cTn id="195" dur="1" fill="hold">
                                          <p:stCondLst>
                                            <p:cond delay="0"/>
                                          </p:stCondLst>
                                        </p:cTn>
                                        <p:tgtEl>
                                          <p:spTgt spid="4"/>
                                        </p:tgtEl>
                                        <p:attrNameLst>
                                          <p:attrName>style.visibility</p:attrName>
                                        </p:attrNameLst>
                                      </p:cBhvr>
                                      <p:to>
                                        <p:strVal val="visible"/>
                                      </p:to>
                                    </p:set>
                                    <p:animEffect transition="in" filter="fade">
                                      <p:cBhvr>
                                        <p:cTn id="196" dur="1000"/>
                                        <p:tgtEl>
                                          <p:spTgt spid="4"/>
                                        </p:tgtEl>
                                      </p:cBhvr>
                                    </p:animEffect>
                                    <p:anim calcmode="lin" valueType="num">
                                      <p:cBhvr>
                                        <p:cTn id="197" dur="1000" fill="hold"/>
                                        <p:tgtEl>
                                          <p:spTgt spid="4"/>
                                        </p:tgtEl>
                                        <p:attrNameLst>
                                          <p:attrName>ppt_x</p:attrName>
                                        </p:attrNameLst>
                                      </p:cBhvr>
                                      <p:tavLst>
                                        <p:tav tm="0">
                                          <p:val>
                                            <p:strVal val="#ppt_x"/>
                                          </p:val>
                                        </p:tav>
                                        <p:tav tm="100000">
                                          <p:val>
                                            <p:strVal val="#ppt_x"/>
                                          </p:val>
                                        </p:tav>
                                      </p:tavLst>
                                    </p:anim>
                                    <p:anim calcmode="lin" valueType="num">
                                      <p:cBhvr>
                                        <p:cTn id="19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6" grpId="0"/>
      <p:bldP spid="4" grpId="0" animBg="1"/>
      <p:bldP spid="26" grpId="0"/>
      <p:bldP spid="31" grpId="0"/>
      <p:bldP spid="32" grpId="0"/>
      <p:bldP spid="33" grpId="0"/>
      <p:bldP spid="34" grpId="0" animBg="1"/>
      <p:bldP spid="37" grpId="0"/>
      <p:bldP spid="38" grpId="0"/>
      <p:bldP spid="47" grpId="0" animBg="1"/>
      <p:bldP spid="51" grpId="0"/>
      <p:bldP spid="52" grpId="0" animBg="1"/>
      <p:bldP spid="53" grpId="0"/>
      <p:bldP spid="54" grpId="0"/>
      <p:bldP spid="66" grpId="0"/>
      <p:bldP spid="68" grpId="0" animBg="1"/>
      <p:bldP spid="69" grpId="0"/>
      <p:bldP spid="70" grpId="0"/>
      <p:bldP spid="71" grpId="0" animBg="1"/>
      <p:bldP spid="72" grpId="0"/>
      <p:bldP spid="73" grpId="0" animBg="1"/>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E8836E-9B2C-4D98-9905-A34EAA4BF4D4}"/>
              </a:ext>
            </a:extLst>
          </p:cNvPr>
          <p:cNvSpPr/>
          <p:nvPr/>
        </p:nvSpPr>
        <p:spPr>
          <a:xfrm>
            <a:off x="1133301" y="1742965"/>
            <a:ext cx="232627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smtClean="0">
                <a:solidFill>
                  <a:srgbClr val="3333FF"/>
                </a:solidFill>
                <a:latin typeface="华文中宋" panose="02010600040101010101" pitchFamily="2" charset="-122"/>
                <a:ea typeface="华文中宋" panose="02010600040101010101" pitchFamily="2" charset="-122"/>
              </a:rPr>
              <a:t>量词</a:t>
            </a:r>
            <a:r>
              <a:rPr lang="zh-CN" altLang="en-US" sz="2000" b="1" dirty="0">
                <a:solidFill>
                  <a:srgbClr val="3333FF"/>
                </a:solidFill>
                <a:latin typeface="华文中宋" panose="02010600040101010101" pitchFamily="2" charset="-122"/>
                <a:ea typeface="华文中宋" panose="02010600040101010101" pitchFamily="2" charset="-122"/>
              </a:rPr>
              <a:t>分配</a:t>
            </a:r>
            <a:r>
              <a:rPr lang="zh-CN" altLang="en-US" sz="2000" b="1" dirty="0" smtClean="0">
                <a:solidFill>
                  <a:srgbClr val="3333FF"/>
                </a:solidFill>
                <a:latin typeface="华文中宋" panose="02010600040101010101" pitchFamily="2" charset="-122"/>
                <a:ea typeface="华文中宋" panose="02010600040101010101" pitchFamily="2" charset="-122"/>
              </a:rPr>
              <a:t>等值</a:t>
            </a:r>
            <a:r>
              <a:rPr lang="zh-CN" altLang="en-US" sz="2000" b="1" dirty="0">
                <a:solidFill>
                  <a:srgbClr val="3333FF"/>
                </a:solidFill>
                <a:latin typeface="华文中宋" panose="02010600040101010101" pitchFamily="2" charset="-122"/>
                <a:ea typeface="华文中宋" panose="02010600040101010101" pitchFamily="2" charset="-122"/>
              </a:rPr>
              <a:t>式</a:t>
            </a: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29" name="矩形 28">
            <a:extLst>
              <a:ext uri="{FF2B5EF4-FFF2-40B4-BE49-F238E27FC236}">
                <a16:creationId xmlns:a16="http://schemas.microsoft.com/office/drawing/2014/main" id="{BD5AC374-A5AB-42AB-877A-7581A963E551}"/>
              </a:ext>
            </a:extLst>
          </p:cNvPr>
          <p:cNvSpPr/>
          <p:nvPr/>
        </p:nvSpPr>
        <p:spPr>
          <a:xfrm>
            <a:off x="1627638" y="2280351"/>
            <a:ext cx="2961067" cy="477054"/>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对</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的分配律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BFD05C15-2FB0-4ADE-8DF1-B37EF0985C2E}"/>
                  </a:ext>
                </a:extLst>
              </p:cNvPr>
              <p:cNvSpPr/>
              <p:nvPr/>
            </p:nvSpPr>
            <p:spPr>
              <a:xfrm>
                <a:off x="1992375" y="3474948"/>
                <a:ext cx="4564070"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14:m>
                  <m:oMath xmlns:m="http://schemas.openxmlformats.org/officeDocument/2006/math">
                    <m:r>
                      <a:rPr lang="zh-CN" altLang="en-US" sz="2000" b="1" i="1" dirty="0" smtClean="0">
                        <a:solidFill>
                          <a:srgbClr val="FF0000"/>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m:t>
                    </m:r>
                  </m:oMath>
                </a14:m>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mc:Choice>
        <mc:Fallback xmlns="">
          <p:sp>
            <p:nvSpPr>
              <p:cNvPr id="26" name="矩形 25">
                <a:extLst>
                  <a:ext uri="{FF2B5EF4-FFF2-40B4-BE49-F238E27FC236}">
                    <a16:creationId xmlns:a16="http://schemas.microsoft.com/office/drawing/2014/main" id="{BFD05C15-2FB0-4ADE-8DF1-B37EF0985C2E}"/>
                  </a:ext>
                </a:extLst>
              </p:cNvPr>
              <p:cNvSpPr>
                <a:spLocks noRot="1" noChangeAspect="1" noMove="1" noResize="1" noEditPoints="1" noAdjustHandles="1" noChangeArrowheads="1" noChangeShapeType="1" noTextEdit="1"/>
              </p:cNvSpPr>
              <p:nvPr/>
            </p:nvSpPr>
            <p:spPr>
              <a:xfrm>
                <a:off x="1992375" y="3474948"/>
                <a:ext cx="4564070" cy="400110"/>
              </a:xfrm>
              <a:prstGeom prst="rect">
                <a:avLst/>
              </a:prstGeom>
              <a:blipFill>
                <a:blip r:embed="rId6"/>
                <a:stretch>
                  <a:fillRect l="-1469" t="-9091" r="-401"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C3FCBEDA-E897-4AB7-BAB5-A55E230D6BBF}"/>
                  </a:ext>
                </a:extLst>
              </p:cNvPr>
              <p:cNvSpPr/>
              <p:nvPr/>
            </p:nvSpPr>
            <p:spPr>
              <a:xfrm>
                <a:off x="1992374" y="4708565"/>
                <a:ext cx="4406279" cy="400110"/>
              </a:xfrm>
              <a:prstGeom prst="rect">
                <a:avLst/>
              </a:prstGeom>
            </p:spPr>
            <p:txBody>
              <a:bodyPr wrap="squar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14:m>
                  <m:oMath xmlns:m="http://schemas.openxmlformats.org/officeDocument/2006/math">
                    <m:r>
                      <a:rPr lang="zh-CN" altLang="en-US" sz="2000" b="1" i="1" dirty="0" smtClean="0">
                        <a:solidFill>
                          <a:srgbClr val="FF0000"/>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m:t>
                    </m:r>
                  </m:oMath>
                </a14:m>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mc:Choice>
        <mc:Fallback xmlns="">
          <p:sp>
            <p:nvSpPr>
              <p:cNvPr id="31" name="矩形 30">
                <a:extLst>
                  <a:ext uri="{FF2B5EF4-FFF2-40B4-BE49-F238E27FC236}">
                    <a16:creationId xmlns:a16="http://schemas.microsoft.com/office/drawing/2014/main" id="{C3FCBEDA-E897-4AB7-BAB5-A55E230D6BBF}"/>
                  </a:ext>
                </a:extLst>
              </p:cNvPr>
              <p:cNvSpPr>
                <a:spLocks noRot="1" noChangeAspect="1" noMove="1" noResize="1" noEditPoints="1" noAdjustHandles="1" noChangeArrowheads="1" noChangeShapeType="1" noTextEdit="1"/>
              </p:cNvSpPr>
              <p:nvPr/>
            </p:nvSpPr>
            <p:spPr>
              <a:xfrm>
                <a:off x="1992374" y="4708565"/>
                <a:ext cx="4406279" cy="400110"/>
              </a:xfrm>
              <a:prstGeom prst="rect">
                <a:avLst/>
              </a:prstGeom>
              <a:blipFill>
                <a:blip r:embed="rId7"/>
                <a:stretch>
                  <a:fillRect l="-1521" t="-9091" r="-3181" b="-25758"/>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id="{BD5AC374-A5AB-42AB-877A-7581A963E551}"/>
              </a:ext>
            </a:extLst>
          </p:cNvPr>
          <p:cNvSpPr/>
          <p:nvPr/>
        </p:nvSpPr>
        <p:spPr>
          <a:xfrm>
            <a:off x="1614103" y="2791322"/>
            <a:ext cx="4229743" cy="47705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，对</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的分配律不成立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BFD05C15-2FB0-4ADE-8DF1-B37EF0985C2E}"/>
                  </a:ext>
                </a:extLst>
              </p:cNvPr>
              <p:cNvSpPr/>
              <p:nvPr/>
            </p:nvSpPr>
            <p:spPr>
              <a:xfrm>
                <a:off x="1992375" y="4066058"/>
                <a:ext cx="4730782" cy="400110"/>
              </a:xfrm>
              <a:prstGeom prst="rect">
                <a:avLst/>
              </a:prstGeom>
            </p:spPr>
            <p:txBody>
              <a:bodyPr wrap="none">
                <a:spAutoFit/>
              </a:bodyPr>
              <a:lstStyle/>
              <a:p>
                <a:pPr marL="0" lvl="1"/>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14:m>
                  <m:oMath xmlns:m="http://schemas.openxmlformats.org/officeDocument/2006/math">
                    <m:r>
                      <a:rPr lang="en-US" altLang="zh-CN" sz="2000" b="1" i="0" dirty="0" smtClean="0">
                        <a:solidFill>
                          <a:srgbClr val="FF0000"/>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 </m:t>
                    </m:r>
                    <m:r>
                      <a:rPr lang="zh-CN" altLang="en-US" sz="2000" b="1" i="1" dirty="0" smtClean="0">
                        <a:solidFill>
                          <a:srgbClr val="FF0000"/>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m:t>
                    </m:r>
                  </m:oMath>
                </a14:m>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p>
            </p:txBody>
          </p:sp>
        </mc:Choice>
        <mc:Fallback xmlns="">
          <p:sp>
            <p:nvSpPr>
              <p:cNvPr id="39" name="矩形 38">
                <a:extLst>
                  <a:ext uri="{FF2B5EF4-FFF2-40B4-BE49-F238E27FC236}">
                    <a16:creationId xmlns:a16="http://schemas.microsoft.com/office/drawing/2014/main" id="{BFD05C15-2FB0-4ADE-8DF1-B37EF0985C2E}"/>
                  </a:ext>
                </a:extLst>
              </p:cNvPr>
              <p:cNvSpPr>
                <a:spLocks noRot="1" noChangeAspect="1" noMove="1" noResize="1" noEditPoints="1" noAdjustHandles="1" noChangeArrowheads="1" noChangeShapeType="1" noTextEdit="1"/>
              </p:cNvSpPr>
              <p:nvPr/>
            </p:nvSpPr>
            <p:spPr>
              <a:xfrm>
                <a:off x="1992375" y="4066058"/>
                <a:ext cx="4730782" cy="400110"/>
              </a:xfrm>
              <a:prstGeom prst="rect">
                <a:avLst/>
              </a:prstGeom>
              <a:blipFill>
                <a:blip r:embed="rId8"/>
                <a:stretch>
                  <a:fillRect l="-1418" t="-9091" r="-258"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C3FCBEDA-E897-4AB7-BAB5-A55E230D6BBF}"/>
                  </a:ext>
                </a:extLst>
              </p:cNvPr>
              <p:cNvSpPr/>
              <p:nvPr/>
            </p:nvSpPr>
            <p:spPr>
              <a:xfrm>
                <a:off x="1992374" y="5272314"/>
                <a:ext cx="4406279" cy="400110"/>
              </a:xfrm>
              <a:prstGeom prst="rect">
                <a:avLst/>
              </a:prstGeom>
            </p:spPr>
            <p:txBody>
              <a:bodyPr wrap="squar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14:m>
                  <m:oMath xmlns:m="http://schemas.openxmlformats.org/officeDocument/2006/math">
                    <m:r>
                      <a:rPr lang="zh-CN" altLang="en-US" sz="2000" b="1" i="1" dirty="0">
                        <a:solidFill>
                          <a:srgbClr val="FF0000"/>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m:t>
                    </m:r>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mc:Choice>
        <mc:Fallback xmlns="">
          <p:sp>
            <p:nvSpPr>
              <p:cNvPr id="40" name="矩形 39">
                <a:extLst>
                  <a:ext uri="{FF2B5EF4-FFF2-40B4-BE49-F238E27FC236}">
                    <a16:creationId xmlns:a16="http://schemas.microsoft.com/office/drawing/2014/main" id="{C3FCBEDA-E897-4AB7-BAB5-A55E230D6BBF}"/>
                  </a:ext>
                </a:extLst>
              </p:cNvPr>
              <p:cNvSpPr>
                <a:spLocks noRot="1" noChangeAspect="1" noMove="1" noResize="1" noEditPoints="1" noAdjustHandles="1" noChangeArrowheads="1" noChangeShapeType="1" noTextEdit="1"/>
              </p:cNvSpPr>
              <p:nvPr/>
            </p:nvSpPr>
            <p:spPr>
              <a:xfrm>
                <a:off x="1992374" y="5272314"/>
                <a:ext cx="4406279" cy="400110"/>
              </a:xfrm>
              <a:prstGeom prst="rect">
                <a:avLst/>
              </a:prstGeom>
              <a:blipFill>
                <a:blip r:embed="rId9"/>
                <a:stretch>
                  <a:fillRect l="-1521" t="-10606" r="-3181" b="-25758"/>
                </a:stretch>
              </a:blipFill>
            </p:spPr>
            <p:txBody>
              <a:bodyPr/>
              <a:lstStyle/>
              <a:p>
                <a:r>
                  <a:rPr lang="zh-CN" altLang="en-US">
                    <a:noFill/>
                  </a:rPr>
                  <a:t> </a:t>
                </a:r>
              </a:p>
            </p:txBody>
          </p:sp>
        </mc:Fallback>
      </mc:AlternateContent>
      <p:sp>
        <p:nvSpPr>
          <p:cNvPr id="41" name="矩形 40">
            <a:extLst>
              <a:ext uri="{FF2B5EF4-FFF2-40B4-BE49-F238E27FC236}">
                <a16:creationId xmlns:a16="http://schemas.microsoft.com/office/drawing/2014/main" id="{419DE9BA-3623-4235-B643-74212BCAF1DD}"/>
              </a:ext>
            </a:extLst>
          </p:cNvPr>
          <p:cNvSpPr/>
          <p:nvPr/>
        </p:nvSpPr>
        <p:spPr>
          <a:xfrm>
            <a:off x="4874192" y="951023"/>
            <a:ext cx="3020570"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Man</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Woman</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42" name="矩形 41">
            <a:extLst>
              <a:ext uri="{FF2B5EF4-FFF2-40B4-BE49-F238E27FC236}">
                <a16:creationId xmlns:a16="http://schemas.microsoft.com/office/drawing/2014/main" id="{35E4FA1C-0C3D-450B-B6DD-65476E1DBDF9}"/>
              </a:ext>
            </a:extLst>
          </p:cNvPr>
          <p:cNvSpPr/>
          <p:nvPr/>
        </p:nvSpPr>
        <p:spPr>
          <a:xfrm>
            <a:off x="4874192" y="1742965"/>
            <a:ext cx="3331553"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Man</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Woman</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43" name="矩形 42">
            <a:extLst>
              <a:ext uri="{FF2B5EF4-FFF2-40B4-BE49-F238E27FC236}">
                <a16:creationId xmlns:a16="http://schemas.microsoft.com/office/drawing/2014/main" id="{FAC0F9E0-B6FD-4A53-AFA0-A5F8D3D2A310}"/>
              </a:ext>
            </a:extLst>
          </p:cNvPr>
          <p:cNvSpPr/>
          <p:nvPr/>
        </p:nvSpPr>
        <p:spPr>
          <a:xfrm>
            <a:off x="4874192" y="1377772"/>
            <a:ext cx="2861290" cy="338554"/>
          </a:xfrm>
          <a:prstGeom prst="rect">
            <a:avLst/>
          </a:prstGeom>
        </p:spPr>
        <p:txBody>
          <a:bodyPr wrap="square">
            <a:spAutoFit/>
          </a:bodyPr>
          <a:lstStyle/>
          <a:p>
            <a:pPr marL="0" lvl="2">
              <a:buFont typeface="Wingdings" panose="05000000000000000000" pitchFamily="2" charset="2"/>
              <a:buNone/>
            </a:pPr>
            <a:r>
              <a:rPr lang="zh-CN" altLang="en-US" sz="16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所有人要么是男人要么是</a:t>
            </a:r>
            <a:r>
              <a:rPr lang="zh-CN" altLang="en-US" sz="16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女人</a:t>
            </a:r>
            <a:endParaRPr lang="en-US" altLang="zh-CN" sz="16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44" name="矩形 43">
            <a:extLst>
              <a:ext uri="{FF2B5EF4-FFF2-40B4-BE49-F238E27FC236}">
                <a16:creationId xmlns:a16="http://schemas.microsoft.com/office/drawing/2014/main" id="{FBE42ED8-95A4-4190-A90E-8090BED43F9C}"/>
              </a:ext>
            </a:extLst>
          </p:cNvPr>
          <p:cNvSpPr/>
          <p:nvPr/>
        </p:nvSpPr>
        <p:spPr>
          <a:xfrm>
            <a:off x="4874192" y="2192822"/>
            <a:ext cx="4028739" cy="338554"/>
          </a:xfrm>
          <a:prstGeom prst="rect">
            <a:avLst/>
          </a:prstGeom>
        </p:spPr>
        <p:txBody>
          <a:bodyPr wrap="square">
            <a:spAutoFit/>
          </a:bodyPr>
          <a:lstStyle/>
          <a:p>
            <a:pPr marL="0" lvl="2"/>
            <a:r>
              <a:rPr lang="zh-CN" altLang="en-US" sz="16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要么所有人都是男人</a:t>
            </a:r>
            <a:r>
              <a:rPr lang="en-US" altLang="zh-CN" sz="16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16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要么所有人都是女人</a:t>
            </a:r>
          </a:p>
        </p:txBody>
      </p:sp>
      <p:sp>
        <p:nvSpPr>
          <p:cNvPr id="2" name="矩形 1"/>
          <p:cNvSpPr/>
          <p:nvPr/>
        </p:nvSpPr>
        <p:spPr>
          <a:xfrm>
            <a:off x="1992374" y="4066058"/>
            <a:ext cx="4564071" cy="40011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992374" y="5272314"/>
            <a:ext cx="4564071" cy="40011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461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anim calcmode="lin" valueType="num">
                                      <p:cBhvr>
                                        <p:cTn id="29" dur="1000" fill="hold"/>
                                        <p:tgtEl>
                                          <p:spTgt spid="41"/>
                                        </p:tgtEl>
                                        <p:attrNameLst>
                                          <p:attrName>ppt_x</p:attrName>
                                        </p:attrNameLst>
                                      </p:cBhvr>
                                      <p:tavLst>
                                        <p:tav tm="0">
                                          <p:val>
                                            <p:strVal val="#ppt_x"/>
                                          </p:val>
                                        </p:tav>
                                        <p:tav tm="100000">
                                          <p:val>
                                            <p:strVal val="#ppt_x"/>
                                          </p:val>
                                        </p:tav>
                                      </p:tavLst>
                                    </p:anim>
                                    <p:anim calcmode="lin" valueType="num">
                                      <p:cBhvr>
                                        <p:cTn id="3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3">
                                            <p:txEl>
                                              <p:pRg st="0" end="0"/>
                                            </p:txEl>
                                          </p:spTgt>
                                        </p:tgtEl>
                                        <p:attrNameLst>
                                          <p:attrName>style.visibility</p:attrName>
                                        </p:attrNameLst>
                                      </p:cBhvr>
                                      <p:to>
                                        <p:strVal val="visible"/>
                                      </p:to>
                                    </p:set>
                                    <p:animEffect transition="in" filter="fade">
                                      <p:cBhvr>
                                        <p:cTn id="35" dur="1000"/>
                                        <p:tgtEl>
                                          <p:spTgt spid="43">
                                            <p:txEl>
                                              <p:pRg st="0" end="0"/>
                                            </p:txEl>
                                          </p:spTgt>
                                        </p:tgtEl>
                                      </p:cBhvr>
                                    </p:animEffect>
                                    <p:anim calcmode="lin" valueType="num">
                                      <p:cBhvr>
                                        <p:cTn id="36"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2">
                                            <p:txEl>
                                              <p:pRg st="0" end="0"/>
                                            </p:txEl>
                                          </p:spTgt>
                                        </p:tgtEl>
                                        <p:attrNameLst>
                                          <p:attrName>style.visibility</p:attrName>
                                        </p:attrNameLst>
                                      </p:cBhvr>
                                      <p:to>
                                        <p:strVal val="visible"/>
                                      </p:to>
                                    </p:set>
                                    <p:animEffect transition="in" filter="fade">
                                      <p:cBhvr>
                                        <p:cTn id="42" dur="1000"/>
                                        <p:tgtEl>
                                          <p:spTgt spid="42">
                                            <p:txEl>
                                              <p:pRg st="0" end="0"/>
                                            </p:txEl>
                                          </p:spTgt>
                                        </p:tgtEl>
                                      </p:cBhvr>
                                    </p:animEffect>
                                    <p:anim calcmode="lin" valueType="num">
                                      <p:cBhvr>
                                        <p:cTn id="43"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4">
                                            <p:txEl>
                                              <p:pRg st="0" end="0"/>
                                            </p:txEl>
                                          </p:spTgt>
                                        </p:tgtEl>
                                        <p:attrNameLst>
                                          <p:attrName>style.visibility</p:attrName>
                                        </p:attrNameLst>
                                      </p:cBhvr>
                                      <p:to>
                                        <p:strVal val="visible"/>
                                      </p:to>
                                    </p:set>
                                    <p:animEffect transition="in" filter="fade">
                                      <p:cBhvr>
                                        <p:cTn id="49" dur="1000"/>
                                        <p:tgtEl>
                                          <p:spTgt spid="44">
                                            <p:txEl>
                                              <p:pRg st="0" end="0"/>
                                            </p:txEl>
                                          </p:spTgt>
                                        </p:tgtEl>
                                      </p:cBhvr>
                                    </p:animEffect>
                                    <p:anim calcmode="lin" valueType="num">
                                      <p:cBhvr>
                                        <p:cTn id="50"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anim calcmode="lin" valueType="num">
                                      <p:cBhvr>
                                        <p:cTn id="57" dur="1000" fill="hold"/>
                                        <p:tgtEl>
                                          <p:spTgt spid="39"/>
                                        </p:tgtEl>
                                        <p:attrNameLst>
                                          <p:attrName>ppt_x</p:attrName>
                                        </p:attrNameLst>
                                      </p:cBhvr>
                                      <p:tavLst>
                                        <p:tav tm="0">
                                          <p:val>
                                            <p:strVal val="#ppt_x"/>
                                          </p:val>
                                        </p:tav>
                                        <p:tav tm="100000">
                                          <p:val>
                                            <p:strVal val="#ppt_x"/>
                                          </p:val>
                                        </p:tav>
                                      </p:tavLst>
                                    </p:anim>
                                    <p:anim calcmode="lin" valueType="num">
                                      <p:cBhvr>
                                        <p:cTn id="58" dur="1000" fill="hold"/>
                                        <p:tgtEl>
                                          <p:spTgt spid="3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1000"/>
                                        <p:tgtEl>
                                          <p:spTgt spid="2"/>
                                        </p:tgtEl>
                                      </p:cBhvr>
                                    </p:animEffect>
                                    <p:anim calcmode="lin" valueType="num">
                                      <p:cBhvr>
                                        <p:cTn id="62" dur="1000" fill="hold"/>
                                        <p:tgtEl>
                                          <p:spTgt spid="2"/>
                                        </p:tgtEl>
                                        <p:attrNameLst>
                                          <p:attrName>ppt_x</p:attrName>
                                        </p:attrNameLst>
                                      </p:cBhvr>
                                      <p:tavLst>
                                        <p:tav tm="0">
                                          <p:val>
                                            <p:strVal val="#ppt_x"/>
                                          </p:val>
                                        </p:tav>
                                        <p:tav tm="100000">
                                          <p:val>
                                            <p:strVal val="#ppt_x"/>
                                          </p:val>
                                        </p:tav>
                                      </p:tavLst>
                                    </p:anim>
                                    <p:anim calcmode="lin" valueType="num">
                                      <p:cBhvr>
                                        <p:cTn id="6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1000"/>
                                        <p:tgtEl>
                                          <p:spTgt spid="40"/>
                                        </p:tgtEl>
                                      </p:cBhvr>
                                    </p:animEffect>
                                    <p:anim calcmode="lin" valueType="num">
                                      <p:cBhvr>
                                        <p:cTn id="76" dur="1000" fill="hold"/>
                                        <p:tgtEl>
                                          <p:spTgt spid="40"/>
                                        </p:tgtEl>
                                        <p:attrNameLst>
                                          <p:attrName>ppt_x</p:attrName>
                                        </p:attrNameLst>
                                      </p:cBhvr>
                                      <p:tavLst>
                                        <p:tav tm="0">
                                          <p:val>
                                            <p:strVal val="#ppt_x"/>
                                          </p:val>
                                        </p:tav>
                                        <p:tav tm="100000">
                                          <p:val>
                                            <p:strVal val="#ppt_x"/>
                                          </p:val>
                                        </p:tav>
                                      </p:tavLst>
                                    </p:anim>
                                    <p:anim calcmode="lin" valueType="num">
                                      <p:cBhvr>
                                        <p:cTn id="77" dur="1000" fill="hold"/>
                                        <p:tgtEl>
                                          <p:spTgt spid="40"/>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1000"/>
                                        <p:tgtEl>
                                          <p:spTgt spid="45"/>
                                        </p:tgtEl>
                                      </p:cBhvr>
                                    </p:animEffect>
                                    <p:anim calcmode="lin" valueType="num">
                                      <p:cBhvr>
                                        <p:cTn id="81" dur="1000" fill="hold"/>
                                        <p:tgtEl>
                                          <p:spTgt spid="45"/>
                                        </p:tgtEl>
                                        <p:attrNameLst>
                                          <p:attrName>ppt_x</p:attrName>
                                        </p:attrNameLst>
                                      </p:cBhvr>
                                      <p:tavLst>
                                        <p:tav tm="0">
                                          <p:val>
                                            <p:strVal val="#ppt_x"/>
                                          </p:val>
                                        </p:tav>
                                        <p:tav tm="100000">
                                          <p:val>
                                            <p:strVal val="#ppt_x"/>
                                          </p:val>
                                        </p:tav>
                                      </p:tavLst>
                                    </p:anim>
                                    <p:anim calcmode="lin" valueType="num">
                                      <p:cBhvr>
                                        <p:cTn id="8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6" grpId="0"/>
      <p:bldP spid="31" grpId="0"/>
      <p:bldP spid="35" grpId="0"/>
      <p:bldP spid="39" grpId="0"/>
      <p:bldP spid="40" grpId="0"/>
      <p:bldP spid="41" grpId="0"/>
      <p:bldP spid="2"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E8836E-9B2C-4D98-9905-A34EAA4BF4D4}"/>
              </a:ext>
            </a:extLst>
          </p:cNvPr>
          <p:cNvSpPr/>
          <p:nvPr/>
        </p:nvSpPr>
        <p:spPr>
          <a:xfrm>
            <a:off x="1133301" y="1742965"/>
            <a:ext cx="232627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smtClean="0">
                <a:solidFill>
                  <a:srgbClr val="3333FF"/>
                </a:solidFill>
                <a:latin typeface="华文中宋" panose="02010600040101010101" pitchFamily="2" charset="-122"/>
                <a:ea typeface="华文中宋" panose="02010600040101010101" pitchFamily="2" charset="-122"/>
              </a:rPr>
              <a:t>量词</a:t>
            </a:r>
            <a:r>
              <a:rPr lang="zh-CN" altLang="en-US" sz="2000" b="1" dirty="0">
                <a:solidFill>
                  <a:srgbClr val="3333FF"/>
                </a:solidFill>
                <a:latin typeface="华文中宋" panose="02010600040101010101" pitchFamily="2" charset="-122"/>
                <a:ea typeface="华文中宋" panose="02010600040101010101" pitchFamily="2" charset="-122"/>
              </a:rPr>
              <a:t>分配</a:t>
            </a:r>
            <a:r>
              <a:rPr lang="zh-CN" altLang="en-US" sz="2000" b="1" dirty="0" smtClean="0">
                <a:solidFill>
                  <a:srgbClr val="3333FF"/>
                </a:solidFill>
                <a:latin typeface="华文中宋" panose="02010600040101010101" pitchFamily="2" charset="-122"/>
                <a:ea typeface="华文中宋" panose="02010600040101010101" pitchFamily="2" charset="-122"/>
              </a:rPr>
              <a:t>等值</a:t>
            </a:r>
            <a:r>
              <a:rPr lang="zh-CN" altLang="en-US" sz="2000" b="1" dirty="0">
                <a:solidFill>
                  <a:srgbClr val="3333FF"/>
                </a:solidFill>
                <a:latin typeface="华文中宋" panose="02010600040101010101" pitchFamily="2" charset="-122"/>
                <a:ea typeface="华文中宋" panose="02010600040101010101" pitchFamily="2" charset="-122"/>
              </a:rPr>
              <a:t>式</a:t>
            </a: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29" name="矩形 28">
            <a:extLst>
              <a:ext uri="{FF2B5EF4-FFF2-40B4-BE49-F238E27FC236}">
                <a16:creationId xmlns:a16="http://schemas.microsoft.com/office/drawing/2014/main" id="{BD5AC374-A5AB-42AB-877A-7581A963E551}"/>
              </a:ext>
            </a:extLst>
          </p:cNvPr>
          <p:cNvSpPr/>
          <p:nvPr/>
        </p:nvSpPr>
        <p:spPr>
          <a:xfrm>
            <a:off x="1627638" y="2280351"/>
            <a:ext cx="2839239" cy="477054"/>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变元易</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名后的</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分配律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BB825E28-06D9-4DE7-A180-4CED38A1B385}"/>
              </a:ext>
            </a:extLst>
          </p:cNvPr>
          <p:cNvSpPr/>
          <p:nvPr/>
        </p:nvSpPr>
        <p:spPr>
          <a:xfrm>
            <a:off x="6647885" y="1585144"/>
            <a:ext cx="2430474"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EFDF1946-B20A-466A-9AD1-F79EF0474A8E}"/>
              </a:ext>
            </a:extLst>
          </p:cNvPr>
          <p:cNvSpPr/>
          <p:nvPr/>
        </p:nvSpPr>
        <p:spPr>
          <a:xfrm>
            <a:off x="6689450" y="2005195"/>
            <a:ext cx="2347117"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22" name="矩形 21">
            <a:extLst>
              <a:ext uri="{FF2B5EF4-FFF2-40B4-BE49-F238E27FC236}">
                <a16:creationId xmlns:a16="http://schemas.microsoft.com/office/drawing/2014/main" id="{BD5AC374-A5AB-42AB-877A-7581A963E551}"/>
              </a:ext>
            </a:extLst>
          </p:cNvPr>
          <p:cNvSpPr/>
          <p:nvPr/>
        </p:nvSpPr>
        <p:spPr>
          <a:xfrm>
            <a:off x="3569570" y="893717"/>
            <a:ext cx="2650326" cy="861774"/>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变元易名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后，</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、对</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的分配律成立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p:cNvSpPr/>
          <p:nvPr/>
        </p:nvSpPr>
        <p:spPr>
          <a:xfrm>
            <a:off x="3599577" y="953517"/>
            <a:ext cx="2410525" cy="761314"/>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D5AC374-A5AB-42AB-877A-7581A963E551}"/>
              </a:ext>
            </a:extLst>
          </p:cNvPr>
          <p:cNvSpPr/>
          <p:nvPr/>
        </p:nvSpPr>
        <p:spPr>
          <a:xfrm>
            <a:off x="6868228" y="1045496"/>
            <a:ext cx="1723549" cy="441596"/>
          </a:xfrm>
          <a:prstGeom prst="rect">
            <a:avLst/>
          </a:prstGeom>
        </p:spPr>
        <p:txBody>
          <a:bodyPr wrap="non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变元易</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名规则</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矩形 4"/>
          <p:cNvSpPr/>
          <p:nvPr/>
        </p:nvSpPr>
        <p:spPr>
          <a:xfrm>
            <a:off x="6556445" y="1026148"/>
            <a:ext cx="2521914" cy="1475983"/>
          </a:xfrm>
          <a:prstGeom prst="rect">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51F497E7-9FAF-4D25-950F-D10B14239FE0}"/>
              </a:ext>
            </a:extLst>
          </p:cNvPr>
          <p:cNvSpPr/>
          <p:nvPr/>
        </p:nvSpPr>
        <p:spPr>
          <a:xfrm>
            <a:off x="1901558" y="3007537"/>
            <a:ext cx="5058113" cy="400110"/>
          </a:xfrm>
          <a:prstGeom prst="rect">
            <a:avLst/>
          </a:prstGeom>
        </p:spPr>
        <p:txBody>
          <a:bodyPr wrap="squar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28" name="矩形 27">
            <a:extLst>
              <a:ext uri="{FF2B5EF4-FFF2-40B4-BE49-F238E27FC236}">
                <a16:creationId xmlns:a16="http://schemas.microsoft.com/office/drawing/2014/main" id="{B95B3626-C78A-482C-9FAC-614EB87D4EF2}"/>
              </a:ext>
            </a:extLst>
          </p:cNvPr>
          <p:cNvSpPr/>
          <p:nvPr/>
        </p:nvSpPr>
        <p:spPr>
          <a:xfrm>
            <a:off x="1992374" y="3477666"/>
            <a:ext cx="4931158" cy="477054"/>
          </a:xfrm>
          <a:prstGeom prst="rect">
            <a:avLst/>
          </a:prstGeom>
        </p:spPr>
        <p:txBody>
          <a:bodyPr wrap="none">
            <a:spAutoFit/>
          </a:bodyPr>
          <a:lstStyle/>
          <a:p>
            <a:pPr marL="0" lvl="1">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0" name="矩形 29">
            <a:extLst>
              <a:ext uri="{FF2B5EF4-FFF2-40B4-BE49-F238E27FC236}">
                <a16:creationId xmlns:a16="http://schemas.microsoft.com/office/drawing/2014/main" id="{B95B3626-C78A-482C-9FAC-614EB87D4EF2}"/>
              </a:ext>
            </a:extLst>
          </p:cNvPr>
          <p:cNvSpPr/>
          <p:nvPr/>
        </p:nvSpPr>
        <p:spPr>
          <a:xfrm>
            <a:off x="2471969" y="4141424"/>
            <a:ext cx="2414444" cy="477054"/>
          </a:xfrm>
          <a:prstGeom prst="rect">
            <a:avLst/>
          </a:prstGeom>
        </p:spPr>
        <p:txBody>
          <a:bodyPr wrap="none">
            <a:spAutoFit/>
          </a:bodyPr>
          <a:lstStyle/>
          <a:p>
            <a:pPr marL="0" lvl="1">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2" name="矩形 31">
            <a:extLst>
              <a:ext uri="{FF2B5EF4-FFF2-40B4-BE49-F238E27FC236}">
                <a16:creationId xmlns:a16="http://schemas.microsoft.com/office/drawing/2014/main" id="{B95B3626-C78A-482C-9FAC-614EB87D4EF2}"/>
              </a:ext>
            </a:extLst>
          </p:cNvPr>
          <p:cNvSpPr/>
          <p:nvPr/>
        </p:nvSpPr>
        <p:spPr>
          <a:xfrm>
            <a:off x="2283065" y="4618478"/>
            <a:ext cx="2610010" cy="439992"/>
          </a:xfrm>
          <a:prstGeom prst="rect">
            <a:avLst/>
          </a:prstGeom>
        </p:spPr>
        <p:txBody>
          <a:bodyPr wrap="none">
            <a:spAutoFit/>
          </a:bodyPr>
          <a:lstStyle/>
          <a:p>
            <a:pPr marL="0" lvl="1">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3" name="矩形 32">
            <a:extLst>
              <a:ext uri="{FF2B5EF4-FFF2-40B4-BE49-F238E27FC236}">
                <a16:creationId xmlns:a16="http://schemas.microsoft.com/office/drawing/2014/main" id="{B95B3626-C78A-482C-9FAC-614EB87D4EF2}"/>
              </a:ext>
            </a:extLst>
          </p:cNvPr>
          <p:cNvSpPr/>
          <p:nvPr/>
        </p:nvSpPr>
        <p:spPr>
          <a:xfrm>
            <a:off x="2270218" y="5065994"/>
            <a:ext cx="2765501" cy="439992"/>
          </a:xfrm>
          <a:prstGeom prst="rect">
            <a:avLst/>
          </a:prstGeom>
        </p:spPr>
        <p:txBody>
          <a:bodyPr wrap="none">
            <a:spAutoFit/>
          </a:bodyPr>
          <a:lstStyle/>
          <a:p>
            <a:pPr marL="0" lvl="1">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4" name="矩形 33">
            <a:extLst>
              <a:ext uri="{FF2B5EF4-FFF2-40B4-BE49-F238E27FC236}">
                <a16:creationId xmlns:a16="http://schemas.microsoft.com/office/drawing/2014/main" id="{B95B3626-C78A-482C-9FAC-614EB87D4EF2}"/>
              </a:ext>
            </a:extLst>
          </p:cNvPr>
          <p:cNvSpPr/>
          <p:nvPr/>
        </p:nvSpPr>
        <p:spPr>
          <a:xfrm>
            <a:off x="2296440" y="5535524"/>
            <a:ext cx="2935419" cy="439992"/>
          </a:xfrm>
          <a:prstGeom prst="rect">
            <a:avLst/>
          </a:prstGeom>
        </p:spPr>
        <p:txBody>
          <a:bodyPr wrap="none">
            <a:spAutoFit/>
          </a:bodyPr>
          <a:lstStyle/>
          <a:p>
            <a:pPr marL="0" lvl="1">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6" name="矩形 35">
            <a:extLst>
              <a:ext uri="{FF2B5EF4-FFF2-40B4-BE49-F238E27FC236}">
                <a16:creationId xmlns:a16="http://schemas.microsoft.com/office/drawing/2014/main" id="{B95B3626-C78A-482C-9FAC-614EB87D4EF2}"/>
              </a:ext>
            </a:extLst>
          </p:cNvPr>
          <p:cNvSpPr/>
          <p:nvPr/>
        </p:nvSpPr>
        <p:spPr>
          <a:xfrm>
            <a:off x="2296440" y="5970401"/>
            <a:ext cx="2850460" cy="477054"/>
          </a:xfrm>
          <a:prstGeom prst="rect">
            <a:avLst/>
          </a:prstGeom>
        </p:spPr>
        <p:txBody>
          <a:bodyPr wrap="none">
            <a:spAutoFit/>
          </a:bodyPr>
          <a:lstStyle/>
          <a:p>
            <a:pPr marL="0" lvl="1">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7" name="矩形 36">
            <a:extLst>
              <a:ext uri="{FF2B5EF4-FFF2-40B4-BE49-F238E27FC236}">
                <a16:creationId xmlns:a16="http://schemas.microsoft.com/office/drawing/2014/main" id="{BD5AC374-A5AB-42AB-877A-7581A963E551}"/>
              </a:ext>
            </a:extLst>
          </p:cNvPr>
          <p:cNvSpPr/>
          <p:nvPr/>
        </p:nvSpPr>
        <p:spPr>
          <a:xfrm>
            <a:off x="1552744" y="4159153"/>
            <a:ext cx="954107" cy="441596"/>
          </a:xfrm>
          <a:prstGeom prst="rect">
            <a:avLst/>
          </a:prstGeom>
        </p:spPr>
        <p:txBody>
          <a:bodyPr wrap="non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证明：</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4BF8F8B0-58E2-4B95-8C71-7A52D5E2C2FC}"/>
              </a:ext>
            </a:extLst>
          </p:cNvPr>
          <p:cNvSpPr/>
          <p:nvPr/>
        </p:nvSpPr>
        <p:spPr>
          <a:xfrm>
            <a:off x="5464529" y="4618478"/>
            <a:ext cx="3272050" cy="400110"/>
          </a:xfrm>
          <a:prstGeom prst="rect">
            <a:avLst/>
          </a:prstGeom>
        </p:spPr>
        <p:txBody>
          <a:bodyPr wrap="none">
            <a:spAutoFit/>
          </a:bodyPr>
          <a:lstStyle/>
          <a:p>
            <a:pPr marL="0" lvl="1"/>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endParaRPr lang="zh-CN" altLang="en-US"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7" name="矩形 46"/>
          <p:cNvSpPr/>
          <p:nvPr/>
        </p:nvSpPr>
        <p:spPr>
          <a:xfrm>
            <a:off x="5464529" y="4635103"/>
            <a:ext cx="3272050" cy="400111"/>
          </a:xfrm>
          <a:prstGeom prst="rect">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D5AC374-A5AB-42AB-877A-7581A963E551}"/>
              </a:ext>
            </a:extLst>
          </p:cNvPr>
          <p:cNvSpPr/>
          <p:nvPr/>
        </p:nvSpPr>
        <p:spPr>
          <a:xfrm>
            <a:off x="5543065" y="5254019"/>
            <a:ext cx="2650326" cy="1246495"/>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约束变元可以</a:t>
            </a:r>
            <a:r>
              <a:rPr lang="zh-CN" altLang="en-US" sz="2000" b="1"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易名，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易名后与原公式等值，自由变元不能易名</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5" name="矩形 24"/>
          <p:cNvSpPr/>
          <p:nvPr/>
        </p:nvSpPr>
        <p:spPr>
          <a:xfrm>
            <a:off x="5484187" y="5285990"/>
            <a:ext cx="2709204" cy="1214524"/>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673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1000"/>
                                        <p:tgtEl>
                                          <p:spTgt spid="33"/>
                                        </p:tgtEl>
                                      </p:cBhvr>
                                    </p:animEffect>
                                    <p:anim calcmode="lin" valueType="num">
                                      <p:cBhvr>
                                        <p:cTn id="72" dur="1000" fill="hold"/>
                                        <p:tgtEl>
                                          <p:spTgt spid="33"/>
                                        </p:tgtEl>
                                        <p:attrNameLst>
                                          <p:attrName>ppt_x</p:attrName>
                                        </p:attrNameLst>
                                      </p:cBhvr>
                                      <p:tavLst>
                                        <p:tav tm="0">
                                          <p:val>
                                            <p:strVal val="#ppt_x"/>
                                          </p:val>
                                        </p:tav>
                                        <p:tav tm="100000">
                                          <p:val>
                                            <p:strVal val="#ppt_x"/>
                                          </p:val>
                                        </p:tav>
                                      </p:tavLst>
                                    </p:anim>
                                    <p:anim calcmode="lin" valueType="num">
                                      <p:cBhvr>
                                        <p:cTn id="7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1000"/>
                                        <p:tgtEl>
                                          <p:spTgt spid="38"/>
                                        </p:tgtEl>
                                      </p:cBhvr>
                                    </p:animEffect>
                                    <p:anim calcmode="lin" valueType="num">
                                      <p:cBhvr>
                                        <p:cTn id="79" dur="1000" fill="hold"/>
                                        <p:tgtEl>
                                          <p:spTgt spid="38"/>
                                        </p:tgtEl>
                                        <p:attrNameLst>
                                          <p:attrName>ppt_x</p:attrName>
                                        </p:attrNameLst>
                                      </p:cBhvr>
                                      <p:tavLst>
                                        <p:tav tm="0">
                                          <p:val>
                                            <p:strVal val="#ppt_x"/>
                                          </p:val>
                                        </p:tav>
                                        <p:tav tm="100000">
                                          <p:val>
                                            <p:strVal val="#ppt_x"/>
                                          </p:val>
                                        </p:tav>
                                      </p:tavLst>
                                    </p:anim>
                                    <p:anim calcmode="lin" valueType="num">
                                      <p:cBhvr>
                                        <p:cTn id="80" dur="1000" fill="hold"/>
                                        <p:tgtEl>
                                          <p:spTgt spid="3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1000"/>
                                        <p:tgtEl>
                                          <p:spTgt spid="47"/>
                                        </p:tgtEl>
                                      </p:cBhvr>
                                    </p:animEffect>
                                    <p:anim calcmode="lin" valueType="num">
                                      <p:cBhvr>
                                        <p:cTn id="84" dur="1000" fill="hold"/>
                                        <p:tgtEl>
                                          <p:spTgt spid="47"/>
                                        </p:tgtEl>
                                        <p:attrNameLst>
                                          <p:attrName>ppt_x</p:attrName>
                                        </p:attrNameLst>
                                      </p:cBhvr>
                                      <p:tavLst>
                                        <p:tav tm="0">
                                          <p:val>
                                            <p:strVal val="#ppt_x"/>
                                          </p:val>
                                        </p:tav>
                                        <p:tav tm="100000">
                                          <p:val>
                                            <p:strVal val="#ppt_x"/>
                                          </p:val>
                                        </p:tav>
                                      </p:tavLst>
                                    </p:anim>
                                    <p:anim calcmode="lin" valueType="num">
                                      <p:cBhvr>
                                        <p:cTn id="8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1000"/>
                                        <p:tgtEl>
                                          <p:spTgt spid="34"/>
                                        </p:tgtEl>
                                      </p:cBhvr>
                                    </p:animEffect>
                                    <p:anim calcmode="lin" valueType="num">
                                      <p:cBhvr>
                                        <p:cTn id="91" dur="1000" fill="hold"/>
                                        <p:tgtEl>
                                          <p:spTgt spid="34"/>
                                        </p:tgtEl>
                                        <p:attrNameLst>
                                          <p:attrName>ppt_x</p:attrName>
                                        </p:attrNameLst>
                                      </p:cBhvr>
                                      <p:tavLst>
                                        <p:tav tm="0">
                                          <p:val>
                                            <p:strVal val="#ppt_x"/>
                                          </p:val>
                                        </p:tav>
                                        <p:tav tm="100000">
                                          <p:val>
                                            <p:strVal val="#ppt_x"/>
                                          </p:val>
                                        </p:tav>
                                      </p:tavLst>
                                    </p:anim>
                                    <p:anim calcmode="lin" valueType="num">
                                      <p:cBhvr>
                                        <p:cTn id="9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1000"/>
                                        <p:tgtEl>
                                          <p:spTgt spid="36"/>
                                        </p:tgtEl>
                                      </p:cBhvr>
                                    </p:animEffect>
                                    <p:anim calcmode="lin" valueType="num">
                                      <p:cBhvr>
                                        <p:cTn id="98" dur="1000" fill="hold"/>
                                        <p:tgtEl>
                                          <p:spTgt spid="36"/>
                                        </p:tgtEl>
                                        <p:attrNameLst>
                                          <p:attrName>ppt_x</p:attrName>
                                        </p:attrNameLst>
                                      </p:cBhvr>
                                      <p:tavLst>
                                        <p:tav tm="0">
                                          <p:val>
                                            <p:strVal val="#ppt_x"/>
                                          </p:val>
                                        </p:tav>
                                        <p:tav tm="100000">
                                          <p:val>
                                            <p:strVal val="#ppt_x"/>
                                          </p:val>
                                        </p:tav>
                                      </p:tavLst>
                                    </p:anim>
                                    <p:anim calcmode="lin" valueType="num">
                                      <p:cBhvr>
                                        <p:cTn id="9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fade">
                                      <p:cBhvr>
                                        <p:cTn id="104" dur="1000"/>
                                        <p:tgtEl>
                                          <p:spTgt spid="22"/>
                                        </p:tgtEl>
                                      </p:cBhvr>
                                    </p:animEffect>
                                    <p:anim calcmode="lin" valueType="num">
                                      <p:cBhvr>
                                        <p:cTn id="105" dur="1000" fill="hold"/>
                                        <p:tgtEl>
                                          <p:spTgt spid="22"/>
                                        </p:tgtEl>
                                        <p:attrNameLst>
                                          <p:attrName>ppt_x</p:attrName>
                                        </p:attrNameLst>
                                      </p:cBhvr>
                                      <p:tavLst>
                                        <p:tav tm="0">
                                          <p:val>
                                            <p:strVal val="#ppt_x"/>
                                          </p:val>
                                        </p:tav>
                                        <p:tav tm="100000">
                                          <p:val>
                                            <p:strVal val="#ppt_x"/>
                                          </p:val>
                                        </p:tav>
                                      </p:tavLst>
                                    </p:anim>
                                    <p:anim calcmode="lin" valueType="num">
                                      <p:cBhvr>
                                        <p:cTn id="106" dur="1000" fill="hold"/>
                                        <p:tgtEl>
                                          <p:spTgt spid="22"/>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fade">
                                      <p:cBhvr>
                                        <p:cTn id="109" dur="1000"/>
                                        <p:tgtEl>
                                          <p:spTgt spid="4"/>
                                        </p:tgtEl>
                                      </p:cBhvr>
                                    </p:animEffect>
                                    <p:anim calcmode="lin" valueType="num">
                                      <p:cBhvr>
                                        <p:cTn id="110" dur="1000" fill="hold"/>
                                        <p:tgtEl>
                                          <p:spTgt spid="4"/>
                                        </p:tgtEl>
                                        <p:attrNameLst>
                                          <p:attrName>ppt_x</p:attrName>
                                        </p:attrNameLst>
                                      </p:cBhvr>
                                      <p:tavLst>
                                        <p:tav tm="0">
                                          <p:val>
                                            <p:strVal val="#ppt_x"/>
                                          </p:val>
                                        </p:tav>
                                        <p:tav tm="100000">
                                          <p:val>
                                            <p:strVal val="#ppt_x"/>
                                          </p:val>
                                        </p:tav>
                                      </p:tavLst>
                                    </p:anim>
                                    <p:anim calcmode="lin" valueType="num">
                                      <p:cBhvr>
                                        <p:cTn id="11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fade">
                                      <p:cBhvr>
                                        <p:cTn id="116" dur="1000"/>
                                        <p:tgtEl>
                                          <p:spTgt spid="23"/>
                                        </p:tgtEl>
                                      </p:cBhvr>
                                    </p:animEffect>
                                    <p:anim calcmode="lin" valueType="num">
                                      <p:cBhvr>
                                        <p:cTn id="117" dur="1000" fill="hold"/>
                                        <p:tgtEl>
                                          <p:spTgt spid="23"/>
                                        </p:tgtEl>
                                        <p:attrNameLst>
                                          <p:attrName>ppt_x</p:attrName>
                                        </p:attrNameLst>
                                      </p:cBhvr>
                                      <p:tavLst>
                                        <p:tav tm="0">
                                          <p:val>
                                            <p:strVal val="#ppt_x"/>
                                          </p:val>
                                        </p:tav>
                                        <p:tav tm="100000">
                                          <p:val>
                                            <p:strVal val="#ppt_x"/>
                                          </p:val>
                                        </p:tav>
                                      </p:tavLst>
                                    </p:anim>
                                    <p:anim calcmode="lin" valueType="num">
                                      <p:cBhvr>
                                        <p:cTn id="118" dur="1000" fill="hold"/>
                                        <p:tgtEl>
                                          <p:spTgt spid="23"/>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fade">
                                      <p:cBhvr>
                                        <p:cTn id="121" dur="1000"/>
                                        <p:tgtEl>
                                          <p:spTgt spid="25"/>
                                        </p:tgtEl>
                                      </p:cBhvr>
                                    </p:animEffect>
                                    <p:anim calcmode="lin" valueType="num">
                                      <p:cBhvr>
                                        <p:cTn id="122" dur="1000" fill="hold"/>
                                        <p:tgtEl>
                                          <p:spTgt spid="25"/>
                                        </p:tgtEl>
                                        <p:attrNameLst>
                                          <p:attrName>ppt_x</p:attrName>
                                        </p:attrNameLst>
                                      </p:cBhvr>
                                      <p:tavLst>
                                        <p:tav tm="0">
                                          <p:val>
                                            <p:strVal val="#ppt_x"/>
                                          </p:val>
                                        </p:tav>
                                        <p:tav tm="100000">
                                          <p:val>
                                            <p:strVal val="#ppt_x"/>
                                          </p:val>
                                        </p:tav>
                                      </p:tavLst>
                                    </p:anim>
                                    <p:anim calcmode="lin" valueType="num">
                                      <p:cBhvr>
                                        <p:cTn id="1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0" grpId="0"/>
      <p:bldP spid="21" grpId="0"/>
      <p:bldP spid="22" grpId="0"/>
      <p:bldP spid="4" grpId="0" animBg="1"/>
      <p:bldP spid="24" grpId="0"/>
      <p:bldP spid="5" grpId="0" animBg="1"/>
      <p:bldP spid="27" grpId="0"/>
      <p:bldP spid="28" grpId="0"/>
      <p:bldP spid="30" grpId="0"/>
      <p:bldP spid="32" grpId="0"/>
      <p:bldP spid="33" grpId="0"/>
      <p:bldP spid="34" grpId="0"/>
      <p:bldP spid="36" grpId="0"/>
      <p:bldP spid="37" grpId="0"/>
      <p:bldP spid="38" grpId="0"/>
      <p:bldP spid="47" grpId="0" animBg="1"/>
      <p:bldP spid="23" grpId="0"/>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E8836E-9B2C-4D98-9905-A34EAA4BF4D4}"/>
              </a:ext>
            </a:extLst>
          </p:cNvPr>
          <p:cNvSpPr/>
          <p:nvPr/>
        </p:nvSpPr>
        <p:spPr>
          <a:xfrm>
            <a:off x="1133301" y="1742965"/>
            <a:ext cx="232627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smtClean="0">
                <a:solidFill>
                  <a:srgbClr val="3333FF"/>
                </a:solidFill>
                <a:latin typeface="华文中宋" panose="02010600040101010101" pitchFamily="2" charset="-122"/>
                <a:ea typeface="华文中宋" panose="02010600040101010101" pitchFamily="2" charset="-122"/>
              </a:rPr>
              <a:t>量词</a:t>
            </a:r>
            <a:r>
              <a:rPr lang="zh-CN" altLang="en-US" sz="2000" b="1" dirty="0">
                <a:solidFill>
                  <a:srgbClr val="3333FF"/>
                </a:solidFill>
                <a:latin typeface="华文中宋" panose="02010600040101010101" pitchFamily="2" charset="-122"/>
                <a:ea typeface="华文中宋" panose="02010600040101010101" pitchFamily="2" charset="-122"/>
              </a:rPr>
              <a:t>分配</a:t>
            </a:r>
            <a:r>
              <a:rPr lang="zh-CN" altLang="en-US" sz="2000" b="1" dirty="0" smtClean="0">
                <a:solidFill>
                  <a:srgbClr val="3333FF"/>
                </a:solidFill>
                <a:latin typeface="华文中宋" panose="02010600040101010101" pitchFamily="2" charset="-122"/>
                <a:ea typeface="华文中宋" panose="02010600040101010101" pitchFamily="2" charset="-122"/>
              </a:rPr>
              <a:t>等值</a:t>
            </a:r>
            <a:r>
              <a:rPr lang="zh-CN" altLang="en-US" sz="2000" b="1" dirty="0">
                <a:solidFill>
                  <a:srgbClr val="3333FF"/>
                </a:solidFill>
                <a:latin typeface="华文中宋" panose="02010600040101010101" pitchFamily="2" charset="-122"/>
                <a:ea typeface="华文中宋" panose="02010600040101010101" pitchFamily="2" charset="-122"/>
              </a:rPr>
              <a:t>式</a:t>
            </a: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29" name="矩形 28">
            <a:extLst>
              <a:ext uri="{FF2B5EF4-FFF2-40B4-BE49-F238E27FC236}">
                <a16:creationId xmlns:a16="http://schemas.microsoft.com/office/drawing/2014/main" id="{BD5AC374-A5AB-42AB-877A-7581A963E551}"/>
              </a:ext>
            </a:extLst>
          </p:cNvPr>
          <p:cNvSpPr/>
          <p:nvPr/>
        </p:nvSpPr>
        <p:spPr>
          <a:xfrm>
            <a:off x="1627638" y="2280351"/>
            <a:ext cx="2661729"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：证明下列等值式</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B95B3626-C78A-482C-9FAC-614EB87D4EF2}"/>
              </a:ext>
            </a:extLst>
          </p:cNvPr>
          <p:cNvSpPr/>
          <p:nvPr/>
        </p:nvSpPr>
        <p:spPr>
          <a:xfrm>
            <a:off x="2187739" y="2859247"/>
            <a:ext cx="3108543" cy="477054"/>
          </a:xfrm>
          <a:prstGeom prst="rect">
            <a:avLst/>
          </a:prstGeom>
        </p:spPr>
        <p:txBody>
          <a:bodyPr wrap="none">
            <a:spAutoFit/>
          </a:bodyPr>
          <a:lstStyle/>
          <a:p>
            <a:pPr marL="0" lvl="1">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S</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25" name="矩形 24">
            <a:extLst>
              <a:ext uri="{FF2B5EF4-FFF2-40B4-BE49-F238E27FC236}">
                <a16:creationId xmlns:a16="http://schemas.microsoft.com/office/drawing/2014/main" id="{B95B3626-C78A-482C-9FAC-614EB87D4EF2}"/>
              </a:ext>
            </a:extLst>
          </p:cNvPr>
          <p:cNvSpPr/>
          <p:nvPr/>
        </p:nvSpPr>
        <p:spPr>
          <a:xfrm>
            <a:off x="1952781" y="3336301"/>
            <a:ext cx="3190297" cy="477054"/>
          </a:xfrm>
          <a:prstGeom prst="rect">
            <a:avLst/>
          </a:prstGeom>
        </p:spPr>
        <p:txBody>
          <a:bodyPr wrap="none">
            <a:spAutoFit/>
          </a:bodyPr>
          <a:lstStyle/>
          <a:p>
            <a:pPr marL="0" lvl="1">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S</a:t>
            </a:r>
            <a:r>
              <a:rPr lang="en-US" altLang="zh-CN" sz="2000" b="1"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26" name="矩形 25">
            <a:extLst>
              <a:ext uri="{FF2B5EF4-FFF2-40B4-BE49-F238E27FC236}">
                <a16:creationId xmlns:a16="http://schemas.microsoft.com/office/drawing/2014/main" id="{BD5AC374-A5AB-42AB-877A-7581A963E551}"/>
              </a:ext>
            </a:extLst>
          </p:cNvPr>
          <p:cNvSpPr/>
          <p:nvPr/>
        </p:nvSpPr>
        <p:spPr>
          <a:xfrm>
            <a:off x="1627638" y="3995544"/>
            <a:ext cx="3800573"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判断</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下列是否普遍有效的</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B95B3626-C78A-482C-9FAC-614EB87D4EF2}"/>
              </a:ext>
            </a:extLst>
          </p:cNvPr>
          <p:cNvSpPr/>
          <p:nvPr/>
        </p:nvSpPr>
        <p:spPr>
          <a:xfrm>
            <a:off x="2187739" y="4574440"/>
            <a:ext cx="4958409" cy="439992"/>
          </a:xfrm>
          <a:prstGeom prst="rect">
            <a:avLst/>
          </a:prstGeom>
        </p:spPr>
        <p:txBody>
          <a:bodyPr wrap="none">
            <a:spAutoFit/>
          </a:bodyPr>
          <a:lstStyle/>
          <a:p>
            <a:pPr marL="0" lvl="1">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58259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25" grpId="0"/>
      <p:bldP spid="26"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0285CD-0963-43A4-862D-DD6F7F9DDDDA}"/>
              </a:ext>
            </a:extLst>
          </p:cNvPr>
          <p:cNvSpPr/>
          <p:nvPr/>
        </p:nvSpPr>
        <p:spPr>
          <a:xfrm>
            <a:off x="981718" y="976444"/>
            <a:ext cx="800219"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范式</a:t>
            </a:r>
          </a:p>
        </p:txBody>
      </p:sp>
      <p:sp>
        <p:nvSpPr>
          <p:cNvPr id="3" name="矩形 2">
            <a:extLst>
              <a:ext uri="{FF2B5EF4-FFF2-40B4-BE49-F238E27FC236}">
                <a16:creationId xmlns:a16="http://schemas.microsoft.com/office/drawing/2014/main" id="{78080F54-BE37-4C72-9D7A-94602C422AEF}"/>
              </a:ext>
            </a:extLst>
          </p:cNvPr>
          <p:cNvSpPr/>
          <p:nvPr/>
        </p:nvSpPr>
        <p:spPr>
          <a:xfrm>
            <a:off x="981718" y="1628018"/>
            <a:ext cx="4185761" cy="477054"/>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命题逻辑</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公式有与之等值的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范式</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E6F002E3-4609-4E9D-AA6B-712F236083DB}"/>
              </a:ext>
            </a:extLst>
          </p:cNvPr>
          <p:cNvSpPr/>
          <p:nvPr/>
        </p:nvSpPr>
        <p:spPr>
          <a:xfrm>
            <a:off x="981718" y="4566704"/>
            <a:ext cx="3216209" cy="47705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谓词逻辑公式也有</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范式</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6" name="矩形 5">
            <a:extLst>
              <a:ext uri="{FF2B5EF4-FFF2-40B4-BE49-F238E27FC236}">
                <a16:creationId xmlns:a16="http://schemas.microsoft.com/office/drawing/2014/main" id="{3B684B62-1B7E-4675-B88A-9780F8B2F880}"/>
              </a:ext>
            </a:extLst>
          </p:cNvPr>
          <p:cNvSpPr/>
          <p:nvPr/>
        </p:nvSpPr>
        <p:spPr>
          <a:xfrm>
            <a:off x="1573020" y="2294981"/>
            <a:ext cx="6565140" cy="369332"/>
          </a:xfrm>
          <a:prstGeom prst="rect">
            <a:avLst/>
          </a:prstGeom>
        </p:spPr>
        <p:txBody>
          <a:bodyPr wrap="square">
            <a:spAutoFit/>
          </a:bodyPr>
          <a:lstStyle/>
          <a:p>
            <a:pPr>
              <a:lnSpc>
                <a:spcPct val="90000"/>
              </a:lnSpc>
              <a:defRPr/>
            </a:pPr>
            <a:r>
              <a:rPr lang="zh-CN" altLang="en-US" sz="2000" b="1" dirty="0">
                <a:solidFill>
                  <a:srgbClr val="3333FF"/>
                </a:solidFill>
                <a:latin typeface="Times" panose="02020603060405020304" pitchFamily="18" charset="0"/>
                <a:ea typeface="华文中宋" panose="02010600040101010101" pitchFamily="2" charset="-122"/>
              </a:rPr>
              <a:t>范式定理</a:t>
            </a:r>
            <a:r>
              <a:rPr lang="en-US" altLang="zh-CN" sz="2000" b="1" dirty="0">
                <a:solidFill>
                  <a:srgbClr val="3333FF"/>
                </a:solidFill>
                <a:latin typeface="Times" panose="02020603060405020304" pitchFamily="18" charset="0"/>
                <a:ea typeface="华文中宋" panose="02010600040101010101" pitchFamily="2" charset="-122"/>
              </a:rPr>
              <a:t>: </a:t>
            </a:r>
            <a:r>
              <a:rPr lang="zh-CN" altLang="en-US" sz="2000" b="1" dirty="0">
                <a:solidFill>
                  <a:srgbClr val="FF0000"/>
                </a:solidFill>
                <a:latin typeface="Times" panose="02020603060405020304" pitchFamily="18" charset="0"/>
                <a:ea typeface="华文中宋" panose="02010600040101010101" pitchFamily="2" charset="-122"/>
              </a:rPr>
              <a:t>任一公式都有与之等值的合取范式和</a:t>
            </a:r>
            <a:r>
              <a:rPr lang="zh-CN" altLang="en-US" sz="2000" b="1" dirty="0" smtClean="0">
                <a:solidFill>
                  <a:srgbClr val="FF0000"/>
                </a:solidFill>
                <a:latin typeface="Times" panose="02020603060405020304" pitchFamily="18" charset="0"/>
                <a:ea typeface="华文中宋" panose="02010600040101010101" pitchFamily="2" charset="-122"/>
              </a:rPr>
              <a:t>析取范式</a:t>
            </a:r>
            <a:endParaRPr lang="en-US" altLang="zh-CN" sz="2000" b="1" dirty="0">
              <a:solidFill>
                <a:srgbClr val="FF0000"/>
              </a:solidFill>
              <a:latin typeface="Times" panose="02020603060405020304" pitchFamily="18" charset="0"/>
              <a:ea typeface="华文中宋" panose="02010600040101010101" pitchFamily="2" charset="-122"/>
            </a:endParaRPr>
          </a:p>
        </p:txBody>
      </p:sp>
      <p:sp>
        <p:nvSpPr>
          <p:cNvPr id="14" name="矩形 13">
            <a:extLst>
              <a:ext uri="{FF2B5EF4-FFF2-40B4-BE49-F238E27FC236}">
                <a16:creationId xmlns:a16="http://schemas.microsoft.com/office/drawing/2014/main" id="{3B684B62-1B7E-4675-B88A-9780F8B2F880}"/>
              </a:ext>
            </a:extLst>
          </p:cNvPr>
          <p:cNvSpPr/>
          <p:nvPr/>
        </p:nvSpPr>
        <p:spPr>
          <a:xfrm>
            <a:off x="1573020" y="2818346"/>
            <a:ext cx="4004820" cy="369332"/>
          </a:xfrm>
          <a:prstGeom prst="rect">
            <a:avLst/>
          </a:prstGeom>
        </p:spPr>
        <p:txBody>
          <a:bodyPr wrap="square">
            <a:spAutoFit/>
          </a:bodyPr>
          <a:lstStyle/>
          <a:p>
            <a:pPr>
              <a:lnSpc>
                <a:spcPct val="90000"/>
              </a:lnSpc>
              <a:defRPr/>
            </a:pPr>
            <a:r>
              <a:rPr lang="zh-CN" altLang="en-US" sz="2000" b="1" dirty="0" smtClean="0">
                <a:solidFill>
                  <a:srgbClr val="3333FF"/>
                </a:solidFill>
                <a:latin typeface="Times" panose="02020603060405020304" pitchFamily="18" charset="0"/>
                <a:ea typeface="华文中宋" panose="02010600040101010101" pitchFamily="2" charset="-122"/>
              </a:rPr>
              <a:t>范式</a:t>
            </a:r>
            <a:r>
              <a:rPr lang="zh-CN" altLang="en-US" sz="2000" b="1" dirty="0">
                <a:solidFill>
                  <a:srgbClr val="3333FF"/>
                </a:solidFill>
                <a:latin typeface="Times" panose="02020603060405020304" pitchFamily="18" charset="0"/>
                <a:ea typeface="华文中宋" panose="02010600040101010101" pitchFamily="2" charset="-122"/>
              </a:rPr>
              <a:t>应用</a:t>
            </a:r>
            <a:r>
              <a:rPr lang="en-US" altLang="zh-CN" sz="2000" b="1" dirty="0" smtClean="0">
                <a:solidFill>
                  <a:srgbClr val="3333FF"/>
                </a:solidFill>
                <a:latin typeface="Times" panose="02020603060405020304" pitchFamily="18" charset="0"/>
                <a:ea typeface="华文中宋" panose="02010600040101010101" pitchFamily="2" charset="-122"/>
              </a:rPr>
              <a:t>: </a:t>
            </a:r>
            <a:r>
              <a:rPr lang="zh-CN" altLang="en-US" sz="2000" b="1" dirty="0" smtClean="0">
                <a:solidFill>
                  <a:srgbClr val="3333FF"/>
                </a:solidFill>
                <a:latin typeface="Times" panose="02020603060405020304" pitchFamily="18" charset="0"/>
                <a:ea typeface="华文中宋" panose="02010600040101010101" pitchFamily="2" charset="-122"/>
              </a:rPr>
              <a:t>判断永真、永假、等值</a:t>
            </a:r>
            <a:endParaRPr lang="en-US" altLang="zh-CN" sz="2000" b="1" dirty="0">
              <a:solidFill>
                <a:srgbClr val="FF0000"/>
              </a:solidFill>
              <a:latin typeface="Times" panose="02020603060405020304" pitchFamily="18" charset="0"/>
              <a:ea typeface="华文中宋" panose="02010600040101010101" pitchFamily="2" charset="-122"/>
            </a:endParaRPr>
          </a:p>
        </p:txBody>
      </p:sp>
      <p:sp>
        <p:nvSpPr>
          <p:cNvPr id="15" name="矩形 14">
            <a:extLst>
              <a:ext uri="{FF2B5EF4-FFF2-40B4-BE49-F238E27FC236}">
                <a16:creationId xmlns:a16="http://schemas.microsoft.com/office/drawing/2014/main" id="{3B684B62-1B7E-4675-B88A-9780F8B2F880}"/>
              </a:ext>
            </a:extLst>
          </p:cNvPr>
          <p:cNvSpPr/>
          <p:nvPr/>
        </p:nvSpPr>
        <p:spPr>
          <a:xfrm>
            <a:off x="1573020" y="3341711"/>
            <a:ext cx="6240944" cy="369332"/>
          </a:xfrm>
          <a:prstGeom prst="rect">
            <a:avLst/>
          </a:prstGeom>
        </p:spPr>
        <p:txBody>
          <a:bodyPr wrap="square">
            <a:spAutoFit/>
          </a:bodyPr>
          <a:lstStyle/>
          <a:p>
            <a:pPr>
              <a:lnSpc>
                <a:spcPct val="90000"/>
              </a:lnSpc>
              <a:defRPr/>
            </a:pPr>
            <a:r>
              <a:rPr lang="zh-CN" altLang="en-US" sz="2000" b="1" dirty="0" smtClean="0">
                <a:solidFill>
                  <a:srgbClr val="3333FF"/>
                </a:solidFill>
                <a:latin typeface="Times" panose="02020603060405020304" pitchFamily="18" charset="0"/>
                <a:ea typeface="华文中宋" panose="02010600040101010101" pitchFamily="2" charset="-122"/>
              </a:rPr>
              <a:t>主范式</a:t>
            </a:r>
            <a:r>
              <a:rPr lang="en-US" altLang="zh-CN" sz="2000" b="1" dirty="0" smtClean="0">
                <a:solidFill>
                  <a:srgbClr val="3333FF"/>
                </a:solidFill>
                <a:latin typeface="Times" panose="02020603060405020304" pitchFamily="18" charset="0"/>
                <a:ea typeface="华文中宋" panose="02010600040101010101" pitchFamily="2" charset="-122"/>
              </a:rPr>
              <a:t>: </a:t>
            </a:r>
            <a:r>
              <a:rPr lang="zh-CN" altLang="en-US" sz="2000" b="1" dirty="0" smtClean="0">
                <a:solidFill>
                  <a:srgbClr val="3333FF"/>
                </a:solidFill>
                <a:latin typeface="Times" panose="02020603060405020304" pitchFamily="18" charset="0"/>
                <a:ea typeface="华文中宋" panose="02010600040101010101" pitchFamily="2" charset="-122"/>
              </a:rPr>
              <a:t>主析取范式（极小项）、主合取范式（极大项）</a:t>
            </a:r>
            <a:endParaRPr lang="en-US" altLang="zh-CN" sz="2000" b="1" dirty="0">
              <a:solidFill>
                <a:srgbClr val="FF0000"/>
              </a:solidFill>
              <a:latin typeface="Times" panose="02020603060405020304" pitchFamily="18" charset="0"/>
              <a:ea typeface="华文中宋" panose="02010600040101010101" pitchFamily="2" charset="-122"/>
            </a:endParaRPr>
          </a:p>
        </p:txBody>
      </p:sp>
      <p:sp>
        <p:nvSpPr>
          <p:cNvPr id="16" name="矩形 15">
            <a:extLst>
              <a:ext uri="{FF2B5EF4-FFF2-40B4-BE49-F238E27FC236}">
                <a16:creationId xmlns:a16="http://schemas.microsoft.com/office/drawing/2014/main" id="{5D1392D0-F0D7-44B7-8C9B-945CD487174D}"/>
              </a:ext>
            </a:extLst>
          </p:cNvPr>
          <p:cNvSpPr/>
          <p:nvPr/>
        </p:nvSpPr>
        <p:spPr>
          <a:xfrm>
            <a:off x="1613767" y="3865076"/>
            <a:ext cx="6657397" cy="477054"/>
          </a:xfrm>
          <a:prstGeom prst="rect">
            <a:avLst/>
          </a:prstGeom>
        </p:spPr>
        <p:txBody>
          <a:bodyPr wrap="square">
            <a:spAutoFit/>
          </a:bodyPr>
          <a:lstStyle/>
          <a:p>
            <a:pPr>
              <a:lnSpc>
                <a:spcPct val="125000"/>
              </a:lnSpc>
            </a:pPr>
            <a:r>
              <a:rPr lang="zh-CN" altLang="en-US" sz="2000" b="1" dirty="0">
                <a:solidFill>
                  <a:srgbClr val="3333FF"/>
                </a:solidFill>
                <a:latin typeface="Times" panose="02020603060405020304" pitchFamily="18" charset="0"/>
                <a:ea typeface="华文中宋" panose="02010600040101010101" pitchFamily="2" charset="-122"/>
              </a:rPr>
              <a:t>定理</a:t>
            </a:r>
            <a:r>
              <a:rPr lang="en-US" altLang="zh-CN" sz="2000" b="1" dirty="0" smtClean="0">
                <a:solidFill>
                  <a:srgbClr val="3333FF"/>
                </a:solidFill>
                <a:latin typeface="Times" panose="02020603060405020304" pitchFamily="18" charset="0"/>
                <a:ea typeface="华文中宋" panose="02010600040101010101" pitchFamily="2" charset="-122"/>
              </a:rPr>
              <a:t>: </a:t>
            </a:r>
            <a:r>
              <a:rPr lang="zh-CN" altLang="en-US" sz="2000" b="1" dirty="0" smtClean="0">
                <a:solidFill>
                  <a:srgbClr val="FF0000"/>
                </a:solidFill>
                <a:latin typeface="Times" panose="02020603060405020304" pitchFamily="18" charset="0"/>
                <a:ea typeface="华文中宋" panose="02010600040101010101" pitchFamily="2" charset="-122"/>
              </a:rPr>
              <a:t>任</a:t>
            </a:r>
            <a:r>
              <a:rPr lang="zh-CN" altLang="en-US" sz="2000" b="1" dirty="0">
                <a:solidFill>
                  <a:srgbClr val="FF0000"/>
                </a:solidFill>
                <a:latin typeface="Times" panose="02020603060405020304" pitchFamily="18" charset="0"/>
                <a:ea typeface="华文中宋" panose="02010600040101010101" pitchFamily="2" charset="-122"/>
              </a:rPr>
              <a:t>一</a:t>
            </a:r>
            <a:r>
              <a:rPr lang="zh-CN" altLang="en-US" sz="2000" b="1" dirty="0">
                <a:solidFill>
                  <a:srgbClr val="3333FF"/>
                </a:solidFill>
                <a:latin typeface="Times" panose="02020603060405020304" pitchFamily="18" charset="0"/>
                <a:ea typeface="华文中宋" panose="02010600040101010101" pitchFamily="2" charset="-122"/>
              </a:rPr>
              <a:t>公式都有</a:t>
            </a:r>
            <a:r>
              <a:rPr lang="zh-CN" altLang="en-US" sz="2000" b="1" dirty="0">
                <a:solidFill>
                  <a:srgbClr val="FF0000"/>
                </a:solidFill>
                <a:latin typeface="Times" panose="02020603060405020304" pitchFamily="18" charset="0"/>
                <a:ea typeface="华文中宋" panose="02010600040101010101" pitchFamily="2" charset="-122"/>
              </a:rPr>
              <a:t>唯一</a:t>
            </a:r>
            <a:r>
              <a:rPr lang="zh-CN" altLang="en-US" sz="2000" b="1" dirty="0">
                <a:solidFill>
                  <a:srgbClr val="3333FF"/>
                </a:solidFill>
                <a:latin typeface="Times" panose="02020603060405020304" pitchFamily="18" charset="0"/>
                <a:ea typeface="华文中宋" panose="02010600040101010101" pitchFamily="2" charset="-122"/>
              </a:rPr>
              <a:t>与之等值的</a:t>
            </a:r>
            <a:r>
              <a:rPr lang="zh-CN" altLang="en-US" sz="2000" b="1" dirty="0">
                <a:solidFill>
                  <a:srgbClr val="FF0000"/>
                </a:solidFill>
                <a:latin typeface="Times" panose="02020603060405020304" pitchFamily="18" charset="0"/>
                <a:ea typeface="华文中宋" panose="02010600040101010101" pitchFamily="2" charset="-122"/>
              </a:rPr>
              <a:t>主</a:t>
            </a:r>
            <a:r>
              <a:rPr lang="zh-CN" altLang="en-US" sz="2000" b="1" dirty="0" smtClean="0">
                <a:solidFill>
                  <a:srgbClr val="FF0000"/>
                </a:solidFill>
                <a:latin typeface="Times" panose="02020603060405020304" pitchFamily="18" charset="0"/>
                <a:ea typeface="华文中宋" panose="02010600040101010101" pitchFamily="2" charset="-122"/>
              </a:rPr>
              <a:t>析（合）取范式</a:t>
            </a:r>
            <a:endParaRPr lang="zh-CN" altLang="en-US" sz="2000" b="1" dirty="0">
              <a:solidFill>
                <a:srgbClr val="3333FF"/>
              </a:solidFill>
              <a:latin typeface="Times" panose="02020603060405020304" pitchFamily="18" charset="0"/>
              <a:ea typeface="华文中宋" panose="02010600040101010101" pitchFamily="2" charset="-122"/>
            </a:endParaRPr>
          </a:p>
        </p:txBody>
      </p:sp>
      <p:sp>
        <p:nvSpPr>
          <p:cNvPr id="17" name="矩形 16">
            <a:extLst>
              <a:ext uri="{FF2B5EF4-FFF2-40B4-BE49-F238E27FC236}">
                <a16:creationId xmlns:a16="http://schemas.microsoft.com/office/drawing/2014/main" id="{E6F002E3-4609-4E9D-AA6B-712F236083DB}"/>
              </a:ext>
            </a:extLst>
          </p:cNvPr>
          <p:cNvSpPr/>
          <p:nvPr/>
        </p:nvSpPr>
        <p:spPr>
          <a:xfrm>
            <a:off x="1573020" y="5268332"/>
            <a:ext cx="3348115"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与原公式是等值</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E6F002E3-4609-4E9D-AA6B-712F236083DB}"/>
              </a:ext>
            </a:extLst>
          </p:cNvPr>
          <p:cNvSpPr/>
          <p:nvPr/>
        </p:nvSpPr>
        <p:spPr>
          <a:xfrm>
            <a:off x="1516829" y="5838610"/>
            <a:ext cx="4268829"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其他</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范式与原公式只有较弱的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关系。</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2296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7FE1820-4681-4B76-8DF5-C381DDB18A44}"/>
              </a:ext>
            </a:extLst>
          </p:cNvPr>
          <p:cNvSpPr/>
          <p:nvPr/>
        </p:nvSpPr>
        <p:spPr>
          <a:xfrm>
            <a:off x="757274" y="1075685"/>
            <a:ext cx="1415772" cy="424732"/>
          </a:xfrm>
          <a:prstGeom prst="rect">
            <a:avLst/>
          </a:prstGeom>
        </p:spPr>
        <p:txBody>
          <a:bodyPr wrap="none">
            <a:spAutoFit/>
          </a:bodyPr>
          <a:lstStyle/>
          <a:p>
            <a:pPr fontAlgn="base">
              <a:lnSpc>
                <a:spcPct val="90000"/>
              </a:lnSpc>
              <a:spcBef>
                <a:spcPct val="0"/>
              </a:spcBef>
              <a:spcAft>
                <a:spcPct val="0"/>
              </a:spcAft>
            </a:pPr>
            <a:r>
              <a:rPr lang="zh-CN" altLang="en-US" sz="2400" b="1" dirty="0">
                <a:solidFill>
                  <a:srgbClr val="3333FF"/>
                </a:solidFill>
                <a:latin typeface="华文中宋" panose="02010600040101010101" pitchFamily="2" charset="-122"/>
                <a:ea typeface="华文中宋" panose="02010600040101010101" pitchFamily="2" charset="-122"/>
              </a:rPr>
              <a:t>前束范式</a:t>
            </a:r>
          </a:p>
        </p:txBody>
      </p:sp>
      <p:sp>
        <p:nvSpPr>
          <p:cNvPr id="3" name="矩形 2">
            <a:extLst>
              <a:ext uri="{FF2B5EF4-FFF2-40B4-BE49-F238E27FC236}">
                <a16:creationId xmlns:a16="http://schemas.microsoft.com/office/drawing/2014/main" id="{47D53E2F-C6E6-417D-9DC1-285C4FD8A0BD}"/>
              </a:ext>
            </a:extLst>
          </p:cNvPr>
          <p:cNvSpPr/>
          <p:nvPr/>
        </p:nvSpPr>
        <p:spPr>
          <a:xfrm>
            <a:off x="978620" y="1794131"/>
            <a:ext cx="6718966" cy="1246495"/>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定义</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如果</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公式</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中的所有量词都非否定地置于公式</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左端，且</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其辖域都延伸到公式的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末端，则</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称</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前束范式</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prenex</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normal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form</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PNF)</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，形</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如</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28781BE-A34D-4F67-A471-3FA3AD8FCF56}"/>
                  </a:ext>
                </a:extLst>
              </p:cNvPr>
              <p:cNvSpPr/>
              <p:nvPr/>
            </p:nvSpPr>
            <p:spPr>
              <a:xfrm>
                <a:off x="2259057" y="3176563"/>
                <a:ext cx="355424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dPr>
                        <m:e>
                          <m:sSub>
                            <m:sSubPr>
                              <m:ctrlP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𝑸</m:t>
                              </m:r>
                            </m:e>
                            <m: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sSub>
                            <m:sSubPr>
                              <m:ctrlP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𝒙</m:t>
                              </m:r>
                            </m:e>
                            <m: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m:t>
                          </m:r>
                          <m:sSub>
                            <m:sSubPr>
                              <m:ctrlP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𝑸</m:t>
                              </m:r>
                            </m:e>
                            <m:sub>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𝒏</m:t>
                              </m:r>
                            </m:sub>
                          </m:sSub>
                          <m:sSub>
                            <m:sSubPr>
                              <m:ctrlP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𝒙</m:t>
                              </m:r>
                            </m:e>
                            <m:sub>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𝒏</m:t>
                              </m:r>
                            </m:sub>
                          </m:sSub>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m:t>
                          </m:r>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𝑴</m:t>
                          </m:r>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m:t>
                          </m:r>
                          <m:sSub>
                            <m:sSubPr>
                              <m:ctrlP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𝒙</m:t>
                              </m:r>
                            </m:e>
                            <m:sub>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m:t>
                          </m:r>
                          <m:sSub>
                            <m:sSubPr>
                              <m:ctrlP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𝒙</m:t>
                              </m:r>
                            </m:e>
                            <m:sub>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𝒏</m:t>
                              </m:r>
                            </m:sub>
                          </m:sSub>
                        </m:e>
                      </m:d>
                    </m:oMath>
                  </m:oMathPara>
                </a14:m>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728781BE-A34D-4F67-A471-3FA3AD8FCF56}"/>
                  </a:ext>
                </a:extLst>
              </p:cNvPr>
              <p:cNvSpPr>
                <a:spLocks noRot="1" noChangeAspect="1" noMove="1" noResize="1" noEditPoints="1" noAdjustHandles="1" noChangeArrowheads="1" noChangeShapeType="1" noTextEdit="1"/>
              </p:cNvSpPr>
              <p:nvPr/>
            </p:nvSpPr>
            <p:spPr>
              <a:xfrm>
                <a:off x="2259057" y="3176563"/>
                <a:ext cx="3554243" cy="400110"/>
              </a:xfrm>
              <a:prstGeom prst="rect">
                <a:avLst/>
              </a:prstGeom>
              <a:blipFill>
                <a:blip r:embed="rId2"/>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A0A0B2B-BC8E-4655-AC69-22A376C6F9D1}"/>
                  </a:ext>
                </a:extLst>
              </p:cNvPr>
              <p:cNvSpPr/>
              <p:nvPr/>
            </p:nvSpPr>
            <p:spPr>
              <a:xfrm>
                <a:off x="1309824" y="3793717"/>
                <a:ext cx="3004481" cy="400110"/>
              </a:xfrm>
              <a:prstGeom prst="rect">
                <a:avLst/>
              </a:prstGeom>
            </p:spPr>
            <p:txBody>
              <a:bodyPr wrap="square">
                <a:spAutoFit/>
              </a:bodyPr>
              <a:lstStyle/>
              <a:p>
                <a:pPr>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其中，诸</a:t>
                </a:r>
                <a14:m>
                  <m:oMath xmlns:m="http://schemas.openxmlformats.org/officeDocument/2006/math">
                    <m:sSub>
                      <m:sSubPr>
                        <m:ctrlP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zh-CN" altLang="en-US"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𝑸</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𝒊</m:t>
                        </m:r>
                      </m:sub>
                    </m:sSub>
                  </m:oMath>
                </a14:m>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为量词</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或</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8A0A0B2B-BC8E-4655-AC69-22A376C6F9D1}"/>
                  </a:ext>
                </a:extLst>
              </p:cNvPr>
              <p:cNvSpPr>
                <a:spLocks noRot="1" noChangeAspect="1" noMove="1" noResize="1" noEditPoints="1" noAdjustHandles="1" noChangeArrowheads="1" noChangeShapeType="1" noTextEdit="1"/>
              </p:cNvSpPr>
              <p:nvPr/>
            </p:nvSpPr>
            <p:spPr>
              <a:xfrm>
                <a:off x="1309824" y="3793717"/>
                <a:ext cx="3004481" cy="400110"/>
              </a:xfrm>
              <a:prstGeom prst="rect">
                <a:avLst/>
              </a:prstGeom>
              <a:blipFill>
                <a:blip r:embed="rId3"/>
                <a:stretch>
                  <a:fillRect l="-2231" t="-9091" r="-10345" b="-25758"/>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D430DA47-FE05-47BD-A222-58F890631ECE}"/>
              </a:ext>
            </a:extLst>
          </p:cNvPr>
          <p:cNvSpPr/>
          <p:nvPr/>
        </p:nvSpPr>
        <p:spPr>
          <a:xfrm>
            <a:off x="978620" y="4922548"/>
            <a:ext cx="5688288" cy="477054"/>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定理</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任</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一公式都有与之等值的</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PNF</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8" name="矩形 7">
            <a:extLst>
              <a:ext uri="{FF2B5EF4-FFF2-40B4-BE49-F238E27FC236}">
                <a16:creationId xmlns:a16="http://schemas.microsoft.com/office/drawing/2014/main" id="{8A0A0B2B-BC8E-4655-AC69-22A376C6F9D1}"/>
              </a:ext>
            </a:extLst>
          </p:cNvPr>
          <p:cNvSpPr/>
          <p:nvPr/>
        </p:nvSpPr>
        <p:spPr>
          <a:xfrm>
            <a:off x="1916653" y="4264468"/>
            <a:ext cx="5072869" cy="400110"/>
          </a:xfrm>
          <a:prstGeom prst="rect">
            <a:avLst/>
          </a:prstGeom>
        </p:spPr>
        <p:txBody>
          <a:bodyPr wrap="square">
            <a:spAutoFit/>
          </a:bodyPr>
          <a:lstStyle/>
          <a:p>
            <a:pPr>
              <a:buFontTx/>
              <a:buNone/>
            </a:pP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M</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不含</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量词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，称为</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母式</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基式</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matrix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p:cNvSpPr/>
          <p:nvPr/>
        </p:nvSpPr>
        <p:spPr>
          <a:xfrm>
            <a:off x="3125585" y="4955800"/>
            <a:ext cx="3391593" cy="41422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906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5A9F7E-EC2F-416A-A075-A1B388982064}"/>
              </a:ext>
            </a:extLst>
          </p:cNvPr>
          <p:cNvSpPr/>
          <p:nvPr/>
        </p:nvSpPr>
        <p:spPr>
          <a:xfrm>
            <a:off x="905666" y="1111758"/>
            <a:ext cx="2339102" cy="424732"/>
          </a:xfrm>
          <a:prstGeom prst="rect">
            <a:avLst/>
          </a:prstGeom>
        </p:spPr>
        <p:txBody>
          <a:bodyPr wrap="none">
            <a:spAutoFit/>
          </a:bodyPr>
          <a:lstStyle/>
          <a:p>
            <a:pPr fontAlgn="base">
              <a:lnSpc>
                <a:spcPct val="90000"/>
              </a:lnSpc>
              <a:spcBef>
                <a:spcPct val="0"/>
              </a:spcBef>
              <a:spcAft>
                <a:spcPct val="0"/>
              </a:spcAft>
            </a:pPr>
            <a:r>
              <a:rPr lang="zh-CN" altLang="en-US" sz="2400" b="1" dirty="0">
                <a:solidFill>
                  <a:srgbClr val="3333FF"/>
                </a:solidFill>
                <a:latin typeface="华文中宋" panose="02010600040101010101" pitchFamily="2" charset="-122"/>
                <a:ea typeface="华文中宋" panose="02010600040101010101" pitchFamily="2" charset="-122"/>
              </a:rPr>
              <a:t>如何转化成</a:t>
            </a:r>
            <a:r>
              <a:rPr lang="en-US" altLang="zh-CN" sz="2400" b="1" dirty="0">
                <a:solidFill>
                  <a:srgbClr val="3333FF"/>
                </a:solidFill>
                <a:latin typeface="华文中宋" panose="02010600040101010101" pitchFamily="2" charset="-122"/>
                <a:ea typeface="华文中宋" panose="02010600040101010101" pitchFamily="2" charset="-122"/>
              </a:rPr>
              <a:t>PNF</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749A7494-7DC4-4BCF-BCD3-3CB90417E1F6}"/>
              </a:ext>
            </a:extLst>
          </p:cNvPr>
          <p:cNvSpPr/>
          <p:nvPr/>
        </p:nvSpPr>
        <p:spPr>
          <a:xfrm>
            <a:off x="1468004" y="1819988"/>
            <a:ext cx="1720343" cy="477054"/>
          </a:xfrm>
          <a:prstGeom prst="rect">
            <a:avLst/>
          </a:prstGeom>
        </p:spPr>
        <p:txBody>
          <a:bodyPr wrap="none">
            <a:spAutoFit/>
          </a:bodyPr>
          <a:lstStyle/>
          <a:p>
            <a:pPr>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去</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4" name="矩形 3">
            <a:extLst>
              <a:ext uri="{FF2B5EF4-FFF2-40B4-BE49-F238E27FC236}">
                <a16:creationId xmlns:a16="http://schemas.microsoft.com/office/drawing/2014/main" id="{793D8185-BEAD-43AA-AEFD-FDF0BCC7EAE0}"/>
              </a:ext>
            </a:extLst>
          </p:cNvPr>
          <p:cNvSpPr/>
          <p:nvPr/>
        </p:nvSpPr>
        <p:spPr>
          <a:xfrm>
            <a:off x="1468004" y="2311545"/>
            <a:ext cx="1723549" cy="477054"/>
          </a:xfrm>
          <a:prstGeom prst="rect">
            <a:avLst/>
          </a:prstGeom>
        </p:spPr>
        <p:txBody>
          <a:bodyPr wrap="none">
            <a:spAutoFit/>
          </a:bodyPr>
          <a:lstStyle/>
          <a:p>
            <a:pPr>
              <a:lnSpc>
                <a:spcPct val="125000"/>
              </a:lnSpc>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否定词</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内移</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1A7B815B-9F0F-4948-89FF-DBF04B46F688}"/>
              </a:ext>
            </a:extLst>
          </p:cNvPr>
          <p:cNvSpPr/>
          <p:nvPr/>
        </p:nvSpPr>
        <p:spPr>
          <a:xfrm>
            <a:off x="1991445" y="2929333"/>
            <a:ext cx="2172390" cy="400110"/>
          </a:xfrm>
          <a:prstGeom prst="rect">
            <a:avLst/>
          </a:prstGeom>
        </p:spPr>
        <p:txBody>
          <a:bodyPr wrap="none">
            <a:spAutoFit/>
          </a:bodyPr>
          <a:lstStyle/>
          <a:p>
            <a:pPr marL="0" lvl="1"/>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应用</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De Morgan</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6A54A729-91FB-469C-A195-D0C80A833496}"/>
              </a:ext>
            </a:extLst>
          </p:cNvPr>
          <p:cNvSpPr/>
          <p:nvPr/>
        </p:nvSpPr>
        <p:spPr>
          <a:xfrm>
            <a:off x="1468004" y="3489830"/>
            <a:ext cx="3688830" cy="400110"/>
          </a:xfrm>
          <a:prstGeom prst="rect">
            <a:avLst/>
          </a:prstGeom>
        </p:spPr>
        <p:txBody>
          <a:bodyPr wrap="none">
            <a:spAutoFit/>
          </a:bodyPr>
          <a:lstStyle/>
          <a:p>
            <a:pPr>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约束</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变元易名</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如果必要的话</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9" name="矩形 8">
            <a:extLst>
              <a:ext uri="{FF2B5EF4-FFF2-40B4-BE49-F238E27FC236}">
                <a16:creationId xmlns:a16="http://schemas.microsoft.com/office/drawing/2014/main" id="{5C904233-FA08-487F-AD5C-B6DFCE9043F7}"/>
              </a:ext>
            </a:extLst>
          </p:cNvPr>
          <p:cNvSpPr/>
          <p:nvPr/>
        </p:nvSpPr>
        <p:spPr>
          <a:xfrm>
            <a:off x="1468004" y="4121125"/>
            <a:ext cx="1467068" cy="400110"/>
          </a:xfrm>
          <a:prstGeom prst="rect">
            <a:avLst/>
          </a:prstGeom>
        </p:spPr>
        <p:txBody>
          <a:bodyPr wrap="none">
            <a:spAutoFit/>
          </a:bodyPr>
          <a:lstStyle/>
          <a:p>
            <a:pPr>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量词</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左移</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B31AEEBF-5B44-4D4A-902F-F12152E59FF7}"/>
              </a:ext>
            </a:extLst>
          </p:cNvPr>
          <p:cNvSpPr/>
          <p:nvPr/>
        </p:nvSpPr>
        <p:spPr>
          <a:xfrm flipH="1">
            <a:off x="1993406" y="4667771"/>
            <a:ext cx="2170429" cy="400110"/>
          </a:xfrm>
          <a:prstGeom prst="rect">
            <a:avLst/>
          </a:prstGeom>
        </p:spPr>
        <p:txBody>
          <a:bodyPr wrap="square">
            <a:spAutoFit/>
          </a:bodyPr>
          <a:lstStyle/>
          <a:p>
            <a:pPr marL="0" lvl="7"/>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应用分配等值式</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380440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848B8-0710-4223-BDB0-9111D5F20CD8}"/>
              </a:ext>
            </a:extLst>
          </p:cNvPr>
          <p:cNvSpPr/>
          <p:nvPr/>
        </p:nvSpPr>
        <p:spPr>
          <a:xfrm>
            <a:off x="1329600" y="1697692"/>
            <a:ext cx="5357557" cy="400110"/>
          </a:xfrm>
          <a:prstGeom prst="rect">
            <a:avLst/>
          </a:prstGeom>
        </p:spPr>
        <p:txBody>
          <a:bodyPr wrap="none">
            <a:spAutoFit/>
          </a:bodyPr>
          <a:lstStyle/>
          <a:p>
            <a:pPr marL="342900" lvl="1" indent="-342900">
              <a:buFontTx/>
              <a:buNone/>
              <a:defRPr/>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4" name="矩形 3">
            <a:extLst>
              <a:ext uri="{FF2B5EF4-FFF2-40B4-BE49-F238E27FC236}">
                <a16:creationId xmlns:a16="http://schemas.microsoft.com/office/drawing/2014/main" id="{15056472-F520-4053-A8AB-AFA0607407E6}"/>
              </a:ext>
            </a:extLst>
          </p:cNvPr>
          <p:cNvSpPr/>
          <p:nvPr/>
        </p:nvSpPr>
        <p:spPr>
          <a:xfrm>
            <a:off x="1114883" y="2176843"/>
            <a:ext cx="5768055" cy="400110"/>
          </a:xfrm>
          <a:prstGeom prst="rect">
            <a:avLst/>
          </a:prstGeom>
        </p:spPr>
        <p:txBody>
          <a:bodyPr wrap="square">
            <a:spAutoFit/>
          </a:bodyPr>
          <a:lstStyle/>
          <a:p>
            <a:pPr marL="342900" lvl="1" indent="-342900">
              <a:buFontTx/>
              <a:buNone/>
              <a:defRPr/>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7" name="矩形 6">
            <a:extLst>
              <a:ext uri="{FF2B5EF4-FFF2-40B4-BE49-F238E27FC236}">
                <a16:creationId xmlns:a16="http://schemas.microsoft.com/office/drawing/2014/main" id="{3408A7C4-AC56-4DEC-A04E-8AD8B6897608}"/>
              </a:ext>
            </a:extLst>
          </p:cNvPr>
          <p:cNvSpPr/>
          <p:nvPr/>
        </p:nvSpPr>
        <p:spPr>
          <a:xfrm>
            <a:off x="1114883" y="2656153"/>
            <a:ext cx="5275803"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2BDA9C20-5910-494A-9CF5-35958B338F92}"/>
              </a:ext>
            </a:extLst>
          </p:cNvPr>
          <p:cNvSpPr/>
          <p:nvPr/>
        </p:nvSpPr>
        <p:spPr>
          <a:xfrm>
            <a:off x="1114883" y="3168235"/>
            <a:ext cx="5458546" cy="400110"/>
          </a:xfrm>
          <a:prstGeom prst="rect">
            <a:avLst/>
          </a:prstGeom>
        </p:spPr>
        <p:txBody>
          <a:bodyPr wrap="none">
            <a:spAutoFit/>
          </a:bodyPr>
          <a:lstStyle/>
          <a:p>
            <a:pPr marL="0" lvl="1" indent="-342900">
              <a:buFontTx/>
              <a:buNone/>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9" name="矩形 8">
            <a:extLst>
              <a:ext uri="{FF2B5EF4-FFF2-40B4-BE49-F238E27FC236}">
                <a16:creationId xmlns:a16="http://schemas.microsoft.com/office/drawing/2014/main" id="{F63ACE99-DCE3-40C0-A6EB-B2E2B28E4FC1}"/>
              </a:ext>
            </a:extLst>
          </p:cNvPr>
          <p:cNvSpPr/>
          <p:nvPr/>
        </p:nvSpPr>
        <p:spPr>
          <a:xfrm>
            <a:off x="1114883" y="3710877"/>
            <a:ext cx="4977645" cy="400110"/>
          </a:xfrm>
          <a:prstGeom prst="rect">
            <a:avLst/>
          </a:prstGeom>
        </p:spPr>
        <p:txBody>
          <a:bodyPr wrap="none">
            <a:spAutoFit/>
          </a:bodyPr>
          <a:lstStyle/>
          <a:p>
            <a:pPr marL="342900" lvl="1" indent="-342900">
              <a:buFontTx/>
              <a:buNone/>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10" name="矩形 9">
            <a:extLst>
              <a:ext uri="{FF2B5EF4-FFF2-40B4-BE49-F238E27FC236}">
                <a16:creationId xmlns:a16="http://schemas.microsoft.com/office/drawing/2014/main" id="{3D2CDD18-CACD-491B-A2C9-B025EECC4796}"/>
              </a:ext>
            </a:extLst>
          </p:cNvPr>
          <p:cNvSpPr/>
          <p:nvPr/>
        </p:nvSpPr>
        <p:spPr>
          <a:xfrm>
            <a:off x="1114883" y="4274334"/>
            <a:ext cx="4948791" cy="400110"/>
          </a:xfrm>
          <a:prstGeom prst="rect">
            <a:avLst/>
          </a:prstGeom>
        </p:spPr>
        <p:txBody>
          <a:bodyPr wrap="none">
            <a:spAutoFit/>
          </a:bodyPr>
          <a:lstStyle/>
          <a:p>
            <a:pPr marL="342900" lvl="1" indent="-342900">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11" name="矩形 10">
            <a:extLst>
              <a:ext uri="{FF2B5EF4-FFF2-40B4-BE49-F238E27FC236}">
                <a16:creationId xmlns:a16="http://schemas.microsoft.com/office/drawing/2014/main" id="{18E77F68-BD48-41EE-815F-D9A62F3442B1}"/>
              </a:ext>
            </a:extLst>
          </p:cNvPr>
          <p:cNvSpPr/>
          <p:nvPr/>
        </p:nvSpPr>
        <p:spPr>
          <a:xfrm>
            <a:off x="1135184" y="4835138"/>
            <a:ext cx="4948791" cy="400110"/>
          </a:xfrm>
          <a:prstGeom prst="rect">
            <a:avLst/>
          </a:prstGeom>
        </p:spPr>
        <p:txBody>
          <a:bodyPr wrap="none">
            <a:spAutoFit/>
          </a:bodyPr>
          <a:lstStyle/>
          <a:p>
            <a:pPr marL="342900" lvl="1" indent="-342900">
              <a:buFontTx/>
              <a:buNone/>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12" name="矩形 11">
            <a:extLst>
              <a:ext uri="{FF2B5EF4-FFF2-40B4-BE49-F238E27FC236}">
                <a16:creationId xmlns:a16="http://schemas.microsoft.com/office/drawing/2014/main" id="{260FEA8C-6994-4E5D-94E4-F8E90319CFC5}"/>
              </a:ext>
            </a:extLst>
          </p:cNvPr>
          <p:cNvSpPr/>
          <p:nvPr/>
        </p:nvSpPr>
        <p:spPr>
          <a:xfrm>
            <a:off x="1135184" y="5403304"/>
            <a:ext cx="5132612" cy="400110"/>
          </a:xfrm>
          <a:prstGeom prst="rect">
            <a:avLst/>
          </a:prstGeom>
        </p:spPr>
        <p:txBody>
          <a:bodyPr wrap="square">
            <a:spAutoFit/>
          </a:bodyPr>
          <a:lstStyle/>
          <a:p>
            <a:pPr marL="342900" lvl="1" indent="-342900">
              <a:buFontTx/>
              <a:buNone/>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13" name="矩形 12">
            <a:extLst>
              <a:ext uri="{FF2B5EF4-FFF2-40B4-BE49-F238E27FC236}">
                <a16:creationId xmlns:a16="http://schemas.microsoft.com/office/drawing/2014/main" id="{E63E83FE-90CB-423F-A880-2C70DF4BBAAE}"/>
              </a:ext>
            </a:extLst>
          </p:cNvPr>
          <p:cNvSpPr/>
          <p:nvPr/>
        </p:nvSpPr>
        <p:spPr>
          <a:xfrm>
            <a:off x="1135184" y="5976807"/>
            <a:ext cx="5880848" cy="400110"/>
          </a:xfrm>
          <a:prstGeom prst="rect">
            <a:avLst/>
          </a:prstGeom>
        </p:spPr>
        <p:txBody>
          <a:bodyPr wrap="square">
            <a:spAutoFit/>
          </a:bodyPr>
          <a:lstStyle/>
          <a:p>
            <a:pPr marL="342900" lvl="1" indent="-342900">
              <a:buFontTx/>
              <a:buNone/>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14"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5" name="矩形 14">
            <a:extLst>
              <a:ext uri="{FF2B5EF4-FFF2-40B4-BE49-F238E27FC236}">
                <a16:creationId xmlns:a16="http://schemas.microsoft.com/office/drawing/2014/main" id="{FC5A9F7E-EC2F-416A-A075-A1B388982064}"/>
              </a:ext>
            </a:extLst>
          </p:cNvPr>
          <p:cNvSpPr/>
          <p:nvPr/>
        </p:nvSpPr>
        <p:spPr>
          <a:xfrm>
            <a:off x="905666" y="1111758"/>
            <a:ext cx="2339102" cy="424732"/>
          </a:xfrm>
          <a:prstGeom prst="rect">
            <a:avLst/>
          </a:prstGeom>
        </p:spPr>
        <p:txBody>
          <a:bodyPr wrap="none">
            <a:spAutoFit/>
          </a:bodyPr>
          <a:lstStyle/>
          <a:p>
            <a:pPr fontAlgn="base">
              <a:lnSpc>
                <a:spcPct val="90000"/>
              </a:lnSpc>
              <a:spcBef>
                <a:spcPct val="0"/>
              </a:spcBef>
              <a:spcAft>
                <a:spcPct val="0"/>
              </a:spcAft>
            </a:pPr>
            <a:r>
              <a:rPr lang="zh-CN" altLang="en-US" sz="2400" b="1" dirty="0">
                <a:solidFill>
                  <a:srgbClr val="3333FF"/>
                </a:solidFill>
                <a:latin typeface="华文中宋" panose="02010600040101010101" pitchFamily="2" charset="-122"/>
                <a:ea typeface="华文中宋" panose="02010600040101010101" pitchFamily="2" charset="-122"/>
              </a:rPr>
              <a:t>如何转化成</a:t>
            </a:r>
            <a:r>
              <a:rPr lang="en-US" altLang="zh-CN" sz="2400" b="1" dirty="0">
                <a:solidFill>
                  <a:srgbClr val="3333FF"/>
                </a:solidFill>
                <a:latin typeface="华文中宋" panose="02010600040101010101" pitchFamily="2" charset="-122"/>
                <a:ea typeface="华文中宋" panose="02010600040101010101" pitchFamily="2" charset="-122"/>
              </a:rPr>
              <a:t>PNF</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
        <p:nvSpPr>
          <p:cNvPr id="16" name="矩形 15">
            <a:extLst>
              <a:ext uri="{FF2B5EF4-FFF2-40B4-BE49-F238E27FC236}">
                <a16:creationId xmlns:a16="http://schemas.microsoft.com/office/drawing/2014/main" id="{749A7494-7DC4-4BCF-BCD3-3CB90417E1F6}"/>
              </a:ext>
            </a:extLst>
          </p:cNvPr>
          <p:cNvSpPr/>
          <p:nvPr/>
        </p:nvSpPr>
        <p:spPr>
          <a:xfrm>
            <a:off x="6995967" y="2176843"/>
            <a:ext cx="1463862" cy="477054"/>
          </a:xfrm>
          <a:prstGeom prst="rect">
            <a:avLst/>
          </a:prstGeom>
        </p:spPr>
        <p:txBody>
          <a:bodyPr wrap="non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去</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7" name="矩形 16">
            <a:extLst>
              <a:ext uri="{FF2B5EF4-FFF2-40B4-BE49-F238E27FC236}">
                <a16:creationId xmlns:a16="http://schemas.microsoft.com/office/drawing/2014/main" id="{793D8185-BEAD-43AA-AEFD-FDF0BCC7EAE0}"/>
              </a:ext>
            </a:extLst>
          </p:cNvPr>
          <p:cNvSpPr/>
          <p:nvPr/>
        </p:nvSpPr>
        <p:spPr>
          <a:xfrm>
            <a:off x="6992761" y="2651274"/>
            <a:ext cx="1467068" cy="477054"/>
          </a:xfrm>
          <a:prstGeom prst="rect">
            <a:avLst/>
          </a:prstGeom>
        </p:spPr>
        <p:txBody>
          <a:bodyPr wrap="none">
            <a:spAutoFit/>
          </a:bodyPr>
          <a:lstStyle/>
          <a:p>
            <a:pPr>
              <a:lnSpc>
                <a:spcPct val="125000"/>
              </a:lnSpc>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否定词</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内移</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5C904233-FA08-487F-AD5C-B6DFCE9043F7}"/>
              </a:ext>
            </a:extLst>
          </p:cNvPr>
          <p:cNvSpPr/>
          <p:nvPr/>
        </p:nvSpPr>
        <p:spPr>
          <a:xfrm>
            <a:off x="7016032" y="3706011"/>
            <a:ext cx="1210588" cy="400110"/>
          </a:xfrm>
          <a:prstGeom prst="rect">
            <a:avLst/>
          </a:prstGeom>
        </p:spPr>
        <p:txBody>
          <a:bodyPr wrap="none">
            <a:spAutoFit/>
          </a:bodyPr>
          <a:lstStyle/>
          <a:p>
            <a:pPr>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量词</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左移</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793D8185-BEAD-43AA-AEFD-FDF0BCC7EAE0}"/>
              </a:ext>
            </a:extLst>
          </p:cNvPr>
          <p:cNvSpPr/>
          <p:nvPr/>
        </p:nvSpPr>
        <p:spPr>
          <a:xfrm>
            <a:off x="6992761" y="3157868"/>
            <a:ext cx="1467068" cy="477054"/>
          </a:xfrm>
          <a:prstGeom prst="rect">
            <a:avLst/>
          </a:prstGeom>
        </p:spPr>
        <p:txBody>
          <a:bodyPr wrap="none">
            <a:spAutoFit/>
          </a:bodyPr>
          <a:lstStyle/>
          <a:p>
            <a:pPr>
              <a:lnSpc>
                <a:spcPct val="125000"/>
              </a:lnSpc>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否定词</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内移</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6A54A729-91FB-469C-A195-D0C80A833496}"/>
              </a:ext>
            </a:extLst>
          </p:cNvPr>
          <p:cNvSpPr/>
          <p:nvPr/>
        </p:nvSpPr>
        <p:spPr>
          <a:xfrm>
            <a:off x="6992761" y="4279514"/>
            <a:ext cx="1723549" cy="400110"/>
          </a:xfrm>
          <a:prstGeom prst="rect">
            <a:avLst/>
          </a:prstGeom>
        </p:spPr>
        <p:txBody>
          <a:bodyPr wrap="none">
            <a:spAutoFit/>
          </a:bodyPr>
          <a:lstStyle/>
          <a:p>
            <a:pPr>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约束</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变元易</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名</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D430DA47-FE05-47BD-A222-58F890631ECE}"/>
              </a:ext>
            </a:extLst>
          </p:cNvPr>
          <p:cNvSpPr/>
          <p:nvPr/>
        </p:nvSpPr>
        <p:spPr>
          <a:xfrm>
            <a:off x="6974823" y="5679065"/>
            <a:ext cx="1980029" cy="441596"/>
          </a:xfrm>
          <a:prstGeom prst="rect">
            <a:avLst/>
          </a:prstGeom>
        </p:spPr>
        <p:txBody>
          <a:bodyPr wrap="non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前束范式不唯一</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矩形 4"/>
          <p:cNvSpPr/>
          <p:nvPr/>
        </p:nvSpPr>
        <p:spPr>
          <a:xfrm>
            <a:off x="6992761" y="5619985"/>
            <a:ext cx="1943421" cy="57350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35184" y="4835138"/>
            <a:ext cx="5623063" cy="1648789"/>
          </a:xfrm>
          <a:prstGeom prst="rect">
            <a:avLst/>
          </a:prstGeom>
          <a:noFill/>
          <a:ln w="317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5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1000"/>
                                        <p:tgtEl>
                                          <p:spTgt spid="10"/>
                                        </p:tgtEl>
                                      </p:cBhvr>
                                    </p:animEffect>
                                    <p:anim calcmode="lin" valueType="num">
                                      <p:cBhvr>
                                        <p:cTn id="71" dur="1000" fill="hold"/>
                                        <p:tgtEl>
                                          <p:spTgt spid="10"/>
                                        </p:tgtEl>
                                        <p:attrNameLst>
                                          <p:attrName>ppt_x</p:attrName>
                                        </p:attrNameLst>
                                      </p:cBhvr>
                                      <p:tavLst>
                                        <p:tav tm="0">
                                          <p:val>
                                            <p:strVal val="#ppt_x"/>
                                          </p:val>
                                        </p:tav>
                                        <p:tav tm="100000">
                                          <p:val>
                                            <p:strVal val="#ppt_x"/>
                                          </p:val>
                                        </p:tav>
                                      </p:tavLst>
                                    </p:anim>
                                    <p:anim calcmode="lin" valueType="num">
                                      <p:cBhvr>
                                        <p:cTn id="7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1000"/>
                                        <p:tgtEl>
                                          <p:spTgt spid="12"/>
                                        </p:tgtEl>
                                      </p:cBhvr>
                                    </p:animEffect>
                                    <p:anim calcmode="lin" valueType="num">
                                      <p:cBhvr>
                                        <p:cTn id="92" dur="1000" fill="hold"/>
                                        <p:tgtEl>
                                          <p:spTgt spid="12"/>
                                        </p:tgtEl>
                                        <p:attrNameLst>
                                          <p:attrName>ppt_x</p:attrName>
                                        </p:attrNameLst>
                                      </p:cBhvr>
                                      <p:tavLst>
                                        <p:tav tm="0">
                                          <p:val>
                                            <p:strVal val="#ppt_x"/>
                                          </p:val>
                                        </p:tav>
                                        <p:tav tm="100000">
                                          <p:val>
                                            <p:strVal val="#ppt_x"/>
                                          </p:val>
                                        </p:tav>
                                      </p:tavLst>
                                    </p:anim>
                                    <p:anim calcmode="lin" valueType="num">
                                      <p:cBhvr>
                                        <p:cTn id="9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fade">
                                      <p:cBhvr>
                                        <p:cTn id="98" dur="1000"/>
                                        <p:tgtEl>
                                          <p:spTgt spid="13"/>
                                        </p:tgtEl>
                                      </p:cBhvr>
                                    </p:animEffect>
                                    <p:anim calcmode="lin" valueType="num">
                                      <p:cBhvr>
                                        <p:cTn id="99" dur="1000" fill="hold"/>
                                        <p:tgtEl>
                                          <p:spTgt spid="13"/>
                                        </p:tgtEl>
                                        <p:attrNameLst>
                                          <p:attrName>ppt_x</p:attrName>
                                        </p:attrNameLst>
                                      </p:cBhvr>
                                      <p:tavLst>
                                        <p:tav tm="0">
                                          <p:val>
                                            <p:strVal val="#ppt_x"/>
                                          </p:val>
                                        </p:tav>
                                        <p:tav tm="100000">
                                          <p:val>
                                            <p:strVal val="#ppt_x"/>
                                          </p:val>
                                        </p:tav>
                                      </p:tavLst>
                                    </p:anim>
                                    <p:anim calcmode="lin" valueType="num">
                                      <p:cBhvr>
                                        <p:cTn id="10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6"/>
                                        </p:tgtEl>
                                        <p:attrNameLst>
                                          <p:attrName>style.visibility</p:attrName>
                                        </p:attrNameLst>
                                      </p:cBhvr>
                                      <p:to>
                                        <p:strVal val="visible"/>
                                      </p:to>
                                    </p:set>
                                    <p:animEffect transition="in" filter="fade">
                                      <p:cBhvr>
                                        <p:cTn id="105" dur="1000"/>
                                        <p:tgtEl>
                                          <p:spTgt spid="6"/>
                                        </p:tgtEl>
                                      </p:cBhvr>
                                    </p:animEffect>
                                    <p:anim calcmode="lin" valueType="num">
                                      <p:cBhvr>
                                        <p:cTn id="106" dur="1000" fill="hold"/>
                                        <p:tgtEl>
                                          <p:spTgt spid="6"/>
                                        </p:tgtEl>
                                        <p:attrNameLst>
                                          <p:attrName>ppt_x</p:attrName>
                                        </p:attrNameLst>
                                      </p:cBhvr>
                                      <p:tavLst>
                                        <p:tav tm="0">
                                          <p:val>
                                            <p:strVal val="#ppt_x"/>
                                          </p:val>
                                        </p:tav>
                                        <p:tav tm="100000">
                                          <p:val>
                                            <p:strVal val="#ppt_x"/>
                                          </p:val>
                                        </p:tav>
                                      </p:tavLst>
                                    </p:anim>
                                    <p:anim calcmode="lin" valueType="num">
                                      <p:cBhvr>
                                        <p:cTn id="10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1000"/>
                                        <p:tgtEl>
                                          <p:spTgt spid="21"/>
                                        </p:tgtEl>
                                      </p:cBhvr>
                                    </p:animEffect>
                                    <p:anim calcmode="lin" valueType="num">
                                      <p:cBhvr>
                                        <p:cTn id="113" dur="1000" fill="hold"/>
                                        <p:tgtEl>
                                          <p:spTgt spid="21"/>
                                        </p:tgtEl>
                                        <p:attrNameLst>
                                          <p:attrName>ppt_x</p:attrName>
                                        </p:attrNameLst>
                                      </p:cBhvr>
                                      <p:tavLst>
                                        <p:tav tm="0">
                                          <p:val>
                                            <p:strVal val="#ppt_x"/>
                                          </p:val>
                                        </p:tav>
                                        <p:tav tm="100000">
                                          <p:val>
                                            <p:strVal val="#ppt_x"/>
                                          </p:val>
                                        </p:tav>
                                      </p:tavLst>
                                    </p:anim>
                                    <p:anim calcmode="lin" valueType="num">
                                      <p:cBhvr>
                                        <p:cTn id="114" dur="1000" fill="hold"/>
                                        <p:tgtEl>
                                          <p:spTgt spid="2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fade">
                                      <p:cBhvr>
                                        <p:cTn id="117" dur="1000"/>
                                        <p:tgtEl>
                                          <p:spTgt spid="5"/>
                                        </p:tgtEl>
                                      </p:cBhvr>
                                    </p:animEffect>
                                    <p:anim calcmode="lin" valueType="num">
                                      <p:cBhvr>
                                        <p:cTn id="118" dur="1000" fill="hold"/>
                                        <p:tgtEl>
                                          <p:spTgt spid="5"/>
                                        </p:tgtEl>
                                        <p:attrNameLst>
                                          <p:attrName>ppt_x</p:attrName>
                                        </p:attrNameLst>
                                      </p:cBhvr>
                                      <p:tavLst>
                                        <p:tav tm="0">
                                          <p:val>
                                            <p:strVal val="#ppt_x"/>
                                          </p:val>
                                        </p:tav>
                                        <p:tav tm="100000">
                                          <p:val>
                                            <p:strVal val="#ppt_x"/>
                                          </p:val>
                                        </p:tav>
                                      </p:tavLst>
                                    </p:anim>
                                    <p:anim calcmode="lin" valueType="num">
                                      <p:cBhvr>
                                        <p:cTn id="1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P spid="10" grpId="0"/>
      <p:bldP spid="11" grpId="0"/>
      <p:bldP spid="12" grpId="0"/>
      <p:bldP spid="13" grpId="0"/>
      <p:bldP spid="16" grpId="0"/>
      <p:bldP spid="17" grpId="0"/>
      <p:bldP spid="18" grpId="0"/>
      <p:bldP spid="19" grpId="0"/>
      <p:bldP spid="20" grpId="0"/>
      <p:bldP spid="21" grpId="0"/>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71DE82-0081-4FF7-ABED-C6B6860FCA9A}"/>
              </a:ext>
            </a:extLst>
          </p:cNvPr>
          <p:cNvSpPr/>
          <p:nvPr/>
        </p:nvSpPr>
        <p:spPr>
          <a:xfrm>
            <a:off x="881965" y="1118232"/>
            <a:ext cx="1774845" cy="461665"/>
          </a:xfrm>
          <a:prstGeom prst="rect">
            <a:avLst/>
          </a:prstGeom>
        </p:spPr>
        <p:txBody>
          <a:bodyPr wrap="none">
            <a:spAutoFit/>
          </a:bodyPr>
          <a:lstStyle/>
          <a:p>
            <a:r>
              <a:rPr lang="en-US" altLang="zh-CN" sz="2400" b="1" dirty="0" err="1">
                <a:solidFill>
                  <a:srgbClr val="3333FF"/>
                </a:solidFill>
                <a:latin typeface="Times" panose="02020603060405020304" pitchFamily="18" charset="0"/>
                <a:ea typeface="华文中宋" panose="02010600040101010101" pitchFamily="2" charset="-122"/>
              </a:rPr>
              <a:t>Skolem</a:t>
            </a:r>
            <a:r>
              <a:rPr lang="zh-CN" altLang="en-US" sz="2400" b="1" dirty="0">
                <a:solidFill>
                  <a:srgbClr val="3333FF"/>
                </a:solidFill>
                <a:latin typeface="华文中宋" panose="02010600040101010101" pitchFamily="2" charset="-122"/>
                <a:ea typeface="华文中宋" panose="02010600040101010101" pitchFamily="2" charset="-122"/>
              </a:rPr>
              <a:t>范式</a:t>
            </a:r>
          </a:p>
        </p:txBody>
      </p:sp>
      <p:sp>
        <p:nvSpPr>
          <p:cNvPr id="3" name="矩形 2">
            <a:extLst>
              <a:ext uri="{FF2B5EF4-FFF2-40B4-BE49-F238E27FC236}">
                <a16:creationId xmlns:a16="http://schemas.microsoft.com/office/drawing/2014/main" id="{D7CA67F7-F773-44D0-B9B7-8DBC9FA35FF1}"/>
              </a:ext>
            </a:extLst>
          </p:cNvPr>
          <p:cNvSpPr/>
          <p:nvPr/>
        </p:nvSpPr>
        <p:spPr>
          <a:xfrm>
            <a:off x="1219690" y="1818666"/>
            <a:ext cx="6463552" cy="47705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前束范式对前束量词</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没有次序</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要求</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，也</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没有其他</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要求；</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FD70EF28-BC7B-477D-B4B2-B90C9606EB13}"/>
              </a:ext>
            </a:extLst>
          </p:cNvPr>
          <p:cNvSpPr/>
          <p:nvPr/>
        </p:nvSpPr>
        <p:spPr>
          <a:xfrm>
            <a:off x="1219690" y="2534489"/>
            <a:ext cx="7171764" cy="86177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如果对前束范式进而要求</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所有</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都在</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之</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左</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，或者</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只保留</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而消去</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便</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得</a:t>
            </a:r>
            <a:r>
              <a:rPr lang="en-US" altLang="zh-CN" sz="2000" b="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Skolem</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范式的两种形式</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6" name="矩形 5">
            <a:extLst>
              <a:ext uri="{FF2B5EF4-FFF2-40B4-BE49-F238E27FC236}">
                <a16:creationId xmlns:a16="http://schemas.microsoft.com/office/drawing/2014/main" id="{18E77F68-BD48-41EE-815F-D9A62F3442B1}"/>
              </a:ext>
            </a:extLst>
          </p:cNvPr>
          <p:cNvSpPr/>
          <p:nvPr/>
        </p:nvSpPr>
        <p:spPr>
          <a:xfrm>
            <a:off x="1977070" y="3796047"/>
            <a:ext cx="4948791" cy="400110"/>
          </a:xfrm>
          <a:prstGeom prst="rect">
            <a:avLst/>
          </a:prstGeom>
        </p:spPr>
        <p:txBody>
          <a:bodyPr wrap="none">
            <a:spAutoFit/>
          </a:bodyPr>
          <a:lstStyle/>
          <a:p>
            <a:pPr marL="342900" lvl="1" indent="-342900">
              <a:buFontTx/>
              <a:buNone/>
              <a:defRPr/>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7" name="矩形 6">
            <a:extLst>
              <a:ext uri="{FF2B5EF4-FFF2-40B4-BE49-F238E27FC236}">
                <a16:creationId xmlns:a16="http://schemas.microsoft.com/office/drawing/2014/main" id="{18E77F68-BD48-41EE-815F-D9A62F3442B1}"/>
              </a:ext>
            </a:extLst>
          </p:cNvPr>
          <p:cNvSpPr/>
          <p:nvPr/>
        </p:nvSpPr>
        <p:spPr>
          <a:xfrm>
            <a:off x="2050006" y="4395886"/>
            <a:ext cx="4802918" cy="400110"/>
          </a:xfrm>
          <a:prstGeom prst="rect">
            <a:avLst/>
          </a:prstGeom>
        </p:spPr>
        <p:txBody>
          <a:bodyPr wrap="none">
            <a:spAutoFit/>
          </a:bodyPr>
          <a:lstStyle/>
          <a:p>
            <a:pPr marL="342900" lvl="1" indent="-342900">
              <a:buFontTx/>
              <a:buNone/>
              <a:defRPr/>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
        <p:nvSpPr>
          <p:cNvPr id="8" name="矩形 7">
            <a:extLst>
              <a:ext uri="{FF2B5EF4-FFF2-40B4-BE49-F238E27FC236}">
                <a16:creationId xmlns:a16="http://schemas.microsoft.com/office/drawing/2014/main" id="{18E77F68-BD48-41EE-815F-D9A62F3442B1}"/>
              </a:ext>
            </a:extLst>
          </p:cNvPr>
          <p:cNvSpPr/>
          <p:nvPr/>
        </p:nvSpPr>
        <p:spPr>
          <a:xfrm>
            <a:off x="2050006" y="4995725"/>
            <a:ext cx="5014514" cy="400110"/>
          </a:xfrm>
          <a:prstGeom prst="rect">
            <a:avLst/>
          </a:prstGeom>
        </p:spPr>
        <p:txBody>
          <a:bodyPr wrap="none">
            <a:spAutoFit/>
          </a:bodyPr>
          <a:lstStyle/>
          <a:p>
            <a:pPr marL="342900" lvl="1" indent="-342900">
              <a:buFontTx/>
              <a:buNone/>
              <a:defRPr/>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p>
        </p:txBody>
      </p:sp>
    </p:spTree>
    <p:extLst>
      <p:ext uri="{BB962C8B-B14F-4D97-AF65-F5344CB8AC3E}">
        <p14:creationId xmlns:p14="http://schemas.microsoft.com/office/powerpoint/2010/main" val="100881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B834E2-372C-4B86-9BA3-EFE9762B6EC6}"/>
              </a:ext>
            </a:extLst>
          </p:cNvPr>
          <p:cNvSpPr/>
          <p:nvPr/>
        </p:nvSpPr>
        <p:spPr>
          <a:xfrm>
            <a:off x="909440" y="1098454"/>
            <a:ext cx="3982180" cy="461665"/>
          </a:xfrm>
          <a:prstGeom prst="rect">
            <a:avLst/>
          </a:prstGeom>
        </p:spPr>
        <p:txBody>
          <a:bodyPr wrap="none">
            <a:spAutoFit/>
          </a:bodyPr>
          <a:lstStyle/>
          <a:p>
            <a:r>
              <a:rPr lang="en-US" altLang="zh-CN" sz="2400" b="1" dirty="0" err="1">
                <a:solidFill>
                  <a:srgbClr val="3333FF"/>
                </a:solidFill>
                <a:latin typeface="Times" panose="02020603060405020304" pitchFamily="18" charset="0"/>
                <a:ea typeface="华文中宋" panose="02010600040101010101" pitchFamily="2" charset="-122"/>
              </a:rPr>
              <a:t>Skolem</a:t>
            </a:r>
            <a:r>
              <a:rPr lang="zh-CN" altLang="en-US" sz="2400" b="1" dirty="0">
                <a:solidFill>
                  <a:srgbClr val="3333FF"/>
                </a:solidFill>
                <a:latin typeface="华文中宋" panose="02010600040101010101" pitchFamily="2" charset="-122"/>
                <a:ea typeface="华文中宋" panose="02010600040101010101" pitchFamily="2" charset="-122"/>
              </a:rPr>
              <a:t>范式</a:t>
            </a:r>
            <a:r>
              <a:rPr lang="en-US" altLang="zh-CN" sz="2400" b="1" dirty="0">
                <a:solidFill>
                  <a:srgbClr val="3333FF"/>
                </a:solidFill>
                <a:latin typeface="华文中宋" panose="02010600040101010101" pitchFamily="2" charset="-122"/>
                <a:ea typeface="华文中宋" panose="02010600040101010101" pitchFamily="2" charset="-122"/>
              </a:rPr>
              <a:t>(1</a:t>
            </a:r>
            <a:r>
              <a:rPr lang="en-US" altLang="zh-CN" sz="2400" b="1" dirty="0" smtClean="0">
                <a:solidFill>
                  <a:srgbClr val="3333FF"/>
                </a:solidFill>
                <a:latin typeface="华文中宋" panose="02010600040101010101" pitchFamily="2" charset="-122"/>
                <a:ea typeface="华文中宋" panose="02010600040101010101" pitchFamily="2" charset="-122"/>
              </a:rPr>
              <a:t>)</a:t>
            </a:r>
            <a:r>
              <a:rPr lang="zh-CN" altLang="en-US" sz="2400" b="1" dirty="0" smtClean="0">
                <a:solidFill>
                  <a:srgbClr val="3333FF"/>
                </a:solidFill>
                <a:latin typeface="华文中宋" panose="02010600040101010101" pitchFamily="2" charset="-122"/>
                <a:ea typeface="华文中宋" panose="02010600040101010101" pitchFamily="2" charset="-122"/>
              </a:rPr>
              <a:t>：</a:t>
            </a:r>
            <a:r>
              <a:rPr lang="en-US" altLang="zh-CN" sz="2400" b="1" dirty="0" smtClean="0">
                <a:solidFill>
                  <a:srgbClr val="3333FF"/>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2400" b="1" dirty="0">
                <a:solidFill>
                  <a:srgbClr val="3333FF"/>
                </a:solidFill>
                <a:latin typeface="华文中宋" panose="02010600040101010101" pitchFamily="2" charset="-122"/>
                <a:ea typeface="华文中宋" panose="02010600040101010101" pitchFamily="2" charset="-122"/>
                <a:sym typeface="Symbol" panose="05050102010706020507" pitchFamily="18" charset="2"/>
              </a:rPr>
              <a:t>-</a:t>
            </a:r>
            <a:r>
              <a:rPr lang="zh-CN" altLang="en-US" sz="2400" b="1" dirty="0">
                <a:solidFill>
                  <a:srgbClr val="3333FF"/>
                </a:solidFill>
                <a:latin typeface="华文中宋" panose="02010600040101010101" pitchFamily="2" charset="-122"/>
                <a:ea typeface="华文中宋" panose="02010600040101010101" pitchFamily="2" charset="-122"/>
              </a:rPr>
              <a:t>前束范式</a:t>
            </a:r>
          </a:p>
        </p:txBody>
      </p:sp>
      <p:sp>
        <p:nvSpPr>
          <p:cNvPr id="3" name="矩形 2">
            <a:extLst>
              <a:ext uri="{FF2B5EF4-FFF2-40B4-BE49-F238E27FC236}">
                <a16:creationId xmlns:a16="http://schemas.microsoft.com/office/drawing/2014/main" id="{2C3E3C54-7BEB-4EBE-A8D9-8FCAB8D9250F}"/>
              </a:ext>
            </a:extLst>
          </p:cNvPr>
          <p:cNvSpPr/>
          <p:nvPr/>
        </p:nvSpPr>
        <p:spPr>
          <a:xfrm>
            <a:off x="1313396" y="1758266"/>
            <a:ext cx="2295821" cy="477054"/>
          </a:xfrm>
          <a:prstGeom prst="rect">
            <a:avLst/>
          </a:prstGeom>
        </p:spPr>
        <p:txBody>
          <a:bodyPr wrap="none">
            <a:spAutoFit/>
          </a:bodyPr>
          <a:lstStyle/>
          <a:p>
            <a:pPr marL="342900" indent="-342900">
              <a:lnSpc>
                <a:spcPct val="125000"/>
              </a:lnSpc>
              <a:buFont typeface="Wingdings" panose="05000000000000000000" pitchFamily="2" charset="2"/>
              <a:buChar char="Ø"/>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前束范式形如</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6E07FBD-BA47-4364-B920-650B010BDE63}"/>
                  </a:ext>
                </a:extLst>
              </p:cNvPr>
              <p:cNvSpPr/>
              <p:nvPr/>
            </p:nvSpPr>
            <p:spPr>
              <a:xfrm>
                <a:off x="2076596" y="2439982"/>
                <a:ext cx="4890826" cy="400110"/>
              </a:xfrm>
              <a:prstGeom prst="rect">
                <a:avLst/>
              </a:prstGeom>
            </p:spPr>
            <p:txBody>
              <a:bodyPr wrap="non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14:m>
                  <m:oMath xmlns:m="http://schemas.openxmlformats.org/officeDocument/2006/math">
                    <m:sSub>
                      <m:sSubPr>
                        <m:ctrlP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ctrlPr>
                      </m:sSubPr>
                      <m:e>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𝒙</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𝟏</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ea typeface="华文中宋" panose="02010600040101010101" pitchFamily="2" charset="-122"/>
                    <a:cs typeface="Times New Roman" panose="02020603050405020304" pitchFamily="18" charset="0"/>
                    <a:sym typeface="Symbol" panose="05050102010706020507" pitchFamily="18" charset="2"/>
                  </a:rPr>
                  <a:t> </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𝒙</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𝒊</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ea typeface="华文中宋" panose="02010600040101010101" pitchFamily="2" charset="-122"/>
                    <a:cs typeface="Times New Roman" panose="02020603050405020304" pitchFamily="18" charset="0"/>
                    <a:sym typeface="Symbol" panose="05050102010706020507" pitchFamily="18" charset="2"/>
                  </a:rPr>
                  <a:t> </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𝒙</m:t>
                        </m:r>
                      </m:e>
                      <m: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𝒊</m:t>
                        </m:r>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m:t>
                        </m:r>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𝟏</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𝒙</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𝒏</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M</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𝒙</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𝟏</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ea typeface="华文中宋" panose="02010600040101010101" pitchFamily="2" charset="-122"/>
                    <a:cs typeface="Times New Roman" panose="02020603050405020304" pitchFamily="18" charset="0"/>
                    <a:sym typeface="Symbol" panose="05050102010706020507" pitchFamily="18" charset="2"/>
                  </a:rPr>
                  <a:t> </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𝒙</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𝒏</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mc:Choice>
        <mc:Fallback xmlns="">
          <p:sp>
            <p:nvSpPr>
              <p:cNvPr id="9" name="矩形 8">
                <a:extLst>
                  <a:ext uri="{FF2B5EF4-FFF2-40B4-BE49-F238E27FC236}">
                    <a16:creationId xmlns:a16="http://schemas.microsoft.com/office/drawing/2014/main" id="{46E07FBD-BA47-4364-B920-650B010BDE63}"/>
                  </a:ext>
                </a:extLst>
              </p:cNvPr>
              <p:cNvSpPr>
                <a:spLocks noRot="1" noChangeAspect="1" noMove="1" noResize="1" noEditPoints="1" noAdjustHandles="1" noChangeArrowheads="1" noChangeShapeType="1" noTextEdit="1"/>
              </p:cNvSpPr>
              <p:nvPr/>
            </p:nvSpPr>
            <p:spPr>
              <a:xfrm>
                <a:off x="2076596" y="2439982"/>
                <a:ext cx="4890826" cy="400110"/>
              </a:xfrm>
              <a:prstGeom prst="rect">
                <a:avLst/>
              </a:prstGeom>
              <a:blipFill>
                <a:blip r:embed="rId2"/>
                <a:stretch>
                  <a:fillRect l="-1372" t="-10606" b="-2424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EC2482AA-F6FC-4335-AAA1-1D2F89CC5AB2}"/>
              </a:ext>
            </a:extLst>
          </p:cNvPr>
          <p:cNvSpPr/>
          <p:nvPr/>
        </p:nvSpPr>
        <p:spPr>
          <a:xfrm>
            <a:off x="1931061" y="3044754"/>
            <a:ext cx="1467068" cy="400110"/>
          </a:xfrm>
          <a:prstGeom prst="rect">
            <a:avLst/>
          </a:prstGeom>
        </p:spPr>
        <p:txBody>
          <a:bodyPr wrap="none">
            <a:spAutoFit/>
          </a:bodyPr>
          <a:lstStyle/>
          <a:p>
            <a:pPr marL="0" lvl="1"/>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是前束范式</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AEF5E5C4-2566-4AB8-A418-EBC1D5B24F8B}"/>
              </a:ext>
            </a:extLst>
          </p:cNvPr>
          <p:cNvSpPr/>
          <p:nvPr/>
        </p:nvSpPr>
        <p:spPr>
          <a:xfrm>
            <a:off x="1964311" y="3569136"/>
            <a:ext cx="2492990"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至少有一个存在量词</a:t>
            </a:r>
          </a:p>
        </p:txBody>
      </p:sp>
      <p:sp>
        <p:nvSpPr>
          <p:cNvPr id="12" name="矩形 11">
            <a:extLst>
              <a:ext uri="{FF2B5EF4-FFF2-40B4-BE49-F238E27FC236}">
                <a16:creationId xmlns:a16="http://schemas.microsoft.com/office/drawing/2014/main" id="{3A1F18FF-811C-48C6-9AE8-B07CC21D2887}"/>
              </a:ext>
            </a:extLst>
          </p:cNvPr>
          <p:cNvSpPr/>
          <p:nvPr/>
        </p:nvSpPr>
        <p:spPr>
          <a:xfrm>
            <a:off x="1931061" y="4093518"/>
            <a:ext cx="3518912" cy="400110"/>
          </a:xfrm>
          <a:prstGeom prst="rect">
            <a:avLst/>
          </a:prstGeom>
        </p:spPr>
        <p:txBody>
          <a:bodyPr wrap="none">
            <a:spAutoFit/>
          </a:bodyPr>
          <a:lstStyle/>
          <a:p>
            <a:pPr marL="0" lvl="1"/>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存在量词都在全称量词的左边</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B4D0F49C-2878-4C87-9C5F-9D28CCE4198B}"/>
                  </a:ext>
                </a:extLst>
              </p:cNvPr>
              <p:cNvSpPr/>
              <p:nvPr/>
            </p:nvSpPr>
            <p:spPr>
              <a:xfrm>
                <a:off x="1964311" y="4617900"/>
                <a:ext cx="6273602" cy="400110"/>
              </a:xfrm>
              <a:prstGeom prst="rect">
                <a:avLst/>
              </a:prstGeom>
            </p:spPr>
            <p:txBody>
              <a:bodyPr wrap="square">
                <a:spAutoFit/>
              </a:bodyPr>
              <a:lstStyle/>
              <a:p>
                <a:pPr marL="0" lvl="1"/>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M</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𝒙</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𝟏</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ea typeface="华文中宋" panose="02010600040101010101" pitchFamily="2" charset="-122"/>
                    <a:cs typeface="Times New Roman" panose="02020603050405020304" pitchFamily="18" charset="0"/>
                    <a:sym typeface="Symbol" panose="05050102010706020507" pitchFamily="18" charset="2"/>
                  </a:rPr>
                  <a:t> </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𝒙</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sym typeface="Symbol" panose="05050102010706020507" pitchFamily="18" charset="2"/>
                          </a:rPr>
                          <m:t>𝒏</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中不再有</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量词，也</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无自由个体变项</a:t>
                </a:r>
              </a:p>
            </p:txBody>
          </p:sp>
        </mc:Choice>
        <mc:Fallback xmlns="">
          <p:sp>
            <p:nvSpPr>
              <p:cNvPr id="13" name="矩形 12">
                <a:extLst>
                  <a:ext uri="{FF2B5EF4-FFF2-40B4-BE49-F238E27FC236}">
                    <a16:creationId xmlns:a16="http://schemas.microsoft.com/office/drawing/2014/main" id="{B4D0F49C-2878-4C87-9C5F-9D28CCE4198B}"/>
                  </a:ext>
                </a:extLst>
              </p:cNvPr>
              <p:cNvSpPr>
                <a:spLocks noRot="1" noChangeAspect="1" noMove="1" noResize="1" noEditPoints="1" noAdjustHandles="1" noChangeArrowheads="1" noChangeShapeType="1" noTextEdit="1"/>
              </p:cNvSpPr>
              <p:nvPr/>
            </p:nvSpPr>
            <p:spPr>
              <a:xfrm>
                <a:off x="1964311" y="4617900"/>
                <a:ext cx="6273602" cy="400110"/>
              </a:xfrm>
              <a:prstGeom prst="rect">
                <a:avLst/>
              </a:prstGeom>
              <a:blipFill>
                <a:blip r:embed="rId3"/>
                <a:stretch>
                  <a:fillRect l="-972" t="-10769" b="-26154"/>
                </a:stretch>
              </a:blipFill>
            </p:spPr>
            <p:txBody>
              <a:bodyPr/>
              <a:lstStyle/>
              <a:p>
                <a:r>
                  <a:rPr lang="zh-CN" altLang="en-US">
                    <a:noFill/>
                  </a:rPr>
                  <a:t> </a:t>
                </a:r>
              </a:p>
            </p:txBody>
          </p:sp>
        </mc:Fallback>
      </mc:AlternateContent>
      <p:sp>
        <p:nvSpPr>
          <p:cNvPr id="14"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cxnSp>
        <p:nvCxnSpPr>
          <p:cNvPr id="5" name="直接连接符 4"/>
          <p:cNvCxnSpPr/>
          <p:nvPr/>
        </p:nvCxnSpPr>
        <p:spPr>
          <a:xfrm>
            <a:off x="1679171" y="3044754"/>
            <a:ext cx="0" cy="2150701"/>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83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fade">
                                      <p:cBhvr>
                                        <p:cTn id="49" dur="1000"/>
                                        <p:tgtEl>
                                          <p:spTgt spid="13">
                                            <p:txEl>
                                              <p:pRg st="0" end="0"/>
                                            </p:txEl>
                                          </p:spTgt>
                                        </p:tgtEl>
                                      </p:cBhvr>
                                    </p:animEffect>
                                    <p:anim calcmode="lin" valueType="num">
                                      <p:cBhvr>
                                        <p:cTn id="50"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54F7DA-8889-4012-A477-F1A9BB8F2537}"/>
              </a:ext>
            </a:extLst>
          </p:cNvPr>
          <p:cNvSpPr/>
          <p:nvPr/>
        </p:nvSpPr>
        <p:spPr>
          <a:xfrm>
            <a:off x="854582" y="1026148"/>
            <a:ext cx="2437258"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命题逻辑的</a:t>
            </a:r>
            <a:r>
              <a:rPr lang="zh-CN" altLang="en-US" sz="2400" b="1" dirty="0">
                <a:solidFill>
                  <a:srgbClr val="3333FF"/>
                </a:solidFill>
                <a:latin typeface="华文中宋" panose="02010600040101010101" pitchFamily="2" charset="-122"/>
                <a:ea typeface="华文中宋" panose="02010600040101010101" pitchFamily="2" charset="-122"/>
              </a:rPr>
              <a:t>等值</a:t>
            </a:r>
          </a:p>
        </p:txBody>
      </p:sp>
      <p:sp>
        <p:nvSpPr>
          <p:cNvPr id="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6" name="矩形 5">
            <a:extLst>
              <a:ext uri="{FF2B5EF4-FFF2-40B4-BE49-F238E27FC236}">
                <a16:creationId xmlns:a16="http://schemas.microsoft.com/office/drawing/2014/main" id="{EC8D20D0-1DDB-493E-B4C3-C78FC7ECC647}"/>
              </a:ext>
            </a:extLst>
          </p:cNvPr>
          <p:cNvSpPr/>
          <p:nvPr/>
        </p:nvSpPr>
        <p:spPr>
          <a:xfrm>
            <a:off x="1250361" y="1775335"/>
            <a:ext cx="6545724" cy="1246495"/>
          </a:xfrm>
          <a:prstGeom prst="rect">
            <a:avLst/>
          </a:prstGeom>
          <a:noFill/>
        </p:spPr>
        <p:txBody>
          <a:bodyPr wrap="square" rtlCol="0">
            <a:spAutoFit/>
          </a:bodyPr>
          <a:lstStyle/>
          <a:p>
            <a:pPr marL="342900" indent="-342900">
              <a:lnSpc>
                <a:spcPct val="125000"/>
              </a:lnSpc>
              <a:buFont typeface="Wingdings" panose="05000000000000000000" pitchFamily="2" charset="2"/>
              <a:buChar char="Ø"/>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等值：</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给定两个</a:t>
            </a:r>
            <a:r>
              <a:rPr kumimoji="1" lang="zh-CN" altLang="en-US" sz="2000" b="1" kern="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命题公式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设</a:t>
            </a:r>
            <a:r>
              <a:rPr kumimoji="1" lang="en-US" altLang="zh-CN"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kumimoji="1" lang="en-US" altLang="zh-CN" sz="2000" b="1" kern="0" baseline="-2500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kumimoji="1" lang="en-US" altLang="zh-CN" sz="2000" b="1" i="1" kern="0" baseline="-2500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000" b="1" i="1" kern="0"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kumimoji="1" lang="en-US" altLang="zh-CN" sz="2000" b="1" i="1" kern="0" baseline="-25000"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n</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是出现在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中的所有命题变项；若在所有解释</a:t>
            </a:r>
            <a:r>
              <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共2</a:t>
            </a:r>
            <a:r>
              <a:rPr kumimoji="1" lang="en-US" altLang="zh-CN" sz="2000" b="1" i="1" kern="0" baseline="3000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n</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个</a:t>
            </a:r>
            <a:r>
              <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下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的真值都相同，就称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等值</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EC8D20D0-1DDB-493E-B4C3-C78FC7ECC647}"/>
              </a:ext>
            </a:extLst>
          </p:cNvPr>
          <p:cNvSpPr/>
          <p:nvPr/>
        </p:nvSpPr>
        <p:spPr>
          <a:xfrm>
            <a:off x="1925921" y="3192974"/>
            <a:ext cx="3372475" cy="400110"/>
          </a:xfrm>
          <a:prstGeom prst="rect">
            <a:avLst/>
          </a:prstGeom>
          <a:noFill/>
        </p:spPr>
        <p:txBody>
          <a:bodyPr wrap="square" rtlCol="0">
            <a:spAutoFit/>
          </a:bodyPr>
          <a:lstStyle/>
          <a:p>
            <a:pPr marL="342900" indent="-342900">
              <a:buFont typeface="Wingdings" panose="05000000000000000000" pitchFamily="2" charset="2"/>
              <a:buChar char="u"/>
            </a:pP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记作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或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EC8D20D0-1DDB-493E-B4C3-C78FC7ECC647}"/>
              </a:ext>
            </a:extLst>
          </p:cNvPr>
          <p:cNvSpPr/>
          <p:nvPr/>
        </p:nvSpPr>
        <p:spPr>
          <a:xfrm>
            <a:off x="1925921" y="3764228"/>
            <a:ext cx="3610431" cy="400110"/>
          </a:xfrm>
          <a:prstGeom prst="rect">
            <a:avLst/>
          </a:prstGeom>
          <a:noFill/>
        </p:spPr>
        <p:txBody>
          <a:bodyPr wrap="square" rtlCol="0">
            <a:spAutoFit/>
          </a:bodyPr>
          <a:lstStyle/>
          <a:p>
            <a:pPr marL="342900" lvl="0" indent="-342900">
              <a:spcBef>
                <a:spcPct val="20000"/>
              </a:spcBef>
              <a:buFont typeface="Wingdings" panose="05000000000000000000" pitchFamily="2" charset="2"/>
              <a:buChar char="u"/>
            </a:pPr>
            <a:r>
              <a:rPr lang="zh-CN" altLang="en-US" sz="2000" b="1" dirty="0">
                <a:solidFill>
                  <a:srgbClr val="3333FF"/>
                </a:solidFill>
                <a:latin typeface="华文中宋" panose="02010600040101010101" pitchFamily="2" charset="-122"/>
                <a:ea typeface="华文中宋" panose="02010600040101010101" pitchFamily="2" charset="-122"/>
              </a:rPr>
              <a:t>等值定理：</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对公式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9" name="矩形 8">
            <a:extLst>
              <a:ext uri="{FF2B5EF4-FFF2-40B4-BE49-F238E27FC236}">
                <a16:creationId xmlns:a16="http://schemas.microsoft.com/office/drawing/2014/main" id="{EC8D20D0-1DDB-493E-B4C3-C78FC7ECC647}"/>
              </a:ext>
            </a:extLst>
          </p:cNvPr>
          <p:cNvSpPr/>
          <p:nvPr/>
        </p:nvSpPr>
        <p:spPr>
          <a:xfrm>
            <a:off x="3509161" y="4275165"/>
            <a:ext cx="3151764" cy="400110"/>
          </a:xfrm>
          <a:prstGeom prst="rect">
            <a:avLst/>
          </a:prstGeom>
          <a:noFill/>
        </p:spPr>
        <p:txBody>
          <a:bodyPr wrap="square" rtlCol="0">
            <a:spAutoFit/>
          </a:bodyPr>
          <a:lstStyle/>
          <a:p>
            <a:pPr marL="342900" lvl="0" indent="-342900">
              <a:spcBef>
                <a:spcPct val="20000"/>
              </a:spcBef>
            </a:pP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en-US" altLang="zh-CN" sz="2000" b="1" i="1" kern="0" dirty="0" err="1">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iff</a:t>
            </a:r>
            <a:r>
              <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i="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是重言式</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10" name="矩形 9"/>
          <p:cNvSpPr/>
          <p:nvPr/>
        </p:nvSpPr>
        <p:spPr>
          <a:xfrm>
            <a:off x="3509161" y="4275165"/>
            <a:ext cx="3004221" cy="40011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EA844CE-79B3-46EB-97E4-4BDC020B8277}"/>
              </a:ext>
            </a:extLst>
          </p:cNvPr>
          <p:cNvSpPr/>
          <p:nvPr/>
        </p:nvSpPr>
        <p:spPr>
          <a:xfrm>
            <a:off x="1925921" y="4942825"/>
            <a:ext cx="6361868" cy="477054"/>
          </a:xfrm>
          <a:prstGeom prst="rect">
            <a:avLst/>
          </a:prstGeom>
          <a:noFill/>
        </p:spPr>
        <p:txBody>
          <a:bodyPr wrap="square" rtlCol="0">
            <a:spAutoFit/>
          </a:bodyPr>
          <a:lstStyle/>
          <a:p>
            <a:pPr marL="342900" lvl="0" indent="-342900">
              <a:lnSpc>
                <a:spcPct val="125000"/>
              </a:lnSpc>
              <a:spcBef>
                <a:spcPct val="20000"/>
              </a:spcBef>
              <a:buFont typeface="Wingdings" panose="05000000000000000000" pitchFamily="2" charset="2"/>
              <a:buChar char="u"/>
            </a:pPr>
            <a:r>
              <a:rPr kumimoji="1" lang="zh-CN" altLang="en-US"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等值演算：利用等值定律及替换规则进行公式</a:t>
            </a:r>
            <a:r>
              <a:rPr kumimoji="1" lang="zh-CN" altLang="en-US" sz="2000" b="1" kern="0"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推演。</a:t>
            </a:r>
            <a:endParaRPr kumimoji="1" lang="en-US" altLang="zh-CN" sz="2000" b="1" kern="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10996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521927F-623C-4A9A-A4DF-2EEBE727805E}"/>
              </a:ext>
            </a:extLst>
          </p:cNvPr>
          <p:cNvSpPr/>
          <p:nvPr/>
        </p:nvSpPr>
        <p:spPr>
          <a:xfrm>
            <a:off x="1151794" y="1810276"/>
            <a:ext cx="5797646" cy="47705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定理</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任</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一公式</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都可化为</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并且</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F8430CD1-9AD7-4B35-B5B7-11289FBE3B87}"/>
              </a:ext>
            </a:extLst>
          </p:cNvPr>
          <p:cNvSpPr/>
          <p:nvPr/>
        </p:nvSpPr>
        <p:spPr>
          <a:xfrm>
            <a:off x="2827707" y="2440262"/>
            <a:ext cx="3185487" cy="400110"/>
          </a:xfrm>
          <a:prstGeom prst="rect">
            <a:avLst/>
          </a:prstGeom>
        </p:spPr>
        <p:txBody>
          <a:bodyPr wrap="none">
            <a:spAutoFit/>
          </a:bodyPr>
          <a:lstStyle/>
          <a:p>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普遍有效 </a:t>
            </a:r>
            <a:r>
              <a:rPr lang="en-US" altLang="zh-CN" sz="2000" b="1" i="1"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iff</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普遍有效</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69174453-3453-446A-A9AE-4A4CB81D6652}"/>
              </a:ext>
            </a:extLst>
          </p:cNvPr>
          <p:cNvSpPr/>
          <p:nvPr/>
        </p:nvSpPr>
        <p:spPr>
          <a:xfrm>
            <a:off x="1151794" y="2998108"/>
            <a:ext cx="1128835" cy="441596"/>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说明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8" name="矩形 7">
            <a:extLst>
              <a:ext uri="{FF2B5EF4-FFF2-40B4-BE49-F238E27FC236}">
                <a16:creationId xmlns:a16="http://schemas.microsoft.com/office/drawing/2014/main" id="{27476E7D-20F7-442A-AF2A-FCA674A6B35E}"/>
              </a:ext>
            </a:extLst>
          </p:cNvPr>
          <p:cNvSpPr/>
          <p:nvPr/>
        </p:nvSpPr>
        <p:spPr>
          <a:xfrm>
            <a:off x="1683920" y="3674351"/>
            <a:ext cx="6415400" cy="400110"/>
          </a:xfrm>
          <a:prstGeom prst="rect">
            <a:avLst/>
          </a:prstGeom>
        </p:spPr>
        <p:txBody>
          <a:bodyPr wrap="square">
            <a:spAutoFit/>
          </a:bodyPr>
          <a:lstStyle/>
          <a:p>
            <a:pPr marL="342900" lvl="1" indent="-342900">
              <a:buFont typeface="Wingdings" panose="05000000000000000000" pitchFamily="2" charset="2"/>
              <a:buChar char="u"/>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只有普遍有效的公式</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才</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与其</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前束范式是等值</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99DECCA0-747E-46C9-9766-40DA70B1795A}"/>
              </a:ext>
            </a:extLst>
          </p:cNvPr>
          <p:cNvSpPr/>
          <p:nvPr/>
        </p:nvSpPr>
        <p:spPr>
          <a:xfrm>
            <a:off x="1716211" y="4251721"/>
            <a:ext cx="4860626" cy="400110"/>
          </a:xfrm>
          <a:prstGeom prst="rect">
            <a:avLst/>
          </a:prstGeom>
        </p:spPr>
        <p:txBody>
          <a:bodyPr wrap="none">
            <a:spAutoFit/>
          </a:bodyPr>
          <a:lstStyle/>
          <a:p>
            <a:pPr marL="342900" lvl="1" indent="-342900">
              <a:buFont typeface="Wingdings" panose="05000000000000000000" pitchFamily="2" charset="2"/>
              <a:buChar char="u"/>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一般的公式与其</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前束范式并不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等值；</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32F4C174-063F-452B-9C0A-87A6EAD29091}"/>
              </a:ext>
            </a:extLst>
          </p:cNvPr>
          <p:cNvSpPr/>
          <p:nvPr/>
        </p:nvSpPr>
        <p:spPr>
          <a:xfrm>
            <a:off x="1716211" y="4826725"/>
            <a:ext cx="3366627" cy="400110"/>
          </a:xfrm>
          <a:prstGeom prst="rect">
            <a:avLst/>
          </a:prstGeom>
        </p:spPr>
        <p:txBody>
          <a:bodyPr wrap="none">
            <a:spAutoFit/>
          </a:bodyPr>
          <a:lstStyle/>
          <a:p>
            <a:pPr marL="342900" lvl="1" indent="-342900">
              <a:buFont typeface="Wingdings" panose="05000000000000000000" pitchFamily="2" charset="2"/>
              <a:buChar char="u"/>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用于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FOL</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完备性的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证明。</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2" name="矩形 11">
            <a:extLst>
              <a:ext uri="{FF2B5EF4-FFF2-40B4-BE49-F238E27FC236}">
                <a16:creationId xmlns:a16="http://schemas.microsoft.com/office/drawing/2014/main" id="{62B834E2-372C-4B86-9BA3-EFE9762B6EC6}"/>
              </a:ext>
            </a:extLst>
          </p:cNvPr>
          <p:cNvSpPr/>
          <p:nvPr/>
        </p:nvSpPr>
        <p:spPr>
          <a:xfrm>
            <a:off x="909440" y="1098454"/>
            <a:ext cx="3982180" cy="461665"/>
          </a:xfrm>
          <a:prstGeom prst="rect">
            <a:avLst/>
          </a:prstGeom>
        </p:spPr>
        <p:txBody>
          <a:bodyPr wrap="none">
            <a:spAutoFit/>
          </a:bodyPr>
          <a:lstStyle/>
          <a:p>
            <a:r>
              <a:rPr lang="en-US" altLang="zh-CN" sz="2400" b="1" dirty="0" err="1">
                <a:solidFill>
                  <a:srgbClr val="3333FF"/>
                </a:solidFill>
                <a:latin typeface="Times" panose="02020603060405020304" pitchFamily="18" charset="0"/>
                <a:ea typeface="华文中宋" panose="02010600040101010101" pitchFamily="2" charset="-122"/>
              </a:rPr>
              <a:t>Skolem</a:t>
            </a:r>
            <a:r>
              <a:rPr lang="zh-CN" altLang="en-US" sz="2400" b="1" dirty="0">
                <a:solidFill>
                  <a:srgbClr val="3333FF"/>
                </a:solidFill>
                <a:latin typeface="华文中宋" panose="02010600040101010101" pitchFamily="2" charset="-122"/>
                <a:ea typeface="华文中宋" panose="02010600040101010101" pitchFamily="2" charset="-122"/>
              </a:rPr>
              <a:t>范式</a:t>
            </a:r>
            <a:r>
              <a:rPr lang="en-US" altLang="zh-CN" sz="2400" b="1" dirty="0">
                <a:solidFill>
                  <a:srgbClr val="3333FF"/>
                </a:solidFill>
                <a:latin typeface="华文中宋" panose="02010600040101010101" pitchFamily="2" charset="-122"/>
                <a:ea typeface="华文中宋" panose="02010600040101010101" pitchFamily="2" charset="-122"/>
              </a:rPr>
              <a:t>(1</a:t>
            </a:r>
            <a:r>
              <a:rPr lang="en-US" altLang="zh-CN" sz="2400" b="1" dirty="0" smtClean="0">
                <a:solidFill>
                  <a:srgbClr val="3333FF"/>
                </a:solidFill>
                <a:latin typeface="华文中宋" panose="02010600040101010101" pitchFamily="2" charset="-122"/>
                <a:ea typeface="华文中宋" panose="02010600040101010101" pitchFamily="2" charset="-122"/>
              </a:rPr>
              <a:t>)</a:t>
            </a:r>
            <a:r>
              <a:rPr lang="zh-CN" altLang="en-US" sz="2400" b="1" dirty="0" smtClean="0">
                <a:solidFill>
                  <a:srgbClr val="3333FF"/>
                </a:solidFill>
                <a:latin typeface="华文中宋" panose="02010600040101010101" pitchFamily="2" charset="-122"/>
                <a:ea typeface="华文中宋" panose="02010600040101010101" pitchFamily="2" charset="-122"/>
              </a:rPr>
              <a:t>：</a:t>
            </a:r>
            <a:r>
              <a:rPr lang="en-US" altLang="zh-CN" sz="2400" b="1" dirty="0" smtClean="0">
                <a:solidFill>
                  <a:srgbClr val="3333FF"/>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2400" b="1" dirty="0">
                <a:solidFill>
                  <a:srgbClr val="3333FF"/>
                </a:solidFill>
                <a:latin typeface="华文中宋" panose="02010600040101010101" pitchFamily="2" charset="-122"/>
                <a:ea typeface="华文中宋" panose="02010600040101010101" pitchFamily="2" charset="-122"/>
                <a:sym typeface="Symbol" panose="05050102010706020507" pitchFamily="18" charset="2"/>
              </a:rPr>
              <a:t>-</a:t>
            </a:r>
            <a:r>
              <a:rPr lang="zh-CN" altLang="en-US" sz="2400" b="1" dirty="0">
                <a:solidFill>
                  <a:srgbClr val="3333FF"/>
                </a:solidFill>
                <a:latin typeface="华文中宋" panose="02010600040101010101" pitchFamily="2" charset="-122"/>
                <a:ea typeface="华文中宋" panose="02010600040101010101" pitchFamily="2" charset="-122"/>
              </a:rPr>
              <a:t>前束范式</a:t>
            </a:r>
          </a:p>
        </p:txBody>
      </p:sp>
    </p:spTree>
    <p:extLst>
      <p:ext uri="{BB962C8B-B14F-4D97-AF65-F5344CB8AC3E}">
        <p14:creationId xmlns:p14="http://schemas.microsoft.com/office/powerpoint/2010/main" val="30459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1000"/>
                                        <p:tgtEl>
                                          <p:spTgt spid="10">
                                            <p:txEl>
                                              <p:pRg st="0" end="0"/>
                                            </p:txEl>
                                          </p:spTgt>
                                        </p:tgtEl>
                                      </p:cBhvr>
                                    </p:animEffect>
                                    <p:anim calcmode="lin" valueType="num">
                                      <p:cBhvr>
                                        <p:cTn id="4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C577E4-994E-4471-A86C-ACEC519845B8}"/>
              </a:ext>
            </a:extLst>
          </p:cNvPr>
          <p:cNvSpPr/>
          <p:nvPr/>
        </p:nvSpPr>
        <p:spPr>
          <a:xfrm>
            <a:off x="1369155" y="1794203"/>
            <a:ext cx="5879543" cy="400110"/>
          </a:xfrm>
          <a:prstGeom prst="rect">
            <a:avLst/>
          </a:prstGeom>
        </p:spPr>
        <p:txBody>
          <a:bodyPr wrap="square">
            <a:spAutoFit/>
          </a:bodyPr>
          <a:lstStyle/>
          <a:p>
            <a:pPr>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求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P</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中无量词</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CCC3402E-AD34-4BD0-A71E-69045182DB1C}"/>
              </a:ext>
            </a:extLst>
          </p:cNvPr>
          <p:cNvSpPr/>
          <p:nvPr/>
        </p:nvSpPr>
        <p:spPr>
          <a:xfrm>
            <a:off x="1605457" y="2391677"/>
            <a:ext cx="3903633" cy="400110"/>
          </a:xfrm>
          <a:prstGeom prst="rect">
            <a:avLst/>
          </a:prstGeom>
        </p:spPr>
        <p:txBody>
          <a:bodyPr wrap="none">
            <a:spAutoFit/>
          </a:bodyPr>
          <a:lstStyle/>
          <a:p>
            <a:pPr>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、先</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求</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；（本例已是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dirty="0">
              <a:solidFill>
                <a:schemeClr val="bg2"/>
              </a:solidFill>
            </a:endParaRPr>
          </a:p>
        </p:txBody>
      </p:sp>
      <p:sp>
        <p:nvSpPr>
          <p:cNvPr id="7" name="矩形 6">
            <a:extLst>
              <a:ext uri="{FF2B5EF4-FFF2-40B4-BE49-F238E27FC236}">
                <a16:creationId xmlns:a16="http://schemas.microsoft.com/office/drawing/2014/main" id="{A020EC76-4BDE-459A-8764-35AD734C9C6E}"/>
              </a:ext>
            </a:extLst>
          </p:cNvPr>
          <p:cNvSpPr/>
          <p:nvPr/>
        </p:nvSpPr>
        <p:spPr>
          <a:xfrm>
            <a:off x="1605457" y="2960765"/>
            <a:ext cx="4926349" cy="400110"/>
          </a:xfrm>
          <a:prstGeom prst="rect">
            <a:avLst/>
          </a:prstGeom>
        </p:spPr>
        <p:txBody>
          <a:bodyPr wrap="none">
            <a:spAutoFit/>
          </a:bodyPr>
          <a:lstStyle/>
          <a:p>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关键</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一</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步</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改写成</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，形</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如</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EB759857-F338-45F7-81F7-22060DECD473}"/>
              </a:ext>
            </a:extLst>
          </p:cNvPr>
          <p:cNvSpPr/>
          <p:nvPr/>
        </p:nvSpPr>
        <p:spPr>
          <a:xfrm>
            <a:off x="2019125" y="3550708"/>
            <a:ext cx="5363969"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zh-CN" altLang="en-US"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B145E47A-C6A3-4F16-8E81-0FE4E08F895F}"/>
              </a:ext>
            </a:extLst>
          </p:cNvPr>
          <p:cNvSpPr/>
          <p:nvPr/>
        </p:nvSpPr>
        <p:spPr>
          <a:xfrm>
            <a:off x="2341744" y="4156592"/>
            <a:ext cx="2820003" cy="400110"/>
          </a:xfrm>
          <a:prstGeom prst="rect">
            <a:avLst/>
          </a:prstGeom>
        </p:spPr>
        <p:txBody>
          <a:bodyPr wrap="none">
            <a:spAutoFit/>
          </a:bodyPr>
          <a:lstStyle/>
          <a:p>
            <a:r>
              <a:rPr lang="zh-CN" altLang="en-US"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引入新谓词</a:t>
            </a:r>
            <a:r>
              <a:rPr lang="en-US" altLang="zh-CN" sz="2000" b="1" i="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S</a:t>
            </a:r>
            <a:r>
              <a:rPr lang="zh-CN" altLang="en-US"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和新变元</a:t>
            </a:r>
            <a:r>
              <a:rPr lang="en-US" altLang="zh-CN" sz="2000" b="1" i="1" dirty="0" smtClean="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35C9DAF9-7DD1-44B4-B816-C9D533F47546}"/>
              </a:ext>
            </a:extLst>
          </p:cNvPr>
          <p:cNvSpPr/>
          <p:nvPr/>
        </p:nvSpPr>
        <p:spPr>
          <a:xfrm>
            <a:off x="1605457" y="4762476"/>
            <a:ext cx="2816797" cy="400110"/>
          </a:xfrm>
          <a:prstGeom prst="rect">
            <a:avLst/>
          </a:prstGeom>
        </p:spPr>
        <p:txBody>
          <a:bodyPr wrap="none">
            <a:spAutoFit/>
          </a:bodyPr>
          <a:lstStyle/>
          <a:p>
            <a:pPr>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3</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左移即得</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结果</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12" name="矩形 11">
            <a:extLst>
              <a:ext uri="{FF2B5EF4-FFF2-40B4-BE49-F238E27FC236}">
                <a16:creationId xmlns:a16="http://schemas.microsoft.com/office/drawing/2014/main" id="{05CAE4B6-D47A-428C-BB92-11CA0FA9D866}"/>
              </a:ext>
            </a:extLst>
          </p:cNvPr>
          <p:cNvSpPr/>
          <p:nvPr/>
        </p:nvSpPr>
        <p:spPr>
          <a:xfrm>
            <a:off x="2022861" y="5336478"/>
            <a:ext cx="5363969"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u</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1402BB40-781E-4992-B1C6-8F1E1B883432}"/>
              </a:ext>
            </a:extLst>
          </p:cNvPr>
          <p:cNvSpPr/>
          <p:nvPr/>
        </p:nvSpPr>
        <p:spPr>
          <a:xfrm>
            <a:off x="2362077" y="5998368"/>
            <a:ext cx="5125121" cy="369332"/>
          </a:xfrm>
          <a:prstGeom prst="rect">
            <a:avLst/>
          </a:prstGeom>
        </p:spPr>
        <p:txBody>
          <a:bodyPr wrap="none">
            <a:spAutoFit/>
          </a:bodyPr>
          <a:lstStyle/>
          <a:p>
            <a:pPr>
              <a:lnSpc>
                <a:spcPct val="90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当有多个</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左边，可</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按此法逐一</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右移。</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4" name="矩形 13">
            <a:extLst>
              <a:ext uri="{FF2B5EF4-FFF2-40B4-BE49-F238E27FC236}">
                <a16:creationId xmlns:a16="http://schemas.microsoft.com/office/drawing/2014/main" id="{62B834E2-372C-4B86-9BA3-EFE9762B6EC6}"/>
              </a:ext>
            </a:extLst>
          </p:cNvPr>
          <p:cNvSpPr/>
          <p:nvPr/>
        </p:nvSpPr>
        <p:spPr>
          <a:xfrm>
            <a:off x="909440" y="1098454"/>
            <a:ext cx="3982180" cy="461665"/>
          </a:xfrm>
          <a:prstGeom prst="rect">
            <a:avLst/>
          </a:prstGeom>
        </p:spPr>
        <p:txBody>
          <a:bodyPr wrap="none">
            <a:spAutoFit/>
          </a:bodyPr>
          <a:lstStyle/>
          <a:p>
            <a:r>
              <a:rPr lang="en-US" altLang="zh-CN" sz="2400" b="1" dirty="0" err="1">
                <a:solidFill>
                  <a:srgbClr val="3333FF"/>
                </a:solidFill>
                <a:latin typeface="Times" panose="02020603060405020304" pitchFamily="18" charset="0"/>
                <a:ea typeface="华文中宋" panose="02010600040101010101" pitchFamily="2" charset="-122"/>
              </a:rPr>
              <a:t>Skolem</a:t>
            </a:r>
            <a:r>
              <a:rPr lang="zh-CN" altLang="en-US" sz="2400" b="1" dirty="0">
                <a:solidFill>
                  <a:srgbClr val="3333FF"/>
                </a:solidFill>
                <a:latin typeface="华文中宋" panose="02010600040101010101" pitchFamily="2" charset="-122"/>
                <a:ea typeface="华文中宋" panose="02010600040101010101" pitchFamily="2" charset="-122"/>
              </a:rPr>
              <a:t>范式</a:t>
            </a:r>
            <a:r>
              <a:rPr lang="en-US" altLang="zh-CN" sz="2400" b="1" dirty="0">
                <a:solidFill>
                  <a:srgbClr val="3333FF"/>
                </a:solidFill>
                <a:latin typeface="华文中宋" panose="02010600040101010101" pitchFamily="2" charset="-122"/>
                <a:ea typeface="华文中宋" panose="02010600040101010101" pitchFamily="2" charset="-122"/>
              </a:rPr>
              <a:t>(1</a:t>
            </a:r>
            <a:r>
              <a:rPr lang="en-US" altLang="zh-CN" sz="2400" b="1" dirty="0" smtClean="0">
                <a:solidFill>
                  <a:srgbClr val="3333FF"/>
                </a:solidFill>
                <a:latin typeface="华文中宋" panose="02010600040101010101" pitchFamily="2" charset="-122"/>
                <a:ea typeface="华文中宋" panose="02010600040101010101" pitchFamily="2" charset="-122"/>
              </a:rPr>
              <a:t>)</a:t>
            </a:r>
            <a:r>
              <a:rPr lang="zh-CN" altLang="en-US" sz="2400" b="1" dirty="0" smtClean="0">
                <a:solidFill>
                  <a:srgbClr val="3333FF"/>
                </a:solidFill>
                <a:latin typeface="华文中宋" panose="02010600040101010101" pitchFamily="2" charset="-122"/>
                <a:ea typeface="华文中宋" panose="02010600040101010101" pitchFamily="2" charset="-122"/>
              </a:rPr>
              <a:t>：</a:t>
            </a:r>
            <a:r>
              <a:rPr lang="en-US" altLang="zh-CN" sz="2400" b="1" dirty="0" smtClean="0">
                <a:solidFill>
                  <a:srgbClr val="3333FF"/>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2400" b="1" dirty="0">
                <a:solidFill>
                  <a:srgbClr val="3333FF"/>
                </a:solidFill>
                <a:latin typeface="华文中宋" panose="02010600040101010101" pitchFamily="2" charset="-122"/>
                <a:ea typeface="华文中宋" panose="02010600040101010101" pitchFamily="2" charset="-122"/>
                <a:sym typeface="Symbol" panose="05050102010706020507" pitchFamily="18" charset="2"/>
              </a:rPr>
              <a:t>-</a:t>
            </a:r>
            <a:r>
              <a:rPr lang="zh-CN" altLang="en-US" sz="2400" b="1" dirty="0">
                <a:solidFill>
                  <a:srgbClr val="3333FF"/>
                </a:solidFill>
                <a:latin typeface="华文中宋" panose="02010600040101010101" pitchFamily="2" charset="-122"/>
                <a:ea typeface="华文中宋" panose="02010600040101010101" pitchFamily="2" charset="-122"/>
              </a:rPr>
              <a:t>前束范式</a:t>
            </a:r>
          </a:p>
        </p:txBody>
      </p:sp>
    </p:spTree>
    <p:extLst>
      <p:ext uri="{BB962C8B-B14F-4D97-AF65-F5344CB8AC3E}">
        <p14:creationId xmlns:p14="http://schemas.microsoft.com/office/powerpoint/2010/main" val="311618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P spid="10"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8C5C07E-3DC0-481F-A9C0-8BF9BE542428}"/>
              </a:ext>
            </a:extLst>
          </p:cNvPr>
          <p:cNvSpPr/>
          <p:nvPr/>
        </p:nvSpPr>
        <p:spPr>
          <a:xfrm>
            <a:off x="1291225" y="1768947"/>
            <a:ext cx="3727302" cy="440698"/>
          </a:xfrm>
          <a:prstGeom prst="rect">
            <a:avLst/>
          </a:prstGeom>
        </p:spPr>
        <p:txBody>
          <a:bodyPr wrap="none">
            <a:spAutoFit/>
          </a:bodyPr>
          <a:lstStyle/>
          <a:p>
            <a:pPr marL="342900" indent="-342900">
              <a:lnSpc>
                <a:spcPct val="125000"/>
              </a:lnSpc>
              <a:buFont typeface="Wingdings" panose="05000000000000000000" pitchFamily="2" charset="2"/>
              <a:buChar char="Ø"/>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PNF</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中消去所有</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而只保留</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4" name="矩形 3">
            <a:extLst>
              <a:ext uri="{FF2B5EF4-FFF2-40B4-BE49-F238E27FC236}">
                <a16:creationId xmlns:a16="http://schemas.microsoft.com/office/drawing/2014/main" id="{4890B7B7-2237-407A-9DD6-F9CE6A44C1B7}"/>
              </a:ext>
            </a:extLst>
          </p:cNvPr>
          <p:cNvSpPr/>
          <p:nvPr/>
        </p:nvSpPr>
        <p:spPr>
          <a:xfrm>
            <a:off x="2105176" y="2396558"/>
            <a:ext cx="4137671" cy="400110"/>
          </a:xfrm>
          <a:prstGeom prst="rect">
            <a:avLst/>
          </a:prstGeom>
        </p:spPr>
        <p:txBody>
          <a:bodyPr wrap="none">
            <a:spAutoFit/>
          </a:bodyPr>
          <a:lstStyle/>
          <a:p>
            <a:pPr marL="0" lvl="1"/>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术语</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Skolem</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范式</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一般指这种形式</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4D1BC862-ADAB-4948-9747-8A31B0D86CDD}"/>
              </a:ext>
            </a:extLst>
          </p:cNvPr>
          <p:cNvSpPr/>
          <p:nvPr/>
        </p:nvSpPr>
        <p:spPr>
          <a:xfrm>
            <a:off x="1291225" y="2942640"/>
            <a:ext cx="6133257" cy="47705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定理</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任</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一公式</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都可化为</a:t>
            </a:r>
            <a:r>
              <a:rPr lang="en-US" altLang="zh-CN" sz="2000" b="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Skolem</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范式</a:t>
            </a:r>
            <a:r>
              <a:rPr lang="zh-CN" altLang="en-US"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并且</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DEA2BFE1-D508-49FC-86B1-04F44A23C71A}"/>
              </a:ext>
            </a:extLst>
          </p:cNvPr>
          <p:cNvSpPr/>
          <p:nvPr/>
        </p:nvSpPr>
        <p:spPr>
          <a:xfrm>
            <a:off x="2595191" y="3529663"/>
            <a:ext cx="3713068" cy="400110"/>
          </a:xfrm>
          <a:prstGeom prst="rect">
            <a:avLst/>
          </a:prstGeom>
        </p:spPr>
        <p:txBody>
          <a:bodyPr wrap="none">
            <a:spAutoFit/>
          </a:bodyPr>
          <a:lstStyle/>
          <a:p>
            <a:pPr>
              <a:buFontTx/>
              <a:buNone/>
            </a:pP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可满足 </a:t>
            </a:r>
            <a:r>
              <a:rPr lang="en-US" altLang="zh-CN" sz="2000" b="1" i="1"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iff</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满足。</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9F1A0706-58DC-4368-9322-A0B335E043C5}"/>
              </a:ext>
            </a:extLst>
          </p:cNvPr>
          <p:cNvSpPr/>
          <p:nvPr/>
        </p:nvSpPr>
        <p:spPr>
          <a:xfrm>
            <a:off x="1820379" y="4152689"/>
            <a:ext cx="6396296" cy="400110"/>
          </a:xfrm>
          <a:prstGeom prst="rect">
            <a:avLst/>
          </a:prstGeom>
        </p:spPr>
        <p:txBody>
          <a:bodyPr wrap="square">
            <a:spAutoFit/>
          </a:bodyPr>
          <a:lstStyle/>
          <a:p>
            <a:pPr marL="0" lvl="1"/>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不是等值</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equivalent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，而是</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等可满足</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equisatisfiable</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1" name="矩形 10">
            <a:extLst>
              <a:ext uri="{FF2B5EF4-FFF2-40B4-BE49-F238E27FC236}">
                <a16:creationId xmlns:a16="http://schemas.microsoft.com/office/drawing/2014/main" id="{62B834E2-372C-4B86-9BA3-EFE9762B6EC6}"/>
              </a:ext>
            </a:extLst>
          </p:cNvPr>
          <p:cNvSpPr/>
          <p:nvPr/>
        </p:nvSpPr>
        <p:spPr>
          <a:xfrm>
            <a:off x="909440" y="1098454"/>
            <a:ext cx="4511171" cy="461665"/>
          </a:xfrm>
          <a:prstGeom prst="rect">
            <a:avLst/>
          </a:prstGeom>
        </p:spPr>
        <p:txBody>
          <a:bodyPr wrap="none">
            <a:spAutoFit/>
          </a:bodyPr>
          <a:lstStyle/>
          <a:p>
            <a:r>
              <a:rPr lang="en-US" altLang="zh-CN" sz="2400" b="1" dirty="0" err="1">
                <a:solidFill>
                  <a:srgbClr val="3333FF"/>
                </a:solidFill>
                <a:latin typeface="Times" panose="02020603060405020304" pitchFamily="18" charset="0"/>
                <a:ea typeface="华文中宋" panose="02010600040101010101" pitchFamily="2" charset="-122"/>
              </a:rPr>
              <a:t>Skolem</a:t>
            </a:r>
            <a:r>
              <a:rPr lang="zh-CN" altLang="en-US" sz="2400" b="1" dirty="0">
                <a:solidFill>
                  <a:srgbClr val="3333FF"/>
                </a:solidFill>
                <a:latin typeface="华文中宋" panose="02010600040101010101" pitchFamily="2" charset="-122"/>
                <a:ea typeface="华文中宋" panose="02010600040101010101" pitchFamily="2" charset="-122"/>
              </a:rPr>
              <a:t>范式</a:t>
            </a:r>
            <a:r>
              <a:rPr lang="en-US" altLang="zh-CN" sz="2400" b="1" dirty="0" smtClean="0">
                <a:solidFill>
                  <a:srgbClr val="3333FF"/>
                </a:solidFill>
                <a:latin typeface="华文中宋" panose="02010600040101010101" pitchFamily="2" charset="-122"/>
                <a:ea typeface="华文中宋" panose="02010600040101010101" pitchFamily="2" charset="-122"/>
              </a:rPr>
              <a:t>(2)</a:t>
            </a:r>
            <a:r>
              <a:rPr lang="zh-CN" altLang="en-US" sz="2400" b="1" dirty="0" smtClean="0">
                <a:solidFill>
                  <a:srgbClr val="3333FF"/>
                </a:solidFill>
                <a:latin typeface="华文中宋" panose="02010600040101010101" pitchFamily="2" charset="-122"/>
                <a:ea typeface="华文中宋" panose="02010600040101010101" pitchFamily="2" charset="-122"/>
              </a:rPr>
              <a:t>：</a:t>
            </a:r>
            <a:r>
              <a:rPr lang="en-US" altLang="zh-CN" sz="2400" b="1" dirty="0">
                <a:solidFill>
                  <a:srgbClr val="3333FF"/>
                </a:solidFill>
                <a:latin typeface="Times" panose="02020603060405020304" pitchFamily="18" charset="0"/>
                <a:ea typeface="华文中宋" panose="02010600040101010101" pitchFamily="2" charset="-122"/>
              </a:rPr>
              <a:t> </a:t>
            </a:r>
            <a:r>
              <a:rPr lang="en-US" altLang="zh-CN" sz="2400" b="1" dirty="0" err="1">
                <a:solidFill>
                  <a:srgbClr val="3333FF"/>
                </a:solidFill>
                <a:latin typeface="Times" panose="02020603060405020304" pitchFamily="18" charset="0"/>
                <a:ea typeface="华文中宋" panose="02010600040101010101" pitchFamily="2" charset="-122"/>
              </a:rPr>
              <a:t>Skolem</a:t>
            </a:r>
            <a:r>
              <a:rPr lang="en-US" altLang="zh-CN" sz="2400" b="1" dirty="0">
                <a:solidFill>
                  <a:srgbClr val="3333FF"/>
                </a:solidFill>
                <a:latin typeface="Times" panose="02020603060405020304" pitchFamily="18" charset="0"/>
                <a:ea typeface="华文中宋" panose="02010600040101010101" pitchFamily="2" charset="-122"/>
              </a:rPr>
              <a:t> </a:t>
            </a:r>
            <a:r>
              <a:rPr lang="zh-CN" altLang="en-US" sz="2400" b="1" dirty="0" smtClean="0">
                <a:solidFill>
                  <a:srgbClr val="3333FF"/>
                </a:solidFill>
                <a:latin typeface="Times" panose="02020603060405020304" pitchFamily="18" charset="0"/>
                <a:ea typeface="华文中宋" panose="02010600040101010101" pitchFamily="2" charset="-122"/>
              </a:rPr>
              <a:t>标准形</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
        <p:nvSpPr>
          <p:cNvPr id="5" name="矩形 4"/>
          <p:cNvSpPr/>
          <p:nvPr/>
        </p:nvSpPr>
        <p:spPr>
          <a:xfrm>
            <a:off x="1820379" y="4152689"/>
            <a:ext cx="6326094" cy="400110"/>
          </a:xfrm>
          <a:prstGeom prst="rect">
            <a:avLst/>
          </a:prstGeom>
          <a:noFill/>
          <a:ln w="317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995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BD8430F-6583-439E-A7F0-A0FD53802255}"/>
              </a:ext>
            </a:extLst>
          </p:cNvPr>
          <p:cNvSpPr/>
          <p:nvPr/>
        </p:nvSpPr>
        <p:spPr>
          <a:xfrm>
            <a:off x="1247554" y="1689190"/>
            <a:ext cx="4682692" cy="400110"/>
          </a:xfrm>
          <a:prstGeom prst="rect">
            <a:avLst/>
          </a:prstGeom>
        </p:spPr>
        <p:txBody>
          <a:bodyPr wrap="none">
            <a:spAutoFit/>
          </a:bodyPr>
          <a:lstStyle/>
          <a:p>
            <a:pPr>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u</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w</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u</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w</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2FF908C3-E8E9-4B34-A76F-2903D0471DF5}"/>
              </a:ext>
            </a:extLst>
          </p:cNvPr>
          <p:cNvSpPr/>
          <p:nvPr/>
        </p:nvSpPr>
        <p:spPr>
          <a:xfrm>
            <a:off x="1270279" y="2270860"/>
            <a:ext cx="3903633" cy="400110"/>
          </a:xfrm>
          <a:prstGeom prst="rect">
            <a:avLst/>
          </a:prstGeom>
        </p:spPr>
        <p:txBody>
          <a:bodyPr wrap="none">
            <a:spAutoFit/>
          </a:bodyPr>
          <a:lstStyle/>
          <a:p>
            <a:pPr>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、先</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求</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前束范式（本例已是）；</a:t>
            </a:r>
            <a:endParaRPr lang="en-US" altLang="zh-CN" dirty="0"/>
          </a:p>
        </p:txBody>
      </p:sp>
      <p:sp>
        <p:nvSpPr>
          <p:cNvPr id="8" name="矩形 7">
            <a:extLst>
              <a:ext uri="{FF2B5EF4-FFF2-40B4-BE49-F238E27FC236}">
                <a16:creationId xmlns:a16="http://schemas.microsoft.com/office/drawing/2014/main" id="{C5457A84-89F7-48FD-A725-DAE9BFDE6A90}"/>
              </a:ext>
            </a:extLst>
          </p:cNvPr>
          <p:cNvSpPr/>
          <p:nvPr/>
        </p:nvSpPr>
        <p:spPr>
          <a:xfrm>
            <a:off x="1273956" y="2839693"/>
            <a:ext cx="5840060" cy="400110"/>
          </a:xfrm>
          <a:prstGeom prst="rect">
            <a:avLst/>
          </a:prstGeom>
        </p:spPr>
        <p:txBody>
          <a:bodyPr wrap="none">
            <a:spAutoFit/>
          </a:bodyPr>
          <a:lstStyle/>
          <a:p>
            <a:pPr>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关键</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去</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方法</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是引入个体常项或</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函数，如</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BBFD0112-CFC6-4039-8762-1F311753B92B}"/>
              </a:ext>
            </a:extLst>
          </p:cNvPr>
          <p:cNvSpPr/>
          <p:nvPr/>
        </p:nvSpPr>
        <p:spPr>
          <a:xfrm>
            <a:off x="1920302" y="3421363"/>
            <a:ext cx="4243469" cy="400110"/>
          </a:xfrm>
          <a:prstGeom prst="rect">
            <a:avLst/>
          </a:prstGeom>
        </p:spPr>
        <p:txBody>
          <a:bodyPr wrap="none">
            <a:spAutoFit/>
          </a:bodyPr>
          <a:lstStyle/>
          <a:p>
            <a:pPr>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u</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w</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u</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w</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10" name="矩形 9">
            <a:extLst>
              <a:ext uri="{FF2B5EF4-FFF2-40B4-BE49-F238E27FC236}">
                <a16:creationId xmlns:a16="http://schemas.microsoft.com/office/drawing/2014/main" id="{3F9BCE1C-C042-419E-8AC3-4E981AE13721}"/>
              </a:ext>
            </a:extLst>
          </p:cNvPr>
          <p:cNvSpPr/>
          <p:nvPr/>
        </p:nvSpPr>
        <p:spPr>
          <a:xfrm>
            <a:off x="1777794" y="3924190"/>
            <a:ext cx="3958135" cy="400110"/>
          </a:xfrm>
          <a:prstGeom prst="rect">
            <a:avLst/>
          </a:prstGeom>
        </p:spPr>
        <p:txBody>
          <a:bodyPr wrap="none">
            <a:spAutoFit/>
          </a:bodyPr>
          <a:lstStyle/>
          <a:p>
            <a:pPr marL="0" lvl="1"/>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消去</a:t>
            </a:r>
            <a:r>
              <a:rPr lang="en-US" altLang="zh-CN"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zh-CN" altLang="en-US"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引入</a:t>
            </a:r>
            <a:r>
              <a:rPr lang="zh-CN" altLang="en-US"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新个体常项</a:t>
            </a:r>
            <a:r>
              <a:rPr lang="en-US" altLang="zh-CN" sz="2000" b="1" i="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a:t>
            </a:r>
            <a:r>
              <a:rPr lang="zh-CN" altLang="en-US" sz="2000" b="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代入</a:t>
            </a:r>
            <a:r>
              <a:rPr lang="en-US" altLang="zh-CN" sz="2000" b="1" i="1" dirty="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p>
        </p:txBody>
      </p:sp>
      <p:sp>
        <p:nvSpPr>
          <p:cNvPr id="11" name="矩形 10">
            <a:extLst>
              <a:ext uri="{FF2B5EF4-FFF2-40B4-BE49-F238E27FC236}">
                <a16:creationId xmlns:a16="http://schemas.microsoft.com/office/drawing/2014/main" id="{BF991FF0-3691-4A88-8FC7-37EDFF064685}"/>
              </a:ext>
            </a:extLst>
          </p:cNvPr>
          <p:cNvSpPr/>
          <p:nvPr/>
        </p:nvSpPr>
        <p:spPr>
          <a:xfrm>
            <a:off x="1270279" y="4505860"/>
            <a:ext cx="6759816" cy="861774"/>
          </a:xfrm>
          <a:prstGeom prst="rect">
            <a:avLst/>
          </a:prstGeom>
        </p:spPr>
        <p:txBody>
          <a:bodyPr wrap="square">
            <a:spAutoFit/>
          </a:bodyPr>
          <a:lstStyle/>
          <a:p>
            <a:pPr>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3</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、消</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去</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u</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时，引进</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的个体因为与</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左边的</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有关，所以</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不能用个体</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常项，而是</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用函数</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728A4361-4733-4268-8098-56D7393B34DF}"/>
              </a:ext>
            </a:extLst>
          </p:cNvPr>
          <p:cNvSpPr/>
          <p:nvPr/>
        </p:nvSpPr>
        <p:spPr>
          <a:xfrm>
            <a:off x="1920302" y="5476160"/>
            <a:ext cx="4243469" cy="400110"/>
          </a:xfrm>
          <a:prstGeom prst="rect">
            <a:avLst/>
          </a:prstGeom>
        </p:spPr>
        <p:txBody>
          <a:bodyPr wrap="none">
            <a:spAutoFit/>
          </a:bodyPr>
          <a:lstStyle/>
          <a:p>
            <a:pPr>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w</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f</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w</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3" name="矩形 12">
            <a:extLst>
              <a:ext uri="{FF2B5EF4-FFF2-40B4-BE49-F238E27FC236}">
                <a16:creationId xmlns:a16="http://schemas.microsoft.com/office/drawing/2014/main" id="{836CF419-C812-4EA2-BFB4-FB99F57DDA33}"/>
              </a:ext>
            </a:extLst>
          </p:cNvPr>
          <p:cNvSpPr/>
          <p:nvPr/>
        </p:nvSpPr>
        <p:spPr>
          <a:xfrm>
            <a:off x="1258167" y="6052021"/>
            <a:ext cx="6115222" cy="400110"/>
          </a:xfrm>
          <a:prstGeom prst="rect">
            <a:avLst/>
          </a:prstGeom>
        </p:spPr>
        <p:txBody>
          <a:bodyPr wrap="square">
            <a:spAutoFit/>
          </a:bodyPr>
          <a:lstStyle/>
          <a:p>
            <a:pPr>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去</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w</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f</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err="1"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err="1"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err="1"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g</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4"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5" name="矩形 14">
            <a:extLst>
              <a:ext uri="{FF2B5EF4-FFF2-40B4-BE49-F238E27FC236}">
                <a16:creationId xmlns:a16="http://schemas.microsoft.com/office/drawing/2014/main" id="{62B834E2-372C-4B86-9BA3-EFE9762B6EC6}"/>
              </a:ext>
            </a:extLst>
          </p:cNvPr>
          <p:cNvSpPr/>
          <p:nvPr/>
        </p:nvSpPr>
        <p:spPr>
          <a:xfrm>
            <a:off x="909440" y="1098454"/>
            <a:ext cx="4511171" cy="461665"/>
          </a:xfrm>
          <a:prstGeom prst="rect">
            <a:avLst/>
          </a:prstGeom>
        </p:spPr>
        <p:txBody>
          <a:bodyPr wrap="none">
            <a:spAutoFit/>
          </a:bodyPr>
          <a:lstStyle/>
          <a:p>
            <a:r>
              <a:rPr lang="en-US" altLang="zh-CN" sz="2400" b="1" dirty="0" err="1">
                <a:solidFill>
                  <a:srgbClr val="3333FF"/>
                </a:solidFill>
                <a:latin typeface="Times" panose="02020603060405020304" pitchFamily="18" charset="0"/>
                <a:ea typeface="华文中宋" panose="02010600040101010101" pitchFamily="2" charset="-122"/>
              </a:rPr>
              <a:t>Skolem</a:t>
            </a:r>
            <a:r>
              <a:rPr lang="zh-CN" altLang="en-US" sz="2400" b="1" dirty="0">
                <a:solidFill>
                  <a:srgbClr val="3333FF"/>
                </a:solidFill>
                <a:latin typeface="华文中宋" panose="02010600040101010101" pitchFamily="2" charset="-122"/>
                <a:ea typeface="华文中宋" panose="02010600040101010101" pitchFamily="2" charset="-122"/>
              </a:rPr>
              <a:t>范式</a:t>
            </a:r>
            <a:r>
              <a:rPr lang="en-US" altLang="zh-CN" sz="2400" b="1" dirty="0" smtClean="0">
                <a:solidFill>
                  <a:srgbClr val="3333FF"/>
                </a:solidFill>
                <a:latin typeface="华文中宋" panose="02010600040101010101" pitchFamily="2" charset="-122"/>
                <a:ea typeface="华文中宋" panose="02010600040101010101" pitchFamily="2" charset="-122"/>
              </a:rPr>
              <a:t>(2)</a:t>
            </a:r>
            <a:r>
              <a:rPr lang="zh-CN" altLang="en-US" sz="2400" b="1" dirty="0" smtClean="0">
                <a:solidFill>
                  <a:srgbClr val="3333FF"/>
                </a:solidFill>
                <a:latin typeface="华文中宋" panose="02010600040101010101" pitchFamily="2" charset="-122"/>
                <a:ea typeface="华文中宋" panose="02010600040101010101" pitchFamily="2" charset="-122"/>
              </a:rPr>
              <a:t>：</a:t>
            </a:r>
            <a:r>
              <a:rPr lang="en-US" altLang="zh-CN" sz="2400" b="1" dirty="0">
                <a:solidFill>
                  <a:srgbClr val="3333FF"/>
                </a:solidFill>
                <a:latin typeface="Times" panose="02020603060405020304" pitchFamily="18" charset="0"/>
                <a:ea typeface="华文中宋" panose="02010600040101010101" pitchFamily="2" charset="-122"/>
              </a:rPr>
              <a:t> </a:t>
            </a:r>
            <a:r>
              <a:rPr lang="en-US" altLang="zh-CN" sz="2400" b="1" dirty="0" err="1">
                <a:solidFill>
                  <a:srgbClr val="3333FF"/>
                </a:solidFill>
                <a:latin typeface="Times" panose="02020603060405020304" pitchFamily="18" charset="0"/>
                <a:ea typeface="华文中宋" panose="02010600040101010101" pitchFamily="2" charset="-122"/>
              </a:rPr>
              <a:t>Skolem</a:t>
            </a:r>
            <a:r>
              <a:rPr lang="en-US" altLang="zh-CN" sz="2400" b="1" dirty="0">
                <a:solidFill>
                  <a:srgbClr val="3333FF"/>
                </a:solidFill>
                <a:latin typeface="Times" panose="02020603060405020304" pitchFamily="18" charset="0"/>
                <a:ea typeface="华文中宋" panose="02010600040101010101" pitchFamily="2" charset="-122"/>
              </a:rPr>
              <a:t> </a:t>
            </a:r>
            <a:r>
              <a:rPr lang="zh-CN" altLang="en-US" sz="2400" b="1" dirty="0" smtClean="0">
                <a:solidFill>
                  <a:srgbClr val="3333FF"/>
                </a:solidFill>
                <a:latin typeface="Times" panose="02020603060405020304" pitchFamily="18" charset="0"/>
                <a:ea typeface="华文中宋" panose="02010600040101010101" pitchFamily="2" charset="-122"/>
              </a:rPr>
              <a:t>标准形</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20611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1000"/>
                                        <p:tgtEl>
                                          <p:spTgt spid="10">
                                            <p:txEl>
                                              <p:pRg st="0" end="0"/>
                                            </p:txEl>
                                          </p:spTgt>
                                        </p:tgtEl>
                                      </p:cBhvr>
                                    </p:animEffect>
                                    <p:anim calcmode="lin" valueType="num">
                                      <p:cBhvr>
                                        <p:cTn id="3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9288EE-C5C0-47B8-BA96-22B453D91782}"/>
              </a:ext>
            </a:extLst>
          </p:cNvPr>
          <p:cNvSpPr/>
          <p:nvPr/>
        </p:nvSpPr>
        <p:spPr>
          <a:xfrm>
            <a:off x="1239618" y="1883850"/>
            <a:ext cx="3304110" cy="369332"/>
          </a:xfrm>
          <a:prstGeom prst="rect">
            <a:avLst/>
          </a:prstGeom>
        </p:spPr>
        <p:txBody>
          <a:bodyPr wrap="none">
            <a:spAutoFit/>
          </a:bodyPr>
          <a:lstStyle/>
          <a:p>
            <a:pPr fontAlgn="base">
              <a:lnSpc>
                <a:spcPct val="90000"/>
              </a:lnSpc>
              <a:spcBef>
                <a:spcPct val="0"/>
              </a:spcBef>
              <a:spcAft>
                <a:spcPct val="0"/>
              </a:spcAft>
            </a:pPr>
            <a:r>
              <a:rPr lang="zh-CN" altLang="en-US" sz="2000" b="1" dirty="0" smtClean="0">
                <a:solidFill>
                  <a:srgbClr val="3333FF"/>
                </a:solidFill>
                <a:latin typeface="华文中宋" panose="02010600040101010101" pitchFamily="2" charset="-122"/>
                <a:ea typeface="华文中宋" panose="02010600040101010101" pitchFamily="2" charset="-122"/>
              </a:rPr>
              <a:t>例</a:t>
            </a:r>
            <a:r>
              <a:rPr lang="zh-CN" altLang="en-US" sz="2000" b="1" dirty="0">
                <a:solidFill>
                  <a:srgbClr val="3333FF"/>
                </a:solidFill>
                <a:latin typeface="华文中宋" panose="02010600040101010101" pitchFamily="2" charset="-122"/>
                <a:ea typeface="华文中宋" panose="02010600040101010101" pitchFamily="2" charset="-122"/>
              </a:rPr>
              <a:t>：</a:t>
            </a:r>
            <a:r>
              <a:rPr lang="en-US" altLang="zh-CN" sz="2000" b="1" dirty="0" err="1" smtClean="0">
                <a:solidFill>
                  <a:srgbClr val="3333FF"/>
                </a:solidFill>
                <a:effectLst>
                  <a:outerShdw blurRad="38100" dist="38100" dir="2700000" algn="tl">
                    <a:srgbClr val="000000">
                      <a:alpha val="43137"/>
                    </a:srgbClr>
                  </a:outerShdw>
                </a:effectLst>
                <a:latin typeface="Times" panose="02020603060405020304" pitchFamily="18" charset="0"/>
                <a:ea typeface="华文中宋" panose="02010600040101010101" pitchFamily="2" charset="-122"/>
              </a:rPr>
              <a:t>Skolem</a:t>
            </a:r>
            <a:r>
              <a:rPr lang="zh-CN" altLang="en-US" sz="2000" b="1" dirty="0">
                <a:solidFill>
                  <a:srgbClr val="3333FF"/>
                </a:solidFill>
                <a:latin typeface="华文中宋" panose="02010600040101010101" pitchFamily="2" charset="-122"/>
                <a:ea typeface="华文中宋" panose="02010600040101010101" pitchFamily="2" charset="-122"/>
              </a:rPr>
              <a:t>范式</a:t>
            </a:r>
            <a:r>
              <a:rPr lang="zh-CN" altLang="en-US" sz="2000" b="1" dirty="0">
                <a:solidFill>
                  <a:srgbClr val="FF0000"/>
                </a:solidFill>
                <a:latin typeface="华文中宋" panose="02010600040101010101" pitchFamily="2" charset="-122"/>
                <a:ea typeface="华文中宋" panose="02010600040101010101" pitchFamily="2" charset="-122"/>
              </a:rPr>
              <a:t>不</a:t>
            </a:r>
            <a:r>
              <a:rPr lang="zh-CN" altLang="en-US" sz="2000" b="1" dirty="0">
                <a:solidFill>
                  <a:srgbClr val="3333FF"/>
                </a:solidFill>
                <a:latin typeface="华文中宋" panose="02010600040101010101" pitchFamily="2" charset="-122"/>
                <a:ea typeface="华文中宋" panose="02010600040101010101" pitchFamily="2" charset="-122"/>
              </a:rPr>
              <a:t>保持等值</a:t>
            </a:r>
          </a:p>
        </p:txBody>
      </p:sp>
      <p:sp>
        <p:nvSpPr>
          <p:cNvPr id="3" name="矩形 2">
            <a:extLst>
              <a:ext uri="{FF2B5EF4-FFF2-40B4-BE49-F238E27FC236}">
                <a16:creationId xmlns:a16="http://schemas.microsoft.com/office/drawing/2014/main" id="{2EA0C897-F6AB-4500-B8CF-DF9C45E1DB07}"/>
              </a:ext>
            </a:extLst>
          </p:cNvPr>
          <p:cNvSpPr/>
          <p:nvPr/>
        </p:nvSpPr>
        <p:spPr>
          <a:xfrm>
            <a:off x="1763114" y="2452613"/>
            <a:ext cx="4054315" cy="369332"/>
          </a:xfrm>
          <a:prstGeom prst="rect">
            <a:avLst/>
          </a:prstGeom>
        </p:spPr>
        <p:txBody>
          <a:bodyPr wrap="none">
            <a:spAutoFit/>
          </a:bodyPr>
          <a:lstStyle/>
          <a:p>
            <a:pPr>
              <a:lnSpc>
                <a:spcPct val="90000"/>
              </a:lnSpc>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比较</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4" name="矩形 3">
            <a:extLst>
              <a:ext uri="{FF2B5EF4-FFF2-40B4-BE49-F238E27FC236}">
                <a16:creationId xmlns:a16="http://schemas.microsoft.com/office/drawing/2014/main" id="{D3F48842-094C-4416-998B-217EDE6E3CB2}"/>
              </a:ext>
            </a:extLst>
          </p:cNvPr>
          <p:cNvSpPr/>
          <p:nvPr/>
        </p:nvSpPr>
        <p:spPr>
          <a:xfrm>
            <a:off x="1394925" y="3003592"/>
            <a:ext cx="1887055" cy="477054"/>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2</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域上</a:t>
            </a:r>
          </a:p>
        </p:txBody>
      </p:sp>
      <p:sp>
        <p:nvSpPr>
          <p:cNvPr id="7" name="矩形 6">
            <a:extLst>
              <a:ext uri="{FF2B5EF4-FFF2-40B4-BE49-F238E27FC236}">
                <a16:creationId xmlns:a16="http://schemas.microsoft.com/office/drawing/2014/main" id="{D544CD9E-B555-4667-AEAD-5C7076CFFF97}"/>
              </a:ext>
            </a:extLst>
          </p:cNvPr>
          <p:cNvSpPr/>
          <p:nvPr/>
        </p:nvSpPr>
        <p:spPr>
          <a:xfrm>
            <a:off x="1839350" y="3575607"/>
            <a:ext cx="1851789"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E99E5E65-8685-40CB-890A-7B4A62C26125}"/>
              </a:ext>
            </a:extLst>
          </p:cNvPr>
          <p:cNvSpPr/>
          <p:nvPr/>
        </p:nvSpPr>
        <p:spPr>
          <a:xfrm>
            <a:off x="3472138" y="3631507"/>
            <a:ext cx="4176143" cy="369332"/>
          </a:xfrm>
          <a:prstGeom prst="rect">
            <a:avLst/>
          </a:prstGeom>
        </p:spPr>
        <p:txBody>
          <a:bodyPr wrap="none">
            <a:spAutoFit/>
          </a:bodyPr>
          <a:lstStyle/>
          <a:p>
            <a:pPr>
              <a:lnSpc>
                <a:spcPct val="9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(1,1)</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(1,2))</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(2,1)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(2,2))</a:t>
            </a:r>
          </a:p>
        </p:txBody>
      </p:sp>
      <p:sp>
        <p:nvSpPr>
          <p:cNvPr id="9" name="矩形 8">
            <a:extLst>
              <a:ext uri="{FF2B5EF4-FFF2-40B4-BE49-F238E27FC236}">
                <a16:creationId xmlns:a16="http://schemas.microsoft.com/office/drawing/2014/main" id="{6E517DF0-A0D0-4BF7-9FCE-B29889ED17F2}"/>
              </a:ext>
            </a:extLst>
          </p:cNvPr>
          <p:cNvSpPr/>
          <p:nvPr/>
        </p:nvSpPr>
        <p:spPr>
          <a:xfrm>
            <a:off x="1894957" y="4144370"/>
            <a:ext cx="4123245"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DF710CD2-4AA8-4DB3-A095-1B38484A6CE6}"/>
              </a:ext>
            </a:extLst>
          </p:cNvPr>
          <p:cNvSpPr/>
          <p:nvPr/>
        </p:nvSpPr>
        <p:spPr>
          <a:xfrm>
            <a:off x="1394926" y="4916084"/>
            <a:ext cx="6926114" cy="47705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两者明显不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等值，但</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可满足的意义下两者是一致</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1"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2" name="矩形 11">
            <a:extLst>
              <a:ext uri="{FF2B5EF4-FFF2-40B4-BE49-F238E27FC236}">
                <a16:creationId xmlns:a16="http://schemas.microsoft.com/office/drawing/2014/main" id="{62B834E2-372C-4B86-9BA3-EFE9762B6EC6}"/>
              </a:ext>
            </a:extLst>
          </p:cNvPr>
          <p:cNvSpPr/>
          <p:nvPr/>
        </p:nvSpPr>
        <p:spPr>
          <a:xfrm>
            <a:off x="909440" y="1098454"/>
            <a:ext cx="4511171" cy="461665"/>
          </a:xfrm>
          <a:prstGeom prst="rect">
            <a:avLst/>
          </a:prstGeom>
        </p:spPr>
        <p:txBody>
          <a:bodyPr wrap="none">
            <a:spAutoFit/>
          </a:bodyPr>
          <a:lstStyle/>
          <a:p>
            <a:r>
              <a:rPr lang="en-US" altLang="zh-CN" sz="2400" b="1" dirty="0" err="1">
                <a:solidFill>
                  <a:srgbClr val="3333FF"/>
                </a:solidFill>
                <a:latin typeface="Times" panose="02020603060405020304" pitchFamily="18" charset="0"/>
                <a:ea typeface="华文中宋" panose="02010600040101010101" pitchFamily="2" charset="-122"/>
              </a:rPr>
              <a:t>Skolem</a:t>
            </a:r>
            <a:r>
              <a:rPr lang="zh-CN" altLang="en-US" sz="2400" b="1" dirty="0">
                <a:solidFill>
                  <a:srgbClr val="3333FF"/>
                </a:solidFill>
                <a:latin typeface="华文中宋" panose="02010600040101010101" pitchFamily="2" charset="-122"/>
                <a:ea typeface="华文中宋" panose="02010600040101010101" pitchFamily="2" charset="-122"/>
              </a:rPr>
              <a:t>范式</a:t>
            </a:r>
            <a:r>
              <a:rPr lang="en-US" altLang="zh-CN" sz="2400" b="1" dirty="0" smtClean="0">
                <a:solidFill>
                  <a:srgbClr val="3333FF"/>
                </a:solidFill>
                <a:latin typeface="华文中宋" panose="02010600040101010101" pitchFamily="2" charset="-122"/>
                <a:ea typeface="华文中宋" panose="02010600040101010101" pitchFamily="2" charset="-122"/>
              </a:rPr>
              <a:t>(2)</a:t>
            </a:r>
            <a:r>
              <a:rPr lang="zh-CN" altLang="en-US" sz="2400" b="1" dirty="0" smtClean="0">
                <a:solidFill>
                  <a:srgbClr val="3333FF"/>
                </a:solidFill>
                <a:latin typeface="华文中宋" panose="02010600040101010101" pitchFamily="2" charset="-122"/>
                <a:ea typeface="华文中宋" panose="02010600040101010101" pitchFamily="2" charset="-122"/>
              </a:rPr>
              <a:t>：</a:t>
            </a:r>
            <a:r>
              <a:rPr lang="en-US" altLang="zh-CN" sz="2400" b="1" dirty="0">
                <a:solidFill>
                  <a:srgbClr val="3333FF"/>
                </a:solidFill>
                <a:latin typeface="Times" panose="02020603060405020304" pitchFamily="18" charset="0"/>
                <a:ea typeface="华文中宋" panose="02010600040101010101" pitchFamily="2" charset="-122"/>
              </a:rPr>
              <a:t> </a:t>
            </a:r>
            <a:r>
              <a:rPr lang="en-US" altLang="zh-CN" sz="2400" b="1" dirty="0" err="1">
                <a:solidFill>
                  <a:srgbClr val="3333FF"/>
                </a:solidFill>
                <a:latin typeface="Times" panose="02020603060405020304" pitchFamily="18" charset="0"/>
                <a:ea typeface="华文中宋" panose="02010600040101010101" pitchFamily="2" charset="-122"/>
              </a:rPr>
              <a:t>Skolem</a:t>
            </a:r>
            <a:r>
              <a:rPr lang="en-US" altLang="zh-CN" sz="2400" b="1" dirty="0">
                <a:solidFill>
                  <a:srgbClr val="3333FF"/>
                </a:solidFill>
                <a:latin typeface="Times" panose="02020603060405020304" pitchFamily="18" charset="0"/>
                <a:ea typeface="华文中宋" panose="02010600040101010101" pitchFamily="2" charset="-122"/>
              </a:rPr>
              <a:t> </a:t>
            </a:r>
            <a:r>
              <a:rPr lang="zh-CN" altLang="en-US" sz="2400" b="1" dirty="0" smtClean="0">
                <a:solidFill>
                  <a:srgbClr val="3333FF"/>
                </a:solidFill>
                <a:latin typeface="Times" panose="02020603060405020304" pitchFamily="18" charset="0"/>
                <a:ea typeface="华文中宋" panose="02010600040101010101" pitchFamily="2" charset="-122"/>
              </a:rPr>
              <a:t>标准形</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26604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49A652-12D9-4667-950B-103E979893BC}"/>
              </a:ext>
            </a:extLst>
          </p:cNvPr>
          <p:cNvSpPr/>
          <p:nvPr/>
        </p:nvSpPr>
        <p:spPr>
          <a:xfrm>
            <a:off x="973405" y="1054504"/>
            <a:ext cx="2339102" cy="424732"/>
          </a:xfrm>
          <a:prstGeom prst="rect">
            <a:avLst/>
          </a:prstGeom>
        </p:spPr>
        <p:txBody>
          <a:bodyPr wrap="none">
            <a:spAutoFit/>
          </a:bodyPr>
          <a:lstStyle/>
          <a:p>
            <a:pPr fontAlgn="base">
              <a:lnSpc>
                <a:spcPct val="90000"/>
              </a:lnSpc>
              <a:spcBef>
                <a:spcPct val="0"/>
              </a:spcBef>
              <a:spcAft>
                <a:spcPct val="0"/>
              </a:spcAft>
            </a:pPr>
            <a:r>
              <a:rPr lang="zh-CN" altLang="en-US" sz="2400" b="1" dirty="0">
                <a:solidFill>
                  <a:srgbClr val="3333FF"/>
                </a:solidFill>
                <a:latin typeface="华文中宋" panose="02010600040101010101" pitchFamily="2" charset="-122"/>
                <a:ea typeface="华文中宋" panose="02010600040101010101" pitchFamily="2" charset="-122"/>
              </a:rPr>
              <a:t>谓词逻辑的推理</a:t>
            </a:r>
          </a:p>
        </p:txBody>
      </p:sp>
      <p:sp>
        <p:nvSpPr>
          <p:cNvPr id="3" name="矩形 2">
            <a:extLst>
              <a:ext uri="{FF2B5EF4-FFF2-40B4-BE49-F238E27FC236}">
                <a16:creationId xmlns:a16="http://schemas.microsoft.com/office/drawing/2014/main" id="{F2BADF65-6711-452D-9099-92CA198AAC97}"/>
              </a:ext>
            </a:extLst>
          </p:cNvPr>
          <p:cNvSpPr/>
          <p:nvPr/>
        </p:nvSpPr>
        <p:spPr>
          <a:xfrm>
            <a:off x="1360515" y="1803662"/>
            <a:ext cx="6553202" cy="1631216"/>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命题逻辑中有关推理形式、重言蕴涵以及基本的推理公式的讨论和所用的术语都可引入到谓词逻辑</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中，并</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可把命题逻辑的推理作为谓词逻辑的推理的一个部分来</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看待。</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A28F047A-6EA5-4DBF-957A-E5EB428D99D7}"/>
              </a:ext>
            </a:extLst>
          </p:cNvPr>
          <p:cNvSpPr/>
          <p:nvPr/>
        </p:nvSpPr>
        <p:spPr>
          <a:xfrm>
            <a:off x="1360516" y="3653643"/>
            <a:ext cx="6553202" cy="47705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讨论</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命题逻辑里不能讨论的推理</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形式和基本推理</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公式</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276575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F0AC41-DC83-4F18-9B5A-0390DF6F27B9}"/>
              </a:ext>
            </a:extLst>
          </p:cNvPr>
          <p:cNvSpPr/>
          <p:nvPr/>
        </p:nvSpPr>
        <p:spPr>
          <a:xfrm>
            <a:off x="969327" y="1058776"/>
            <a:ext cx="1415772"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推理形式</a:t>
            </a:r>
          </a:p>
        </p:txBody>
      </p:sp>
      <p:sp>
        <p:nvSpPr>
          <p:cNvPr id="3" name="矩形 2">
            <a:extLst>
              <a:ext uri="{FF2B5EF4-FFF2-40B4-BE49-F238E27FC236}">
                <a16:creationId xmlns:a16="http://schemas.microsoft.com/office/drawing/2014/main" id="{F5CCFA5B-55C3-44C0-BFDD-741640817AC9}"/>
              </a:ext>
            </a:extLst>
          </p:cNvPr>
          <p:cNvSpPr/>
          <p:nvPr/>
        </p:nvSpPr>
        <p:spPr>
          <a:xfrm>
            <a:off x="1359913" y="1703219"/>
            <a:ext cx="4608954" cy="440698"/>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推理形式是指(用</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表达推理</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的公式.</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7007BC6B-0BCE-42C8-996F-CEBAB9D87436}"/>
              </a:ext>
            </a:extLst>
          </p:cNvPr>
          <p:cNvSpPr/>
          <p:nvPr/>
        </p:nvSpPr>
        <p:spPr>
          <a:xfrm>
            <a:off x="1359913" y="2230127"/>
            <a:ext cx="5211683" cy="441596"/>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推理形式表达的推理有正确的也有错误的.</a:t>
            </a:r>
          </a:p>
        </p:txBody>
      </p:sp>
      <p:sp>
        <p:nvSpPr>
          <p:cNvPr id="7" name="矩形 6">
            <a:extLst>
              <a:ext uri="{FF2B5EF4-FFF2-40B4-BE49-F238E27FC236}">
                <a16:creationId xmlns:a16="http://schemas.microsoft.com/office/drawing/2014/main" id="{3E478070-67DB-4D5D-B341-BC923FCF7175}"/>
              </a:ext>
            </a:extLst>
          </p:cNvPr>
          <p:cNvSpPr/>
          <p:nvPr/>
        </p:nvSpPr>
        <p:spPr>
          <a:xfrm>
            <a:off x="1368555" y="2790251"/>
            <a:ext cx="6370594" cy="86177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例：所有</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整数都是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有理数，所有</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有理数都是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实数，所以</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所有整数都是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实数。</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3CF57703-D8C0-46C5-B790-27DB06BEF8D3}"/>
              </a:ext>
            </a:extLst>
          </p:cNvPr>
          <p:cNvSpPr/>
          <p:nvPr/>
        </p:nvSpPr>
        <p:spPr>
          <a:xfrm>
            <a:off x="1401152" y="3795488"/>
            <a:ext cx="6819316" cy="824713"/>
          </a:xfrm>
          <a:prstGeom prst="rect">
            <a:avLst/>
          </a:prstGeom>
        </p:spPr>
        <p:txBody>
          <a:bodyPr wrap="square">
            <a:spAutoFit/>
          </a:bodyPr>
          <a:lstStyle/>
          <a:p>
            <a:pPr>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Integer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Rational</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dirty="0"/>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Rational</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Real</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Integer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Real</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26E37E13-C712-4271-8CAD-345C05987C95}"/>
              </a:ext>
            </a:extLst>
          </p:cNvPr>
          <p:cNvSpPr/>
          <p:nvPr/>
        </p:nvSpPr>
        <p:spPr>
          <a:xfrm>
            <a:off x="4810810" y="4207844"/>
            <a:ext cx="2662908" cy="441596"/>
          </a:xfrm>
          <a:prstGeom prst="rect">
            <a:avLst/>
          </a:prstGeom>
        </p:spPr>
        <p:txBody>
          <a:bodyPr wrap="none">
            <a:spAutoFit/>
          </a:bodyPr>
          <a:lstStyle/>
          <a:p>
            <a:pPr marL="0" lvl="1">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这是正确的推理形式</a:t>
            </a:r>
          </a:p>
        </p:txBody>
      </p:sp>
      <p:sp>
        <p:nvSpPr>
          <p:cNvPr id="10"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3" name="矩形 12">
            <a:extLst>
              <a:ext uri="{FF2B5EF4-FFF2-40B4-BE49-F238E27FC236}">
                <a16:creationId xmlns:a16="http://schemas.microsoft.com/office/drawing/2014/main" id="{03CF0C73-96D5-4D2A-94BB-D80A887DFD9E}"/>
              </a:ext>
            </a:extLst>
          </p:cNvPr>
          <p:cNvSpPr/>
          <p:nvPr/>
        </p:nvSpPr>
        <p:spPr>
          <a:xfrm>
            <a:off x="1371602" y="4840998"/>
            <a:ext cx="6591992" cy="441596"/>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若</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某个体</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具有性质</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E</a:t>
            </a:r>
            <a:r>
              <a:rPr lang="zh-CN" altLang="en-US"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那么</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所有个体</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都具有性质</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E</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7B9C694D-D3B7-48D7-A634-39DEB1723BCF}"/>
              </a:ext>
            </a:extLst>
          </p:cNvPr>
          <p:cNvSpPr/>
          <p:nvPr/>
        </p:nvSpPr>
        <p:spPr>
          <a:xfrm>
            <a:off x="1478820" y="5503391"/>
            <a:ext cx="2323072" cy="369332"/>
          </a:xfrm>
          <a:prstGeom prst="rect">
            <a:avLst/>
          </a:prstGeom>
        </p:spPr>
        <p:txBody>
          <a:bodyPr wrap="none">
            <a:spAutoFit/>
          </a:bodyPr>
          <a:lstStyle/>
          <a:p>
            <a:pPr lvl="1">
              <a:lnSpc>
                <a:spcPct val="90000"/>
              </a:lnSpc>
              <a:buFontTx/>
              <a:buNone/>
            </a:pP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E</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E</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5" name="矩形 14">
            <a:extLst>
              <a:ext uri="{FF2B5EF4-FFF2-40B4-BE49-F238E27FC236}">
                <a16:creationId xmlns:a16="http://schemas.microsoft.com/office/drawing/2014/main" id="{1E78127F-3599-44C7-8338-8362C74B4F46}"/>
              </a:ext>
            </a:extLst>
          </p:cNvPr>
          <p:cNvSpPr/>
          <p:nvPr/>
        </p:nvSpPr>
        <p:spPr>
          <a:xfrm>
            <a:off x="1478820" y="6018193"/>
            <a:ext cx="2954655" cy="369332"/>
          </a:xfrm>
          <a:prstGeom prst="rect">
            <a:avLst/>
          </a:prstGeom>
        </p:spPr>
        <p:txBody>
          <a:bodyPr wrap="none">
            <a:spAutoFit/>
          </a:bodyPr>
          <a:lstStyle/>
          <a:p>
            <a:pPr lvl="1">
              <a:lnSpc>
                <a:spcPct val="90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这是错误的推理形式</a:t>
            </a:r>
          </a:p>
        </p:txBody>
      </p:sp>
    </p:spTree>
    <p:extLst>
      <p:ext uri="{BB962C8B-B14F-4D97-AF65-F5344CB8AC3E}">
        <p14:creationId xmlns:p14="http://schemas.microsoft.com/office/powerpoint/2010/main" val="3968024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51970AB-A15F-4836-B30B-F8DD9502D19E}"/>
              </a:ext>
            </a:extLst>
          </p:cNvPr>
          <p:cNvSpPr/>
          <p:nvPr/>
        </p:nvSpPr>
        <p:spPr>
          <a:xfrm>
            <a:off x="973202" y="1071016"/>
            <a:ext cx="1723549"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基本推理式</a:t>
            </a:r>
          </a:p>
        </p:txBody>
      </p:sp>
      <p:sp>
        <p:nvSpPr>
          <p:cNvPr id="5" name="矩形 4">
            <a:extLst>
              <a:ext uri="{FF2B5EF4-FFF2-40B4-BE49-F238E27FC236}">
                <a16:creationId xmlns:a16="http://schemas.microsoft.com/office/drawing/2014/main" id="{A5A8D838-D8EF-4946-9E85-840149749896}"/>
              </a:ext>
            </a:extLst>
          </p:cNvPr>
          <p:cNvSpPr/>
          <p:nvPr/>
        </p:nvSpPr>
        <p:spPr>
          <a:xfrm>
            <a:off x="1369782" y="1601051"/>
            <a:ext cx="5012911"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6" name="矩形 5">
            <a:extLst>
              <a:ext uri="{FF2B5EF4-FFF2-40B4-BE49-F238E27FC236}">
                <a16:creationId xmlns:a16="http://schemas.microsoft.com/office/drawing/2014/main" id="{EABEF856-4A89-4CEE-AD6B-4C50D96427E3}"/>
              </a:ext>
            </a:extLst>
          </p:cNvPr>
          <p:cNvSpPr/>
          <p:nvPr/>
        </p:nvSpPr>
        <p:spPr>
          <a:xfrm>
            <a:off x="1381806" y="2069531"/>
            <a:ext cx="4887877"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7" name="矩形 6">
            <a:extLst>
              <a:ext uri="{FF2B5EF4-FFF2-40B4-BE49-F238E27FC236}">
                <a16:creationId xmlns:a16="http://schemas.microsoft.com/office/drawing/2014/main" id="{6651E941-6AEC-4F73-99F9-C94AE7710AF0}"/>
              </a:ext>
            </a:extLst>
          </p:cNvPr>
          <p:cNvSpPr/>
          <p:nvPr/>
        </p:nvSpPr>
        <p:spPr>
          <a:xfrm>
            <a:off x="1381806" y="2538011"/>
            <a:ext cx="5208477"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8" name="矩形 7">
            <a:extLst>
              <a:ext uri="{FF2B5EF4-FFF2-40B4-BE49-F238E27FC236}">
                <a16:creationId xmlns:a16="http://schemas.microsoft.com/office/drawing/2014/main" id="{B568EFEC-D174-4AB6-95B5-F56EA4EFC5C3}"/>
              </a:ext>
            </a:extLst>
          </p:cNvPr>
          <p:cNvSpPr/>
          <p:nvPr/>
        </p:nvSpPr>
        <p:spPr>
          <a:xfrm>
            <a:off x="1381806" y="3011498"/>
            <a:ext cx="5099473"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9" name="矩形 8">
            <a:extLst>
              <a:ext uri="{FF2B5EF4-FFF2-40B4-BE49-F238E27FC236}">
                <a16:creationId xmlns:a16="http://schemas.microsoft.com/office/drawing/2014/main" id="{22FB5EA6-CCA9-4D43-9B92-A9B5CF3D9C2C}"/>
              </a:ext>
            </a:extLst>
          </p:cNvPr>
          <p:cNvSpPr/>
          <p:nvPr/>
        </p:nvSpPr>
        <p:spPr>
          <a:xfrm>
            <a:off x="1381806" y="3484985"/>
            <a:ext cx="5339923"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(5)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0" name="矩形 9">
            <a:extLst>
              <a:ext uri="{FF2B5EF4-FFF2-40B4-BE49-F238E27FC236}">
                <a16:creationId xmlns:a16="http://schemas.microsoft.com/office/drawing/2014/main" id="{FCCBE57B-68A8-4CE9-B975-03416C5156D9}"/>
              </a:ext>
            </a:extLst>
          </p:cNvPr>
          <p:cNvSpPr/>
          <p:nvPr/>
        </p:nvSpPr>
        <p:spPr>
          <a:xfrm>
            <a:off x="1381806" y="3958472"/>
            <a:ext cx="5153975"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(6)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1" name="矩形 10">
            <a:extLst>
              <a:ext uri="{FF2B5EF4-FFF2-40B4-BE49-F238E27FC236}">
                <a16:creationId xmlns:a16="http://schemas.microsoft.com/office/drawing/2014/main" id="{B2ABE767-54F5-4721-BC21-7FCBA624CD80}"/>
              </a:ext>
            </a:extLst>
          </p:cNvPr>
          <p:cNvSpPr/>
          <p:nvPr/>
        </p:nvSpPr>
        <p:spPr>
          <a:xfrm>
            <a:off x="1369782" y="4431959"/>
            <a:ext cx="6479682" cy="400110"/>
          </a:xfrm>
          <a:prstGeom prst="rect">
            <a:avLst/>
          </a:prstGeom>
        </p:spPr>
        <p:txBody>
          <a:bodyPr wrap="squar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(7)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2" name="矩形 11">
            <a:extLst>
              <a:ext uri="{FF2B5EF4-FFF2-40B4-BE49-F238E27FC236}">
                <a16:creationId xmlns:a16="http://schemas.microsoft.com/office/drawing/2014/main" id="{4D3570BD-D62B-4A89-8B76-4A2655E7FE9F}"/>
              </a:ext>
            </a:extLst>
          </p:cNvPr>
          <p:cNvSpPr/>
          <p:nvPr/>
        </p:nvSpPr>
        <p:spPr>
          <a:xfrm>
            <a:off x="1381806" y="4907199"/>
            <a:ext cx="4129657"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(8)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3" name="矩形 12">
            <a:extLst>
              <a:ext uri="{FF2B5EF4-FFF2-40B4-BE49-F238E27FC236}">
                <a16:creationId xmlns:a16="http://schemas.microsoft.com/office/drawing/2014/main" id="{3FAE0ECB-FE91-4D19-9F87-488B0C3C203B}"/>
              </a:ext>
            </a:extLst>
          </p:cNvPr>
          <p:cNvSpPr/>
          <p:nvPr/>
        </p:nvSpPr>
        <p:spPr>
          <a:xfrm>
            <a:off x="1381806" y="5378933"/>
            <a:ext cx="4105611"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(9)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4" name="矩形 13">
            <a:extLst>
              <a:ext uri="{FF2B5EF4-FFF2-40B4-BE49-F238E27FC236}">
                <a16:creationId xmlns:a16="http://schemas.microsoft.com/office/drawing/2014/main" id="{E8118866-9ACA-4BA4-8D08-F8089F0AB9BA}"/>
              </a:ext>
            </a:extLst>
          </p:cNvPr>
          <p:cNvSpPr/>
          <p:nvPr/>
        </p:nvSpPr>
        <p:spPr>
          <a:xfrm>
            <a:off x="1295244" y="5842406"/>
            <a:ext cx="4192173"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(10)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4139932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B8BBDEC-21E1-450E-86C9-2262861ADA52}"/>
              </a:ext>
            </a:extLst>
          </p:cNvPr>
          <p:cNvSpPr/>
          <p:nvPr/>
        </p:nvSpPr>
        <p:spPr>
          <a:xfrm>
            <a:off x="798838" y="944154"/>
            <a:ext cx="2954655"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举例说明基本推理式</a:t>
            </a:r>
          </a:p>
        </p:txBody>
      </p:sp>
      <p:sp>
        <p:nvSpPr>
          <p:cNvPr id="5" name="矩形 4">
            <a:extLst>
              <a:ext uri="{FF2B5EF4-FFF2-40B4-BE49-F238E27FC236}">
                <a16:creationId xmlns:a16="http://schemas.microsoft.com/office/drawing/2014/main" id="{5E409589-A540-419E-A486-D74AC002B1FB}"/>
              </a:ext>
            </a:extLst>
          </p:cNvPr>
          <p:cNvSpPr/>
          <p:nvPr/>
        </p:nvSpPr>
        <p:spPr>
          <a:xfrm>
            <a:off x="1164573" y="1574963"/>
            <a:ext cx="4862228"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6" name="矩形 5">
            <a:extLst>
              <a:ext uri="{FF2B5EF4-FFF2-40B4-BE49-F238E27FC236}">
                <a16:creationId xmlns:a16="http://schemas.microsoft.com/office/drawing/2014/main" id="{A88D6573-9F91-4FE6-8EC9-6FE604B49100}"/>
              </a:ext>
            </a:extLst>
          </p:cNvPr>
          <p:cNvSpPr/>
          <p:nvPr/>
        </p:nvSpPr>
        <p:spPr>
          <a:xfrm>
            <a:off x="2157845" y="2159153"/>
            <a:ext cx="2646911" cy="400110"/>
          </a:xfrm>
          <a:prstGeom prst="rect">
            <a:avLst/>
          </a:prstGeom>
        </p:spPr>
        <p:txBody>
          <a:bodyPr wrap="square">
            <a:spAutoFit/>
          </a:bodyPr>
          <a:lstStyle/>
          <a:p>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若</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个体域是某班</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学生，</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B60A7E10-8269-488A-AA28-28CD874EFCFB}"/>
              </a:ext>
            </a:extLst>
          </p:cNvPr>
          <p:cNvSpPr/>
          <p:nvPr/>
        </p:nvSpPr>
        <p:spPr>
          <a:xfrm>
            <a:off x="1164573" y="3258454"/>
            <a:ext cx="5413803" cy="400110"/>
          </a:xfrm>
          <a:prstGeom prst="rect">
            <a:avLst/>
          </a:prstGeom>
        </p:spPr>
        <p:txBody>
          <a:bodyPr wrap="square">
            <a:spAutoFit/>
          </a:bodyPr>
          <a:lstStyle/>
          <a:p>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表示有</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学生学习逻辑又是图论</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9DD079FA-733C-4BBA-A433-66BDA7614813}"/>
              </a:ext>
            </a:extLst>
          </p:cNvPr>
          <p:cNvSpPr/>
          <p:nvPr/>
        </p:nvSpPr>
        <p:spPr>
          <a:xfrm>
            <a:off x="1164573" y="3713640"/>
            <a:ext cx="7031776" cy="861774"/>
          </a:xfrm>
          <a:prstGeom prst="rect">
            <a:avLst/>
          </a:prstGeom>
        </p:spPr>
        <p:txBody>
          <a:bodyPr wrap="square">
            <a:spAutoFit/>
          </a:bodyPr>
          <a:lstStyle/>
          <a:p>
            <a:pPr>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是说</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有学生学习逻辑并且有学生学习图论(</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但不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要求学习逻辑和学习图论的是</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同一个学生</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920FD661-7EA6-4D6D-8985-5841E47F3E1B}"/>
              </a:ext>
            </a:extLst>
          </p:cNvPr>
          <p:cNvSpPr/>
          <p:nvPr/>
        </p:nvSpPr>
        <p:spPr>
          <a:xfrm>
            <a:off x="2031659" y="4741890"/>
            <a:ext cx="1829347" cy="400110"/>
          </a:xfrm>
          <a:prstGeom prst="rect">
            <a:avLst/>
          </a:prstGeom>
        </p:spPr>
        <p:txBody>
          <a:bodyPr wrap="none">
            <a:spAutoFit/>
          </a:bodyPr>
          <a:lstStyle/>
          <a:p>
            <a:pPr>
              <a:buFont typeface="Wingdings" panose="05000000000000000000" pitchFamily="2" charset="2"/>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推理</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式(2)成立.</a:t>
            </a:r>
          </a:p>
        </p:txBody>
      </p:sp>
      <p:sp>
        <p:nvSpPr>
          <p:cNvPr id="10" name="矩形 9">
            <a:extLst>
              <a:ext uri="{FF2B5EF4-FFF2-40B4-BE49-F238E27FC236}">
                <a16:creationId xmlns:a16="http://schemas.microsoft.com/office/drawing/2014/main" id="{EAE2A094-EC06-4B50-8310-343880C5E70A}"/>
              </a:ext>
            </a:extLst>
          </p:cNvPr>
          <p:cNvSpPr/>
          <p:nvPr/>
        </p:nvSpPr>
        <p:spPr>
          <a:xfrm>
            <a:off x="2031659" y="5392512"/>
            <a:ext cx="4907113"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因为结论比前提</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弱，推理</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式(2)的逆不成立.</a:t>
            </a:r>
          </a:p>
        </p:txBody>
      </p:sp>
      <p:sp>
        <p:nvSpPr>
          <p:cNvPr id="11"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2" name="矩形 11">
            <a:extLst>
              <a:ext uri="{FF2B5EF4-FFF2-40B4-BE49-F238E27FC236}">
                <a16:creationId xmlns:a16="http://schemas.microsoft.com/office/drawing/2014/main" id="{A88D6573-9F91-4FE6-8EC9-6FE604B49100}"/>
              </a:ext>
            </a:extLst>
          </p:cNvPr>
          <p:cNvSpPr/>
          <p:nvPr/>
        </p:nvSpPr>
        <p:spPr>
          <a:xfrm>
            <a:off x="798838" y="2141897"/>
            <a:ext cx="1304282" cy="400110"/>
          </a:xfrm>
          <a:prstGeom prst="rect">
            <a:avLst/>
          </a:prstGeom>
        </p:spPr>
        <p:txBody>
          <a:bodyPr wrap="squar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语义</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说明</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3" name="矩形 12">
            <a:extLst>
              <a:ext uri="{FF2B5EF4-FFF2-40B4-BE49-F238E27FC236}">
                <a16:creationId xmlns:a16="http://schemas.microsoft.com/office/drawing/2014/main" id="{A88D6573-9F91-4FE6-8EC9-6FE604B49100}"/>
              </a:ext>
            </a:extLst>
          </p:cNvPr>
          <p:cNvSpPr/>
          <p:nvPr/>
        </p:nvSpPr>
        <p:spPr>
          <a:xfrm>
            <a:off x="2173431" y="2674264"/>
            <a:ext cx="5262649"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表示</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学习数理逻辑，</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表示</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学习图论</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 name="右箭头 1"/>
          <p:cNvSpPr/>
          <p:nvPr/>
        </p:nvSpPr>
        <p:spPr>
          <a:xfrm>
            <a:off x="1562398" y="4825926"/>
            <a:ext cx="469261" cy="24483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70116" y="5392512"/>
            <a:ext cx="4968656" cy="40011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279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1000"/>
                                        <p:tgtEl>
                                          <p:spTgt spid="13">
                                            <p:txEl>
                                              <p:pRg st="0" end="0"/>
                                            </p:txEl>
                                          </p:spTgt>
                                        </p:tgtEl>
                                      </p:cBhvr>
                                    </p:animEffect>
                                    <p:anim calcmode="lin" valueType="num">
                                      <p:cBhvr>
                                        <p:cTn id="22"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1000"/>
                                        <p:tgtEl>
                                          <p:spTgt spid="3"/>
                                        </p:tgtEl>
                                      </p:cBhvr>
                                    </p:animEffect>
                                    <p:anim calcmode="lin" valueType="num">
                                      <p:cBhvr>
                                        <p:cTn id="60" dur="1000" fill="hold"/>
                                        <p:tgtEl>
                                          <p:spTgt spid="3"/>
                                        </p:tgtEl>
                                        <p:attrNameLst>
                                          <p:attrName>ppt_x</p:attrName>
                                        </p:attrNameLst>
                                      </p:cBhvr>
                                      <p:tavLst>
                                        <p:tav tm="0">
                                          <p:val>
                                            <p:strVal val="#ppt_x"/>
                                          </p:val>
                                        </p:tav>
                                        <p:tav tm="100000">
                                          <p:val>
                                            <p:strVal val="#ppt_x"/>
                                          </p:val>
                                        </p:tav>
                                      </p:tavLst>
                                    </p:anim>
                                    <p:anim calcmode="lin" valueType="num">
                                      <p:cBhvr>
                                        <p:cTn id="6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B8BBDEC-21E1-450E-86C9-2262861ADA52}"/>
              </a:ext>
            </a:extLst>
          </p:cNvPr>
          <p:cNvSpPr/>
          <p:nvPr/>
        </p:nvSpPr>
        <p:spPr>
          <a:xfrm>
            <a:off x="798838" y="944154"/>
            <a:ext cx="2954655"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举例说明基本推理式</a:t>
            </a:r>
          </a:p>
        </p:txBody>
      </p:sp>
      <p:sp>
        <p:nvSpPr>
          <p:cNvPr id="5" name="矩形 4">
            <a:extLst>
              <a:ext uri="{FF2B5EF4-FFF2-40B4-BE49-F238E27FC236}">
                <a16:creationId xmlns:a16="http://schemas.microsoft.com/office/drawing/2014/main" id="{5E409589-A540-419E-A486-D74AC002B1FB}"/>
              </a:ext>
            </a:extLst>
          </p:cNvPr>
          <p:cNvSpPr/>
          <p:nvPr/>
        </p:nvSpPr>
        <p:spPr>
          <a:xfrm>
            <a:off x="1164573" y="1574963"/>
            <a:ext cx="4862228" cy="400110"/>
          </a:xfrm>
          <a:prstGeom prst="rect">
            <a:avLst/>
          </a:prstGeom>
        </p:spPr>
        <p:txBody>
          <a:bodyPr wrap="non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6" name="矩形 5">
            <a:extLst>
              <a:ext uri="{FF2B5EF4-FFF2-40B4-BE49-F238E27FC236}">
                <a16:creationId xmlns:a16="http://schemas.microsoft.com/office/drawing/2014/main" id="{A88D6573-9F91-4FE6-8EC9-6FE604B49100}"/>
              </a:ext>
            </a:extLst>
          </p:cNvPr>
          <p:cNvSpPr/>
          <p:nvPr/>
        </p:nvSpPr>
        <p:spPr>
          <a:xfrm>
            <a:off x="2157845" y="2217344"/>
            <a:ext cx="2646911" cy="400110"/>
          </a:xfrm>
          <a:prstGeom prst="rect">
            <a:avLst/>
          </a:prstGeom>
        </p:spPr>
        <p:txBody>
          <a:bodyPr wrap="square">
            <a:spAutoFit/>
          </a:bodyPr>
          <a:lstStyle/>
          <a:p>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在解释</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下，</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B60A7E10-8269-488A-AA28-28CD874EFCFB}"/>
              </a:ext>
            </a:extLst>
          </p:cNvPr>
          <p:cNvSpPr/>
          <p:nvPr/>
        </p:nvSpPr>
        <p:spPr>
          <a:xfrm>
            <a:off x="2390737" y="2752911"/>
            <a:ext cx="2409900" cy="400110"/>
          </a:xfrm>
          <a:prstGeom prst="rect">
            <a:avLst/>
          </a:prstGeom>
        </p:spPr>
        <p:txBody>
          <a:bodyPr wrap="square">
            <a:spAutoFit/>
          </a:bodyPr>
          <a:lstStyle/>
          <a:p>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9DD079FA-733C-4BBA-A433-66BDA7614813}"/>
              </a:ext>
            </a:extLst>
          </p:cNvPr>
          <p:cNvSpPr/>
          <p:nvPr/>
        </p:nvSpPr>
        <p:spPr>
          <a:xfrm>
            <a:off x="2482177" y="4479950"/>
            <a:ext cx="2738216" cy="477054"/>
          </a:xfrm>
          <a:prstGeom prst="rect">
            <a:avLst/>
          </a:prstGeom>
        </p:spPr>
        <p:txBody>
          <a:bodyPr wrap="square">
            <a:spAutoFit/>
          </a:bodyPr>
          <a:lstStyle/>
          <a:p>
            <a:pPr>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2" name="矩形 11">
            <a:extLst>
              <a:ext uri="{FF2B5EF4-FFF2-40B4-BE49-F238E27FC236}">
                <a16:creationId xmlns:a16="http://schemas.microsoft.com/office/drawing/2014/main" id="{A88D6573-9F91-4FE6-8EC9-6FE604B49100}"/>
              </a:ext>
            </a:extLst>
          </p:cNvPr>
          <p:cNvSpPr/>
          <p:nvPr/>
        </p:nvSpPr>
        <p:spPr>
          <a:xfrm>
            <a:off x="798838" y="2200088"/>
            <a:ext cx="1304282" cy="400110"/>
          </a:xfrm>
          <a:prstGeom prst="rect">
            <a:avLst/>
          </a:prstGeom>
        </p:spPr>
        <p:txBody>
          <a:bodyPr wrap="squar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解释</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说明</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4" name="右箭头 13"/>
          <p:cNvSpPr/>
          <p:nvPr/>
        </p:nvSpPr>
        <p:spPr>
          <a:xfrm>
            <a:off x="1923214" y="3415436"/>
            <a:ext cx="469261" cy="24483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E30D849-6A6C-4CDF-A9A3-445DE7E225B4}"/>
              </a:ext>
            </a:extLst>
          </p:cNvPr>
          <p:cNvSpPr/>
          <p:nvPr/>
        </p:nvSpPr>
        <p:spPr>
          <a:xfrm>
            <a:off x="3753493" y="3313417"/>
            <a:ext cx="2539242"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且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BD5AC374-A5AB-42AB-877A-7581A963E551}"/>
                  </a:ext>
                </a:extLst>
              </p:cNvPr>
              <p:cNvSpPr/>
              <p:nvPr/>
            </p:nvSpPr>
            <p:spPr>
              <a:xfrm>
                <a:off x="2390737" y="3280715"/>
                <a:ext cx="1541412" cy="477054"/>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14:m>
                  <m:oMath xmlns:m="http://schemas.openxmlformats.org/officeDocument/2006/math">
                    <m:r>
                      <a:rPr lang="en-US" altLang="zh-CN" sz="2000" b="1"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17" name="矩形 16">
                <a:extLst>
                  <a:ext uri="{FF2B5EF4-FFF2-40B4-BE49-F238E27FC236}">
                    <a16:creationId xmlns:a16="http://schemas.microsoft.com/office/drawing/2014/main" id="{BD5AC374-A5AB-42AB-877A-7581A963E551}"/>
                  </a:ext>
                </a:extLst>
              </p:cNvPr>
              <p:cNvSpPr>
                <a:spLocks noRot="1" noChangeAspect="1" noMove="1" noResize="1" noEditPoints="1" noAdjustHandles="1" noChangeArrowheads="1" noChangeShapeType="1" noTextEdit="1"/>
              </p:cNvSpPr>
              <p:nvPr/>
            </p:nvSpPr>
            <p:spPr>
              <a:xfrm>
                <a:off x="2390737" y="3280715"/>
                <a:ext cx="1541412" cy="477054"/>
              </a:xfrm>
              <a:prstGeom prst="rect">
                <a:avLst/>
              </a:prstGeom>
              <a:blipFill>
                <a:blip r:embed="rId3"/>
                <a:stretch>
                  <a:fillRect l="-3953" r="-2767" b="-15385"/>
                </a:stretch>
              </a:blipFill>
            </p:spPr>
            <p:txBody>
              <a:bodyPr/>
              <a:lstStyle/>
              <a:p>
                <a:r>
                  <a:rPr lang="zh-CN" altLang="en-US">
                    <a:noFill/>
                  </a:rPr>
                  <a:t> </a:t>
                </a:r>
              </a:p>
            </p:txBody>
          </p:sp>
        </mc:Fallback>
      </mc:AlternateContent>
      <p:sp>
        <p:nvSpPr>
          <p:cNvPr id="18" name="右箭头 17"/>
          <p:cNvSpPr/>
          <p:nvPr/>
        </p:nvSpPr>
        <p:spPr>
          <a:xfrm>
            <a:off x="1923214" y="4006227"/>
            <a:ext cx="469261" cy="24483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9DD079FA-733C-4BBA-A433-66BDA7614813}"/>
              </a:ext>
            </a:extLst>
          </p:cNvPr>
          <p:cNvSpPr/>
          <p:nvPr/>
        </p:nvSpPr>
        <p:spPr>
          <a:xfrm>
            <a:off x="2482177" y="3890119"/>
            <a:ext cx="1640936" cy="477054"/>
          </a:xfrm>
          <a:prstGeom prst="rect">
            <a:avLst/>
          </a:prstGeom>
        </p:spPr>
        <p:txBody>
          <a:bodyPr wrap="square">
            <a:spAutoFit/>
          </a:bodyPr>
          <a:lstStyle/>
          <a:p>
            <a:pPr>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9DD079FA-733C-4BBA-A433-66BDA7614813}"/>
              </a:ext>
            </a:extLst>
          </p:cNvPr>
          <p:cNvSpPr/>
          <p:nvPr/>
        </p:nvSpPr>
        <p:spPr>
          <a:xfrm>
            <a:off x="3977857" y="3890119"/>
            <a:ext cx="1475292" cy="477054"/>
          </a:xfrm>
          <a:prstGeom prst="rect">
            <a:avLst/>
          </a:prstGeom>
        </p:spPr>
        <p:txBody>
          <a:bodyPr wrap="square">
            <a:spAutoFit/>
          </a:bodyPr>
          <a:lstStyle/>
          <a:p>
            <a:pPr>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1" name="右箭头 20"/>
          <p:cNvSpPr/>
          <p:nvPr/>
        </p:nvSpPr>
        <p:spPr>
          <a:xfrm>
            <a:off x="1923214" y="4605331"/>
            <a:ext cx="469261" cy="24483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384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1000"/>
                                        <p:tgtEl>
                                          <p:spTgt spid="16">
                                            <p:txEl>
                                              <p:pRg st="0" end="0"/>
                                            </p:txEl>
                                          </p:spTgt>
                                        </p:tgtEl>
                                      </p:cBhvr>
                                    </p:animEffect>
                                    <p:anim calcmode="lin" valueType="num">
                                      <p:cBhvr>
                                        <p:cTn id="41"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1000"/>
                                        <p:tgtEl>
                                          <p:spTgt spid="19"/>
                                        </p:tgtEl>
                                      </p:cBhvr>
                                    </p:animEffect>
                                    <p:anim calcmode="lin" valueType="num">
                                      <p:cBhvr>
                                        <p:cTn id="55" dur="1000" fill="hold"/>
                                        <p:tgtEl>
                                          <p:spTgt spid="19"/>
                                        </p:tgtEl>
                                        <p:attrNameLst>
                                          <p:attrName>ppt_x</p:attrName>
                                        </p:attrNameLst>
                                      </p:cBhvr>
                                      <p:tavLst>
                                        <p:tav tm="0">
                                          <p:val>
                                            <p:strVal val="#ppt_x"/>
                                          </p:val>
                                        </p:tav>
                                        <p:tav tm="100000">
                                          <p:val>
                                            <p:strVal val="#ppt_x"/>
                                          </p:val>
                                        </p:tav>
                                      </p:tavLst>
                                    </p:anim>
                                    <p:anim calcmode="lin" valueType="num">
                                      <p:cBhvr>
                                        <p:cTn id="5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1000"/>
                                        <p:tgtEl>
                                          <p:spTgt spid="21"/>
                                        </p:tgtEl>
                                      </p:cBhvr>
                                    </p:animEffect>
                                    <p:anim calcmode="lin" valueType="num">
                                      <p:cBhvr>
                                        <p:cTn id="69" dur="1000" fill="hold"/>
                                        <p:tgtEl>
                                          <p:spTgt spid="21"/>
                                        </p:tgtEl>
                                        <p:attrNameLst>
                                          <p:attrName>ppt_x</p:attrName>
                                        </p:attrNameLst>
                                      </p:cBhvr>
                                      <p:tavLst>
                                        <p:tav tm="0">
                                          <p:val>
                                            <p:strVal val="#ppt_x"/>
                                          </p:val>
                                        </p:tav>
                                        <p:tav tm="100000">
                                          <p:val>
                                            <p:strVal val="#ppt_x"/>
                                          </p:val>
                                        </p:tav>
                                      </p:tavLst>
                                    </p:anim>
                                    <p:anim calcmode="lin" valueType="num">
                                      <p:cBhvr>
                                        <p:cTn id="7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8">
                                            <p:txEl>
                                              <p:pRg st="0" end="0"/>
                                            </p:txEl>
                                          </p:spTgt>
                                        </p:tgtEl>
                                        <p:attrNameLst>
                                          <p:attrName>style.visibility</p:attrName>
                                        </p:attrNameLst>
                                      </p:cBhvr>
                                      <p:to>
                                        <p:strVal val="visible"/>
                                      </p:to>
                                    </p:set>
                                    <p:animEffect transition="in" filter="fade">
                                      <p:cBhvr>
                                        <p:cTn id="75" dur="1000"/>
                                        <p:tgtEl>
                                          <p:spTgt spid="8">
                                            <p:txEl>
                                              <p:pRg st="0" end="0"/>
                                            </p:txEl>
                                          </p:spTgt>
                                        </p:tgtEl>
                                      </p:cBhvr>
                                    </p:animEffect>
                                    <p:anim calcmode="lin" valueType="num">
                                      <p:cBhvr>
                                        <p:cTn id="7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animBg="1"/>
      <p:bldP spid="17" grpId="0"/>
      <p:bldP spid="18" grpId="0" animBg="1"/>
      <p:bldP spid="19" grpId="0"/>
      <p:bldP spid="20"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4" name="矩形 3">
            <a:extLst>
              <a:ext uri="{FF2B5EF4-FFF2-40B4-BE49-F238E27FC236}">
                <a16:creationId xmlns:a16="http://schemas.microsoft.com/office/drawing/2014/main" id="{9491D28E-0F55-4442-815E-A755F1A7317D}"/>
              </a:ext>
            </a:extLst>
          </p:cNvPr>
          <p:cNvSpPr/>
          <p:nvPr/>
        </p:nvSpPr>
        <p:spPr>
          <a:xfrm>
            <a:off x="1153840" y="1799680"/>
            <a:ext cx="6468931" cy="86177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谓词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公式</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如果</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在任一解释下都有相同的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真值，就说</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等值</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或</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等价</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，记作</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或</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C624193A-11B6-4691-AF82-C28682CCF7AE}"/>
              </a:ext>
            </a:extLst>
          </p:cNvPr>
          <p:cNvSpPr/>
          <p:nvPr/>
        </p:nvSpPr>
        <p:spPr>
          <a:xfrm>
            <a:off x="1685855" y="2906817"/>
            <a:ext cx="5014203" cy="477054"/>
          </a:xfrm>
          <a:prstGeom prst="rect">
            <a:avLst/>
          </a:prstGeom>
        </p:spPr>
        <p:txBody>
          <a:bodyPr wrap="square">
            <a:spAutoFit/>
          </a:bodyPr>
          <a:lstStyle/>
          <a:p>
            <a:pPr marL="342900" indent="-342900">
              <a:lnSpc>
                <a:spcPct val="125000"/>
              </a:lnSpc>
              <a:buFont typeface="Wingdings" panose="05000000000000000000" pitchFamily="2" charset="2"/>
              <a:buChar char="u"/>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定理：</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zh-CN" altLang="en-US"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err="1"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iff</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是普遍有效的</a:t>
            </a:r>
          </a:p>
        </p:txBody>
      </p:sp>
      <p:sp>
        <p:nvSpPr>
          <p:cNvPr id="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6" name="矩形 5">
            <a:extLst>
              <a:ext uri="{FF2B5EF4-FFF2-40B4-BE49-F238E27FC236}">
                <a16:creationId xmlns:a16="http://schemas.microsoft.com/office/drawing/2014/main" id="{88A64037-591D-4B6F-ADE4-202261F0BE77}"/>
              </a:ext>
            </a:extLst>
          </p:cNvPr>
          <p:cNvSpPr/>
          <p:nvPr/>
        </p:nvSpPr>
        <p:spPr>
          <a:xfrm>
            <a:off x="1153840" y="3629234"/>
            <a:ext cx="6535270" cy="86177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华文中宋" panose="02010600040101010101" pitchFamily="2" charset="-122"/>
                <a:ea typeface="华文中宋" panose="02010600040101010101" pitchFamily="2" charset="-122"/>
              </a:rPr>
              <a:t>由命题逻辑移植来的等值</a:t>
            </a:r>
            <a:r>
              <a:rPr lang="zh-CN" altLang="en-US" sz="2000" b="1" dirty="0" smtClean="0">
                <a:solidFill>
                  <a:srgbClr val="3333FF"/>
                </a:solidFill>
                <a:latin typeface="华文中宋" panose="02010600040101010101" pitchFamily="2" charset="-122"/>
                <a:ea typeface="华文中宋" panose="02010600040101010101" pitchFamily="2" charset="-122"/>
              </a:rPr>
              <a:t>式：</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命题逻辑的等值式中</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以谓词公式代入命题变</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项</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，便</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可得谓词逻辑的等值</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式。</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EB26294-0390-4102-AA5C-32593EED0F2A}"/>
              </a:ext>
            </a:extLst>
          </p:cNvPr>
          <p:cNvSpPr/>
          <p:nvPr/>
        </p:nvSpPr>
        <p:spPr>
          <a:xfrm>
            <a:off x="1513854" y="4738886"/>
            <a:ext cx="526106" cy="441596"/>
          </a:xfrm>
          <a:prstGeom prst="rect">
            <a:avLst/>
          </a:prstGeom>
        </p:spPr>
        <p:txBody>
          <a:bodyPr wrap="non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23F62E70-37B9-42C0-81E2-43BB012C1ED9}"/>
              </a:ext>
            </a:extLst>
          </p:cNvPr>
          <p:cNvSpPr/>
          <p:nvPr/>
        </p:nvSpPr>
        <p:spPr>
          <a:xfrm>
            <a:off x="2192083" y="4748158"/>
            <a:ext cx="1240050" cy="707886"/>
          </a:xfrm>
          <a:prstGeom prst="rect">
            <a:avLst/>
          </a:prstGeom>
        </p:spPr>
        <p:txBody>
          <a:bodyPr wrap="square">
            <a:spAutoFit/>
          </a:bodyPr>
          <a:lstStyle/>
          <a:p>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C843FE41-2938-426C-A4DC-C735DB7FCB8E}"/>
              </a:ext>
            </a:extLst>
          </p:cNvPr>
          <p:cNvSpPr/>
          <p:nvPr/>
        </p:nvSpPr>
        <p:spPr>
          <a:xfrm>
            <a:off x="4267090" y="4780372"/>
            <a:ext cx="522900"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Wingdings" panose="05000000000000000000" pitchFamily="2" charset="2"/>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81F10F60-D61F-4312-9D2A-9833E33C0D4A}"/>
              </a:ext>
            </a:extLst>
          </p:cNvPr>
          <p:cNvSpPr/>
          <p:nvPr/>
        </p:nvSpPr>
        <p:spPr>
          <a:xfrm>
            <a:off x="4895300" y="4780372"/>
            <a:ext cx="3281668" cy="400110"/>
          </a:xfrm>
          <a:prstGeom prst="rect">
            <a:avLst/>
          </a:prstGeom>
        </p:spPr>
        <p:txBody>
          <a:bodyPr wrap="none">
            <a:spAutoFit/>
          </a:bodyPr>
          <a:lstStyle/>
          <a:p>
            <a:pPr lvl="1">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11" name="矩形 10">
            <a:extLst>
              <a:ext uri="{FF2B5EF4-FFF2-40B4-BE49-F238E27FC236}">
                <a16:creationId xmlns:a16="http://schemas.microsoft.com/office/drawing/2014/main" id="{914C96DD-A651-498C-82FB-7E7707B84342}"/>
              </a:ext>
            </a:extLst>
          </p:cNvPr>
          <p:cNvSpPr/>
          <p:nvPr/>
        </p:nvSpPr>
        <p:spPr>
          <a:xfrm>
            <a:off x="2170441" y="5343509"/>
            <a:ext cx="1898405" cy="400110"/>
          </a:xfrm>
          <a:prstGeom prst="rect">
            <a:avLst/>
          </a:prstGeom>
        </p:spPr>
        <p:txBody>
          <a:bodyPr wrap="non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682B670D-9275-4DAD-AC2C-C82F971ABA8A}"/>
              </a:ext>
            </a:extLst>
          </p:cNvPr>
          <p:cNvSpPr/>
          <p:nvPr/>
        </p:nvSpPr>
        <p:spPr>
          <a:xfrm>
            <a:off x="4267090" y="5343509"/>
            <a:ext cx="458780"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Wingdings" panose="05000000000000000000" pitchFamily="2" charset="2"/>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0D1CA780-AF99-4EC1-BFE9-3685AB72B1FD}"/>
              </a:ext>
            </a:extLst>
          </p:cNvPr>
          <p:cNvSpPr/>
          <p:nvPr/>
        </p:nvSpPr>
        <p:spPr>
          <a:xfrm>
            <a:off x="5144682" y="5343509"/>
            <a:ext cx="3578224" cy="400110"/>
          </a:xfrm>
          <a:prstGeom prst="rect">
            <a:avLst/>
          </a:prstGeom>
        </p:spPr>
        <p:txBody>
          <a:bodyPr wrap="none">
            <a:spAutoFit/>
          </a:bodyPr>
          <a:lstStyle/>
          <a:p>
            <a:pPr lvl="1">
              <a:buFontTx/>
              <a:buNone/>
            </a:pP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254187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6" grpId="0"/>
      <p:bldP spid="7" grpId="0"/>
      <p:bldP spid="8" grpId="0"/>
      <p:bldP spid="9" grpId="0"/>
      <p:bldP spid="10" grpId="0"/>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B8BBDEC-21E1-450E-86C9-2262861ADA52}"/>
              </a:ext>
            </a:extLst>
          </p:cNvPr>
          <p:cNvSpPr/>
          <p:nvPr/>
        </p:nvSpPr>
        <p:spPr>
          <a:xfrm>
            <a:off x="798838" y="944154"/>
            <a:ext cx="2954655"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举例说明基本推理式</a:t>
            </a:r>
          </a:p>
        </p:txBody>
      </p:sp>
      <p:sp>
        <p:nvSpPr>
          <p:cNvPr id="6" name="矩形 5">
            <a:extLst>
              <a:ext uri="{FF2B5EF4-FFF2-40B4-BE49-F238E27FC236}">
                <a16:creationId xmlns:a16="http://schemas.microsoft.com/office/drawing/2014/main" id="{A88D6573-9F91-4FE6-8EC9-6FE604B49100}"/>
              </a:ext>
            </a:extLst>
          </p:cNvPr>
          <p:cNvSpPr/>
          <p:nvPr/>
        </p:nvSpPr>
        <p:spPr>
          <a:xfrm>
            <a:off x="2157845" y="2217344"/>
            <a:ext cx="1499755" cy="400110"/>
          </a:xfrm>
          <a:prstGeom prst="rect">
            <a:avLst/>
          </a:prstGeom>
        </p:spPr>
        <p:txBody>
          <a:bodyPr wrap="square">
            <a:spAutoFit/>
          </a:bodyPr>
          <a:lstStyle/>
          <a:p>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在解释</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下，</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2" name="矩形 11">
            <a:extLst>
              <a:ext uri="{FF2B5EF4-FFF2-40B4-BE49-F238E27FC236}">
                <a16:creationId xmlns:a16="http://schemas.microsoft.com/office/drawing/2014/main" id="{A88D6573-9F91-4FE6-8EC9-6FE604B49100}"/>
              </a:ext>
            </a:extLst>
          </p:cNvPr>
          <p:cNvSpPr/>
          <p:nvPr/>
        </p:nvSpPr>
        <p:spPr>
          <a:xfrm>
            <a:off x="798838" y="2200088"/>
            <a:ext cx="1304282" cy="400110"/>
          </a:xfrm>
          <a:prstGeom prst="rect">
            <a:avLst/>
          </a:prstGeom>
        </p:spPr>
        <p:txBody>
          <a:bodyPr wrap="squar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解释</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说明</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4" name="右箭头 13"/>
          <p:cNvSpPr/>
          <p:nvPr/>
        </p:nvSpPr>
        <p:spPr>
          <a:xfrm>
            <a:off x="1923214" y="3415436"/>
            <a:ext cx="469261" cy="24483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E30D849-6A6C-4CDF-A9A3-445DE7E225B4}"/>
              </a:ext>
            </a:extLst>
          </p:cNvPr>
          <p:cNvSpPr/>
          <p:nvPr/>
        </p:nvSpPr>
        <p:spPr>
          <a:xfrm>
            <a:off x="4044439" y="3313417"/>
            <a:ext cx="1957350"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BD5AC374-A5AB-42AB-877A-7581A963E551}"/>
                  </a:ext>
                </a:extLst>
              </p:cNvPr>
              <p:cNvSpPr/>
              <p:nvPr/>
            </p:nvSpPr>
            <p:spPr>
              <a:xfrm>
                <a:off x="2390736" y="3280715"/>
                <a:ext cx="1931881" cy="477054"/>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任一</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14:m>
                  <m:oMath xmlns:m="http://schemas.openxmlformats.org/officeDocument/2006/math">
                    <m:r>
                      <a:rPr lang="en-US" altLang="zh-CN" sz="2000" b="1"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17" name="矩形 16">
                <a:extLst>
                  <a:ext uri="{FF2B5EF4-FFF2-40B4-BE49-F238E27FC236}">
                    <a16:creationId xmlns:a16="http://schemas.microsoft.com/office/drawing/2014/main" id="{BD5AC374-A5AB-42AB-877A-7581A963E551}"/>
                  </a:ext>
                </a:extLst>
              </p:cNvPr>
              <p:cNvSpPr>
                <a:spLocks noRot="1" noChangeAspect="1" noMove="1" noResize="1" noEditPoints="1" noAdjustHandles="1" noChangeArrowheads="1" noChangeShapeType="1" noTextEdit="1"/>
              </p:cNvSpPr>
              <p:nvPr/>
            </p:nvSpPr>
            <p:spPr>
              <a:xfrm>
                <a:off x="2390736" y="3280715"/>
                <a:ext cx="1931881" cy="477054"/>
              </a:xfrm>
              <a:prstGeom prst="rect">
                <a:avLst/>
              </a:prstGeom>
              <a:blipFill>
                <a:blip r:embed="rId3"/>
                <a:stretch>
                  <a:fillRect l="-3155" b="-15385"/>
                </a:stretch>
              </a:blipFill>
            </p:spPr>
            <p:txBody>
              <a:bodyPr/>
              <a:lstStyle/>
              <a:p>
                <a:r>
                  <a:rPr lang="zh-CN" altLang="en-US">
                    <a:noFill/>
                  </a:rPr>
                  <a:t> </a:t>
                </a:r>
              </a:p>
            </p:txBody>
          </p:sp>
        </mc:Fallback>
      </mc:AlternateContent>
      <p:sp>
        <p:nvSpPr>
          <p:cNvPr id="18" name="右箭头 17"/>
          <p:cNvSpPr/>
          <p:nvPr/>
        </p:nvSpPr>
        <p:spPr>
          <a:xfrm>
            <a:off x="1923214" y="4006227"/>
            <a:ext cx="469261" cy="24483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9DD079FA-733C-4BBA-A433-66BDA7614813}"/>
                  </a:ext>
                </a:extLst>
              </p:cNvPr>
              <p:cNvSpPr/>
              <p:nvPr/>
            </p:nvSpPr>
            <p:spPr>
              <a:xfrm>
                <a:off x="2482176" y="3890119"/>
                <a:ext cx="2023321" cy="477054"/>
              </a:xfrm>
              <a:prstGeom prst="rect">
                <a:avLst/>
              </a:prstGeom>
            </p:spPr>
            <p:txBody>
              <a:bodyPr wrap="square">
                <a:spAutoFit/>
              </a:bodyPr>
              <a:lstStyle/>
              <a:p>
                <a:pPr>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(T, T)</a:t>
                </a:r>
                <a14:m>
                  <m:oMath xmlns:m="http://schemas.openxmlformats.org/officeDocument/2006/math">
                    <m:r>
                      <a:rPr lang="en-US" altLang="zh-CN" sz="2000" b="1" i="1" dirty="0"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(T, T, 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19" name="矩形 18">
                <a:extLst>
                  <a:ext uri="{FF2B5EF4-FFF2-40B4-BE49-F238E27FC236}">
                    <a16:creationId xmlns:a16="http://schemas.microsoft.com/office/drawing/2014/main" id="{9DD079FA-733C-4BBA-A433-66BDA7614813}"/>
                  </a:ext>
                </a:extLst>
              </p:cNvPr>
              <p:cNvSpPr>
                <a:spLocks noRot="1" noChangeAspect="1" noMove="1" noResize="1" noEditPoints="1" noAdjustHandles="1" noChangeArrowheads="1" noChangeShapeType="1" noTextEdit="1"/>
              </p:cNvSpPr>
              <p:nvPr/>
            </p:nvSpPr>
            <p:spPr>
              <a:xfrm>
                <a:off x="2482176" y="3890119"/>
                <a:ext cx="2023321" cy="477054"/>
              </a:xfrm>
              <a:prstGeom prst="rect">
                <a:avLst/>
              </a:prstGeom>
              <a:blipFill>
                <a:blip r:embed="rId4"/>
                <a:stretch>
                  <a:fillRect l="-3012" r="-15964" b="-15385"/>
                </a:stretch>
              </a:blipFill>
            </p:spPr>
            <p:txBody>
              <a:bodyPr/>
              <a:lstStyle/>
              <a:p>
                <a:r>
                  <a:rPr lang="zh-CN" altLang="en-US">
                    <a:noFill/>
                  </a:rPr>
                  <a:t> </a:t>
                </a:r>
              </a:p>
            </p:txBody>
          </p:sp>
        </mc:Fallback>
      </mc:AlternateContent>
      <p:sp>
        <p:nvSpPr>
          <p:cNvPr id="21" name="右箭头 20"/>
          <p:cNvSpPr/>
          <p:nvPr/>
        </p:nvSpPr>
        <p:spPr>
          <a:xfrm>
            <a:off x="1923214" y="5606766"/>
            <a:ext cx="469261" cy="24483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2ABE767-54F5-4721-BC21-7FCBA624CD80}"/>
              </a:ext>
            </a:extLst>
          </p:cNvPr>
          <p:cNvSpPr/>
          <p:nvPr/>
        </p:nvSpPr>
        <p:spPr>
          <a:xfrm>
            <a:off x="1450979" y="1621637"/>
            <a:ext cx="6479682" cy="400110"/>
          </a:xfrm>
          <a:prstGeom prst="rect">
            <a:avLst/>
          </a:prstGeom>
        </p:spPr>
        <p:txBody>
          <a:bodyPr wrap="square">
            <a:spAutoFit/>
          </a:bodyPr>
          <a:lstStyle/>
          <a:p>
            <a:pPr>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(7)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23" name="矩形 22">
            <a:extLst>
              <a:ext uri="{FF2B5EF4-FFF2-40B4-BE49-F238E27FC236}">
                <a16:creationId xmlns:a16="http://schemas.microsoft.com/office/drawing/2014/main" id="{B2ABE767-54F5-4721-BC21-7FCBA624CD80}"/>
              </a:ext>
            </a:extLst>
          </p:cNvPr>
          <p:cNvSpPr/>
          <p:nvPr/>
        </p:nvSpPr>
        <p:spPr>
          <a:xfrm>
            <a:off x="1888482" y="2736715"/>
            <a:ext cx="4494211" cy="400110"/>
          </a:xfrm>
          <a:prstGeom prst="rect">
            <a:avLst/>
          </a:prstGeom>
        </p:spPr>
        <p:txBody>
          <a:bodyPr wrap="square">
            <a:spAutoFit/>
          </a:bodyPr>
          <a:lstStyle/>
          <a:p>
            <a:pPr>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1E30D849-6A6C-4CDF-A9A3-445DE7E225B4}"/>
              </a:ext>
            </a:extLst>
          </p:cNvPr>
          <p:cNvSpPr/>
          <p:nvPr/>
        </p:nvSpPr>
        <p:spPr>
          <a:xfrm>
            <a:off x="6001788" y="3305416"/>
            <a:ext cx="2111433"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9DD079FA-733C-4BBA-A433-66BDA7614813}"/>
                  </a:ext>
                </a:extLst>
              </p:cNvPr>
              <p:cNvSpPr/>
              <p:nvPr/>
            </p:nvSpPr>
            <p:spPr>
              <a:xfrm>
                <a:off x="2499782" y="4382158"/>
                <a:ext cx="2023321" cy="477054"/>
              </a:xfrm>
              <a:prstGeom prst="rect">
                <a:avLst/>
              </a:prstGeom>
            </p:spPr>
            <p:txBody>
              <a:bodyPr wrap="square">
                <a:spAutoFit/>
              </a:bodyPr>
              <a:lstStyle/>
              <a:p>
                <a:pPr>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 T)</a:t>
                </a:r>
                <a14:m>
                  <m:oMath xmlns:m="http://schemas.openxmlformats.org/officeDocument/2006/math">
                    <m:r>
                      <a:rPr lang="en-US" altLang="zh-CN" sz="2000" b="1" i="1" dirty="0"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 T, 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25" name="矩形 24">
                <a:extLst>
                  <a:ext uri="{FF2B5EF4-FFF2-40B4-BE49-F238E27FC236}">
                    <a16:creationId xmlns:a16="http://schemas.microsoft.com/office/drawing/2014/main" id="{9DD079FA-733C-4BBA-A433-66BDA7614813}"/>
                  </a:ext>
                </a:extLst>
              </p:cNvPr>
              <p:cNvSpPr>
                <a:spLocks noRot="1" noChangeAspect="1" noMove="1" noResize="1" noEditPoints="1" noAdjustHandles="1" noChangeArrowheads="1" noChangeShapeType="1" noTextEdit="1"/>
              </p:cNvSpPr>
              <p:nvPr/>
            </p:nvSpPr>
            <p:spPr>
              <a:xfrm>
                <a:off x="2499782" y="4382158"/>
                <a:ext cx="2023321" cy="477054"/>
              </a:xfrm>
              <a:prstGeom prst="rect">
                <a:avLst/>
              </a:prstGeom>
              <a:blipFill>
                <a:blip r:embed="rId5"/>
                <a:stretch>
                  <a:fillRect l="-3012" r="-15964"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9DD079FA-733C-4BBA-A433-66BDA7614813}"/>
                  </a:ext>
                </a:extLst>
              </p:cNvPr>
              <p:cNvSpPr/>
              <p:nvPr/>
            </p:nvSpPr>
            <p:spPr>
              <a:xfrm>
                <a:off x="2499782" y="4932265"/>
                <a:ext cx="2263411" cy="477054"/>
              </a:xfrm>
              <a:prstGeom prst="rect">
                <a:avLst/>
              </a:prstGeom>
            </p:spPr>
            <p:txBody>
              <a:bodyPr wrap="square">
                <a:spAutoFit/>
              </a:bodyPr>
              <a:lstStyle/>
              <a:p>
                <a:pPr>
                  <a:lnSpc>
                    <a:spcPct val="125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 F)</a:t>
                </a:r>
                <a14:m>
                  <m:oMath xmlns:m="http://schemas.openxmlformats.org/officeDocument/2006/math">
                    <m:r>
                      <a:rPr lang="en-US" altLang="zh-CN" sz="2000" b="1" i="1" dirty="0"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(F, F, T/F)</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26" name="矩形 25">
                <a:extLst>
                  <a:ext uri="{FF2B5EF4-FFF2-40B4-BE49-F238E27FC236}">
                    <a16:creationId xmlns:a16="http://schemas.microsoft.com/office/drawing/2014/main" id="{9DD079FA-733C-4BBA-A433-66BDA7614813}"/>
                  </a:ext>
                </a:extLst>
              </p:cNvPr>
              <p:cNvSpPr>
                <a:spLocks noRot="1" noChangeAspect="1" noMove="1" noResize="1" noEditPoints="1" noAdjustHandles="1" noChangeArrowheads="1" noChangeShapeType="1" noTextEdit="1"/>
              </p:cNvSpPr>
              <p:nvPr/>
            </p:nvSpPr>
            <p:spPr>
              <a:xfrm>
                <a:off x="2499782" y="4932265"/>
                <a:ext cx="2263411" cy="477054"/>
              </a:xfrm>
              <a:prstGeom prst="rect">
                <a:avLst/>
              </a:prstGeom>
              <a:blipFill>
                <a:blip r:embed="rId6"/>
                <a:stretch>
                  <a:fillRect l="-2695" r="-14286" b="-15385"/>
                </a:stretch>
              </a:blipFill>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1E30D849-6A6C-4CDF-A9A3-445DE7E225B4}"/>
              </a:ext>
            </a:extLst>
          </p:cNvPr>
          <p:cNvSpPr/>
          <p:nvPr/>
        </p:nvSpPr>
        <p:spPr>
          <a:xfrm>
            <a:off x="2499782" y="5527843"/>
            <a:ext cx="1957350"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1230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6">
                                            <p:txEl>
                                              <p:pRg st="0" end="0"/>
                                            </p:txEl>
                                          </p:spTgt>
                                        </p:tgtEl>
                                        <p:attrNameLst>
                                          <p:attrName>style.visibility</p:attrName>
                                        </p:attrNameLst>
                                      </p:cBhvr>
                                      <p:to>
                                        <p:strVal val="visible"/>
                                      </p:to>
                                    </p:set>
                                    <p:animEffect transition="in" filter="fade">
                                      <p:cBhvr>
                                        <p:cTn id="75" dur="1000"/>
                                        <p:tgtEl>
                                          <p:spTgt spid="26">
                                            <p:txEl>
                                              <p:pRg st="0" end="0"/>
                                            </p:txEl>
                                          </p:spTgt>
                                        </p:tgtEl>
                                      </p:cBhvr>
                                    </p:animEffect>
                                    <p:anim calcmode="lin" valueType="num">
                                      <p:cBhvr>
                                        <p:cTn id="76"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1000"/>
                                        <p:tgtEl>
                                          <p:spTgt spid="21"/>
                                        </p:tgtEl>
                                      </p:cBhvr>
                                    </p:animEffect>
                                    <p:anim calcmode="lin" valueType="num">
                                      <p:cBhvr>
                                        <p:cTn id="83" dur="1000" fill="hold"/>
                                        <p:tgtEl>
                                          <p:spTgt spid="21"/>
                                        </p:tgtEl>
                                        <p:attrNameLst>
                                          <p:attrName>ppt_x</p:attrName>
                                        </p:attrNameLst>
                                      </p:cBhvr>
                                      <p:tavLst>
                                        <p:tav tm="0">
                                          <p:val>
                                            <p:strVal val="#ppt_x"/>
                                          </p:val>
                                        </p:tav>
                                        <p:tav tm="100000">
                                          <p:val>
                                            <p:strVal val="#ppt_x"/>
                                          </p:val>
                                        </p:tav>
                                      </p:tavLst>
                                    </p:anim>
                                    <p:anim calcmode="lin" valueType="num">
                                      <p:cBhvr>
                                        <p:cTn id="84" dur="1000" fill="hold"/>
                                        <p:tgtEl>
                                          <p:spTgt spid="2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4" grpId="0" animBg="1"/>
      <p:bldP spid="16" grpId="0"/>
      <p:bldP spid="17" grpId="0"/>
      <p:bldP spid="18" grpId="0" animBg="1"/>
      <p:bldP spid="19" grpId="0"/>
      <p:bldP spid="21" grpId="0" animBg="1"/>
      <p:bldP spid="23" grpId="0"/>
      <p:bldP spid="24" grpId="0"/>
      <p:bldP spid="25"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5B430B-E9A2-437D-BBB3-CD8DE84C6704}"/>
              </a:ext>
            </a:extLst>
          </p:cNvPr>
          <p:cNvSpPr/>
          <p:nvPr/>
        </p:nvSpPr>
        <p:spPr>
          <a:xfrm>
            <a:off x="1006656" y="1055166"/>
            <a:ext cx="1415772"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推理演算</a:t>
            </a:r>
          </a:p>
        </p:txBody>
      </p:sp>
      <p:sp>
        <p:nvSpPr>
          <p:cNvPr id="5" name="矩形 4">
            <a:extLst>
              <a:ext uri="{FF2B5EF4-FFF2-40B4-BE49-F238E27FC236}">
                <a16:creationId xmlns:a16="http://schemas.microsoft.com/office/drawing/2014/main" id="{B65BB077-D8F0-40D5-9CA4-FD247FE6E4EF}"/>
              </a:ext>
            </a:extLst>
          </p:cNvPr>
          <p:cNvSpPr/>
          <p:nvPr/>
        </p:nvSpPr>
        <p:spPr>
          <a:xfrm>
            <a:off x="1006656" y="1753542"/>
            <a:ext cx="5269453" cy="47705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命题逻辑中的推理演算可推广到</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谓词逻辑；</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159DEBE3-F583-4916-8A9F-66E67A764F65}"/>
              </a:ext>
            </a:extLst>
          </p:cNvPr>
          <p:cNvSpPr/>
          <p:nvPr/>
        </p:nvSpPr>
        <p:spPr>
          <a:xfrm>
            <a:off x="1006656" y="3565792"/>
            <a:ext cx="5404043" cy="477054"/>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除此之外，还</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需</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引入有关</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量词的推理</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规则。</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8" name="矩形 7">
            <a:extLst>
              <a:ext uri="{FF2B5EF4-FFF2-40B4-BE49-F238E27FC236}">
                <a16:creationId xmlns:a16="http://schemas.microsoft.com/office/drawing/2014/main" id="{B65BB077-D8F0-40D5-9CA4-FD247FE6E4EF}"/>
              </a:ext>
            </a:extLst>
          </p:cNvPr>
          <p:cNvSpPr/>
          <p:nvPr/>
        </p:nvSpPr>
        <p:spPr>
          <a:xfrm>
            <a:off x="1006656" y="2467307"/>
            <a:ext cx="6907060" cy="86177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命题逻辑中</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的推理</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规则</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代入规则需补充说明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都可直接移入</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谓词逻辑；</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8149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16FD5A-CEE4-43D9-B71B-1BA8D7DB0EA5}"/>
              </a:ext>
            </a:extLst>
          </p:cNvPr>
          <p:cNvSpPr/>
          <p:nvPr/>
        </p:nvSpPr>
        <p:spPr>
          <a:xfrm>
            <a:off x="825260" y="1076121"/>
            <a:ext cx="2646878"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sym typeface="Symbol" panose="05050102010706020507" pitchFamily="18" charset="2"/>
              </a:rPr>
              <a:t>全称量词</a:t>
            </a:r>
            <a:r>
              <a:rPr lang="zh-CN" altLang="en-US" sz="2400" b="1" dirty="0" smtClean="0">
                <a:solidFill>
                  <a:srgbClr val="3333FF"/>
                </a:solidFill>
                <a:latin typeface="华文中宋" panose="02010600040101010101" pitchFamily="2" charset="-122"/>
                <a:ea typeface="华文中宋" panose="02010600040101010101" pitchFamily="2" charset="-122"/>
              </a:rPr>
              <a:t>消</a:t>
            </a:r>
            <a:r>
              <a:rPr lang="zh-CN" altLang="en-US" sz="2400" b="1" dirty="0">
                <a:solidFill>
                  <a:srgbClr val="3333FF"/>
                </a:solidFill>
                <a:latin typeface="华文中宋" panose="02010600040101010101" pitchFamily="2" charset="-122"/>
                <a:ea typeface="华文中宋" panose="02010600040101010101" pitchFamily="2" charset="-122"/>
              </a:rPr>
              <a:t>去规则</a:t>
            </a:r>
          </a:p>
        </p:txBody>
      </p:sp>
      <p:sp>
        <p:nvSpPr>
          <p:cNvPr id="5" name="矩形 4">
            <a:extLst>
              <a:ext uri="{FF2B5EF4-FFF2-40B4-BE49-F238E27FC236}">
                <a16:creationId xmlns:a16="http://schemas.microsoft.com/office/drawing/2014/main" id="{73551809-AA6C-4BA6-B510-FAABC5E38AA3}"/>
              </a:ext>
            </a:extLst>
          </p:cNvPr>
          <p:cNvSpPr/>
          <p:nvPr/>
        </p:nvSpPr>
        <p:spPr>
          <a:xfrm>
            <a:off x="1130531" y="1713535"/>
            <a:ext cx="3882794" cy="440698"/>
          </a:xfrm>
          <a:prstGeom prst="rect">
            <a:avLst/>
          </a:prstGeom>
        </p:spPr>
        <p:txBody>
          <a:bodyPr wrap="none">
            <a:spAutoFit/>
          </a:bodyPr>
          <a:lstStyle/>
          <a:p>
            <a:pPr marL="342900" indent="-342900">
              <a:lnSpc>
                <a:spcPct val="125000"/>
              </a:lnSpc>
              <a:buFont typeface="Wingdings" panose="05000000000000000000" pitchFamily="2" charset="2"/>
              <a:buChar char="Ø"/>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规则</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a:rPr>
              <a:t> </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a:rPr>
              <a:t>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a:rPr>
              <a:t>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6" name="矩形 5">
            <a:extLst>
              <a:ext uri="{FF2B5EF4-FFF2-40B4-BE49-F238E27FC236}">
                <a16:creationId xmlns:a16="http://schemas.microsoft.com/office/drawing/2014/main" id="{751CFE18-F3AD-4526-935D-2DF8E4C0A614}"/>
              </a:ext>
            </a:extLst>
          </p:cNvPr>
          <p:cNvSpPr/>
          <p:nvPr/>
        </p:nvSpPr>
        <p:spPr>
          <a:xfrm>
            <a:off x="2148699" y="2366338"/>
            <a:ext cx="4636206" cy="369332"/>
          </a:xfrm>
          <a:prstGeom prst="rect">
            <a:avLst/>
          </a:prstGeom>
        </p:spPr>
        <p:txBody>
          <a:bodyPr wrap="none">
            <a:spAutoFit/>
          </a:bodyPr>
          <a:lstStyle/>
          <a:p>
            <a:pPr marL="0" lvl="1">
              <a:lnSpc>
                <a:spcPct val="90000"/>
              </a:lnSpc>
              <a:defRPr/>
            </a:pP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y</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个体变元，代表</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论域中任一</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个体；</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A636DA4D-E1B9-4E17-8833-D7C15CE1AB63}"/>
              </a:ext>
            </a:extLst>
          </p:cNvPr>
          <p:cNvSpPr/>
          <p:nvPr/>
        </p:nvSpPr>
        <p:spPr>
          <a:xfrm>
            <a:off x="2148699" y="2844756"/>
            <a:ext cx="4230902" cy="369332"/>
          </a:xfrm>
          <a:prstGeom prst="rect">
            <a:avLst/>
          </a:prstGeom>
        </p:spPr>
        <p:txBody>
          <a:bodyPr wrap="none">
            <a:spAutoFit/>
          </a:bodyPr>
          <a:lstStyle/>
          <a:p>
            <a:pPr marL="0" lvl="1">
              <a:lnSpc>
                <a:spcPct val="90000"/>
              </a:lnSpc>
              <a:defRPr/>
            </a:pP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a:rPr>
              <a:t>-- 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中对</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代入</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结果；</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EDAEFC98-D043-4506-BB05-921B843547F4}"/>
              </a:ext>
            </a:extLst>
          </p:cNvPr>
          <p:cNvSpPr/>
          <p:nvPr/>
        </p:nvSpPr>
        <p:spPr>
          <a:xfrm>
            <a:off x="2148699" y="3312086"/>
            <a:ext cx="4775795" cy="369332"/>
          </a:xfrm>
          <a:prstGeom prst="rect">
            <a:avLst/>
          </a:prstGeom>
        </p:spPr>
        <p:txBody>
          <a:bodyPr wrap="none">
            <a:spAutoFit/>
          </a:bodyPr>
          <a:lstStyle/>
          <a:p>
            <a:pPr marL="0" lvl="1">
              <a:lnSpc>
                <a:spcPct val="90000"/>
              </a:lnSpc>
              <a:defRPr/>
            </a:pP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当</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中不含量词和其他变项时</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成立</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0" name="矩形 9">
            <a:extLst>
              <a:ext uri="{FF2B5EF4-FFF2-40B4-BE49-F238E27FC236}">
                <a16:creationId xmlns:a16="http://schemas.microsoft.com/office/drawing/2014/main" id="{E64F64C8-C460-4AA7-9DBA-C8E3BFF000A7}"/>
              </a:ext>
            </a:extLst>
          </p:cNvPr>
          <p:cNvSpPr/>
          <p:nvPr/>
        </p:nvSpPr>
        <p:spPr>
          <a:xfrm>
            <a:off x="2148698" y="3747767"/>
            <a:ext cx="6039337" cy="861774"/>
          </a:xfrm>
          <a:prstGeom prst="rect">
            <a:avLst/>
          </a:prstGeom>
        </p:spPr>
        <p:txBody>
          <a:bodyPr wrap="square">
            <a:spAutoFit/>
          </a:bodyPr>
          <a:lstStyle/>
          <a:p>
            <a:pPr marL="0" lvl="1">
              <a:lnSpc>
                <a:spcPct val="125000"/>
              </a:lnSpc>
              <a:defRPr/>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当允许</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中出现量词和变项</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时，则</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需</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限制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不在</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约束出现。</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D400B26F-135D-4317-A8F1-48967352BE8B}"/>
              </a:ext>
            </a:extLst>
          </p:cNvPr>
          <p:cNvSpPr/>
          <p:nvPr/>
        </p:nvSpPr>
        <p:spPr>
          <a:xfrm>
            <a:off x="2148698" y="4713499"/>
            <a:ext cx="6947648" cy="477054"/>
          </a:xfrm>
          <a:prstGeom prst="rect">
            <a:avLst/>
          </a:prstGeom>
        </p:spPr>
        <p:txBody>
          <a:bodyPr wrap="square">
            <a:spAutoFit/>
          </a:bodyPr>
          <a:lstStyle/>
          <a:p>
            <a:pPr>
              <a:lnSpc>
                <a:spcPct val="125000"/>
              </a:lnSpc>
              <a:defRPr/>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例如</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&lt;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在实数上</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成立</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于是</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&lt;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也成立</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2" name="矩形 11">
            <a:extLst>
              <a:ext uri="{FF2B5EF4-FFF2-40B4-BE49-F238E27FC236}">
                <a16:creationId xmlns:a16="http://schemas.microsoft.com/office/drawing/2014/main" id="{7CC7A180-55C0-401F-AFD9-784695AE279E}"/>
              </a:ext>
            </a:extLst>
          </p:cNvPr>
          <p:cNvSpPr/>
          <p:nvPr/>
        </p:nvSpPr>
        <p:spPr>
          <a:xfrm>
            <a:off x="2802205" y="5378783"/>
            <a:ext cx="5362365" cy="369332"/>
          </a:xfrm>
          <a:prstGeom prst="rect">
            <a:avLst/>
          </a:prstGeom>
        </p:spPr>
        <p:txBody>
          <a:bodyPr wrap="none">
            <a:spAutoFit/>
          </a:bodyPr>
          <a:lstStyle/>
          <a:p>
            <a:pPr marL="0" lvl="1">
              <a:lnSpc>
                <a:spcPct val="90000"/>
              </a:lnSpc>
              <a:defRPr/>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但若</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将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取为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zh-CN" altLang="en-US"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便</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&lt;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，这</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是矛盾</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式。</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3"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417499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1000"/>
                                        <p:tgtEl>
                                          <p:spTgt spid="11">
                                            <p:txEl>
                                              <p:pRg st="0" end="0"/>
                                            </p:txEl>
                                          </p:spTgt>
                                        </p:tgtEl>
                                      </p:cBhvr>
                                    </p:animEffect>
                                    <p:anim calcmode="lin" valueType="num">
                                      <p:cBhvr>
                                        <p:cTn id="4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2C43B1-B61E-4A6A-89FE-9429CE6EEB8F}"/>
              </a:ext>
            </a:extLst>
          </p:cNvPr>
          <p:cNvSpPr/>
          <p:nvPr/>
        </p:nvSpPr>
        <p:spPr>
          <a:xfrm>
            <a:off x="1064029" y="1134665"/>
            <a:ext cx="2646878"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sym typeface="Symbol" panose="05050102010706020507" pitchFamily="18" charset="2"/>
              </a:rPr>
              <a:t>全称量词</a:t>
            </a:r>
            <a:r>
              <a:rPr lang="zh-CN" altLang="en-US" sz="2400" b="1" dirty="0" smtClean="0">
                <a:solidFill>
                  <a:srgbClr val="3333FF"/>
                </a:solidFill>
                <a:latin typeface="华文中宋" panose="02010600040101010101" pitchFamily="2" charset="-122"/>
                <a:ea typeface="华文中宋" panose="02010600040101010101" pitchFamily="2" charset="-122"/>
              </a:rPr>
              <a:t>引入</a:t>
            </a:r>
            <a:r>
              <a:rPr lang="zh-CN" altLang="en-US" sz="2400" b="1" dirty="0">
                <a:solidFill>
                  <a:srgbClr val="3333FF"/>
                </a:solidFill>
                <a:latin typeface="华文中宋" panose="02010600040101010101" pitchFamily="2" charset="-122"/>
                <a:ea typeface="华文中宋" panose="02010600040101010101" pitchFamily="2" charset="-122"/>
              </a:rPr>
              <a:t>规则</a:t>
            </a:r>
          </a:p>
        </p:txBody>
      </p:sp>
      <p:sp>
        <p:nvSpPr>
          <p:cNvPr id="5" name="矩形 4">
            <a:extLst>
              <a:ext uri="{FF2B5EF4-FFF2-40B4-BE49-F238E27FC236}">
                <a16:creationId xmlns:a16="http://schemas.microsoft.com/office/drawing/2014/main" id="{986E55C5-F452-45D2-88DF-937242B2B4EF}"/>
              </a:ext>
            </a:extLst>
          </p:cNvPr>
          <p:cNvSpPr/>
          <p:nvPr/>
        </p:nvSpPr>
        <p:spPr>
          <a:xfrm>
            <a:off x="1463151" y="1818752"/>
            <a:ext cx="3711272" cy="440698"/>
          </a:xfrm>
          <a:prstGeom prst="rect">
            <a:avLst/>
          </a:prstGeom>
        </p:spPr>
        <p:txBody>
          <a:bodyPr wrap="none">
            <a:spAutoFit/>
          </a:bodyPr>
          <a:lstStyle/>
          <a:p>
            <a:pPr marL="342900" indent="-342900">
              <a:lnSpc>
                <a:spcPct val="125000"/>
              </a:lnSpc>
              <a:buFont typeface="Wingdings" panose="05000000000000000000" pitchFamily="2" charset="2"/>
              <a:buChar char="Ø"/>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引入规则</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23FDC7D0-EAC8-4322-AE69-725BBBCBF2EE}"/>
              </a:ext>
            </a:extLst>
          </p:cNvPr>
          <p:cNvSpPr/>
          <p:nvPr/>
        </p:nvSpPr>
        <p:spPr>
          <a:xfrm>
            <a:off x="1784168" y="2432531"/>
            <a:ext cx="2840842" cy="369332"/>
          </a:xfrm>
          <a:prstGeom prst="rect">
            <a:avLst/>
          </a:prstGeom>
        </p:spPr>
        <p:txBody>
          <a:bodyPr wrap="none">
            <a:spAutoFit/>
          </a:bodyPr>
          <a:lstStyle/>
          <a:p>
            <a:pPr marL="0" lvl="1">
              <a:lnSpc>
                <a:spcPct val="90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是论域中</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任一</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个体；</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C49C8416-B36B-448F-A4E8-938252EF3927}"/>
              </a:ext>
            </a:extLst>
          </p:cNvPr>
          <p:cNvSpPr/>
          <p:nvPr/>
        </p:nvSpPr>
        <p:spPr>
          <a:xfrm>
            <a:off x="1784168" y="2934907"/>
            <a:ext cx="7207625" cy="369332"/>
          </a:xfrm>
          <a:prstGeom prst="rect">
            <a:avLst/>
          </a:prstGeom>
        </p:spPr>
        <p:txBody>
          <a:bodyPr wrap="square">
            <a:spAutoFit/>
          </a:bodyPr>
          <a:lstStyle/>
          <a:p>
            <a:pPr marL="0" lvl="1">
              <a:lnSpc>
                <a:spcPct val="90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显然</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若任一个体</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自由变项</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都</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为真，那么</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为</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真；</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5C5FF25C-9C13-4A03-A1C5-412ABDF2E005}"/>
              </a:ext>
            </a:extLst>
          </p:cNvPr>
          <p:cNvSpPr/>
          <p:nvPr/>
        </p:nvSpPr>
        <p:spPr>
          <a:xfrm>
            <a:off x="1784168" y="3431827"/>
            <a:ext cx="2526654" cy="369332"/>
          </a:xfrm>
          <a:prstGeom prst="rect">
            <a:avLst/>
          </a:prstGeom>
        </p:spPr>
        <p:txBody>
          <a:bodyPr wrap="none">
            <a:spAutoFit/>
          </a:bodyPr>
          <a:lstStyle/>
          <a:p>
            <a:pPr marL="0" lvl="1">
              <a:lnSpc>
                <a:spcPct val="90000"/>
              </a:lnSpc>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不在</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出现。</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6D69C789-2DE8-4F08-83E3-06A5F8A89F24}"/>
              </a:ext>
            </a:extLst>
          </p:cNvPr>
          <p:cNvSpPr/>
          <p:nvPr/>
        </p:nvSpPr>
        <p:spPr>
          <a:xfrm>
            <a:off x="1784168" y="4081452"/>
            <a:ext cx="6583569" cy="477054"/>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例如</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在实数域上</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成立</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则</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也</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75176486-15FE-4489-ADF1-A2FC5886B88B}"/>
              </a:ext>
            </a:extLst>
          </p:cNvPr>
          <p:cNvSpPr/>
          <p:nvPr/>
        </p:nvSpPr>
        <p:spPr>
          <a:xfrm>
            <a:off x="2387468" y="4733261"/>
            <a:ext cx="4706738" cy="369332"/>
          </a:xfrm>
          <a:prstGeom prst="rect">
            <a:avLst/>
          </a:prstGeom>
        </p:spPr>
        <p:txBody>
          <a:bodyPr wrap="none">
            <a:spAutoFit/>
          </a:bodyPr>
          <a:lstStyle/>
          <a:p>
            <a:pPr marL="0" lvl="1">
              <a:lnSpc>
                <a:spcPct val="90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但若引入</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是不成立</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259697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A60CB70-4A53-4E84-84D4-B74F8F552A56}"/>
              </a:ext>
            </a:extLst>
          </p:cNvPr>
          <p:cNvSpPr/>
          <p:nvPr/>
        </p:nvSpPr>
        <p:spPr>
          <a:xfrm>
            <a:off x="961109" y="1044751"/>
            <a:ext cx="2646878"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sym typeface="Symbol" panose="05050102010706020507" pitchFamily="18" charset="2"/>
              </a:rPr>
              <a:t>存在量词</a:t>
            </a:r>
            <a:r>
              <a:rPr lang="zh-CN" altLang="en-US" sz="2400" b="1" dirty="0" smtClean="0">
                <a:solidFill>
                  <a:srgbClr val="3333FF"/>
                </a:solidFill>
                <a:latin typeface="华文中宋" panose="02010600040101010101" pitchFamily="2" charset="-122"/>
                <a:ea typeface="华文中宋" panose="02010600040101010101" pitchFamily="2" charset="-122"/>
              </a:rPr>
              <a:t>消</a:t>
            </a:r>
            <a:r>
              <a:rPr lang="zh-CN" altLang="en-US" sz="2400" b="1" dirty="0">
                <a:solidFill>
                  <a:srgbClr val="3333FF"/>
                </a:solidFill>
                <a:latin typeface="华文中宋" panose="02010600040101010101" pitchFamily="2" charset="-122"/>
                <a:ea typeface="华文中宋" panose="02010600040101010101" pitchFamily="2" charset="-122"/>
              </a:rPr>
              <a:t>去规则</a:t>
            </a:r>
          </a:p>
        </p:txBody>
      </p:sp>
      <p:sp>
        <p:nvSpPr>
          <p:cNvPr id="5" name="矩形 4">
            <a:extLst>
              <a:ext uri="{FF2B5EF4-FFF2-40B4-BE49-F238E27FC236}">
                <a16:creationId xmlns:a16="http://schemas.microsoft.com/office/drawing/2014/main" id="{6CE4D819-D803-4437-B0B1-3137B3D90A83}"/>
              </a:ext>
            </a:extLst>
          </p:cNvPr>
          <p:cNvSpPr/>
          <p:nvPr/>
        </p:nvSpPr>
        <p:spPr>
          <a:xfrm>
            <a:off x="1182807" y="1654851"/>
            <a:ext cx="3563796" cy="440698"/>
          </a:xfrm>
          <a:prstGeom prst="rect">
            <a:avLst/>
          </a:prstGeom>
        </p:spPr>
        <p:txBody>
          <a:bodyPr wrap="none">
            <a:spAutoFit/>
          </a:bodyPr>
          <a:lstStyle/>
          <a:p>
            <a:pPr marL="342900" indent="-342900">
              <a:lnSpc>
                <a:spcPct val="125000"/>
              </a:lnSpc>
              <a:buFont typeface="Wingdings" panose="05000000000000000000" pitchFamily="2" charset="2"/>
              <a:buChar char="Ø"/>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消去规则</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a:rPr>
              <a:t>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a:rPr>
              <a:t>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6" name="矩形 5">
            <a:extLst>
              <a:ext uri="{FF2B5EF4-FFF2-40B4-BE49-F238E27FC236}">
                <a16:creationId xmlns:a16="http://schemas.microsoft.com/office/drawing/2014/main" id="{9F4AC194-C9EF-483C-BA0D-C7C7E2FCD545}"/>
              </a:ext>
            </a:extLst>
          </p:cNvPr>
          <p:cNvSpPr/>
          <p:nvPr/>
        </p:nvSpPr>
        <p:spPr>
          <a:xfrm>
            <a:off x="1660420" y="2308079"/>
            <a:ext cx="3365130" cy="369332"/>
          </a:xfrm>
          <a:prstGeom prst="rect">
            <a:avLst/>
          </a:prstGeom>
        </p:spPr>
        <p:txBody>
          <a:bodyPr wrap="square">
            <a:spAutoFit/>
          </a:bodyPr>
          <a:lstStyle/>
          <a:p>
            <a:pPr marL="0" lvl="1">
              <a:lnSpc>
                <a:spcPct val="90000"/>
              </a:lnSpc>
              <a:defRPr/>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其中</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是未出现的个体</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常项；</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9B962DE-66BB-4EAA-AA7B-C5D0C261EF0D}"/>
              </a:ext>
            </a:extLst>
          </p:cNvPr>
          <p:cNvSpPr/>
          <p:nvPr/>
        </p:nvSpPr>
        <p:spPr>
          <a:xfrm>
            <a:off x="1660420" y="2797618"/>
            <a:ext cx="5729595" cy="861774"/>
          </a:xfrm>
          <a:prstGeom prst="rect">
            <a:avLst/>
          </a:prstGeom>
        </p:spPr>
        <p:txBody>
          <a:bodyPr wrap="square">
            <a:spAutoFit/>
          </a:bodyPr>
          <a:lstStyle/>
          <a:p>
            <a:pPr marL="0" lvl="1">
              <a:lnSpc>
                <a:spcPct val="125000"/>
              </a:lnSpc>
              <a:defRPr/>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如果存在个体</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为</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真，那么</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就让</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是那个</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个体，自然</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为</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真；</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19E847C4-7B2E-429C-9CEF-47143BEA4BFB}"/>
              </a:ext>
            </a:extLst>
          </p:cNvPr>
          <p:cNvSpPr/>
          <p:nvPr/>
        </p:nvSpPr>
        <p:spPr>
          <a:xfrm>
            <a:off x="1660420" y="3782257"/>
            <a:ext cx="4926349" cy="369332"/>
          </a:xfrm>
          <a:prstGeom prst="rect">
            <a:avLst/>
          </a:prstGeom>
        </p:spPr>
        <p:txBody>
          <a:bodyPr wrap="none">
            <a:spAutoFit/>
          </a:bodyPr>
          <a:lstStyle/>
          <a:p>
            <a:pPr marL="0" lvl="1">
              <a:lnSpc>
                <a:spcPct val="90000"/>
              </a:lnSpc>
              <a:defRPr/>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需限制</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中没有自由个体变元</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出现</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757F2157-0884-460F-A856-522AC1BDD58D}"/>
              </a:ext>
            </a:extLst>
          </p:cNvPr>
          <p:cNvSpPr/>
          <p:nvPr/>
        </p:nvSpPr>
        <p:spPr>
          <a:xfrm>
            <a:off x="2011680" y="4234070"/>
            <a:ext cx="5702531" cy="826316"/>
          </a:xfrm>
          <a:prstGeom prst="rect">
            <a:avLst/>
          </a:prstGeom>
        </p:spPr>
        <p:txBody>
          <a:bodyPr wrap="square">
            <a:spAutoFit/>
          </a:bodyPr>
          <a:lstStyle/>
          <a:p>
            <a:pPr marL="0" lvl="2">
              <a:lnSpc>
                <a:spcPct val="125000"/>
              </a:lnSpc>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例如</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实数域</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上</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成立，由于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是自由</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个体变元，这时</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不能推导出</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AF72856B-3B79-4CB0-8EDC-235CCF601C2C}"/>
              </a:ext>
            </a:extLst>
          </p:cNvPr>
          <p:cNvSpPr/>
          <p:nvPr/>
        </p:nvSpPr>
        <p:spPr>
          <a:xfrm>
            <a:off x="1660420" y="5220399"/>
            <a:ext cx="2869696" cy="369332"/>
          </a:xfrm>
          <a:prstGeom prst="rect">
            <a:avLst/>
          </a:prstGeom>
        </p:spPr>
        <p:txBody>
          <a:bodyPr wrap="none">
            <a:spAutoFit/>
          </a:bodyPr>
          <a:lstStyle/>
          <a:p>
            <a:pPr marL="0" lvl="1">
              <a:lnSpc>
                <a:spcPct val="90000"/>
              </a:lnSpc>
              <a:defRPr/>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还需</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限制</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中不含有</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D3D46328-9FB1-4EDD-B3E5-462FE6F955D9}"/>
              </a:ext>
            </a:extLst>
          </p:cNvPr>
          <p:cNvSpPr/>
          <p:nvPr/>
        </p:nvSpPr>
        <p:spPr>
          <a:xfrm>
            <a:off x="2011681" y="5759864"/>
            <a:ext cx="5985164" cy="369332"/>
          </a:xfrm>
          <a:prstGeom prst="rect">
            <a:avLst/>
          </a:prstGeom>
        </p:spPr>
        <p:txBody>
          <a:bodyPr wrap="square">
            <a:spAutoFit/>
          </a:bodyPr>
          <a:lstStyle/>
          <a:p>
            <a:pPr marL="0" lvl="2">
              <a:lnSpc>
                <a:spcPct val="90000"/>
              </a:lnSpc>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例如在实数域上</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&lt;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是成立</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的，但</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&lt;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成立。</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3"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40178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1000"/>
                                        <p:tgtEl>
                                          <p:spTgt spid="11">
                                            <p:txEl>
                                              <p:pRg st="0" end="0"/>
                                            </p:txEl>
                                          </p:spTgt>
                                        </p:tgtEl>
                                      </p:cBhvr>
                                    </p:animEffect>
                                    <p:anim calcmode="lin" valueType="num">
                                      <p:cBhvr>
                                        <p:cTn id="3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E3DB281-2740-468F-80FB-880E998B91FA}"/>
              </a:ext>
            </a:extLst>
          </p:cNvPr>
          <p:cNvSpPr/>
          <p:nvPr/>
        </p:nvSpPr>
        <p:spPr>
          <a:xfrm>
            <a:off x="1069035" y="1029361"/>
            <a:ext cx="2646878"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sym typeface="Symbol" panose="05050102010706020507" pitchFamily="18" charset="2"/>
              </a:rPr>
              <a:t>存在</a:t>
            </a:r>
            <a:r>
              <a:rPr lang="zh-CN" altLang="en-US" sz="2400" b="1" dirty="0">
                <a:solidFill>
                  <a:srgbClr val="3333FF"/>
                </a:solidFill>
                <a:latin typeface="华文中宋" panose="02010600040101010101" pitchFamily="2" charset="-122"/>
                <a:ea typeface="华文中宋" panose="02010600040101010101" pitchFamily="2" charset="-122"/>
                <a:sym typeface="Symbol" panose="05050102010706020507" pitchFamily="18" charset="2"/>
              </a:rPr>
              <a:t>量词</a:t>
            </a:r>
            <a:r>
              <a:rPr lang="zh-CN" altLang="en-US" sz="2400" b="1" dirty="0" smtClean="0">
                <a:solidFill>
                  <a:srgbClr val="3333FF"/>
                </a:solidFill>
                <a:latin typeface="华文中宋" panose="02010600040101010101" pitchFamily="2" charset="-122"/>
                <a:ea typeface="华文中宋" panose="02010600040101010101" pitchFamily="2" charset="-122"/>
              </a:rPr>
              <a:t>引入</a:t>
            </a:r>
            <a:r>
              <a:rPr lang="zh-CN" altLang="en-US" sz="2400" b="1" dirty="0">
                <a:solidFill>
                  <a:srgbClr val="3333FF"/>
                </a:solidFill>
                <a:latin typeface="华文中宋" panose="02010600040101010101" pitchFamily="2" charset="-122"/>
                <a:ea typeface="华文中宋" panose="02010600040101010101" pitchFamily="2" charset="-122"/>
              </a:rPr>
              <a:t>规则</a:t>
            </a:r>
          </a:p>
        </p:txBody>
      </p:sp>
      <p:sp>
        <p:nvSpPr>
          <p:cNvPr id="5" name="矩形 4">
            <a:extLst>
              <a:ext uri="{FF2B5EF4-FFF2-40B4-BE49-F238E27FC236}">
                <a16:creationId xmlns:a16="http://schemas.microsoft.com/office/drawing/2014/main" id="{99FACC80-C656-4C34-8ECE-570618F91898}"/>
              </a:ext>
            </a:extLst>
          </p:cNvPr>
          <p:cNvSpPr/>
          <p:nvPr/>
        </p:nvSpPr>
        <p:spPr>
          <a:xfrm>
            <a:off x="1487978" y="1608208"/>
            <a:ext cx="3563796" cy="440698"/>
          </a:xfrm>
          <a:prstGeom prst="rect">
            <a:avLst/>
          </a:prstGeom>
        </p:spPr>
        <p:txBody>
          <a:bodyPr wrap="none">
            <a:spAutoFit/>
          </a:bodyPr>
          <a:lstStyle/>
          <a:p>
            <a:pPr marL="342900" indent="-342900">
              <a:lnSpc>
                <a:spcPct val="125000"/>
              </a:lnSpc>
              <a:buFont typeface="Wingdings" panose="05000000000000000000" pitchFamily="2" charset="2"/>
              <a:buChar char="Ø"/>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引入规则</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6" name="矩形 5">
            <a:extLst>
              <a:ext uri="{FF2B5EF4-FFF2-40B4-BE49-F238E27FC236}">
                <a16:creationId xmlns:a16="http://schemas.microsoft.com/office/drawing/2014/main" id="{65CBCC2E-490B-4183-9064-4DF98020112D}"/>
              </a:ext>
            </a:extLst>
          </p:cNvPr>
          <p:cNvSpPr/>
          <p:nvPr/>
        </p:nvSpPr>
        <p:spPr>
          <a:xfrm>
            <a:off x="2296976" y="2171629"/>
            <a:ext cx="2350323" cy="441596"/>
          </a:xfrm>
          <a:prstGeom prst="rect">
            <a:avLst/>
          </a:prstGeom>
        </p:spPr>
        <p:txBody>
          <a:bodyPr wrap="none">
            <a:spAutoFit/>
          </a:bodyPr>
          <a:lstStyle/>
          <a:p>
            <a:pPr marL="0" lvl="1">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其中</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是个体</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常项；</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F37766A-471E-4343-B178-CCBACFE94F25}"/>
              </a:ext>
            </a:extLst>
          </p:cNvPr>
          <p:cNvSpPr/>
          <p:nvPr/>
        </p:nvSpPr>
        <p:spPr>
          <a:xfrm>
            <a:off x="2296976" y="2630843"/>
            <a:ext cx="6240195" cy="477054"/>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意指如果有个体常项</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为真，那么</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也为</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真</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8" name="矩形 7">
            <a:extLst>
              <a:ext uri="{FF2B5EF4-FFF2-40B4-BE49-F238E27FC236}">
                <a16:creationId xmlns:a16="http://schemas.microsoft.com/office/drawing/2014/main" id="{7C8D11CB-8E80-46FA-9622-A75527D7085E}"/>
              </a:ext>
            </a:extLst>
          </p:cNvPr>
          <p:cNvSpPr/>
          <p:nvPr/>
        </p:nvSpPr>
        <p:spPr>
          <a:xfrm>
            <a:off x="2296976" y="3125515"/>
            <a:ext cx="3116687" cy="477054"/>
          </a:xfrm>
          <a:prstGeom prst="rect">
            <a:avLst/>
          </a:prstGeom>
        </p:spPr>
        <p:txBody>
          <a:bodyPr wrap="none">
            <a:spAutoFit/>
          </a:bodyPr>
          <a:lstStyle/>
          <a:p>
            <a:pPr marL="0" lvl="1">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需限制</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不出现</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806577E8-4A8B-4998-8E13-EF9D330B8FE1}"/>
              </a:ext>
            </a:extLst>
          </p:cNvPr>
          <p:cNvSpPr/>
          <p:nvPr/>
        </p:nvSpPr>
        <p:spPr>
          <a:xfrm>
            <a:off x="2729575" y="3674334"/>
            <a:ext cx="6090229" cy="477054"/>
          </a:xfrm>
          <a:prstGeom prst="rect">
            <a:avLst/>
          </a:prstGeom>
        </p:spPr>
        <p:txBody>
          <a:bodyPr wrap="square">
            <a:spAutoFit/>
          </a:bodyPr>
          <a:lstStyle/>
          <a:p>
            <a:pPr marL="0" lvl="2">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例如实数域上</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&gt;0)</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成立，但</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成立。</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295408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DFF2F9-A816-48CE-9F3C-4BE0A216D6E2}"/>
              </a:ext>
            </a:extLst>
          </p:cNvPr>
          <p:cNvSpPr/>
          <p:nvPr/>
        </p:nvSpPr>
        <p:spPr>
          <a:xfrm>
            <a:off x="972589" y="1051736"/>
            <a:ext cx="2646878"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使用中的注意事项</a:t>
            </a:r>
          </a:p>
        </p:txBody>
      </p:sp>
      <p:sp>
        <p:nvSpPr>
          <p:cNvPr id="5" name="矩形 4">
            <a:extLst>
              <a:ext uri="{FF2B5EF4-FFF2-40B4-BE49-F238E27FC236}">
                <a16:creationId xmlns:a16="http://schemas.microsoft.com/office/drawing/2014/main" id="{7141C405-074E-4529-B563-AC012FDD67A7}"/>
              </a:ext>
            </a:extLst>
          </p:cNvPr>
          <p:cNvSpPr/>
          <p:nvPr/>
        </p:nvSpPr>
        <p:spPr>
          <a:xfrm>
            <a:off x="1240597" y="1639651"/>
            <a:ext cx="4463081" cy="441596"/>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多个量词下的量词消去与引入规则</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714E603B-8279-4F4B-9558-007F132B4B35}"/>
              </a:ext>
            </a:extLst>
          </p:cNvPr>
          <p:cNvSpPr/>
          <p:nvPr/>
        </p:nvSpPr>
        <p:spPr>
          <a:xfrm>
            <a:off x="2120958" y="2202114"/>
            <a:ext cx="3355406" cy="477054"/>
          </a:xfrm>
          <a:prstGeom prst="rect">
            <a:avLst/>
          </a:prstGeom>
        </p:spPr>
        <p:txBody>
          <a:bodyPr wrap="none">
            <a:spAutoFit/>
          </a:bodyPr>
          <a:lstStyle/>
          <a:p>
            <a:pPr>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E57907A4-A488-4FB3-B1AE-3550589375ED}"/>
              </a:ext>
            </a:extLst>
          </p:cNvPr>
          <p:cNvSpPr/>
          <p:nvPr/>
        </p:nvSpPr>
        <p:spPr>
          <a:xfrm>
            <a:off x="2523273" y="2686283"/>
            <a:ext cx="3065263" cy="477054"/>
          </a:xfrm>
          <a:prstGeom prst="rect">
            <a:avLst/>
          </a:prstGeom>
        </p:spPr>
        <p:txBody>
          <a:bodyPr wrap="none">
            <a:spAutoFit/>
          </a:bodyPr>
          <a:lstStyle/>
          <a:p>
            <a:pPr marL="0" lvl="2">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右端不能写成</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96A4172-C74F-4013-A7F1-1222F5B3BABA}"/>
              </a:ext>
            </a:extLst>
          </p:cNvPr>
          <p:cNvSpPr/>
          <p:nvPr/>
        </p:nvSpPr>
        <p:spPr>
          <a:xfrm>
            <a:off x="2120958" y="3177969"/>
            <a:ext cx="3475631" cy="477054"/>
          </a:xfrm>
          <a:prstGeom prst="rect">
            <a:avLst/>
          </a:prstGeom>
        </p:spPr>
        <p:txBody>
          <a:bodyPr wrap="none">
            <a:spAutoFit/>
          </a:bodyPr>
          <a:lstStyle/>
          <a:p>
            <a:pPr marL="0" lvl="1">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9" name="矩形 8">
            <a:extLst>
              <a:ext uri="{FF2B5EF4-FFF2-40B4-BE49-F238E27FC236}">
                <a16:creationId xmlns:a16="http://schemas.microsoft.com/office/drawing/2014/main" id="{7F97ADAA-05D0-4FB7-9AF1-E36F6C662F8C}"/>
              </a:ext>
            </a:extLst>
          </p:cNvPr>
          <p:cNvSpPr/>
          <p:nvPr/>
        </p:nvSpPr>
        <p:spPr>
          <a:xfrm>
            <a:off x="2523273" y="3707802"/>
            <a:ext cx="3589444" cy="477054"/>
          </a:xfrm>
          <a:prstGeom prst="rect">
            <a:avLst/>
          </a:prstGeom>
        </p:spPr>
        <p:txBody>
          <a:bodyPr wrap="none">
            <a:spAutoFit/>
          </a:bodyPr>
          <a:lstStyle/>
          <a:p>
            <a:pPr marL="0" lvl="2">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右端不能写成</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0" name="矩形 9">
            <a:extLst>
              <a:ext uri="{FF2B5EF4-FFF2-40B4-BE49-F238E27FC236}">
                <a16:creationId xmlns:a16="http://schemas.microsoft.com/office/drawing/2014/main" id="{7EBDD1FC-81F5-48F3-872B-AF6BAB194317}"/>
              </a:ext>
            </a:extLst>
          </p:cNvPr>
          <p:cNvSpPr/>
          <p:nvPr/>
        </p:nvSpPr>
        <p:spPr>
          <a:xfrm>
            <a:off x="1925354" y="4199488"/>
            <a:ext cx="4488858" cy="477054"/>
          </a:xfrm>
          <a:prstGeom prst="rect">
            <a:avLst/>
          </a:prstGeom>
        </p:spPr>
        <p:txBody>
          <a:bodyPr wrap="none">
            <a:spAutoFit/>
          </a:bodyPr>
          <a:lstStyle/>
          <a:p>
            <a:pPr marL="0" lvl="1">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1" name="矩形 10">
            <a:extLst>
              <a:ext uri="{FF2B5EF4-FFF2-40B4-BE49-F238E27FC236}">
                <a16:creationId xmlns:a16="http://schemas.microsoft.com/office/drawing/2014/main" id="{0F17C716-5289-438A-BACF-3DDE03C33B2D}"/>
              </a:ext>
            </a:extLst>
          </p:cNvPr>
          <p:cNvSpPr/>
          <p:nvPr/>
        </p:nvSpPr>
        <p:spPr>
          <a:xfrm>
            <a:off x="1750303" y="4729321"/>
            <a:ext cx="6206298" cy="477054"/>
          </a:xfrm>
          <a:prstGeom prst="rect">
            <a:avLst/>
          </a:prstGeom>
        </p:spPr>
        <p:txBody>
          <a:bodyPr wrap="square">
            <a:spAutoFit/>
          </a:bodyPr>
          <a:lstStyle/>
          <a:p>
            <a:pPr marL="0" lvl="2">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但不能再反推出</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2" name="矩形 11">
            <a:extLst>
              <a:ext uri="{FF2B5EF4-FFF2-40B4-BE49-F238E27FC236}">
                <a16:creationId xmlns:a16="http://schemas.microsoft.com/office/drawing/2014/main" id="{D85AF0C3-5123-4130-99EF-5D692AE728EE}"/>
              </a:ext>
            </a:extLst>
          </p:cNvPr>
          <p:cNvSpPr/>
          <p:nvPr/>
        </p:nvSpPr>
        <p:spPr>
          <a:xfrm>
            <a:off x="2182565" y="5206375"/>
            <a:ext cx="5631399" cy="1246495"/>
          </a:xfrm>
          <a:prstGeom prst="rect">
            <a:avLst/>
          </a:prstGeom>
        </p:spPr>
        <p:txBody>
          <a:bodyPr wrap="square">
            <a:spAutoFit/>
          </a:bodyPr>
          <a:lstStyle/>
          <a:p>
            <a:pPr marL="0" lvl="2">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因为</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成立</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时，对</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每个</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所找到的</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是依赖于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的，从而</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的成立是有条件</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的，不是</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对所有的</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都有同一个</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3"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275599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1000"/>
                                        <p:tgtEl>
                                          <p:spTgt spid="9">
                                            <p:txEl>
                                              <p:pRg st="0" end="0"/>
                                            </p:txEl>
                                          </p:spTgt>
                                        </p:tgtEl>
                                      </p:cBhvr>
                                    </p:animEffect>
                                    <p:anim calcmode="lin" valueType="num">
                                      <p:cBhvr>
                                        <p:cTn id="2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1000"/>
                                        <p:tgtEl>
                                          <p:spTgt spid="10">
                                            <p:txEl>
                                              <p:pRg st="0" end="0"/>
                                            </p:txEl>
                                          </p:spTgt>
                                        </p:tgtEl>
                                      </p:cBhvr>
                                    </p:animEffect>
                                    <p:anim calcmode="lin" valueType="num">
                                      <p:cBhvr>
                                        <p:cTn id="34"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930F01-8DB5-4FD4-B7DE-C082627E8D7A}"/>
              </a:ext>
            </a:extLst>
          </p:cNvPr>
          <p:cNvSpPr/>
          <p:nvPr/>
        </p:nvSpPr>
        <p:spPr>
          <a:xfrm>
            <a:off x="1061714" y="1068396"/>
            <a:ext cx="1415772"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推理演算</a:t>
            </a:r>
          </a:p>
        </p:txBody>
      </p:sp>
      <p:sp>
        <p:nvSpPr>
          <p:cNvPr id="5" name="矩形 4">
            <a:extLst>
              <a:ext uri="{FF2B5EF4-FFF2-40B4-BE49-F238E27FC236}">
                <a16:creationId xmlns:a16="http://schemas.microsoft.com/office/drawing/2014/main" id="{BA02A653-19C2-4320-84D5-0CC13C77B873}"/>
              </a:ext>
            </a:extLst>
          </p:cNvPr>
          <p:cNvSpPr/>
          <p:nvPr/>
        </p:nvSpPr>
        <p:spPr>
          <a:xfrm>
            <a:off x="1400108" y="1804991"/>
            <a:ext cx="6587444" cy="47705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使用</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推理规则的推理演算是谓词逻辑的基本推理</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方法；</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B9E9695A-62AB-4E97-922B-6748EBB7A119}"/>
              </a:ext>
            </a:extLst>
          </p:cNvPr>
          <p:cNvSpPr/>
          <p:nvPr/>
        </p:nvSpPr>
        <p:spPr>
          <a:xfrm>
            <a:off x="1400108" y="2473959"/>
            <a:ext cx="2326278" cy="477054"/>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推理演算</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过程</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FE9FFF0-1E2E-428C-B29C-406AF88BB7AD}"/>
              </a:ext>
            </a:extLst>
          </p:cNvPr>
          <p:cNvSpPr/>
          <p:nvPr/>
        </p:nvSpPr>
        <p:spPr>
          <a:xfrm>
            <a:off x="2068401" y="3156903"/>
            <a:ext cx="5546057" cy="400110"/>
          </a:xfrm>
          <a:prstGeom prst="rect">
            <a:avLst/>
          </a:prstGeom>
        </p:spPr>
        <p:txBody>
          <a:bodyPr wrap="square">
            <a:spAutoFit/>
          </a:bodyPr>
          <a:lstStyle/>
          <a:p>
            <a:pPr marL="0" lvl="1"/>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首先将以自然语句表示的推理问题形式化</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表示；</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DAAEB3A-DF53-4736-B222-830DBD3D0AA7}"/>
              </a:ext>
            </a:extLst>
          </p:cNvPr>
          <p:cNvSpPr/>
          <p:nvPr/>
        </p:nvSpPr>
        <p:spPr>
          <a:xfrm>
            <a:off x="2068401" y="3825871"/>
            <a:ext cx="5454617" cy="861774"/>
          </a:xfrm>
          <a:prstGeom prst="rect">
            <a:avLst/>
          </a:prstGeom>
        </p:spPr>
        <p:txBody>
          <a:bodyPr wrap="square">
            <a:spAutoFit/>
          </a:bodyPr>
          <a:lstStyle/>
          <a:p>
            <a:pPr marL="0" lvl="1">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若不能直接使用基本的推理公式便消去</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量词</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无量词下使用规则和公式</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推理；</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489B421C-30B5-4FE1-A7CD-6032B7A241E2}"/>
              </a:ext>
            </a:extLst>
          </p:cNvPr>
          <p:cNvSpPr/>
          <p:nvPr/>
        </p:nvSpPr>
        <p:spPr>
          <a:xfrm>
            <a:off x="2068401" y="4956503"/>
            <a:ext cx="2236510" cy="400110"/>
          </a:xfrm>
          <a:prstGeom prst="rect">
            <a:avLst/>
          </a:prstGeom>
        </p:spPr>
        <p:txBody>
          <a:bodyPr wrap="none">
            <a:spAutoFit/>
          </a:bodyPr>
          <a:lstStyle/>
          <a:p>
            <a:pPr marL="0" lvl="1"/>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最后再引入</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量词。</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cxnSp>
        <p:nvCxnSpPr>
          <p:cNvPr id="3" name="直接连接符 2"/>
          <p:cNvCxnSpPr/>
          <p:nvPr/>
        </p:nvCxnSpPr>
        <p:spPr>
          <a:xfrm>
            <a:off x="1845425" y="3156903"/>
            <a:ext cx="0" cy="2312872"/>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8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1580A6-3694-49E3-A84D-15BDA85160C6}"/>
              </a:ext>
            </a:extLst>
          </p:cNvPr>
          <p:cNvSpPr/>
          <p:nvPr/>
        </p:nvSpPr>
        <p:spPr>
          <a:xfrm>
            <a:off x="1028799" y="1045278"/>
            <a:ext cx="1415772"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推理</a:t>
            </a:r>
            <a:r>
              <a:rPr lang="zh-CN" altLang="en-US" sz="2400" b="1" dirty="0">
                <a:solidFill>
                  <a:srgbClr val="3333FF"/>
                </a:solidFill>
                <a:latin typeface="华文中宋" panose="02010600040101010101" pitchFamily="2" charset="-122"/>
                <a:ea typeface="华文中宋" panose="02010600040101010101" pitchFamily="2" charset="-122"/>
              </a:rPr>
              <a:t>演算</a:t>
            </a:r>
          </a:p>
        </p:txBody>
      </p:sp>
      <p:sp>
        <p:nvSpPr>
          <p:cNvPr id="5" name="矩形 4">
            <a:extLst>
              <a:ext uri="{FF2B5EF4-FFF2-40B4-BE49-F238E27FC236}">
                <a16:creationId xmlns:a16="http://schemas.microsoft.com/office/drawing/2014/main" id="{410617BF-5E12-42B7-B92A-A3DFEFB5CE2C}"/>
              </a:ext>
            </a:extLst>
          </p:cNvPr>
          <p:cNvSpPr/>
          <p:nvPr/>
        </p:nvSpPr>
        <p:spPr>
          <a:xfrm>
            <a:off x="1222923" y="1771146"/>
            <a:ext cx="4810932" cy="369332"/>
          </a:xfrm>
          <a:prstGeom prst="rect">
            <a:avLst/>
          </a:prstGeom>
        </p:spPr>
        <p:txBody>
          <a:bodyPr wrap="none">
            <a:spAutoFit/>
          </a:bodyPr>
          <a:lstStyle/>
          <a:p>
            <a:pPr>
              <a:lnSpc>
                <a:spcPct val="9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前提</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6" name="矩形 5">
            <a:extLst>
              <a:ext uri="{FF2B5EF4-FFF2-40B4-BE49-F238E27FC236}">
                <a16:creationId xmlns:a16="http://schemas.microsoft.com/office/drawing/2014/main" id="{9AA05685-78B1-4F14-BB00-DA1218736611}"/>
              </a:ext>
            </a:extLst>
          </p:cNvPr>
          <p:cNvSpPr/>
          <p:nvPr/>
        </p:nvSpPr>
        <p:spPr>
          <a:xfrm>
            <a:off x="1222923" y="2335351"/>
            <a:ext cx="2693366" cy="369332"/>
          </a:xfrm>
          <a:prstGeom prst="rect">
            <a:avLst/>
          </a:prstGeom>
        </p:spPr>
        <p:txBody>
          <a:bodyPr wrap="none">
            <a:spAutoFit/>
          </a:bodyPr>
          <a:lstStyle/>
          <a:p>
            <a:pPr>
              <a:lnSpc>
                <a:spcPct val="9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结论</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7" name="矩形 6">
            <a:extLst>
              <a:ext uri="{FF2B5EF4-FFF2-40B4-BE49-F238E27FC236}">
                <a16:creationId xmlns:a16="http://schemas.microsoft.com/office/drawing/2014/main" id="{947A3921-EAB6-42DB-A337-5939CC28D0CB}"/>
              </a:ext>
            </a:extLst>
          </p:cNvPr>
          <p:cNvSpPr/>
          <p:nvPr/>
        </p:nvSpPr>
        <p:spPr>
          <a:xfrm>
            <a:off x="1222923" y="2899556"/>
            <a:ext cx="782587" cy="369332"/>
          </a:xfrm>
          <a:prstGeom prst="rect">
            <a:avLst/>
          </a:prstGeom>
        </p:spPr>
        <p:txBody>
          <a:bodyPr wrap="none">
            <a:spAutoFit/>
          </a:bodyPr>
          <a:lstStyle/>
          <a:p>
            <a:pPr>
              <a:lnSpc>
                <a:spcPct val="9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证明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BBE6F473-C524-4CBB-A278-D2C0559543E8}"/>
              </a:ext>
            </a:extLst>
          </p:cNvPr>
          <p:cNvSpPr/>
          <p:nvPr/>
        </p:nvSpPr>
        <p:spPr>
          <a:xfrm>
            <a:off x="1737757" y="3283627"/>
            <a:ext cx="2954655" cy="400110"/>
          </a:xfrm>
          <a:prstGeom prst="rect">
            <a:avLst/>
          </a:prstGeom>
        </p:spPr>
        <p:txBody>
          <a:bodyPr wrap="none">
            <a:spAutoFit/>
          </a:bodyPr>
          <a:lstStyle/>
          <a:p>
            <a:r>
              <a:rPr lang="zh-CN" altLang="en-US" dirty="0"/>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2A84179D-1394-4B5D-A412-3AB404AF3DCA}"/>
              </a:ext>
            </a:extLst>
          </p:cNvPr>
          <p:cNvSpPr/>
          <p:nvPr/>
        </p:nvSpPr>
        <p:spPr>
          <a:xfrm>
            <a:off x="1823533" y="3698476"/>
            <a:ext cx="1843489" cy="646331"/>
          </a:xfrm>
          <a:prstGeom prst="rect">
            <a:avLst/>
          </a:prstGeom>
        </p:spPr>
        <p:txBody>
          <a:bodyPr wrap="square">
            <a:spAutoFit/>
          </a:bodyPr>
          <a:lstStyle/>
          <a:p>
            <a:pPr>
              <a:lnSpc>
                <a:spcPct val="9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90AE0709-36A9-447D-8B4F-A0DFE1B84728}"/>
              </a:ext>
            </a:extLst>
          </p:cNvPr>
          <p:cNvSpPr/>
          <p:nvPr/>
        </p:nvSpPr>
        <p:spPr>
          <a:xfrm>
            <a:off x="4871121" y="3314405"/>
            <a:ext cx="646331" cy="369332"/>
          </a:xfrm>
          <a:prstGeom prst="rect">
            <a:avLst/>
          </a:prstGeom>
        </p:spPr>
        <p:txBody>
          <a:bodyPr wrap="none">
            <a:spAutoFit/>
          </a:bodyPr>
          <a:lstStyle/>
          <a:p>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前提</a:t>
            </a:r>
            <a:endParaRPr lang="zh-CN" altLang="en-US" dirty="0"/>
          </a:p>
        </p:txBody>
      </p:sp>
      <p:sp>
        <p:nvSpPr>
          <p:cNvPr id="11" name="矩形 10">
            <a:extLst>
              <a:ext uri="{FF2B5EF4-FFF2-40B4-BE49-F238E27FC236}">
                <a16:creationId xmlns:a16="http://schemas.microsoft.com/office/drawing/2014/main" id="{6F0CF135-4121-424D-98B6-7DFE771A0C49}"/>
              </a:ext>
            </a:extLst>
          </p:cNvPr>
          <p:cNvSpPr/>
          <p:nvPr/>
        </p:nvSpPr>
        <p:spPr>
          <a:xfrm>
            <a:off x="4885156" y="3683019"/>
            <a:ext cx="811441"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endParaRPr lang="zh-CN" altLang="en-US" dirty="0"/>
          </a:p>
        </p:txBody>
      </p:sp>
      <p:sp>
        <p:nvSpPr>
          <p:cNvPr id="12" name="矩形 11">
            <a:extLst>
              <a:ext uri="{FF2B5EF4-FFF2-40B4-BE49-F238E27FC236}">
                <a16:creationId xmlns:a16="http://schemas.microsoft.com/office/drawing/2014/main" id="{39704ED8-397E-405D-B862-9D67A6BBF541}"/>
              </a:ext>
            </a:extLst>
          </p:cNvPr>
          <p:cNvSpPr/>
          <p:nvPr/>
        </p:nvSpPr>
        <p:spPr>
          <a:xfrm>
            <a:off x="1818439" y="4026262"/>
            <a:ext cx="2954655"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29981187-048C-40D9-8E3C-FF5EA300C09C}"/>
              </a:ext>
            </a:extLst>
          </p:cNvPr>
          <p:cNvSpPr/>
          <p:nvPr/>
        </p:nvSpPr>
        <p:spPr>
          <a:xfrm>
            <a:off x="4885156" y="4026262"/>
            <a:ext cx="646331" cy="369332"/>
          </a:xfrm>
          <a:prstGeom prst="rect">
            <a:avLst/>
          </a:prstGeom>
        </p:spPr>
        <p:txBody>
          <a:bodyPr wrap="none">
            <a:spAutoFit/>
          </a:bodyPr>
          <a:lstStyle/>
          <a:p>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前提</a:t>
            </a:r>
            <a:endParaRPr lang="zh-CN" altLang="en-US" dirty="0"/>
          </a:p>
        </p:txBody>
      </p:sp>
      <p:sp>
        <p:nvSpPr>
          <p:cNvPr id="14" name="矩形 13">
            <a:extLst>
              <a:ext uri="{FF2B5EF4-FFF2-40B4-BE49-F238E27FC236}">
                <a16:creationId xmlns:a16="http://schemas.microsoft.com/office/drawing/2014/main" id="{28A08E22-E56C-466D-B1E3-9FF15EB58E43}"/>
              </a:ext>
            </a:extLst>
          </p:cNvPr>
          <p:cNvSpPr/>
          <p:nvPr/>
        </p:nvSpPr>
        <p:spPr>
          <a:xfrm>
            <a:off x="1818439" y="4368787"/>
            <a:ext cx="1848583"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C5C42AA6-5CE2-4960-B127-2ADD34917584}"/>
              </a:ext>
            </a:extLst>
          </p:cNvPr>
          <p:cNvSpPr/>
          <p:nvPr/>
        </p:nvSpPr>
        <p:spPr>
          <a:xfrm>
            <a:off x="4885156" y="4368787"/>
            <a:ext cx="811441"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p>
        </p:txBody>
      </p:sp>
      <p:sp>
        <p:nvSpPr>
          <p:cNvPr id="16" name="矩形 15">
            <a:extLst>
              <a:ext uri="{FF2B5EF4-FFF2-40B4-BE49-F238E27FC236}">
                <a16:creationId xmlns:a16="http://schemas.microsoft.com/office/drawing/2014/main" id="{FBF7A10A-D1F9-4D2C-B803-A6668D334D10}"/>
              </a:ext>
            </a:extLst>
          </p:cNvPr>
          <p:cNvSpPr/>
          <p:nvPr/>
        </p:nvSpPr>
        <p:spPr>
          <a:xfrm>
            <a:off x="1818439" y="4727351"/>
            <a:ext cx="2031325"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(5)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7DD79289-B227-41DE-AD84-A6D12679C005}"/>
              </a:ext>
            </a:extLst>
          </p:cNvPr>
          <p:cNvSpPr/>
          <p:nvPr/>
        </p:nvSpPr>
        <p:spPr>
          <a:xfrm>
            <a:off x="4871121" y="4685223"/>
            <a:ext cx="1473480"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(2),(4)</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三段论</a:t>
            </a:r>
          </a:p>
        </p:txBody>
      </p:sp>
      <p:sp>
        <p:nvSpPr>
          <p:cNvPr id="18" name="矩形 17">
            <a:extLst>
              <a:ext uri="{FF2B5EF4-FFF2-40B4-BE49-F238E27FC236}">
                <a16:creationId xmlns:a16="http://schemas.microsoft.com/office/drawing/2014/main" id="{DB1A86A9-17CE-4AE0-9046-53C2AA28D892}"/>
              </a:ext>
            </a:extLst>
          </p:cNvPr>
          <p:cNvSpPr/>
          <p:nvPr/>
        </p:nvSpPr>
        <p:spPr>
          <a:xfrm>
            <a:off x="1821645" y="5084097"/>
            <a:ext cx="2457724"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(6)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7312E4AE-20E6-40A7-AD6E-F8F0FD18F2F1}"/>
              </a:ext>
            </a:extLst>
          </p:cNvPr>
          <p:cNvSpPr/>
          <p:nvPr/>
        </p:nvSpPr>
        <p:spPr>
          <a:xfrm>
            <a:off x="4885156" y="5084097"/>
            <a:ext cx="811441"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引入</a:t>
            </a:r>
          </a:p>
        </p:txBody>
      </p:sp>
      <p:sp>
        <p:nvSpPr>
          <p:cNvPr id="20"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10192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1000"/>
                                        <p:tgtEl>
                                          <p:spTgt spid="10">
                                            <p:txEl>
                                              <p:pRg st="0" end="0"/>
                                            </p:txEl>
                                          </p:spTgt>
                                        </p:tgtEl>
                                      </p:cBhvr>
                                    </p:animEffect>
                                    <p:anim calcmode="lin" valueType="num">
                                      <p:cBhvr>
                                        <p:cTn id="3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Effect transition="in" filter="fade">
                                      <p:cBhvr>
                                        <p:cTn id="49" dur="1000"/>
                                        <p:tgtEl>
                                          <p:spTgt spid="11">
                                            <p:txEl>
                                              <p:pRg st="0" end="0"/>
                                            </p:txEl>
                                          </p:spTgt>
                                        </p:tgtEl>
                                      </p:cBhvr>
                                    </p:animEffect>
                                    <p:anim calcmode="lin" valueType="num">
                                      <p:cBhvr>
                                        <p:cTn id="50"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4">
                                            <p:txEl>
                                              <p:pRg st="0" end="0"/>
                                            </p:txEl>
                                          </p:spTgt>
                                        </p:tgtEl>
                                        <p:attrNameLst>
                                          <p:attrName>style.visibility</p:attrName>
                                        </p:attrNameLst>
                                      </p:cBhvr>
                                      <p:to>
                                        <p:strVal val="visible"/>
                                      </p:to>
                                    </p:set>
                                    <p:animEffect transition="in" filter="fade">
                                      <p:cBhvr>
                                        <p:cTn id="70" dur="1000"/>
                                        <p:tgtEl>
                                          <p:spTgt spid="14">
                                            <p:txEl>
                                              <p:pRg st="0" end="0"/>
                                            </p:txEl>
                                          </p:spTgt>
                                        </p:tgtEl>
                                      </p:cBhvr>
                                    </p:animEffect>
                                    <p:anim calcmode="lin" valueType="num">
                                      <p:cBhvr>
                                        <p:cTn id="71"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1000"/>
                                        <p:tgtEl>
                                          <p:spTgt spid="15"/>
                                        </p:tgtEl>
                                      </p:cBhvr>
                                    </p:animEffect>
                                    <p:anim calcmode="lin" valueType="num">
                                      <p:cBhvr>
                                        <p:cTn id="78" dur="1000" fill="hold"/>
                                        <p:tgtEl>
                                          <p:spTgt spid="15"/>
                                        </p:tgtEl>
                                        <p:attrNameLst>
                                          <p:attrName>ppt_x</p:attrName>
                                        </p:attrNameLst>
                                      </p:cBhvr>
                                      <p:tavLst>
                                        <p:tav tm="0">
                                          <p:val>
                                            <p:strVal val="#ppt_x"/>
                                          </p:val>
                                        </p:tav>
                                        <p:tav tm="100000">
                                          <p:val>
                                            <p:strVal val="#ppt_x"/>
                                          </p:val>
                                        </p:tav>
                                      </p:tavLst>
                                    </p:anim>
                                    <p:anim calcmode="lin" valueType="num">
                                      <p:cBhvr>
                                        <p:cTn id="7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fade">
                                      <p:cBhvr>
                                        <p:cTn id="84" dur="1000"/>
                                        <p:tgtEl>
                                          <p:spTgt spid="16"/>
                                        </p:tgtEl>
                                      </p:cBhvr>
                                    </p:animEffect>
                                    <p:anim calcmode="lin" valueType="num">
                                      <p:cBhvr>
                                        <p:cTn id="85" dur="1000" fill="hold"/>
                                        <p:tgtEl>
                                          <p:spTgt spid="16"/>
                                        </p:tgtEl>
                                        <p:attrNameLst>
                                          <p:attrName>ppt_x</p:attrName>
                                        </p:attrNameLst>
                                      </p:cBhvr>
                                      <p:tavLst>
                                        <p:tav tm="0">
                                          <p:val>
                                            <p:strVal val="#ppt_x"/>
                                          </p:val>
                                        </p:tav>
                                        <p:tav tm="100000">
                                          <p:val>
                                            <p:strVal val="#ppt_x"/>
                                          </p:val>
                                        </p:tav>
                                      </p:tavLst>
                                    </p:anim>
                                    <p:anim calcmode="lin" valueType="num">
                                      <p:cBhvr>
                                        <p:cTn id="8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1000"/>
                                        <p:tgtEl>
                                          <p:spTgt spid="17"/>
                                        </p:tgtEl>
                                      </p:cBhvr>
                                    </p:animEffect>
                                    <p:anim calcmode="lin" valueType="num">
                                      <p:cBhvr>
                                        <p:cTn id="92" dur="1000" fill="hold"/>
                                        <p:tgtEl>
                                          <p:spTgt spid="17"/>
                                        </p:tgtEl>
                                        <p:attrNameLst>
                                          <p:attrName>ppt_x</p:attrName>
                                        </p:attrNameLst>
                                      </p:cBhvr>
                                      <p:tavLst>
                                        <p:tav tm="0">
                                          <p:val>
                                            <p:strVal val="#ppt_x"/>
                                          </p:val>
                                        </p:tav>
                                        <p:tav tm="100000">
                                          <p:val>
                                            <p:strVal val="#ppt_x"/>
                                          </p:val>
                                        </p:tav>
                                      </p:tavLst>
                                    </p:anim>
                                    <p:anim calcmode="lin" valueType="num">
                                      <p:cBhvr>
                                        <p:cTn id="9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fade">
                                      <p:cBhvr>
                                        <p:cTn id="98" dur="1000"/>
                                        <p:tgtEl>
                                          <p:spTgt spid="18"/>
                                        </p:tgtEl>
                                      </p:cBhvr>
                                    </p:animEffect>
                                    <p:anim calcmode="lin" valueType="num">
                                      <p:cBhvr>
                                        <p:cTn id="99" dur="1000" fill="hold"/>
                                        <p:tgtEl>
                                          <p:spTgt spid="18"/>
                                        </p:tgtEl>
                                        <p:attrNameLst>
                                          <p:attrName>ppt_x</p:attrName>
                                        </p:attrNameLst>
                                      </p:cBhvr>
                                      <p:tavLst>
                                        <p:tav tm="0">
                                          <p:val>
                                            <p:strVal val="#ppt_x"/>
                                          </p:val>
                                        </p:tav>
                                        <p:tav tm="100000">
                                          <p:val>
                                            <p:strVal val="#ppt_x"/>
                                          </p:val>
                                        </p:tav>
                                      </p:tavLst>
                                    </p:anim>
                                    <p:anim calcmode="lin" valueType="num">
                                      <p:cBhvr>
                                        <p:cTn id="10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fade">
                                      <p:cBhvr>
                                        <p:cTn id="105" dur="1000"/>
                                        <p:tgtEl>
                                          <p:spTgt spid="19"/>
                                        </p:tgtEl>
                                      </p:cBhvr>
                                    </p:animEffect>
                                    <p:anim calcmode="lin" valueType="num">
                                      <p:cBhvr>
                                        <p:cTn id="106" dur="1000" fill="hold"/>
                                        <p:tgtEl>
                                          <p:spTgt spid="19"/>
                                        </p:tgtEl>
                                        <p:attrNameLst>
                                          <p:attrName>ppt_x</p:attrName>
                                        </p:attrNameLst>
                                      </p:cBhvr>
                                      <p:tavLst>
                                        <p:tav tm="0">
                                          <p:val>
                                            <p:strVal val="#ppt_x"/>
                                          </p:val>
                                        </p:tav>
                                        <p:tav tm="100000">
                                          <p:val>
                                            <p:strVal val="#ppt_x"/>
                                          </p:val>
                                        </p:tav>
                                      </p:tavLst>
                                    </p:anim>
                                    <p:anim calcmode="lin" valueType="num">
                                      <p:cBhvr>
                                        <p:cTn id="10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2" grpId="0"/>
      <p:bldP spid="13" grpId="0"/>
      <p:bldP spid="15" grpId="0"/>
      <p:bldP spid="16" grpId="0"/>
      <p:bldP spid="17" grpId="0"/>
      <p:bldP spid="18"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7EAA0B2-5E52-4641-A783-D5218FD2CF2F}"/>
              </a:ext>
            </a:extLst>
          </p:cNvPr>
          <p:cNvSpPr/>
          <p:nvPr/>
        </p:nvSpPr>
        <p:spPr>
          <a:xfrm>
            <a:off x="824971" y="996568"/>
            <a:ext cx="1909497"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推理</a:t>
            </a:r>
            <a:r>
              <a:rPr lang="zh-CN" altLang="en-US" sz="2400" b="1" dirty="0">
                <a:solidFill>
                  <a:srgbClr val="3333FF"/>
                </a:solidFill>
                <a:latin typeface="华文中宋" panose="02010600040101010101" pitchFamily="2" charset="-122"/>
                <a:ea typeface="华文中宋" panose="02010600040101010101" pitchFamily="2" charset="-122"/>
              </a:rPr>
              <a:t>演算</a:t>
            </a:r>
            <a:r>
              <a:rPr lang="en-US" altLang="zh-CN" sz="2400" b="1" dirty="0">
                <a:solidFill>
                  <a:srgbClr val="3333FF"/>
                </a:solidFill>
                <a:latin typeface="华文中宋" panose="02010600040101010101" pitchFamily="2" charset="-122"/>
                <a:ea typeface="华文中宋" panose="02010600040101010101" pitchFamily="2" charset="-122"/>
              </a:rPr>
              <a:t>(</a:t>
            </a:r>
            <a:r>
              <a:rPr lang="zh-CN" altLang="en-US" sz="2400" b="1" dirty="0">
                <a:solidFill>
                  <a:srgbClr val="3333FF"/>
                </a:solidFill>
                <a:latin typeface="华文中宋" panose="02010600040101010101" pitchFamily="2" charset="-122"/>
                <a:ea typeface="华文中宋" panose="02010600040101010101" pitchFamily="2" charset="-122"/>
              </a:rPr>
              <a:t>续</a:t>
            </a:r>
            <a:r>
              <a:rPr lang="en-US" altLang="zh-CN" sz="2400" b="1" dirty="0">
                <a:solidFill>
                  <a:srgbClr val="3333FF"/>
                </a:solidFill>
                <a:latin typeface="华文中宋" panose="02010600040101010101" pitchFamily="2" charset="-122"/>
                <a:ea typeface="华文中宋" panose="02010600040101010101" pitchFamily="2" charset="-122"/>
              </a:rPr>
              <a:t>)</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D1D7199C-DC5E-4B19-A478-F18F4C229BF6}"/>
              </a:ext>
            </a:extLst>
          </p:cNvPr>
          <p:cNvSpPr/>
          <p:nvPr/>
        </p:nvSpPr>
        <p:spPr>
          <a:xfrm>
            <a:off x="1216265" y="1570779"/>
            <a:ext cx="5570756"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人皆有</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死</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苏格拉底</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人，所以</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苏格拉底会</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死。</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9BC0BC34-6F3D-4147-B05B-73EB25A828C3}"/>
              </a:ext>
            </a:extLst>
          </p:cNvPr>
          <p:cNvSpPr/>
          <p:nvPr/>
        </p:nvSpPr>
        <p:spPr>
          <a:xfrm>
            <a:off x="1216265" y="2138854"/>
            <a:ext cx="3688830" cy="369332"/>
          </a:xfrm>
          <a:prstGeom prst="rect">
            <a:avLst/>
          </a:prstGeom>
        </p:spPr>
        <p:txBody>
          <a:bodyPr wrap="none">
            <a:spAutoFit/>
          </a:bodyPr>
          <a:lstStyle/>
          <a:p>
            <a:pPr>
              <a:lnSpc>
                <a:spcPct val="9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令</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人，</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会</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死；</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1BF1C065-62A7-4167-B6F3-73DB15B614B7}"/>
              </a:ext>
            </a:extLst>
          </p:cNvPr>
          <p:cNvSpPr/>
          <p:nvPr/>
        </p:nvSpPr>
        <p:spPr>
          <a:xfrm>
            <a:off x="1216265" y="2672030"/>
            <a:ext cx="5258171" cy="369332"/>
          </a:xfrm>
          <a:prstGeom prst="rect">
            <a:avLst/>
          </a:prstGeom>
        </p:spPr>
        <p:txBody>
          <a:bodyPr wrap="none">
            <a:spAutoFit/>
          </a:bodyPr>
          <a:lstStyle/>
          <a:p>
            <a:pPr>
              <a:lnSpc>
                <a:spcPct val="9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Socrates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Socrates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8" name="矩形 7">
            <a:extLst>
              <a:ext uri="{FF2B5EF4-FFF2-40B4-BE49-F238E27FC236}">
                <a16:creationId xmlns:a16="http://schemas.microsoft.com/office/drawing/2014/main" id="{02111341-D90C-4FF0-992F-B6218A9CF682}"/>
              </a:ext>
            </a:extLst>
          </p:cNvPr>
          <p:cNvSpPr/>
          <p:nvPr/>
        </p:nvSpPr>
        <p:spPr>
          <a:xfrm>
            <a:off x="1348078" y="3205206"/>
            <a:ext cx="782587" cy="369332"/>
          </a:xfrm>
          <a:prstGeom prst="rect">
            <a:avLst/>
          </a:prstGeom>
        </p:spPr>
        <p:txBody>
          <a:bodyPr wrap="none">
            <a:spAutoFit/>
          </a:bodyPr>
          <a:lstStyle/>
          <a:p>
            <a:pPr>
              <a:lnSpc>
                <a:spcPct val="9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证明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82EC9D2A-4506-4F10-BD9D-01534C29D62A}"/>
              </a:ext>
            </a:extLst>
          </p:cNvPr>
          <p:cNvSpPr/>
          <p:nvPr/>
        </p:nvSpPr>
        <p:spPr>
          <a:xfrm>
            <a:off x="1632450" y="3603532"/>
            <a:ext cx="2598788"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F402C67F-3B1D-485D-86B3-F708C57E99AE}"/>
              </a:ext>
            </a:extLst>
          </p:cNvPr>
          <p:cNvSpPr/>
          <p:nvPr/>
        </p:nvSpPr>
        <p:spPr>
          <a:xfrm>
            <a:off x="5261846" y="3628637"/>
            <a:ext cx="697627"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前提</a:t>
            </a:r>
          </a:p>
        </p:txBody>
      </p:sp>
      <p:sp>
        <p:nvSpPr>
          <p:cNvPr id="11" name="矩形 10">
            <a:extLst>
              <a:ext uri="{FF2B5EF4-FFF2-40B4-BE49-F238E27FC236}">
                <a16:creationId xmlns:a16="http://schemas.microsoft.com/office/drawing/2014/main" id="{02CC75A7-3820-4948-BDA7-FA990A07963B}"/>
              </a:ext>
            </a:extLst>
          </p:cNvPr>
          <p:cNvSpPr/>
          <p:nvPr/>
        </p:nvSpPr>
        <p:spPr>
          <a:xfrm>
            <a:off x="1563923" y="4003642"/>
            <a:ext cx="2031325" cy="400110"/>
          </a:xfrm>
          <a:prstGeom prst="rect">
            <a:avLst/>
          </a:prstGeom>
        </p:spPr>
        <p:txBody>
          <a:bodyPr wrap="none">
            <a:spAutoFit/>
          </a:bodyPr>
          <a:lstStyle/>
          <a:p>
            <a:r>
              <a:rPr lang="zh-CN" altLang="en-US" dirty="0"/>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C9C3EF91-D488-4046-BD7B-2DADA94D879F}"/>
              </a:ext>
            </a:extLst>
          </p:cNvPr>
          <p:cNvSpPr/>
          <p:nvPr/>
        </p:nvSpPr>
        <p:spPr>
          <a:xfrm>
            <a:off x="5261846" y="4034420"/>
            <a:ext cx="880369"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p>
        </p:txBody>
      </p:sp>
      <p:sp>
        <p:nvSpPr>
          <p:cNvPr id="13" name="矩形 12">
            <a:extLst>
              <a:ext uri="{FF2B5EF4-FFF2-40B4-BE49-F238E27FC236}">
                <a16:creationId xmlns:a16="http://schemas.microsoft.com/office/drawing/2014/main" id="{C1855280-1D2A-41CD-8564-8E14C5EF2EF9}"/>
              </a:ext>
            </a:extLst>
          </p:cNvPr>
          <p:cNvSpPr/>
          <p:nvPr/>
        </p:nvSpPr>
        <p:spPr>
          <a:xfrm>
            <a:off x="1632450" y="4403752"/>
            <a:ext cx="3541354"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Socrates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Socrates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A9D31F55-0B8E-438A-B2EA-80664138FC94}"/>
              </a:ext>
            </a:extLst>
          </p:cNvPr>
          <p:cNvSpPr/>
          <p:nvPr/>
        </p:nvSpPr>
        <p:spPr>
          <a:xfrm>
            <a:off x="5261846" y="4434530"/>
            <a:ext cx="697627"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代入</a:t>
            </a:r>
          </a:p>
        </p:txBody>
      </p:sp>
      <p:sp>
        <p:nvSpPr>
          <p:cNvPr id="15" name="矩形 14">
            <a:extLst>
              <a:ext uri="{FF2B5EF4-FFF2-40B4-BE49-F238E27FC236}">
                <a16:creationId xmlns:a16="http://schemas.microsoft.com/office/drawing/2014/main" id="{0073D6D4-4470-445B-A068-08D036899FE9}"/>
              </a:ext>
            </a:extLst>
          </p:cNvPr>
          <p:cNvSpPr/>
          <p:nvPr/>
        </p:nvSpPr>
        <p:spPr>
          <a:xfrm>
            <a:off x="1157321" y="4792775"/>
            <a:ext cx="2598788" cy="400110"/>
          </a:xfrm>
          <a:prstGeom prst="rect">
            <a:avLst/>
          </a:prstGeom>
        </p:spPr>
        <p:txBody>
          <a:bodyPr wrap="square">
            <a:spAutoFit/>
          </a:bodyPr>
          <a:lstStyle/>
          <a:p>
            <a:r>
              <a:rPr lang="en-US" altLang="zh-CN" dirty="0"/>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Socrates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1B55A9B1-941B-4FFB-B5BE-DCC62661F4E7}"/>
              </a:ext>
            </a:extLst>
          </p:cNvPr>
          <p:cNvSpPr/>
          <p:nvPr/>
        </p:nvSpPr>
        <p:spPr>
          <a:xfrm>
            <a:off x="5261846" y="4792775"/>
            <a:ext cx="697627"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前提</a:t>
            </a:r>
          </a:p>
        </p:txBody>
      </p:sp>
      <p:sp>
        <p:nvSpPr>
          <p:cNvPr id="17" name="矩形 16">
            <a:extLst>
              <a:ext uri="{FF2B5EF4-FFF2-40B4-BE49-F238E27FC236}">
                <a16:creationId xmlns:a16="http://schemas.microsoft.com/office/drawing/2014/main" id="{A1215326-7407-479F-ABA2-342E94F571C6}"/>
              </a:ext>
            </a:extLst>
          </p:cNvPr>
          <p:cNvSpPr/>
          <p:nvPr/>
        </p:nvSpPr>
        <p:spPr>
          <a:xfrm>
            <a:off x="1585322" y="5147190"/>
            <a:ext cx="1968809"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(5)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Socrates</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A703F268-3748-4D26-8018-871D030DE0B2}"/>
              </a:ext>
            </a:extLst>
          </p:cNvPr>
          <p:cNvSpPr/>
          <p:nvPr/>
        </p:nvSpPr>
        <p:spPr>
          <a:xfrm>
            <a:off x="5261846" y="5177968"/>
            <a:ext cx="1293944"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(3)(4)</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分离</a:t>
            </a:r>
          </a:p>
        </p:txBody>
      </p:sp>
      <p:sp>
        <p:nvSpPr>
          <p:cNvPr id="19"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359935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1000"/>
                                        <p:tgtEl>
                                          <p:spTgt spid="10">
                                            <p:txEl>
                                              <p:pRg st="0" end="0"/>
                                            </p:txEl>
                                          </p:spTgt>
                                        </p:tgtEl>
                                      </p:cBhvr>
                                    </p:animEffect>
                                    <p:anim calcmode="lin" valueType="num">
                                      <p:cBhvr>
                                        <p:cTn id="4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1000"/>
                                        <p:tgtEl>
                                          <p:spTgt spid="15"/>
                                        </p:tgtEl>
                                      </p:cBhvr>
                                    </p:animEffect>
                                    <p:anim calcmode="lin" valueType="num">
                                      <p:cBhvr>
                                        <p:cTn id="78" dur="1000" fill="hold"/>
                                        <p:tgtEl>
                                          <p:spTgt spid="15"/>
                                        </p:tgtEl>
                                        <p:attrNameLst>
                                          <p:attrName>ppt_x</p:attrName>
                                        </p:attrNameLst>
                                      </p:cBhvr>
                                      <p:tavLst>
                                        <p:tav tm="0">
                                          <p:val>
                                            <p:strVal val="#ppt_x"/>
                                          </p:val>
                                        </p:tav>
                                        <p:tav tm="100000">
                                          <p:val>
                                            <p:strVal val="#ppt_x"/>
                                          </p:val>
                                        </p:tav>
                                      </p:tavLst>
                                    </p:anim>
                                    <p:anim calcmode="lin" valueType="num">
                                      <p:cBhvr>
                                        <p:cTn id="7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fade">
                                      <p:cBhvr>
                                        <p:cTn id="84" dur="1000"/>
                                        <p:tgtEl>
                                          <p:spTgt spid="16"/>
                                        </p:tgtEl>
                                      </p:cBhvr>
                                    </p:animEffect>
                                    <p:anim calcmode="lin" valueType="num">
                                      <p:cBhvr>
                                        <p:cTn id="85" dur="1000" fill="hold"/>
                                        <p:tgtEl>
                                          <p:spTgt spid="16"/>
                                        </p:tgtEl>
                                        <p:attrNameLst>
                                          <p:attrName>ppt_x</p:attrName>
                                        </p:attrNameLst>
                                      </p:cBhvr>
                                      <p:tavLst>
                                        <p:tav tm="0">
                                          <p:val>
                                            <p:strVal val="#ppt_x"/>
                                          </p:val>
                                        </p:tav>
                                        <p:tav tm="100000">
                                          <p:val>
                                            <p:strVal val="#ppt_x"/>
                                          </p:val>
                                        </p:tav>
                                      </p:tavLst>
                                    </p:anim>
                                    <p:anim calcmode="lin" valueType="num">
                                      <p:cBhvr>
                                        <p:cTn id="8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1000"/>
                                        <p:tgtEl>
                                          <p:spTgt spid="17"/>
                                        </p:tgtEl>
                                      </p:cBhvr>
                                    </p:animEffect>
                                    <p:anim calcmode="lin" valueType="num">
                                      <p:cBhvr>
                                        <p:cTn id="92" dur="1000" fill="hold"/>
                                        <p:tgtEl>
                                          <p:spTgt spid="17"/>
                                        </p:tgtEl>
                                        <p:attrNameLst>
                                          <p:attrName>ppt_x</p:attrName>
                                        </p:attrNameLst>
                                      </p:cBhvr>
                                      <p:tavLst>
                                        <p:tav tm="0">
                                          <p:val>
                                            <p:strVal val="#ppt_x"/>
                                          </p:val>
                                        </p:tav>
                                        <p:tav tm="100000">
                                          <p:val>
                                            <p:strVal val="#ppt_x"/>
                                          </p:val>
                                        </p:tav>
                                      </p:tavLst>
                                    </p:anim>
                                    <p:anim calcmode="lin" valueType="num">
                                      <p:cBhvr>
                                        <p:cTn id="9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8">
                                            <p:txEl>
                                              <p:pRg st="0" end="0"/>
                                            </p:txEl>
                                          </p:spTgt>
                                        </p:tgtEl>
                                        <p:attrNameLst>
                                          <p:attrName>style.visibility</p:attrName>
                                        </p:attrNameLst>
                                      </p:cBhvr>
                                      <p:to>
                                        <p:strVal val="visible"/>
                                      </p:to>
                                    </p:set>
                                    <p:animEffect transition="in" filter="fade">
                                      <p:cBhvr>
                                        <p:cTn id="98" dur="1000"/>
                                        <p:tgtEl>
                                          <p:spTgt spid="18">
                                            <p:txEl>
                                              <p:pRg st="0" end="0"/>
                                            </p:txEl>
                                          </p:spTgt>
                                        </p:tgtEl>
                                      </p:cBhvr>
                                    </p:animEffect>
                                    <p:anim calcmode="lin" valueType="num">
                                      <p:cBhvr>
                                        <p:cTn id="99"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00"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AB7D9F8-EE2A-498D-82CE-95158C40CE5A}"/>
              </a:ext>
            </a:extLst>
          </p:cNvPr>
          <p:cNvSpPr txBox="1">
            <a:spLocks/>
          </p:cNvSpPr>
          <p:nvPr/>
        </p:nvSpPr>
        <p:spPr>
          <a:xfrm>
            <a:off x="6195657" y="4659884"/>
            <a:ext cx="1537854" cy="92324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pitchFamily="2" charset="-122"/>
                <a:ea typeface="等线" pitchFamily="2" charset="-122"/>
              </a:defRPr>
            </a:lvl2pPr>
            <a:lvl3pPr algn="l" rtl="0" eaLnBrk="0" fontAlgn="base" hangingPunct="0">
              <a:lnSpc>
                <a:spcPct val="90000"/>
              </a:lnSpc>
              <a:spcBef>
                <a:spcPct val="0"/>
              </a:spcBef>
              <a:spcAft>
                <a:spcPct val="0"/>
              </a:spcAft>
              <a:defRPr sz="4400">
                <a:solidFill>
                  <a:schemeClr val="tx1"/>
                </a:solidFill>
                <a:latin typeface="等线" pitchFamily="2" charset="-122"/>
                <a:ea typeface="等线" pitchFamily="2" charset="-122"/>
              </a:defRPr>
            </a:lvl3pPr>
            <a:lvl4pPr algn="l" rtl="0" eaLnBrk="0" fontAlgn="base" hangingPunct="0">
              <a:lnSpc>
                <a:spcPct val="90000"/>
              </a:lnSpc>
              <a:spcBef>
                <a:spcPct val="0"/>
              </a:spcBef>
              <a:spcAft>
                <a:spcPct val="0"/>
              </a:spcAft>
              <a:defRPr sz="4400">
                <a:solidFill>
                  <a:schemeClr val="tx1"/>
                </a:solidFill>
                <a:latin typeface="等线" pitchFamily="2" charset="-122"/>
                <a:ea typeface="等线" pitchFamily="2" charset="-122"/>
              </a:defRPr>
            </a:lvl4pPr>
            <a:lvl5pPr algn="l" rtl="0" eaLnBrk="0" fontAlgn="base" hangingPunct="0">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eaLnBrk="1" hangingPunct="1">
              <a:lnSpc>
                <a:spcPct val="125000"/>
              </a:lnSpc>
            </a:pPr>
            <a:r>
              <a:rPr lang="zh-CN" altLang="en-US" sz="2000" b="1" dirty="0" smtClean="0">
                <a:solidFill>
                  <a:srgbClr val="3333FF"/>
                </a:solidFill>
                <a:latin typeface="华文中宋" panose="02010600040101010101" pitchFamily="2" charset="-122"/>
                <a:ea typeface="华文中宋" panose="02010600040101010101" pitchFamily="2" charset="-122"/>
                <a:cs typeface="+mn-cs"/>
              </a:rPr>
              <a:t>否定词深入量词转换</a:t>
            </a:r>
            <a:endParaRPr lang="zh-CN" altLang="en-US" sz="2000" b="1" dirty="0">
              <a:solidFill>
                <a:srgbClr val="3333FF"/>
              </a:solidFill>
              <a:latin typeface="华文中宋" panose="02010600040101010101" pitchFamily="2" charset="-122"/>
              <a:ea typeface="华文中宋" panose="02010600040101010101" pitchFamily="2" charset="-122"/>
              <a:cs typeface="+mn-cs"/>
            </a:endParaRPr>
          </a:p>
        </p:txBody>
      </p:sp>
      <p:sp>
        <p:nvSpPr>
          <p:cNvPr id="3" name="矩形 2">
            <a:extLst>
              <a:ext uri="{FF2B5EF4-FFF2-40B4-BE49-F238E27FC236}">
                <a16:creationId xmlns:a16="http://schemas.microsoft.com/office/drawing/2014/main" id="{72E8836E-9B2C-4D98-9905-A34EAA4BF4D4}"/>
              </a:ext>
            </a:extLst>
          </p:cNvPr>
          <p:cNvSpPr/>
          <p:nvPr/>
        </p:nvSpPr>
        <p:spPr>
          <a:xfrm>
            <a:off x="1133301" y="1742965"/>
            <a:ext cx="258275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a:solidFill>
                  <a:srgbClr val="3333FF"/>
                </a:solidFill>
                <a:latin typeface="华文中宋" panose="02010600040101010101" pitchFamily="2" charset="-122"/>
                <a:ea typeface="华文中宋" panose="02010600040101010101" pitchFamily="2" charset="-122"/>
              </a:rPr>
              <a:t>量词转化型等值式</a:t>
            </a:r>
          </a:p>
        </p:txBody>
      </p:sp>
      <p:sp>
        <p:nvSpPr>
          <p:cNvPr id="8" name="矩形 7">
            <a:extLst>
              <a:ext uri="{FF2B5EF4-FFF2-40B4-BE49-F238E27FC236}">
                <a16:creationId xmlns:a16="http://schemas.microsoft.com/office/drawing/2014/main" id="{0E01152D-5CB7-4CBB-A9AE-670ADAAD4B9C}"/>
              </a:ext>
            </a:extLst>
          </p:cNvPr>
          <p:cNvSpPr/>
          <p:nvPr/>
        </p:nvSpPr>
        <p:spPr>
          <a:xfrm>
            <a:off x="2274249" y="4634651"/>
            <a:ext cx="2778325"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10" name="矩形 9">
            <a:extLst>
              <a:ext uri="{FF2B5EF4-FFF2-40B4-BE49-F238E27FC236}">
                <a16:creationId xmlns:a16="http://schemas.microsoft.com/office/drawing/2014/main" id="{97A2A237-50CF-4F4E-B161-07FB5E381F82}"/>
              </a:ext>
            </a:extLst>
          </p:cNvPr>
          <p:cNvSpPr/>
          <p:nvPr/>
        </p:nvSpPr>
        <p:spPr>
          <a:xfrm>
            <a:off x="2274248" y="5183017"/>
            <a:ext cx="2778325"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11" name="矩形 10">
            <a:extLst>
              <a:ext uri="{FF2B5EF4-FFF2-40B4-BE49-F238E27FC236}">
                <a16:creationId xmlns:a16="http://schemas.microsoft.com/office/drawing/2014/main" id="{F65697DB-304D-427A-8E6E-07D5F0064C6A}"/>
              </a:ext>
            </a:extLst>
          </p:cNvPr>
          <p:cNvSpPr/>
          <p:nvPr/>
        </p:nvSpPr>
        <p:spPr>
          <a:xfrm>
            <a:off x="1133301" y="2333218"/>
            <a:ext cx="526106" cy="441596"/>
          </a:xfrm>
          <a:prstGeom prst="rect">
            <a:avLst/>
          </a:prstGeom>
        </p:spPr>
        <p:txBody>
          <a:bodyPr wrap="non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例</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12" name="矩形 11">
            <a:extLst>
              <a:ext uri="{FF2B5EF4-FFF2-40B4-BE49-F238E27FC236}">
                <a16:creationId xmlns:a16="http://schemas.microsoft.com/office/drawing/2014/main" id="{A68A05BD-7EEC-4BA5-AB8A-6362A1DE784D}"/>
              </a:ext>
            </a:extLst>
          </p:cNvPr>
          <p:cNvSpPr/>
          <p:nvPr/>
        </p:nvSpPr>
        <p:spPr>
          <a:xfrm>
            <a:off x="2073468" y="2374704"/>
            <a:ext cx="3338741" cy="400110"/>
          </a:xfrm>
          <a:prstGeom prst="rect">
            <a:avLst/>
          </a:prstGeom>
        </p:spPr>
        <p:txBody>
          <a:bodyPr wrap="square">
            <a:spAutoFit/>
          </a:bodyPr>
          <a:lstStyle/>
          <a:p>
            <a:pPr marL="0" lvl="1">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Animal</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Cat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13" name="矩形 12">
            <a:extLst>
              <a:ext uri="{FF2B5EF4-FFF2-40B4-BE49-F238E27FC236}">
                <a16:creationId xmlns:a16="http://schemas.microsoft.com/office/drawing/2014/main" id="{8A7498C5-AF9B-41CF-ABE2-BBFF432D12C3}"/>
              </a:ext>
            </a:extLst>
          </p:cNvPr>
          <p:cNvSpPr/>
          <p:nvPr/>
        </p:nvSpPr>
        <p:spPr>
          <a:xfrm>
            <a:off x="2019829" y="3026444"/>
            <a:ext cx="3171061" cy="400110"/>
          </a:xfrm>
          <a:prstGeom prst="rect">
            <a:avLst/>
          </a:prstGeom>
        </p:spPr>
        <p:txBody>
          <a:bodyPr wrap="none">
            <a:spAutoFit/>
          </a:bodyPr>
          <a:lstStyle/>
          <a:p>
            <a:pPr marL="0" lvl="1"/>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Animal</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Cat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14" name="矩形 13">
            <a:extLst>
              <a:ext uri="{FF2B5EF4-FFF2-40B4-BE49-F238E27FC236}">
                <a16:creationId xmlns:a16="http://schemas.microsoft.com/office/drawing/2014/main" id="{1AF1D1D0-079F-4FBA-9955-E5A59540AB2B}"/>
              </a:ext>
            </a:extLst>
          </p:cNvPr>
          <p:cNvSpPr/>
          <p:nvPr/>
        </p:nvSpPr>
        <p:spPr>
          <a:xfrm>
            <a:off x="2073468" y="3686175"/>
            <a:ext cx="3179888" cy="400110"/>
          </a:xfrm>
          <a:prstGeom prst="rect">
            <a:avLst/>
          </a:prstGeom>
        </p:spPr>
        <p:txBody>
          <a:bodyPr wrap="squar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Animal</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Cat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2" name="矩形 1"/>
          <p:cNvSpPr/>
          <p:nvPr/>
        </p:nvSpPr>
        <p:spPr>
          <a:xfrm>
            <a:off x="6243482" y="4698347"/>
            <a:ext cx="1389162" cy="786565"/>
          </a:xfrm>
          <a:prstGeom prst="rect">
            <a:avLst/>
          </a:prstGeom>
          <a:noFill/>
          <a:ln w="317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68A05BD-7EEC-4BA5-AB8A-6362A1DE784D}"/>
              </a:ext>
            </a:extLst>
          </p:cNvPr>
          <p:cNvSpPr/>
          <p:nvPr/>
        </p:nvSpPr>
        <p:spPr>
          <a:xfrm>
            <a:off x="5648493" y="2394705"/>
            <a:ext cx="2880366" cy="400110"/>
          </a:xfrm>
          <a:prstGeom prst="rect">
            <a:avLst/>
          </a:prstGeom>
        </p:spPr>
        <p:txBody>
          <a:bodyPr wrap="square">
            <a:spAutoFit/>
          </a:bodyPr>
          <a:lstStyle/>
          <a:p>
            <a:pPr marL="0" lvl="1">
              <a:buFontTx/>
              <a:buNone/>
            </a:pPr>
            <a:r>
              <a:rPr lang="zh-CN" altLang="en-US" sz="2000" b="1" dirty="0" smtClean="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并非</a:t>
            </a: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所有</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的动物</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都是猫</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18" name="矩形 17">
            <a:extLst>
              <a:ext uri="{FF2B5EF4-FFF2-40B4-BE49-F238E27FC236}">
                <a16:creationId xmlns:a16="http://schemas.microsoft.com/office/drawing/2014/main" id="{A68A05BD-7EEC-4BA5-AB8A-6362A1DE784D}"/>
              </a:ext>
            </a:extLst>
          </p:cNvPr>
          <p:cNvSpPr/>
          <p:nvPr/>
        </p:nvSpPr>
        <p:spPr>
          <a:xfrm>
            <a:off x="6138943" y="3686175"/>
            <a:ext cx="2215347" cy="400110"/>
          </a:xfrm>
          <a:prstGeom prst="rect">
            <a:avLst/>
          </a:prstGeom>
        </p:spPr>
        <p:txBody>
          <a:bodyPr wrap="square">
            <a:spAutoFit/>
          </a:bodyPr>
          <a:lstStyle/>
          <a:p>
            <a:pPr marL="0" lvl="1">
              <a:buFontTx/>
              <a:buNone/>
            </a:pPr>
            <a:r>
              <a:rPr lang="zh-CN" altLang="en-US" sz="2000" b="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存在</a:t>
            </a:r>
            <a:r>
              <a:rPr lang="zh-CN" altLang="en-US" sz="2000" b="1" dirty="0" smtClean="0">
                <a:solidFill>
                  <a:schemeClr val="accent4">
                    <a:lumMod val="75000"/>
                  </a:schemeClr>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不是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猫的动物</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5" name="右弧形箭头 4"/>
          <p:cNvSpPr/>
          <p:nvPr/>
        </p:nvSpPr>
        <p:spPr>
          <a:xfrm>
            <a:off x="8354290" y="2649845"/>
            <a:ext cx="507077" cy="1365202"/>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左弧形箭头 18"/>
          <p:cNvSpPr/>
          <p:nvPr/>
        </p:nvSpPr>
        <p:spPr>
          <a:xfrm rot="10800000">
            <a:off x="5160935" y="3142210"/>
            <a:ext cx="309030" cy="831271"/>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上弧形箭头 20"/>
          <p:cNvSpPr/>
          <p:nvPr/>
        </p:nvSpPr>
        <p:spPr>
          <a:xfrm rot="16200000">
            <a:off x="1555219" y="2759085"/>
            <a:ext cx="780289" cy="299628"/>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a:extLst>
              <a:ext uri="{FF2B5EF4-FFF2-40B4-BE49-F238E27FC236}">
                <a16:creationId xmlns:a16="http://schemas.microsoft.com/office/drawing/2014/main" id="{0D1CA780-AF99-4EC1-BFE9-3685AB72B1FD}"/>
              </a:ext>
            </a:extLst>
          </p:cNvPr>
          <p:cNvSpPr/>
          <p:nvPr/>
        </p:nvSpPr>
        <p:spPr>
          <a:xfrm>
            <a:off x="5980885" y="3071218"/>
            <a:ext cx="2531462" cy="338554"/>
          </a:xfrm>
          <a:prstGeom prst="rect">
            <a:avLst/>
          </a:prstGeom>
        </p:spPr>
        <p:txBody>
          <a:bodyPr wrap="none">
            <a:spAutoFit/>
          </a:bodyPr>
          <a:lstStyle/>
          <a:p>
            <a:pPr marL="0" lvl="1">
              <a:buFontTx/>
              <a:buNone/>
            </a:pPr>
            <a:r>
              <a:rPr lang="en-US" altLang="zh-CN" sz="16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a:t>
            </a:r>
            <a:r>
              <a:rPr lang="en-US" altLang="zh-CN" sz="16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16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16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16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16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B</a:t>
            </a:r>
            <a:r>
              <a:rPr lang="en-US" altLang="zh-CN" sz="16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16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16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16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16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16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a:t>
            </a:r>
            <a:r>
              <a:rPr lang="en-US" altLang="zh-CN" sz="16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16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16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16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16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B</a:t>
            </a:r>
            <a:r>
              <a:rPr lang="en-US" altLang="zh-CN" sz="16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16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16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cxnSp>
        <p:nvCxnSpPr>
          <p:cNvPr id="24" name="直接箭头连接符 23"/>
          <p:cNvCxnSpPr>
            <a:endCxn id="19" idx="0"/>
          </p:cNvCxnSpPr>
          <p:nvPr/>
        </p:nvCxnSpPr>
        <p:spPr>
          <a:xfrm flipH="1">
            <a:off x="5469965" y="3257759"/>
            <a:ext cx="593771" cy="319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274248" y="4549698"/>
            <a:ext cx="2886686" cy="1102957"/>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72E8836E-9B2C-4D98-9905-A34EAA4BF4D4}"/>
              </a:ext>
            </a:extLst>
          </p:cNvPr>
          <p:cNvSpPr/>
          <p:nvPr/>
        </p:nvSpPr>
        <p:spPr>
          <a:xfrm>
            <a:off x="971625" y="4737686"/>
            <a:ext cx="1147156" cy="707886"/>
          </a:xfrm>
          <a:prstGeom prst="rect">
            <a:avLst/>
          </a:prstGeom>
        </p:spPr>
        <p:txBody>
          <a:bodyPr wrap="square">
            <a:spAutoFit/>
          </a:bodyPr>
          <a:lstStyle/>
          <a:p>
            <a:r>
              <a:rPr lang="zh-CN" altLang="en-US" sz="2000" b="1" dirty="0" smtClean="0">
                <a:solidFill>
                  <a:srgbClr val="3333FF"/>
                </a:solidFill>
                <a:latin typeface="华文中宋" panose="02010600040101010101" pitchFamily="2" charset="-122"/>
                <a:ea typeface="华文中宋" panose="02010600040101010101" pitchFamily="2" charset="-122"/>
              </a:rPr>
              <a:t>否定型等值</a:t>
            </a:r>
            <a:r>
              <a:rPr lang="zh-CN" altLang="en-US" sz="2000" b="1" dirty="0">
                <a:solidFill>
                  <a:srgbClr val="3333FF"/>
                </a:solidFill>
                <a:latin typeface="华文中宋" panose="02010600040101010101" pitchFamily="2" charset="-122"/>
                <a:ea typeface="华文中宋" panose="02010600040101010101" pitchFamily="2" charset="-122"/>
              </a:rPr>
              <a:t>式</a:t>
            </a:r>
          </a:p>
        </p:txBody>
      </p:sp>
      <p:cxnSp>
        <p:nvCxnSpPr>
          <p:cNvPr id="20" name="直接连接符 19"/>
          <p:cNvCxnSpPr/>
          <p:nvPr/>
        </p:nvCxnSpPr>
        <p:spPr>
          <a:xfrm>
            <a:off x="3017519" y="2774814"/>
            <a:ext cx="2035054" cy="2000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358342" y="2794815"/>
            <a:ext cx="665018" cy="1903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610196" y="3426554"/>
            <a:ext cx="2360815"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023360" y="3516284"/>
            <a:ext cx="423949" cy="118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87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anim calcmode="lin" valueType="num">
                                      <p:cBhvr>
                                        <p:cTn id="71" dur="1000" fill="hold"/>
                                        <p:tgtEl>
                                          <p:spTgt spid="19"/>
                                        </p:tgtEl>
                                        <p:attrNameLst>
                                          <p:attrName>ppt_x</p:attrName>
                                        </p:attrNameLst>
                                      </p:cBhvr>
                                      <p:tavLst>
                                        <p:tav tm="0">
                                          <p:val>
                                            <p:strVal val="#ppt_x"/>
                                          </p:val>
                                        </p:tav>
                                        <p:tav tm="100000">
                                          <p:val>
                                            <p:strVal val="#ppt_x"/>
                                          </p:val>
                                        </p:tav>
                                      </p:tavLst>
                                    </p:anim>
                                    <p:anim calcmode="lin" valueType="num">
                                      <p:cBhvr>
                                        <p:cTn id="7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1000"/>
                                        <p:tgtEl>
                                          <p:spTgt spid="30"/>
                                        </p:tgtEl>
                                      </p:cBhvr>
                                    </p:animEffect>
                                    <p:anim calcmode="lin" valueType="num">
                                      <p:cBhvr>
                                        <p:cTn id="99" dur="1000" fill="hold"/>
                                        <p:tgtEl>
                                          <p:spTgt spid="30"/>
                                        </p:tgtEl>
                                        <p:attrNameLst>
                                          <p:attrName>ppt_x</p:attrName>
                                        </p:attrNameLst>
                                      </p:cBhvr>
                                      <p:tavLst>
                                        <p:tav tm="0">
                                          <p:val>
                                            <p:strVal val="#ppt_x"/>
                                          </p:val>
                                        </p:tav>
                                        <p:tav tm="100000">
                                          <p:val>
                                            <p:strVal val="#ppt_x"/>
                                          </p:val>
                                        </p:tav>
                                      </p:tavLst>
                                    </p:anim>
                                    <p:anim calcmode="lin" valueType="num">
                                      <p:cBhvr>
                                        <p:cTn id="10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8"/>
                                        </p:tgtEl>
                                        <p:attrNameLst>
                                          <p:attrName>style.visibility</p:attrName>
                                        </p:attrNameLst>
                                      </p:cBhvr>
                                      <p:to>
                                        <p:strVal val="visible"/>
                                      </p:to>
                                    </p:set>
                                    <p:animEffect transition="in" filter="fade">
                                      <p:cBhvr>
                                        <p:cTn id="105" dur="1000"/>
                                        <p:tgtEl>
                                          <p:spTgt spid="8"/>
                                        </p:tgtEl>
                                      </p:cBhvr>
                                    </p:animEffect>
                                    <p:anim calcmode="lin" valueType="num">
                                      <p:cBhvr>
                                        <p:cTn id="106" dur="1000" fill="hold"/>
                                        <p:tgtEl>
                                          <p:spTgt spid="8"/>
                                        </p:tgtEl>
                                        <p:attrNameLst>
                                          <p:attrName>ppt_x</p:attrName>
                                        </p:attrNameLst>
                                      </p:cBhvr>
                                      <p:tavLst>
                                        <p:tav tm="0">
                                          <p:val>
                                            <p:strVal val="#ppt_x"/>
                                          </p:val>
                                        </p:tav>
                                        <p:tav tm="100000">
                                          <p:val>
                                            <p:strVal val="#ppt_x"/>
                                          </p:val>
                                        </p:tav>
                                      </p:tavLst>
                                    </p:anim>
                                    <p:anim calcmode="lin" valueType="num">
                                      <p:cBhvr>
                                        <p:cTn id="10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1000"/>
                                        <p:tgtEl>
                                          <p:spTgt spid="28"/>
                                        </p:tgtEl>
                                      </p:cBhvr>
                                    </p:animEffect>
                                    <p:anim calcmode="lin" valueType="num">
                                      <p:cBhvr>
                                        <p:cTn id="113" dur="1000" fill="hold"/>
                                        <p:tgtEl>
                                          <p:spTgt spid="28"/>
                                        </p:tgtEl>
                                        <p:attrNameLst>
                                          <p:attrName>ppt_x</p:attrName>
                                        </p:attrNameLst>
                                      </p:cBhvr>
                                      <p:tavLst>
                                        <p:tav tm="0">
                                          <p:val>
                                            <p:strVal val="#ppt_x"/>
                                          </p:val>
                                        </p:tav>
                                        <p:tav tm="100000">
                                          <p:val>
                                            <p:strVal val="#ppt_x"/>
                                          </p:val>
                                        </p:tav>
                                      </p:tavLst>
                                    </p:anim>
                                    <p:anim calcmode="lin" valueType="num">
                                      <p:cBhvr>
                                        <p:cTn id="1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1000"/>
                                        <p:tgtEl>
                                          <p:spTgt spid="32"/>
                                        </p:tgtEl>
                                      </p:cBhvr>
                                    </p:animEffect>
                                    <p:anim calcmode="lin" valueType="num">
                                      <p:cBhvr>
                                        <p:cTn id="120" dur="1000" fill="hold"/>
                                        <p:tgtEl>
                                          <p:spTgt spid="32"/>
                                        </p:tgtEl>
                                        <p:attrNameLst>
                                          <p:attrName>ppt_x</p:attrName>
                                        </p:attrNameLst>
                                      </p:cBhvr>
                                      <p:tavLst>
                                        <p:tav tm="0">
                                          <p:val>
                                            <p:strVal val="#ppt_x"/>
                                          </p:val>
                                        </p:tav>
                                        <p:tav tm="100000">
                                          <p:val>
                                            <p:strVal val="#ppt_x"/>
                                          </p:val>
                                        </p:tav>
                                      </p:tavLst>
                                    </p:anim>
                                    <p:anim calcmode="lin" valueType="num">
                                      <p:cBhvr>
                                        <p:cTn id="12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10"/>
                                        </p:tgtEl>
                                        <p:attrNameLst>
                                          <p:attrName>style.visibility</p:attrName>
                                        </p:attrNameLst>
                                      </p:cBhvr>
                                      <p:to>
                                        <p:strVal val="visible"/>
                                      </p:to>
                                    </p:set>
                                    <p:animEffect transition="in" filter="fade">
                                      <p:cBhvr>
                                        <p:cTn id="126" dur="1000"/>
                                        <p:tgtEl>
                                          <p:spTgt spid="10"/>
                                        </p:tgtEl>
                                      </p:cBhvr>
                                    </p:animEffect>
                                    <p:anim calcmode="lin" valueType="num">
                                      <p:cBhvr>
                                        <p:cTn id="127" dur="1000" fill="hold"/>
                                        <p:tgtEl>
                                          <p:spTgt spid="10"/>
                                        </p:tgtEl>
                                        <p:attrNameLst>
                                          <p:attrName>ppt_x</p:attrName>
                                        </p:attrNameLst>
                                      </p:cBhvr>
                                      <p:tavLst>
                                        <p:tav tm="0">
                                          <p:val>
                                            <p:strVal val="#ppt_x"/>
                                          </p:val>
                                        </p:tav>
                                        <p:tav tm="100000">
                                          <p:val>
                                            <p:strVal val="#ppt_x"/>
                                          </p:val>
                                        </p:tav>
                                      </p:tavLst>
                                    </p:anim>
                                    <p:anim calcmode="lin" valueType="num">
                                      <p:cBhvr>
                                        <p:cTn id="1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fade">
                                      <p:cBhvr>
                                        <p:cTn id="133" dur="1000"/>
                                        <p:tgtEl>
                                          <p:spTgt spid="26"/>
                                        </p:tgtEl>
                                      </p:cBhvr>
                                    </p:animEffect>
                                    <p:anim calcmode="lin" valueType="num">
                                      <p:cBhvr>
                                        <p:cTn id="134" dur="1000" fill="hold"/>
                                        <p:tgtEl>
                                          <p:spTgt spid="26"/>
                                        </p:tgtEl>
                                        <p:attrNameLst>
                                          <p:attrName>ppt_x</p:attrName>
                                        </p:attrNameLst>
                                      </p:cBhvr>
                                      <p:tavLst>
                                        <p:tav tm="0">
                                          <p:val>
                                            <p:strVal val="#ppt_x"/>
                                          </p:val>
                                        </p:tav>
                                        <p:tav tm="100000">
                                          <p:val>
                                            <p:strVal val="#ppt_x"/>
                                          </p:val>
                                        </p:tav>
                                      </p:tavLst>
                                    </p:anim>
                                    <p:anim calcmode="lin" valueType="num">
                                      <p:cBhvr>
                                        <p:cTn id="13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fade">
                                      <p:cBhvr>
                                        <p:cTn id="140" dur="1000"/>
                                        <p:tgtEl>
                                          <p:spTgt spid="27"/>
                                        </p:tgtEl>
                                      </p:cBhvr>
                                    </p:animEffect>
                                    <p:anim calcmode="lin" valueType="num">
                                      <p:cBhvr>
                                        <p:cTn id="141" dur="1000" fill="hold"/>
                                        <p:tgtEl>
                                          <p:spTgt spid="27"/>
                                        </p:tgtEl>
                                        <p:attrNameLst>
                                          <p:attrName>ppt_x</p:attrName>
                                        </p:attrNameLst>
                                      </p:cBhvr>
                                      <p:tavLst>
                                        <p:tav tm="0">
                                          <p:val>
                                            <p:strVal val="#ppt_x"/>
                                          </p:val>
                                        </p:tav>
                                        <p:tav tm="100000">
                                          <p:val>
                                            <p:strVal val="#ppt_x"/>
                                          </p:val>
                                        </p:tav>
                                      </p:tavLst>
                                    </p:anim>
                                    <p:anim calcmode="lin" valueType="num">
                                      <p:cBhvr>
                                        <p:cTn id="14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fade">
                                      <p:cBhvr>
                                        <p:cTn id="147" dur="1000"/>
                                        <p:tgtEl>
                                          <p:spTgt spid="6"/>
                                        </p:tgtEl>
                                      </p:cBhvr>
                                    </p:animEffect>
                                    <p:anim calcmode="lin" valueType="num">
                                      <p:cBhvr>
                                        <p:cTn id="148" dur="1000" fill="hold"/>
                                        <p:tgtEl>
                                          <p:spTgt spid="6"/>
                                        </p:tgtEl>
                                        <p:attrNameLst>
                                          <p:attrName>ppt_x</p:attrName>
                                        </p:attrNameLst>
                                      </p:cBhvr>
                                      <p:tavLst>
                                        <p:tav tm="0">
                                          <p:val>
                                            <p:strVal val="#ppt_x"/>
                                          </p:val>
                                        </p:tav>
                                        <p:tav tm="100000">
                                          <p:val>
                                            <p:strVal val="#ppt_x"/>
                                          </p:val>
                                        </p:tav>
                                      </p:tavLst>
                                    </p:anim>
                                    <p:anim calcmode="lin" valueType="num">
                                      <p:cBhvr>
                                        <p:cTn id="149" dur="1000" fill="hold"/>
                                        <p:tgtEl>
                                          <p:spTgt spid="6"/>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2"/>
                                        </p:tgtEl>
                                        <p:attrNameLst>
                                          <p:attrName>style.visibility</p:attrName>
                                        </p:attrNameLst>
                                      </p:cBhvr>
                                      <p:to>
                                        <p:strVal val="visible"/>
                                      </p:to>
                                    </p:set>
                                    <p:animEffect transition="in" filter="fade">
                                      <p:cBhvr>
                                        <p:cTn id="152" dur="1000"/>
                                        <p:tgtEl>
                                          <p:spTgt spid="2"/>
                                        </p:tgtEl>
                                      </p:cBhvr>
                                    </p:animEffect>
                                    <p:anim calcmode="lin" valueType="num">
                                      <p:cBhvr>
                                        <p:cTn id="153" dur="1000" fill="hold"/>
                                        <p:tgtEl>
                                          <p:spTgt spid="2"/>
                                        </p:tgtEl>
                                        <p:attrNameLst>
                                          <p:attrName>ppt_x</p:attrName>
                                        </p:attrNameLst>
                                      </p:cBhvr>
                                      <p:tavLst>
                                        <p:tav tm="0">
                                          <p:val>
                                            <p:strVal val="#ppt_x"/>
                                          </p:val>
                                        </p:tav>
                                        <p:tav tm="100000">
                                          <p:val>
                                            <p:strVal val="#ppt_x"/>
                                          </p:val>
                                        </p:tav>
                                      </p:tavLst>
                                    </p:anim>
                                    <p:anim calcmode="lin" valueType="num">
                                      <p:cBhvr>
                                        <p:cTn id="15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8" grpId="0"/>
      <p:bldP spid="10" grpId="0"/>
      <p:bldP spid="11" grpId="0"/>
      <p:bldP spid="12" grpId="0"/>
      <p:bldP spid="13" grpId="0"/>
      <p:bldP spid="14" grpId="0"/>
      <p:bldP spid="2" grpId="0" animBg="1"/>
      <p:bldP spid="17" grpId="0"/>
      <p:bldP spid="18" grpId="0"/>
      <p:bldP spid="5" grpId="0" animBg="1"/>
      <p:bldP spid="19" grpId="0" animBg="1"/>
      <p:bldP spid="21" grpId="0" animBg="1"/>
      <p:bldP spid="22" grpId="0"/>
      <p:bldP spid="26" grpId="0" animBg="1"/>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29AF155-A256-4DA2-9F81-84FC17BB05A3}"/>
              </a:ext>
            </a:extLst>
          </p:cNvPr>
          <p:cNvSpPr/>
          <p:nvPr/>
        </p:nvSpPr>
        <p:spPr>
          <a:xfrm>
            <a:off x="885697" y="899827"/>
            <a:ext cx="1909497"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推理</a:t>
            </a:r>
            <a:r>
              <a:rPr lang="zh-CN" altLang="en-US" sz="2400" b="1" dirty="0">
                <a:solidFill>
                  <a:srgbClr val="3333FF"/>
                </a:solidFill>
                <a:latin typeface="华文中宋" panose="02010600040101010101" pitchFamily="2" charset="-122"/>
                <a:ea typeface="华文中宋" panose="02010600040101010101" pitchFamily="2" charset="-122"/>
              </a:rPr>
              <a:t>演算</a:t>
            </a:r>
            <a:r>
              <a:rPr lang="en-US" altLang="zh-CN" sz="2400" b="1" dirty="0">
                <a:solidFill>
                  <a:srgbClr val="3333FF"/>
                </a:solidFill>
                <a:latin typeface="华文中宋" panose="02010600040101010101" pitchFamily="2" charset="-122"/>
                <a:ea typeface="华文中宋" panose="02010600040101010101" pitchFamily="2" charset="-122"/>
              </a:rPr>
              <a:t>(</a:t>
            </a:r>
            <a:r>
              <a:rPr lang="zh-CN" altLang="en-US" sz="2400" b="1" dirty="0">
                <a:solidFill>
                  <a:srgbClr val="3333FF"/>
                </a:solidFill>
                <a:latin typeface="华文中宋" panose="02010600040101010101" pitchFamily="2" charset="-122"/>
                <a:ea typeface="华文中宋" panose="02010600040101010101" pitchFamily="2" charset="-122"/>
              </a:rPr>
              <a:t>续</a:t>
            </a:r>
            <a:r>
              <a:rPr lang="en-US" altLang="zh-CN" sz="2400" b="1" dirty="0">
                <a:solidFill>
                  <a:srgbClr val="3333FF"/>
                </a:solidFill>
                <a:latin typeface="华文中宋" panose="02010600040101010101" pitchFamily="2" charset="-122"/>
                <a:ea typeface="华文中宋" panose="02010600040101010101" pitchFamily="2" charset="-122"/>
              </a:rPr>
              <a:t>)</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8B6AC235-51D1-4F9B-BF1E-98DFD4BA9691}"/>
              </a:ext>
            </a:extLst>
          </p:cNvPr>
          <p:cNvSpPr/>
          <p:nvPr/>
        </p:nvSpPr>
        <p:spPr>
          <a:xfrm>
            <a:off x="885699" y="1531241"/>
            <a:ext cx="5689378" cy="338554"/>
          </a:xfrm>
          <a:prstGeom prst="rect">
            <a:avLst/>
          </a:prstGeom>
        </p:spPr>
        <p:txBody>
          <a:bodyPr wrap="none">
            <a:spAutoFit/>
          </a:bodyPr>
          <a:lstStyle/>
          <a:p>
            <a:pPr>
              <a:lnSpc>
                <a:spcPct val="8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前提</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6" name="矩形 5">
            <a:extLst>
              <a:ext uri="{FF2B5EF4-FFF2-40B4-BE49-F238E27FC236}">
                <a16:creationId xmlns:a16="http://schemas.microsoft.com/office/drawing/2014/main" id="{2DF1538E-C405-497E-8BF5-233EA96F766D}"/>
              </a:ext>
            </a:extLst>
          </p:cNvPr>
          <p:cNvSpPr/>
          <p:nvPr/>
        </p:nvSpPr>
        <p:spPr>
          <a:xfrm>
            <a:off x="885699" y="1869795"/>
            <a:ext cx="3018775" cy="338554"/>
          </a:xfrm>
          <a:prstGeom prst="rect">
            <a:avLst/>
          </a:prstGeom>
        </p:spPr>
        <p:txBody>
          <a:bodyPr wrap="none">
            <a:spAutoFit/>
          </a:bodyPr>
          <a:lstStyle/>
          <a:p>
            <a:pPr>
              <a:lnSpc>
                <a:spcPct val="8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结论</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7" name="矩形 6">
            <a:extLst>
              <a:ext uri="{FF2B5EF4-FFF2-40B4-BE49-F238E27FC236}">
                <a16:creationId xmlns:a16="http://schemas.microsoft.com/office/drawing/2014/main" id="{8DB3DAFF-6EF6-4ABF-ABCF-ACEFA1587D45}"/>
              </a:ext>
            </a:extLst>
          </p:cNvPr>
          <p:cNvSpPr/>
          <p:nvPr/>
        </p:nvSpPr>
        <p:spPr>
          <a:xfrm>
            <a:off x="885699" y="2208349"/>
            <a:ext cx="782587" cy="338554"/>
          </a:xfrm>
          <a:prstGeom prst="rect">
            <a:avLst/>
          </a:prstGeom>
        </p:spPr>
        <p:txBody>
          <a:bodyPr wrap="none">
            <a:spAutoFit/>
          </a:bodyPr>
          <a:lstStyle/>
          <a:p>
            <a:pPr>
              <a:lnSpc>
                <a:spcPct val="8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证明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194815B4-CE28-41B6-A63B-2FAC6D272ACC}"/>
              </a:ext>
            </a:extLst>
          </p:cNvPr>
          <p:cNvSpPr/>
          <p:nvPr/>
        </p:nvSpPr>
        <p:spPr>
          <a:xfrm>
            <a:off x="885699" y="2516125"/>
            <a:ext cx="4339650"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7AA86DD0-ECDA-4ED6-9060-1E23A95E52B0}"/>
              </a:ext>
            </a:extLst>
          </p:cNvPr>
          <p:cNvSpPr/>
          <p:nvPr/>
        </p:nvSpPr>
        <p:spPr>
          <a:xfrm>
            <a:off x="6321183" y="2546903"/>
            <a:ext cx="646331" cy="369332"/>
          </a:xfrm>
          <a:prstGeom prst="rect">
            <a:avLst/>
          </a:prstGeom>
        </p:spPr>
        <p:txBody>
          <a:bodyPr wrap="none">
            <a:spAutoFit/>
          </a:bodyPr>
          <a:lstStyle/>
          <a:p>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前提</a:t>
            </a:r>
            <a:endParaRPr lang="zh-CN" altLang="en-US" dirty="0"/>
          </a:p>
        </p:txBody>
      </p:sp>
      <p:sp>
        <p:nvSpPr>
          <p:cNvPr id="11" name="矩形 10">
            <a:extLst>
              <a:ext uri="{FF2B5EF4-FFF2-40B4-BE49-F238E27FC236}">
                <a16:creationId xmlns:a16="http://schemas.microsoft.com/office/drawing/2014/main" id="{FA48CD83-FAE0-4736-82A5-600EC73F5BEF}"/>
              </a:ext>
            </a:extLst>
          </p:cNvPr>
          <p:cNvSpPr/>
          <p:nvPr/>
        </p:nvSpPr>
        <p:spPr>
          <a:xfrm>
            <a:off x="885697" y="2916235"/>
            <a:ext cx="3416322" cy="400110"/>
          </a:xfrm>
          <a:prstGeom prst="rect">
            <a:avLst/>
          </a:prstGeom>
        </p:spPr>
        <p:txBody>
          <a:bodyPr wrap="squar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C5E8B26E-95AE-461B-9CEE-F2E433BBECD0}"/>
              </a:ext>
            </a:extLst>
          </p:cNvPr>
          <p:cNvSpPr/>
          <p:nvPr/>
        </p:nvSpPr>
        <p:spPr>
          <a:xfrm>
            <a:off x="6321182" y="2916235"/>
            <a:ext cx="646331" cy="369332"/>
          </a:xfrm>
          <a:prstGeom prst="rect">
            <a:avLst/>
          </a:prstGeom>
        </p:spPr>
        <p:txBody>
          <a:bodyPr wrap="none">
            <a:spAutoFit/>
          </a:bodyPr>
          <a:lstStyle/>
          <a:p>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前提</a:t>
            </a:r>
            <a:endParaRPr lang="zh-CN" altLang="en-US" dirty="0"/>
          </a:p>
        </p:txBody>
      </p:sp>
      <p:sp>
        <p:nvSpPr>
          <p:cNvPr id="13" name="矩形 12">
            <a:extLst>
              <a:ext uri="{FF2B5EF4-FFF2-40B4-BE49-F238E27FC236}">
                <a16:creationId xmlns:a16="http://schemas.microsoft.com/office/drawing/2014/main" id="{93307CC7-F928-4FE5-A991-F6BEA7A02ADC}"/>
              </a:ext>
            </a:extLst>
          </p:cNvPr>
          <p:cNvSpPr/>
          <p:nvPr/>
        </p:nvSpPr>
        <p:spPr>
          <a:xfrm>
            <a:off x="885698" y="3285567"/>
            <a:ext cx="3877985"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6F0DAE67-DCF4-4F7D-B8EC-125ED2C83F6E}"/>
              </a:ext>
            </a:extLst>
          </p:cNvPr>
          <p:cNvSpPr/>
          <p:nvPr/>
        </p:nvSpPr>
        <p:spPr>
          <a:xfrm>
            <a:off x="6321182" y="3286447"/>
            <a:ext cx="1184940"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(1)(2)</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分离</a:t>
            </a:r>
            <a:endParaRPr lang="zh-CN" altLang="en-US" dirty="0"/>
          </a:p>
        </p:txBody>
      </p:sp>
      <p:sp>
        <p:nvSpPr>
          <p:cNvPr id="15" name="矩形 14">
            <a:extLst>
              <a:ext uri="{FF2B5EF4-FFF2-40B4-BE49-F238E27FC236}">
                <a16:creationId xmlns:a16="http://schemas.microsoft.com/office/drawing/2014/main" id="{BB9A0E94-021D-44EA-A7C5-7E3F833B198B}"/>
              </a:ext>
            </a:extLst>
          </p:cNvPr>
          <p:cNvSpPr/>
          <p:nvPr/>
        </p:nvSpPr>
        <p:spPr>
          <a:xfrm>
            <a:off x="908142" y="3683497"/>
            <a:ext cx="1120163" cy="338554"/>
          </a:xfrm>
          <a:prstGeom prst="rect">
            <a:avLst/>
          </a:prstGeom>
        </p:spPr>
        <p:txBody>
          <a:bodyPr wrap="square">
            <a:spAutoFit/>
          </a:bodyPr>
          <a:lstStyle/>
          <a:p>
            <a:pPr>
              <a:lnSpc>
                <a:spcPct val="8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9C04DDD4-9363-4B84-B977-21704B3FA3E8}"/>
              </a:ext>
            </a:extLst>
          </p:cNvPr>
          <p:cNvSpPr/>
          <p:nvPr/>
        </p:nvSpPr>
        <p:spPr>
          <a:xfrm>
            <a:off x="6321617" y="3639272"/>
            <a:ext cx="1099981"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endParaRPr lang="zh-CN" altLang="en-US" dirty="0"/>
          </a:p>
        </p:txBody>
      </p:sp>
      <p:sp>
        <p:nvSpPr>
          <p:cNvPr id="17" name="矩形 16">
            <a:extLst>
              <a:ext uri="{FF2B5EF4-FFF2-40B4-BE49-F238E27FC236}">
                <a16:creationId xmlns:a16="http://schemas.microsoft.com/office/drawing/2014/main" id="{74A10F68-A5A0-4980-8C8D-5607B73A22E2}"/>
              </a:ext>
            </a:extLst>
          </p:cNvPr>
          <p:cNvSpPr/>
          <p:nvPr/>
        </p:nvSpPr>
        <p:spPr>
          <a:xfrm>
            <a:off x="908142" y="4004211"/>
            <a:ext cx="2757772" cy="338554"/>
          </a:xfrm>
          <a:prstGeom prst="rect">
            <a:avLst/>
          </a:prstGeom>
        </p:spPr>
        <p:txBody>
          <a:bodyPr wrap="square">
            <a:spAutoFit/>
          </a:bodyPr>
          <a:lstStyle/>
          <a:p>
            <a:pPr>
              <a:lnSpc>
                <a:spcPct val="8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(5)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F27046FD-777E-4BC9-97F4-06843A5554B5}"/>
              </a:ext>
            </a:extLst>
          </p:cNvPr>
          <p:cNvSpPr/>
          <p:nvPr/>
        </p:nvSpPr>
        <p:spPr>
          <a:xfrm>
            <a:off x="6321182" y="3961656"/>
            <a:ext cx="1138453"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a:t>
            </a:r>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endParaRPr lang="zh-CN" altLang="en-US" dirty="0"/>
          </a:p>
        </p:txBody>
      </p:sp>
      <p:sp>
        <p:nvSpPr>
          <p:cNvPr id="19" name="矩形 18">
            <a:extLst>
              <a:ext uri="{FF2B5EF4-FFF2-40B4-BE49-F238E27FC236}">
                <a16:creationId xmlns:a16="http://schemas.microsoft.com/office/drawing/2014/main" id="{F78F81D9-B5C1-4133-B9A6-A6BD363689D1}"/>
              </a:ext>
            </a:extLst>
          </p:cNvPr>
          <p:cNvSpPr/>
          <p:nvPr/>
        </p:nvSpPr>
        <p:spPr>
          <a:xfrm>
            <a:off x="908140" y="4282284"/>
            <a:ext cx="3877985"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(6)</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13D5C561-1300-4400-AB06-F81A3E0B553B}"/>
              </a:ext>
            </a:extLst>
          </p:cNvPr>
          <p:cNvSpPr/>
          <p:nvPr/>
        </p:nvSpPr>
        <p:spPr>
          <a:xfrm>
            <a:off x="6321182" y="4314481"/>
            <a:ext cx="646331" cy="369332"/>
          </a:xfrm>
          <a:prstGeom prst="rect">
            <a:avLst/>
          </a:prstGeom>
        </p:spPr>
        <p:txBody>
          <a:bodyPr wrap="none">
            <a:spAutoFit/>
          </a:bodyPr>
          <a:lstStyle/>
          <a:p>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代入</a:t>
            </a:r>
            <a:endParaRPr lang="zh-CN" altLang="en-US" dirty="0"/>
          </a:p>
        </p:txBody>
      </p:sp>
      <p:sp>
        <p:nvSpPr>
          <p:cNvPr id="21" name="矩形 20">
            <a:extLst>
              <a:ext uri="{FF2B5EF4-FFF2-40B4-BE49-F238E27FC236}">
                <a16:creationId xmlns:a16="http://schemas.microsoft.com/office/drawing/2014/main" id="{60B51D2E-3DF2-4DE2-B609-67AFD42DBC0C}"/>
              </a:ext>
            </a:extLst>
          </p:cNvPr>
          <p:cNvSpPr/>
          <p:nvPr/>
        </p:nvSpPr>
        <p:spPr>
          <a:xfrm>
            <a:off x="925093" y="4606821"/>
            <a:ext cx="3416320"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(7)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8EC98923-6FF7-41F6-BCAD-863C9FA113C4}"/>
              </a:ext>
            </a:extLst>
          </p:cNvPr>
          <p:cNvSpPr/>
          <p:nvPr/>
        </p:nvSpPr>
        <p:spPr>
          <a:xfrm>
            <a:off x="6348092" y="4598166"/>
            <a:ext cx="453970"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a:t>
            </a:r>
            <a:endParaRPr lang="zh-CN" altLang="en-US" dirty="0"/>
          </a:p>
        </p:txBody>
      </p:sp>
      <p:sp>
        <p:nvSpPr>
          <p:cNvPr id="23" name="矩形 22">
            <a:extLst>
              <a:ext uri="{FF2B5EF4-FFF2-40B4-BE49-F238E27FC236}">
                <a16:creationId xmlns:a16="http://schemas.microsoft.com/office/drawing/2014/main" id="{C0782F3C-D67C-47FC-9567-89161F8E95B4}"/>
              </a:ext>
            </a:extLst>
          </p:cNvPr>
          <p:cNvSpPr/>
          <p:nvPr/>
        </p:nvSpPr>
        <p:spPr>
          <a:xfrm>
            <a:off x="931235" y="4909972"/>
            <a:ext cx="2492990"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(8)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F15B4693-AD4B-4BD9-B1A5-05420BE81AFE}"/>
              </a:ext>
            </a:extLst>
          </p:cNvPr>
          <p:cNvSpPr/>
          <p:nvPr/>
        </p:nvSpPr>
        <p:spPr>
          <a:xfrm>
            <a:off x="6333464" y="4859563"/>
            <a:ext cx="1184940"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(6)(7)</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分离</a:t>
            </a:r>
            <a:endParaRPr lang="zh-CN" altLang="en-US" dirty="0"/>
          </a:p>
        </p:txBody>
      </p:sp>
      <p:sp>
        <p:nvSpPr>
          <p:cNvPr id="25" name="矩形 24">
            <a:extLst>
              <a:ext uri="{FF2B5EF4-FFF2-40B4-BE49-F238E27FC236}">
                <a16:creationId xmlns:a16="http://schemas.microsoft.com/office/drawing/2014/main" id="{69724859-95AA-4791-823D-8C7B06BA3F9B}"/>
              </a:ext>
            </a:extLst>
          </p:cNvPr>
          <p:cNvSpPr/>
          <p:nvPr/>
        </p:nvSpPr>
        <p:spPr>
          <a:xfrm>
            <a:off x="941408" y="5233630"/>
            <a:ext cx="1618912" cy="400110"/>
          </a:xfrm>
          <a:prstGeom prst="rect">
            <a:avLst/>
          </a:prstGeom>
        </p:spPr>
        <p:txBody>
          <a:bodyPr wrap="squar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(9)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ED3BC11D-BBD4-44FF-A673-7734E9001C45}"/>
              </a:ext>
            </a:extLst>
          </p:cNvPr>
          <p:cNvSpPr/>
          <p:nvPr/>
        </p:nvSpPr>
        <p:spPr>
          <a:xfrm>
            <a:off x="6354711" y="5205789"/>
            <a:ext cx="1099981"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(8)</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引入</a:t>
            </a:r>
            <a:endParaRPr lang="zh-CN" altLang="en-US" dirty="0"/>
          </a:p>
        </p:txBody>
      </p:sp>
      <p:sp>
        <p:nvSpPr>
          <p:cNvPr id="27" name="矩形 26">
            <a:extLst>
              <a:ext uri="{FF2B5EF4-FFF2-40B4-BE49-F238E27FC236}">
                <a16:creationId xmlns:a16="http://schemas.microsoft.com/office/drawing/2014/main" id="{41DA6A18-82AD-43B8-B1D5-359B9EE4E3F2}"/>
              </a:ext>
            </a:extLst>
          </p:cNvPr>
          <p:cNvSpPr/>
          <p:nvPr/>
        </p:nvSpPr>
        <p:spPr>
          <a:xfrm>
            <a:off x="941408" y="5636964"/>
            <a:ext cx="3416320" cy="338554"/>
          </a:xfrm>
          <a:prstGeom prst="rect">
            <a:avLst/>
          </a:prstGeom>
        </p:spPr>
        <p:txBody>
          <a:bodyPr wrap="none">
            <a:spAutoFit/>
          </a:bodyPr>
          <a:lstStyle/>
          <a:p>
            <a:pPr>
              <a:lnSpc>
                <a:spcPct val="8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(10)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2A448A98-BFB0-44E6-AC88-890B78776167}"/>
              </a:ext>
            </a:extLst>
          </p:cNvPr>
          <p:cNvSpPr/>
          <p:nvPr/>
        </p:nvSpPr>
        <p:spPr>
          <a:xfrm>
            <a:off x="6348092" y="5552015"/>
            <a:ext cx="1099981"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(8)</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引入</a:t>
            </a:r>
            <a:endParaRPr lang="zh-CN" altLang="en-US" dirty="0"/>
          </a:p>
        </p:txBody>
      </p:sp>
      <p:sp>
        <p:nvSpPr>
          <p:cNvPr id="29" name="矩形 28">
            <a:extLst>
              <a:ext uri="{FF2B5EF4-FFF2-40B4-BE49-F238E27FC236}">
                <a16:creationId xmlns:a16="http://schemas.microsoft.com/office/drawing/2014/main" id="{3138AA32-D996-453E-B809-F4FCD0E71E6F}"/>
              </a:ext>
            </a:extLst>
          </p:cNvPr>
          <p:cNvSpPr/>
          <p:nvPr/>
        </p:nvSpPr>
        <p:spPr>
          <a:xfrm>
            <a:off x="941408" y="5972279"/>
            <a:ext cx="3416320" cy="338554"/>
          </a:xfrm>
          <a:prstGeom prst="rect">
            <a:avLst/>
          </a:prstGeom>
        </p:spPr>
        <p:txBody>
          <a:bodyPr wrap="none">
            <a:spAutoFit/>
          </a:bodyPr>
          <a:lstStyle/>
          <a:p>
            <a:pPr>
              <a:lnSpc>
                <a:spcPct val="8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(11)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p>
        </p:txBody>
      </p:sp>
      <p:sp>
        <p:nvSpPr>
          <p:cNvPr id="30" name="矩形 29">
            <a:extLst>
              <a:ext uri="{FF2B5EF4-FFF2-40B4-BE49-F238E27FC236}">
                <a16:creationId xmlns:a16="http://schemas.microsoft.com/office/drawing/2014/main" id="{FEEFE61F-138F-4FD0-8B8A-45604A1F3BB6}"/>
              </a:ext>
            </a:extLst>
          </p:cNvPr>
          <p:cNvSpPr/>
          <p:nvPr/>
        </p:nvSpPr>
        <p:spPr>
          <a:xfrm>
            <a:off x="6382716" y="5921347"/>
            <a:ext cx="838691"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(9)(10)</a:t>
            </a:r>
            <a:endParaRPr lang="zh-CN" altLang="en-US" dirty="0"/>
          </a:p>
        </p:txBody>
      </p:sp>
      <p:sp>
        <p:nvSpPr>
          <p:cNvPr id="31" name="矩形 30">
            <a:extLst>
              <a:ext uri="{FF2B5EF4-FFF2-40B4-BE49-F238E27FC236}">
                <a16:creationId xmlns:a16="http://schemas.microsoft.com/office/drawing/2014/main" id="{ADD2B69A-0058-47DF-A53F-EDA0175BF282}"/>
              </a:ext>
            </a:extLst>
          </p:cNvPr>
          <p:cNvSpPr/>
          <p:nvPr/>
        </p:nvSpPr>
        <p:spPr>
          <a:xfrm>
            <a:off x="941408" y="6276816"/>
            <a:ext cx="3877985"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(12)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B0A1EA1E-B3CA-430E-ACC6-5A4B9B89DD00}"/>
              </a:ext>
            </a:extLst>
          </p:cNvPr>
          <p:cNvSpPr/>
          <p:nvPr/>
        </p:nvSpPr>
        <p:spPr>
          <a:xfrm>
            <a:off x="6388936" y="6310833"/>
            <a:ext cx="1018292" cy="369332"/>
          </a:xfrm>
          <a:prstGeom prst="rect">
            <a:avLst/>
          </a:prstGeom>
        </p:spPr>
        <p:txBody>
          <a:bodyPr wrap="none">
            <a:spAutoFit/>
          </a:bodyPr>
          <a:lstStyle/>
          <a:p>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(11)</a:t>
            </a:r>
            <a:r>
              <a:rPr lang="zh-CN" altLang="en-US"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分配</a:t>
            </a:r>
            <a:endParaRPr lang="zh-CN" altLang="en-US" dirty="0"/>
          </a:p>
        </p:txBody>
      </p:sp>
      <p:sp>
        <p:nvSpPr>
          <p:cNvPr id="33"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116564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1000"/>
                                        <p:tgtEl>
                                          <p:spTgt spid="11">
                                            <p:txEl>
                                              <p:pRg st="0" end="0"/>
                                            </p:txEl>
                                          </p:spTgt>
                                        </p:tgtEl>
                                      </p:cBhvr>
                                    </p:animEffect>
                                    <p:anim calcmode="lin" valueType="num">
                                      <p:cBhvr>
                                        <p:cTn id="4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4">
                                            <p:txEl>
                                              <p:pRg st="0" end="0"/>
                                            </p:txEl>
                                          </p:spTgt>
                                        </p:tgtEl>
                                        <p:attrNameLst>
                                          <p:attrName>style.visibility</p:attrName>
                                        </p:attrNameLst>
                                      </p:cBhvr>
                                      <p:to>
                                        <p:strVal val="visible"/>
                                      </p:to>
                                    </p:set>
                                    <p:animEffect transition="in" filter="fade">
                                      <p:cBhvr>
                                        <p:cTn id="63" dur="1000"/>
                                        <p:tgtEl>
                                          <p:spTgt spid="14">
                                            <p:txEl>
                                              <p:pRg st="0" end="0"/>
                                            </p:txEl>
                                          </p:spTgt>
                                        </p:tgtEl>
                                      </p:cBhvr>
                                    </p:animEffect>
                                    <p:anim calcmode="lin" valueType="num">
                                      <p:cBhvr>
                                        <p:cTn id="6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anim calcmode="lin" valueType="num">
                                      <p:cBhvr>
                                        <p:cTn id="85" dur="1000" fill="hold"/>
                                        <p:tgtEl>
                                          <p:spTgt spid="17"/>
                                        </p:tgtEl>
                                        <p:attrNameLst>
                                          <p:attrName>ppt_x</p:attrName>
                                        </p:attrNameLst>
                                      </p:cBhvr>
                                      <p:tavLst>
                                        <p:tav tm="0">
                                          <p:val>
                                            <p:strVal val="#ppt_x"/>
                                          </p:val>
                                        </p:tav>
                                        <p:tav tm="100000">
                                          <p:val>
                                            <p:strVal val="#ppt_x"/>
                                          </p:val>
                                        </p:tav>
                                      </p:tavLst>
                                    </p:anim>
                                    <p:anim calcmode="lin" valueType="num">
                                      <p:cBhvr>
                                        <p:cTn id="8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8">
                                            <p:txEl>
                                              <p:pRg st="0" end="0"/>
                                            </p:txEl>
                                          </p:spTgt>
                                        </p:tgtEl>
                                        <p:attrNameLst>
                                          <p:attrName>style.visibility</p:attrName>
                                        </p:attrNameLst>
                                      </p:cBhvr>
                                      <p:to>
                                        <p:strVal val="visible"/>
                                      </p:to>
                                    </p:set>
                                    <p:animEffect transition="in" filter="fade">
                                      <p:cBhvr>
                                        <p:cTn id="91" dur="1000"/>
                                        <p:tgtEl>
                                          <p:spTgt spid="18">
                                            <p:txEl>
                                              <p:pRg st="0" end="0"/>
                                            </p:txEl>
                                          </p:spTgt>
                                        </p:tgtEl>
                                      </p:cBhvr>
                                    </p:animEffect>
                                    <p:anim calcmode="lin" valueType="num">
                                      <p:cBhvr>
                                        <p:cTn id="92"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3"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1000"/>
                                        <p:tgtEl>
                                          <p:spTgt spid="19"/>
                                        </p:tgtEl>
                                      </p:cBhvr>
                                    </p:animEffect>
                                    <p:anim calcmode="lin" valueType="num">
                                      <p:cBhvr>
                                        <p:cTn id="99" dur="1000" fill="hold"/>
                                        <p:tgtEl>
                                          <p:spTgt spid="19"/>
                                        </p:tgtEl>
                                        <p:attrNameLst>
                                          <p:attrName>ppt_x</p:attrName>
                                        </p:attrNameLst>
                                      </p:cBhvr>
                                      <p:tavLst>
                                        <p:tav tm="0">
                                          <p:val>
                                            <p:strVal val="#ppt_x"/>
                                          </p:val>
                                        </p:tav>
                                        <p:tav tm="100000">
                                          <p:val>
                                            <p:strVal val="#ppt_x"/>
                                          </p:val>
                                        </p:tav>
                                      </p:tavLst>
                                    </p:anim>
                                    <p:anim calcmode="lin" valueType="num">
                                      <p:cBhvr>
                                        <p:cTn id="10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1000"/>
                                        <p:tgtEl>
                                          <p:spTgt spid="21"/>
                                        </p:tgtEl>
                                      </p:cBhvr>
                                    </p:animEffect>
                                    <p:anim calcmode="lin" valueType="num">
                                      <p:cBhvr>
                                        <p:cTn id="113" dur="1000" fill="hold"/>
                                        <p:tgtEl>
                                          <p:spTgt spid="21"/>
                                        </p:tgtEl>
                                        <p:attrNameLst>
                                          <p:attrName>ppt_x</p:attrName>
                                        </p:attrNameLst>
                                      </p:cBhvr>
                                      <p:tavLst>
                                        <p:tav tm="0">
                                          <p:val>
                                            <p:strVal val="#ppt_x"/>
                                          </p:val>
                                        </p:tav>
                                        <p:tav tm="100000">
                                          <p:val>
                                            <p:strVal val="#ppt_x"/>
                                          </p:val>
                                        </p:tav>
                                      </p:tavLst>
                                    </p:anim>
                                    <p:anim calcmode="lin" valueType="num">
                                      <p:cBhvr>
                                        <p:cTn id="1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22"/>
                                        </p:tgtEl>
                                        <p:attrNameLst>
                                          <p:attrName>style.visibility</p:attrName>
                                        </p:attrNameLst>
                                      </p:cBhvr>
                                      <p:to>
                                        <p:strVal val="visible"/>
                                      </p:to>
                                    </p:set>
                                    <p:animEffect transition="in" filter="fade">
                                      <p:cBhvr>
                                        <p:cTn id="119" dur="1000"/>
                                        <p:tgtEl>
                                          <p:spTgt spid="22"/>
                                        </p:tgtEl>
                                      </p:cBhvr>
                                    </p:animEffect>
                                    <p:anim calcmode="lin" valueType="num">
                                      <p:cBhvr>
                                        <p:cTn id="120" dur="1000" fill="hold"/>
                                        <p:tgtEl>
                                          <p:spTgt spid="22"/>
                                        </p:tgtEl>
                                        <p:attrNameLst>
                                          <p:attrName>ppt_x</p:attrName>
                                        </p:attrNameLst>
                                      </p:cBhvr>
                                      <p:tavLst>
                                        <p:tav tm="0">
                                          <p:val>
                                            <p:strVal val="#ppt_x"/>
                                          </p:val>
                                        </p:tav>
                                        <p:tav tm="100000">
                                          <p:val>
                                            <p:strVal val="#ppt_x"/>
                                          </p:val>
                                        </p:tav>
                                      </p:tavLst>
                                    </p:anim>
                                    <p:anim calcmode="lin" valueType="num">
                                      <p:cBhvr>
                                        <p:cTn id="1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23"/>
                                        </p:tgtEl>
                                        <p:attrNameLst>
                                          <p:attrName>style.visibility</p:attrName>
                                        </p:attrNameLst>
                                      </p:cBhvr>
                                      <p:to>
                                        <p:strVal val="visible"/>
                                      </p:to>
                                    </p:set>
                                    <p:animEffect transition="in" filter="fade">
                                      <p:cBhvr>
                                        <p:cTn id="126" dur="1000"/>
                                        <p:tgtEl>
                                          <p:spTgt spid="23"/>
                                        </p:tgtEl>
                                      </p:cBhvr>
                                    </p:animEffect>
                                    <p:anim calcmode="lin" valueType="num">
                                      <p:cBhvr>
                                        <p:cTn id="127" dur="1000" fill="hold"/>
                                        <p:tgtEl>
                                          <p:spTgt spid="23"/>
                                        </p:tgtEl>
                                        <p:attrNameLst>
                                          <p:attrName>ppt_x</p:attrName>
                                        </p:attrNameLst>
                                      </p:cBhvr>
                                      <p:tavLst>
                                        <p:tav tm="0">
                                          <p:val>
                                            <p:strVal val="#ppt_x"/>
                                          </p:val>
                                        </p:tav>
                                        <p:tav tm="100000">
                                          <p:val>
                                            <p:strVal val="#ppt_x"/>
                                          </p:val>
                                        </p:tav>
                                      </p:tavLst>
                                    </p:anim>
                                    <p:anim calcmode="lin" valueType="num">
                                      <p:cBhvr>
                                        <p:cTn id="1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24"/>
                                        </p:tgtEl>
                                        <p:attrNameLst>
                                          <p:attrName>style.visibility</p:attrName>
                                        </p:attrNameLst>
                                      </p:cBhvr>
                                      <p:to>
                                        <p:strVal val="visible"/>
                                      </p:to>
                                    </p:set>
                                    <p:animEffect transition="in" filter="fade">
                                      <p:cBhvr>
                                        <p:cTn id="133" dur="1000"/>
                                        <p:tgtEl>
                                          <p:spTgt spid="24"/>
                                        </p:tgtEl>
                                      </p:cBhvr>
                                    </p:animEffect>
                                    <p:anim calcmode="lin" valueType="num">
                                      <p:cBhvr>
                                        <p:cTn id="134" dur="1000" fill="hold"/>
                                        <p:tgtEl>
                                          <p:spTgt spid="24"/>
                                        </p:tgtEl>
                                        <p:attrNameLst>
                                          <p:attrName>ppt_x</p:attrName>
                                        </p:attrNameLst>
                                      </p:cBhvr>
                                      <p:tavLst>
                                        <p:tav tm="0">
                                          <p:val>
                                            <p:strVal val="#ppt_x"/>
                                          </p:val>
                                        </p:tav>
                                        <p:tav tm="100000">
                                          <p:val>
                                            <p:strVal val="#ppt_x"/>
                                          </p:val>
                                        </p:tav>
                                      </p:tavLst>
                                    </p:anim>
                                    <p:anim calcmode="lin" valueType="num">
                                      <p:cBhvr>
                                        <p:cTn id="1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1000"/>
                                        <p:tgtEl>
                                          <p:spTgt spid="25"/>
                                        </p:tgtEl>
                                      </p:cBhvr>
                                    </p:animEffect>
                                    <p:anim calcmode="lin" valueType="num">
                                      <p:cBhvr>
                                        <p:cTn id="141" dur="1000" fill="hold"/>
                                        <p:tgtEl>
                                          <p:spTgt spid="25"/>
                                        </p:tgtEl>
                                        <p:attrNameLst>
                                          <p:attrName>ppt_x</p:attrName>
                                        </p:attrNameLst>
                                      </p:cBhvr>
                                      <p:tavLst>
                                        <p:tav tm="0">
                                          <p:val>
                                            <p:strVal val="#ppt_x"/>
                                          </p:val>
                                        </p:tav>
                                        <p:tav tm="100000">
                                          <p:val>
                                            <p:strVal val="#ppt_x"/>
                                          </p:val>
                                        </p:tav>
                                      </p:tavLst>
                                    </p:anim>
                                    <p:anim calcmode="lin" valueType="num">
                                      <p:cBhvr>
                                        <p:cTn id="14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fade">
                                      <p:cBhvr>
                                        <p:cTn id="147" dur="1000"/>
                                        <p:tgtEl>
                                          <p:spTgt spid="26"/>
                                        </p:tgtEl>
                                      </p:cBhvr>
                                    </p:animEffect>
                                    <p:anim calcmode="lin" valueType="num">
                                      <p:cBhvr>
                                        <p:cTn id="148" dur="1000" fill="hold"/>
                                        <p:tgtEl>
                                          <p:spTgt spid="26"/>
                                        </p:tgtEl>
                                        <p:attrNameLst>
                                          <p:attrName>ppt_x</p:attrName>
                                        </p:attrNameLst>
                                      </p:cBhvr>
                                      <p:tavLst>
                                        <p:tav tm="0">
                                          <p:val>
                                            <p:strVal val="#ppt_x"/>
                                          </p:val>
                                        </p:tav>
                                        <p:tav tm="100000">
                                          <p:val>
                                            <p:strVal val="#ppt_x"/>
                                          </p:val>
                                        </p:tav>
                                      </p:tavLst>
                                    </p:anim>
                                    <p:anim calcmode="lin" valueType="num">
                                      <p:cBhvr>
                                        <p:cTn id="14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27"/>
                                        </p:tgtEl>
                                        <p:attrNameLst>
                                          <p:attrName>style.visibility</p:attrName>
                                        </p:attrNameLst>
                                      </p:cBhvr>
                                      <p:to>
                                        <p:strVal val="visible"/>
                                      </p:to>
                                    </p:set>
                                    <p:animEffect transition="in" filter="fade">
                                      <p:cBhvr>
                                        <p:cTn id="154" dur="1000"/>
                                        <p:tgtEl>
                                          <p:spTgt spid="27"/>
                                        </p:tgtEl>
                                      </p:cBhvr>
                                    </p:animEffect>
                                    <p:anim calcmode="lin" valueType="num">
                                      <p:cBhvr>
                                        <p:cTn id="155" dur="1000" fill="hold"/>
                                        <p:tgtEl>
                                          <p:spTgt spid="27"/>
                                        </p:tgtEl>
                                        <p:attrNameLst>
                                          <p:attrName>ppt_x</p:attrName>
                                        </p:attrNameLst>
                                      </p:cBhvr>
                                      <p:tavLst>
                                        <p:tav tm="0">
                                          <p:val>
                                            <p:strVal val="#ppt_x"/>
                                          </p:val>
                                        </p:tav>
                                        <p:tav tm="100000">
                                          <p:val>
                                            <p:strVal val="#ppt_x"/>
                                          </p:val>
                                        </p:tav>
                                      </p:tavLst>
                                    </p:anim>
                                    <p:anim calcmode="lin" valueType="num">
                                      <p:cBhvr>
                                        <p:cTn id="1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28"/>
                                        </p:tgtEl>
                                        <p:attrNameLst>
                                          <p:attrName>style.visibility</p:attrName>
                                        </p:attrNameLst>
                                      </p:cBhvr>
                                      <p:to>
                                        <p:strVal val="visible"/>
                                      </p:to>
                                    </p:set>
                                    <p:animEffect transition="in" filter="fade">
                                      <p:cBhvr>
                                        <p:cTn id="161" dur="1000"/>
                                        <p:tgtEl>
                                          <p:spTgt spid="28"/>
                                        </p:tgtEl>
                                      </p:cBhvr>
                                    </p:animEffect>
                                    <p:anim calcmode="lin" valueType="num">
                                      <p:cBhvr>
                                        <p:cTn id="162" dur="1000" fill="hold"/>
                                        <p:tgtEl>
                                          <p:spTgt spid="28"/>
                                        </p:tgtEl>
                                        <p:attrNameLst>
                                          <p:attrName>ppt_x</p:attrName>
                                        </p:attrNameLst>
                                      </p:cBhvr>
                                      <p:tavLst>
                                        <p:tav tm="0">
                                          <p:val>
                                            <p:strVal val="#ppt_x"/>
                                          </p:val>
                                        </p:tav>
                                        <p:tav tm="100000">
                                          <p:val>
                                            <p:strVal val="#ppt_x"/>
                                          </p:val>
                                        </p:tav>
                                      </p:tavLst>
                                    </p:anim>
                                    <p:anim calcmode="lin" valueType="num">
                                      <p:cBhvr>
                                        <p:cTn id="16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29"/>
                                        </p:tgtEl>
                                        <p:attrNameLst>
                                          <p:attrName>style.visibility</p:attrName>
                                        </p:attrNameLst>
                                      </p:cBhvr>
                                      <p:to>
                                        <p:strVal val="visible"/>
                                      </p:to>
                                    </p:set>
                                    <p:animEffect transition="in" filter="fade">
                                      <p:cBhvr>
                                        <p:cTn id="168" dur="1000"/>
                                        <p:tgtEl>
                                          <p:spTgt spid="29"/>
                                        </p:tgtEl>
                                      </p:cBhvr>
                                    </p:animEffect>
                                    <p:anim calcmode="lin" valueType="num">
                                      <p:cBhvr>
                                        <p:cTn id="169" dur="1000" fill="hold"/>
                                        <p:tgtEl>
                                          <p:spTgt spid="29"/>
                                        </p:tgtEl>
                                        <p:attrNameLst>
                                          <p:attrName>ppt_x</p:attrName>
                                        </p:attrNameLst>
                                      </p:cBhvr>
                                      <p:tavLst>
                                        <p:tav tm="0">
                                          <p:val>
                                            <p:strVal val="#ppt_x"/>
                                          </p:val>
                                        </p:tav>
                                        <p:tav tm="100000">
                                          <p:val>
                                            <p:strVal val="#ppt_x"/>
                                          </p:val>
                                        </p:tav>
                                      </p:tavLst>
                                    </p:anim>
                                    <p:anim calcmode="lin" valueType="num">
                                      <p:cBhvr>
                                        <p:cTn id="17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grpId="0" nodeType="clickEffect">
                                  <p:stCondLst>
                                    <p:cond delay="0"/>
                                  </p:stCondLst>
                                  <p:childTnLst>
                                    <p:set>
                                      <p:cBhvr>
                                        <p:cTn id="174" dur="1" fill="hold">
                                          <p:stCondLst>
                                            <p:cond delay="0"/>
                                          </p:stCondLst>
                                        </p:cTn>
                                        <p:tgtEl>
                                          <p:spTgt spid="30"/>
                                        </p:tgtEl>
                                        <p:attrNameLst>
                                          <p:attrName>style.visibility</p:attrName>
                                        </p:attrNameLst>
                                      </p:cBhvr>
                                      <p:to>
                                        <p:strVal val="visible"/>
                                      </p:to>
                                    </p:set>
                                    <p:animEffect transition="in" filter="fade">
                                      <p:cBhvr>
                                        <p:cTn id="175" dur="1000"/>
                                        <p:tgtEl>
                                          <p:spTgt spid="30"/>
                                        </p:tgtEl>
                                      </p:cBhvr>
                                    </p:animEffect>
                                    <p:anim calcmode="lin" valueType="num">
                                      <p:cBhvr>
                                        <p:cTn id="176" dur="1000" fill="hold"/>
                                        <p:tgtEl>
                                          <p:spTgt spid="30"/>
                                        </p:tgtEl>
                                        <p:attrNameLst>
                                          <p:attrName>ppt_x</p:attrName>
                                        </p:attrNameLst>
                                      </p:cBhvr>
                                      <p:tavLst>
                                        <p:tav tm="0">
                                          <p:val>
                                            <p:strVal val="#ppt_x"/>
                                          </p:val>
                                        </p:tav>
                                        <p:tav tm="100000">
                                          <p:val>
                                            <p:strVal val="#ppt_x"/>
                                          </p:val>
                                        </p:tav>
                                      </p:tavLst>
                                    </p:anim>
                                    <p:anim calcmode="lin" valueType="num">
                                      <p:cBhvr>
                                        <p:cTn id="17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2" presetClass="entr" presetSubtype="0" fill="hold" grpId="0" nodeType="clickEffect">
                                  <p:stCondLst>
                                    <p:cond delay="0"/>
                                  </p:stCondLst>
                                  <p:childTnLst>
                                    <p:set>
                                      <p:cBhvr>
                                        <p:cTn id="181" dur="1" fill="hold">
                                          <p:stCondLst>
                                            <p:cond delay="0"/>
                                          </p:stCondLst>
                                        </p:cTn>
                                        <p:tgtEl>
                                          <p:spTgt spid="31"/>
                                        </p:tgtEl>
                                        <p:attrNameLst>
                                          <p:attrName>style.visibility</p:attrName>
                                        </p:attrNameLst>
                                      </p:cBhvr>
                                      <p:to>
                                        <p:strVal val="visible"/>
                                      </p:to>
                                    </p:set>
                                    <p:animEffect transition="in" filter="fade">
                                      <p:cBhvr>
                                        <p:cTn id="182" dur="1000"/>
                                        <p:tgtEl>
                                          <p:spTgt spid="31"/>
                                        </p:tgtEl>
                                      </p:cBhvr>
                                    </p:animEffect>
                                    <p:anim calcmode="lin" valueType="num">
                                      <p:cBhvr>
                                        <p:cTn id="183" dur="1000" fill="hold"/>
                                        <p:tgtEl>
                                          <p:spTgt spid="31"/>
                                        </p:tgtEl>
                                        <p:attrNameLst>
                                          <p:attrName>ppt_x</p:attrName>
                                        </p:attrNameLst>
                                      </p:cBhvr>
                                      <p:tavLst>
                                        <p:tav tm="0">
                                          <p:val>
                                            <p:strVal val="#ppt_x"/>
                                          </p:val>
                                        </p:tav>
                                        <p:tav tm="100000">
                                          <p:val>
                                            <p:strVal val="#ppt_x"/>
                                          </p:val>
                                        </p:tav>
                                      </p:tavLst>
                                    </p:anim>
                                    <p:anim calcmode="lin" valueType="num">
                                      <p:cBhvr>
                                        <p:cTn id="18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32"/>
                                        </p:tgtEl>
                                        <p:attrNameLst>
                                          <p:attrName>style.visibility</p:attrName>
                                        </p:attrNameLst>
                                      </p:cBhvr>
                                      <p:to>
                                        <p:strVal val="visible"/>
                                      </p:to>
                                    </p:set>
                                    <p:animEffect transition="in" filter="fade">
                                      <p:cBhvr>
                                        <p:cTn id="189" dur="1000"/>
                                        <p:tgtEl>
                                          <p:spTgt spid="32"/>
                                        </p:tgtEl>
                                      </p:cBhvr>
                                    </p:animEffect>
                                    <p:anim calcmode="lin" valueType="num">
                                      <p:cBhvr>
                                        <p:cTn id="190" dur="1000" fill="hold"/>
                                        <p:tgtEl>
                                          <p:spTgt spid="32"/>
                                        </p:tgtEl>
                                        <p:attrNameLst>
                                          <p:attrName>ppt_x</p:attrName>
                                        </p:attrNameLst>
                                      </p:cBhvr>
                                      <p:tavLst>
                                        <p:tav tm="0">
                                          <p:val>
                                            <p:strVal val="#ppt_x"/>
                                          </p:val>
                                        </p:tav>
                                        <p:tav tm="100000">
                                          <p:val>
                                            <p:strVal val="#ppt_x"/>
                                          </p:val>
                                        </p:tav>
                                      </p:tavLst>
                                    </p:anim>
                                    <p:anim calcmode="lin" valueType="num">
                                      <p:cBhvr>
                                        <p:cTn id="19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2" grpId="0"/>
      <p:bldP spid="13" grpId="0"/>
      <p:bldP spid="15" grpId="0"/>
      <p:bldP spid="16" grpId="0"/>
      <p:bldP spid="17"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5B6E0C-18EB-4F19-AE66-866F331A909A}"/>
              </a:ext>
            </a:extLst>
          </p:cNvPr>
          <p:cNvSpPr/>
          <p:nvPr/>
        </p:nvSpPr>
        <p:spPr>
          <a:xfrm>
            <a:off x="822960" y="1024243"/>
            <a:ext cx="1909497"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推理</a:t>
            </a:r>
            <a:r>
              <a:rPr lang="zh-CN" altLang="en-US" sz="2400" b="1" dirty="0">
                <a:solidFill>
                  <a:srgbClr val="3333FF"/>
                </a:solidFill>
                <a:latin typeface="华文中宋" panose="02010600040101010101" pitchFamily="2" charset="-122"/>
                <a:ea typeface="华文中宋" panose="02010600040101010101" pitchFamily="2" charset="-122"/>
              </a:rPr>
              <a:t>演算</a:t>
            </a:r>
            <a:r>
              <a:rPr lang="en-US" altLang="zh-CN" sz="2400" b="1" dirty="0">
                <a:solidFill>
                  <a:srgbClr val="3333FF"/>
                </a:solidFill>
                <a:latin typeface="华文中宋" panose="02010600040101010101" pitchFamily="2" charset="-122"/>
                <a:ea typeface="华文中宋" panose="02010600040101010101" pitchFamily="2" charset="-122"/>
              </a:rPr>
              <a:t>(</a:t>
            </a:r>
            <a:r>
              <a:rPr lang="zh-CN" altLang="en-US" sz="2400" b="1" dirty="0">
                <a:solidFill>
                  <a:srgbClr val="3333FF"/>
                </a:solidFill>
                <a:latin typeface="华文中宋" panose="02010600040101010101" pitchFamily="2" charset="-122"/>
                <a:ea typeface="华文中宋" panose="02010600040101010101" pitchFamily="2" charset="-122"/>
              </a:rPr>
              <a:t>续</a:t>
            </a:r>
            <a:r>
              <a:rPr lang="en-US" altLang="zh-CN" sz="2400" b="1" dirty="0">
                <a:solidFill>
                  <a:srgbClr val="3333FF"/>
                </a:solidFill>
                <a:latin typeface="华文中宋" panose="02010600040101010101" pitchFamily="2" charset="-122"/>
                <a:ea typeface="华文中宋" panose="02010600040101010101" pitchFamily="2" charset="-122"/>
              </a:rPr>
              <a:t>)</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17FFC31B-BF45-43D6-938A-CA2C72C390A5}"/>
              </a:ext>
            </a:extLst>
          </p:cNvPr>
          <p:cNvSpPr/>
          <p:nvPr/>
        </p:nvSpPr>
        <p:spPr>
          <a:xfrm>
            <a:off x="1205345" y="1614449"/>
            <a:ext cx="2813591" cy="441596"/>
          </a:xfrm>
          <a:prstGeom prst="rect">
            <a:avLst/>
          </a:prstGeom>
        </p:spPr>
        <p:txBody>
          <a:bodyPr wrap="non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分析下面推理的正确性</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170B65DD-5220-436A-BFFD-F4635FC2B544}"/>
              </a:ext>
            </a:extLst>
          </p:cNvPr>
          <p:cNvSpPr/>
          <p:nvPr/>
        </p:nvSpPr>
        <p:spPr>
          <a:xfrm>
            <a:off x="1417039" y="2289590"/>
            <a:ext cx="3005951"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&gt;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前提</a:t>
            </a:r>
          </a:p>
        </p:txBody>
      </p:sp>
      <p:sp>
        <p:nvSpPr>
          <p:cNvPr id="7" name="矩形 6">
            <a:extLst>
              <a:ext uri="{FF2B5EF4-FFF2-40B4-BE49-F238E27FC236}">
                <a16:creationId xmlns:a16="http://schemas.microsoft.com/office/drawing/2014/main" id="{DDF56997-62B0-4313-AC8D-96103F5FD344}"/>
              </a:ext>
            </a:extLst>
          </p:cNvPr>
          <p:cNvSpPr/>
          <p:nvPr/>
        </p:nvSpPr>
        <p:spPr>
          <a:xfrm>
            <a:off x="1360131" y="2689700"/>
            <a:ext cx="3188693" cy="400110"/>
          </a:xfrm>
          <a:prstGeom prst="rect">
            <a:avLst/>
          </a:prstGeom>
        </p:spPr>
        <p:txBody>
          <a:bodyPr wrap="none">
            <a:spAutoFit/>
          </a:bodyPr>
          <a:lstStyle/>
          <a:p>
            <a:r>
              <a:rPr lang="zh-CN" altLang="en-US" dirty="0"/>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&gt;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p>
        </p:txBody>
      </p:sp>
      <p:sp>
        <p:nvSpPr>
          <p:cNvPr id="8" name="矩形 7">
            <a:extLst>
              <a:ext uri="{FF2B5EF4-FFF2-40B4-BE49-F238E27FC236}">
                <a16:creationId xmlns:a16="http://schemas.microsoft.com/office/drawing/2014/main" id="{2B8FBBF6-9DFA-4A90-B83C-EF1B86C9422E}"/>
              </a:ext>
            </a:extLst>
          </p:cNvPr>
          <p:cNvSpPr/>
          <p:nvPr/>
        </p:nvSpPr>
        <p:spPr>
          <a:xfrm>
            <a:off x="1417039" y="3089810"/>
            <a:ext cx="3147015" cy="338554"/>
          </a:xfrm>
          <a:prstGeom prst="rect">
            <a:avLst/>
          </a:prstGeom>
        </p:spPr>
        <p:txBody>
          <a:bodyPr wrap="none">
            <a:spAutoFit/>
          </a:bodyPr>
          <a:lstStyle/>
          <a:p>
            <a:pPr>
              <a:lnSpc>
                <a:spcPct val="8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b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p>
        </p:txBody>
      </p:sp>
      <p:sp>
        <p:nvSpPr>
          <p:cNvPr id="9" name="矩形 8">
            <a:extLst>
              <a:ext uri="{FF2B5EF4-FFF2-40B4-BE49-F238E27FC236}">
                <a16:creationId xmlns:a16="http://schemas.microsoft.com/office/drawing/2014/main" id="{D77CAF2B-1EA1-4117-9604-682ACC3A90C3}"/>
              </a:ext>
            </a:extLst>
          </p:cNvPr>
          <p:cNvSpPr/>
          <p:nvPr/>
        </p:nvSpPr>
        <p:spPr>
          <a:xfrm>
            <a:off x="1325667" y="3395836"/>
            <a:ext cx="3188693" cy="400110"/>
          </a:xfrm>
          <a:prstGeom prst="rect">
            <a:avLst/>
          </a:prstGeom>
        </p:spPr>
        <p:txBody>
          <a:bodyPr wrap="square">
            <a:spAutoFit/>
          </a:bodyPr>
          <a:lstStyle/>
          <a:p>
            <a:r>
              <a:rPr lang="zh-CN" altLang="en-US" dirty="0"/>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&gt;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引入</a:t>
            </a:r>
          </a:p>
        </p:txBody>
      </p:sp>
      <p:sp>
        <p:nvSpPr>
          <p:cNvPr id="10" name="矩形 9">
            <a:extLst>
              <a:ext uri="{FF2B5EF4-FFF2-40B4-BE49-F238E27FC236}">
                <a16:creationId xmlns:a16="http://schemas.microsoft.com/office/drawing/2014/main" id="{1A5844F6-FBD1-4524-AA4E-A59133B56CE6}"/>
              </a:ext>
            </a:extLst>
          </p:cNvPr>
          <p:cNvSpPr/>
          <p:nvPr/>
        </p:nvSpPr>
        <p:spPr>
          <a:xfrm>
            <a:off x="1394594" y="3824755"/>
            <a:ext cx="3188693" cy="338554"/>
          </a:xfrm>
          <a:prstGeom prst="rect">
            <a:avLst/>
          </a:prstGeom>
        </p:spPr>
        <p:txBody>
          <a:bodyPr wrap="none">
            <a:spAutoFit/>
          </a:bodyPr>
          <a:lstStyle/>
          <a:p>
            <a:pPr>
              <a:lnSpc>
                <a:spcPct val="8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(5)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b</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&gt;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b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p>
        </p:txBody>
      </p:sp>
      <p:sp>
        <p:nvSpPr>
          <p:cNvPr id="11" name="矩形 10">
            <a:extLst>
              <a:ext uri="{FF2B5EF4-FFF2-40B4-BE49-F238E27FC236}">
                <a16:creationId xmlns:a16="http://schemas.microsoft.com/office/drawing/2014/main" id="{D0E367B7-D379-434A-B665-406D1DA642EB}"/>
              </a:ext>
            </a:extLst>
          </p:cNvPr>
          <p:cNvSpPr/>
          <p:nvPr/>
        </p:nvSpPr>
        <p:spPr>
          <a:xfrm>
            <a:off x="1417039" y="4136460"/>
            <a:ext cx="3188693" cy="338554"/>
          </a:xfrm>
          <a:prstGeom prst="rect">
            <a:avLst/>
          </a:prstGeom>
        </p:spPr>
        <p:txBody>
          <a:bodyPr wrap="none">
            <a:spAutoFit/>
          </a:bodyPr>
          <a:lstStyle/>
          <a:p>
            <a:pPr>
              <a:lnSpc>
                <a:spcPct val="8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(6)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&gt;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F1D20453-2134-4E3F-9551-B7FCA705E729}"/>
              </a:ext>
            </a:extLst>
          </p:cNvPr>
          <p:cNvSpPr/>
          <p:nvPr/>
        </p:nvSpPr>
        <p:spPr>
          <a:xfrm>
            <a:off x="4583287" y="2720478"/>
            <a:ext cx="3716082" cy="338554"/>
          </a:xfrm>
          <a:prstGeom prst="rect">
            <a:avLst/>
          </a:prstGeom>
        </p:spPr>
        <p:txBody>
          <a:bodyPr wrap="none">
            <a:spAutoFit/>
          </a:bodyPr>
          <a:lstStyle/>
          <a:p>
            <a:pPr>
              <a:lnSpc>
                <a:spcPct val="8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到</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应记住</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是依赖于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3" name="矩形 12">
            <a:extLst>
              <a:ext uri="{FF2B5EF4-FFF2-40B4-BE49-F238E27FC236}">
                <a16:creationId xmlns:a16="http://schemas.microsoft.com/office/drawing/2014/main" id="{6B50B782-4B5B-44BC-9B8F-AC70A23D5782}"/>
              </a:ext>
            </a:extLst>
          </p:cNvPr>
          <p:cNvSpPr/>
          <p:nvPr/>
        </p:nvSpPr>
        <p:spPr>
          <a:xfrm>
            <a:off x="4571268" y="3052591"/>
            <a:ext cx="3025187" cy="338554"/>
          </a:xfrm>
          <a:prstGeom prst="rect">
            <a:avLst/>
          </a:prstGeom>
        </p:spPr>
        <p:txBody>
          <a:bodyPr wrap="none">
            <a:spAutoFit/>
          </a:bodyPr>
          <a:lstStyle/>
          <a:p>
            <a:pPr>
              <a:lnSpc>
                <a:spcPct val="80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到</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b</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是依赖于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4" name="矩形 13">
            <a:extLst>
              <a:ext uri="{FF2B5EF4-FFF2-40B4-BE49-F238E27FC236}">
                <a16:creationId xmlns:a16="http://schemas.microsoft.com/office/drawing/2014/main" id="{590411C4-A902-4DA7-8D0B-0A81F735C688}"/>
              </a:ext>
            </a:extLst>
          </p:cNvPr>
          <p:cNvSpPr/>
          <p:nvPr/>
        </p:nvSpPr>
        <p:spPr>
          <a:xfrm>
            <a:off x="4564054" y="3421204"/>
            <a:ext cx="4328429" cy="338554"/>
          </a:xfrm>
          <a:prstGeom prst="rect">
            <a:avLst/>
          </a:prstGeom>
        </p:spPr>
        <p:txBody>
          <a:bodyPr wrap="none">
            <a:spAutoFit/>
          </a:bodyPr>
          <a:lstStyle/>
          <a:p>
            <a:pPr>
              <a:lnSpc>
                <a:spcPct val="8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到</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不成立</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因为</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b</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是依赖于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z</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5" name="矩形 14">
            <a:extLst>
              <a:ext uri="{FF2B5EF4-FFF2-40B4-BE49-F238E27FC236}">
                <a16:creationId xmlns:a16="http://schemas.microsoft.com/office/drawing/2014/main" id="{44190209-C038-4B72-AF33-116C2CE89F4C}"/>
              </a:ext>
            </a:extLst>
          </p:cNvPr>
          <p:cNvSpPr/>
          <p:nvPr/>
        </p:nvSpPr>
        <p:spPr>
          <a:xfrm>
            <a:off x="4571268" y="4117766"/>
            <a:ext cx="3445174" cy="338554"/>
          </a:xfrm>
          <a:prstGeom prst="rect">
            <a:avLst/>
          </a:prstGeom>
        </p:spPr>
        <p:txBody>
          <a:bodyPr wrap="none">
            <a:spAutoFit/>
          </a:bodyPr>
          <a:lstStyle/>
          <a:p>
            <a:pPr>
              <a:lnSpc>
                <a:spcPct val="80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从</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(5)</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到</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(6)</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也错</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因为</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b</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是常项</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6"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14072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1000"/>
                                        <p:tgtEl>
                                          <p:spTgt spid="9">
                                            <p:txEl>
                                              <p:pRg st="0" end="0"/>
                                            </p:txEl>
                                          </p:spTgt>
                                        </p:tgtEl>
                                      </p:cBhvr>
                                    </p:animEffect>
                                    <p:anim calcmode="lin" valueType="num">
                                      <p:cBhvr>
                                        <p:cTn id="4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xEl>
                                              <p:pRg st="0" end="0"/>
                                            </p:txEl>
                                          </p:spTgt>
                                        </p:tgtEl>
                                        <p:attrNameLst>
                                          <p:attrName>style.visibility</p:attrName>
                                        </p:attrNameLst>
                                      </p:cBhvr>
                                      <p:to>
                                        <p:strVal val="visible"/>
                                      </p:to>
                                    </p:set>
                                    <p:animEffect transition="in" filter="fade">
                                      <p:cBhvr>
                                        <p:cTn id="63" dur="1000"/>
                                        <p:tgtEl>
                                          <p:spTgt spid="11">
                                            <p:txEl>
                                              <p:pRg st="0" end="0"/>
                                            </p:txEl>
                                          </p:spTgt>
                                        </p:tgtEl>
                                      </p:cBhvr>
                                    </p:animEffect>
                                    <p:anim calcmode="lin" valueType="num">
                                      <p:cBhvr>
                                        <p:cTn id="6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2" grpId="0"/>
      <p:bldP spid="13"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280898D-E903-4BC5-9347-7D8BE5FD8210}"/>
              </a:ext>
            </a:extLst>
          </p:cNvPr>
          <p:cNvSpPr/>
          <p:nvPr/>
        </p:nvSpPr>
        <p:spPr>
          <a:xfrm>
            <a:off x="806335" y="1129907"/>
            <a:ext cx="3262432"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谓词逻辑的归结推理法</a:t>
            </a:r>
          </a:p>
        </p:txBody>
      </p:sp>
      <p:sp>
        <p:nvSpPr>
          <p:cNvPr id="5" name="矩形 4">
            <a:extLst>
              <a:ext uri="{FF2B5EF4-FFF2-40B4-BE49-F238E27FC236}">
                <a16:creationId xmlns:a16="http://schemas.microsoft.com/office/drawing/2014/main" id="{8A2ABBF9-2916-4969-87C8-345B9B306E82}"/>
              </a:ext>
            </a:extLst>
          </p:cNvPr>
          <p:cNvSpPr/>
          <p:nvPr/>
        </p:nvSpPr>
        <p:spPr>
          <a:xfrm>
            <a:off x="1165412" y="1857994"/>
            <a:ext cx="6340982" cy="86177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归结证明法可推广到</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谓词逻辑，证明</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过程同</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命题逻辑，只不过</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要考虑量词和个体变元带来的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复杂性；</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89E74174-330B-4813-BB2E-83371DFA2DA9}"/>
              </a:ext>
            </a:extLst>
          </p:cNvPr>
          <p:cNvSpPr/>
          <p:nvPr/>
        </p:nvSpPr>
        <p:spPr>
          <a:xfrm>
            <a:off x="1165412" y="2826456"/>
            <a:ext cx="6124850" cy="861774"/>
          </a:xfrm>
          <a:prstGeom prst="rect">
            <a:avLst/>
          </a:prstGeom>
        </p:spPr>
        <p:txBody>
          <a:bodyPr wrap="squar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使用推理规则的推理演算灵活而技巧性</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强；归结</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法较为</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机械，容易</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使用计算机</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来实现。</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97016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425734E-A8DD-4547-A5DE-2828F4E8FF62}"/>
              </a:ext>
            </a:extLst>
          </p:cNvPr>
          <p:cNvSpPr/>
          <p:nvPr/>
        </p:nvSpPr>
        <p:spPr>
          <a:xfrm>
            <a:off x="994591" y="1074011"/>
            <a:ext cx="2130711"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归结证明过程</a:t>
            </a:r>
            <a:r>
              <a:rPr lang="en-US" altLang="zh-CN" sz="2400" b="1" dirty="0">
                <a:solidFill>
                  <a:srgbClr val="3333FF"/>
                </a:solidFill>
                <a:latin typeface="华文中宋" panose="02010600040101010101" pitchFamily="2" charset="-122"/>
                <a:ea typeface="华文中宋" panose="02010600040101010101" pitchFamily="2" charset="-122"/>
              </a:rPr>
              <a:t>:</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261FBD6F-7C94-4CA9-9709-34E82D3EB79A}"/>
              </a:ext>
            </a:extLst>
          </p:cNvPr>
          <p:cNvSpPr/>
          <p:nvPr/>
        </p:nvSpPr>
        <p:spPr>
          <a:xfrm>
            <a:off x="1139137" y="1703576"/>
            <a:ext cx="6633263" cy="369332"/>
          </a:xfrm>
          <a:prstGeom prst="rect">
            <a:avLst/>
          </a:prstGeom>
        </p:spPr>
        <p:txBody>
          <a:bodyPr wrap="square">
            <a:spAutoFit/>
          </a:bodyPr>
          <a:lstStyle/>
          <a:p>
            <a:pPr>
              <a:lnSpc>
                <a:spcPct val="9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回想：为</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证明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可</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等价地证明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是矛盾</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式；</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775DAA0B-6F66-4A70-93B3-E7966774A3F7}"/>
              </a:ext>
            </a:extLst>
          </p:cNvPr>
          <p:cNvSpPr/>
          <p:nvPr/>
        </p:nvSpPr>
        <p:spPr>
          <a:xfrm>
            <a:off x="1139137" y="2166828"/>
            <a:ext cx="2997937" cy="369332"/>
          </a:xfrm>
          <a:prstGeom prst="rect">
            <a:avLst/>
          </a:prstGeom>
        </p:spPr>
        <p:txBody>
          <a:bodyPr wrap="none">
            <a:spAutoFit/>
          </a:bodyPr>
          <a:lstStyle/>
          <a:p>
            <a:pPr>
              <a:lnSpc>
                <a:spcPct val="9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建立</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的</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子句集</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E0433C87-2F78-4A03-9911-40F54B061D76}"/>
              </a:ext>
            </a:extLst>
          </p:cNvPr>
          <p:cNvSpPr/>
          <p:nvPr/>
        </p:nvSpPr>
        <p:spPr>
          <a:xfrm>
            <a:off x="1487270" y="2615519"/>
            <a:ext cx="5960934" cy="861774"/>
          </a:xfrm>
          <a:prstGeom prst="rect">
            <a:avLst/>
          </a:prstGeom>
        </p:spPr>
        <p:txBody>
          <a:bodyPr wrap="square">
            <a:spAutoFit/>
          </a:bodyPr>
          <a:lstStyle/>
          <a:p>
            <a:pPr>
              <a:lnSpc>
                <a:spcPct val="125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将</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化成等值的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前束范式，进而</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化成</a:t>
            </a:r>
            <a:r>
              <a:rPr lang="en-US" altLang="zh-CN" sz="2000" b="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Skolem</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范式</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消去</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，得到</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仅含</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的公式</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BE612A3D-0B79-4605-9816-5FD9972B729F}"/>
              </a:ext>
            </a:extLst>
          </p:cNvPr>
          <p:cNvSpPr/>
          <p:nvPr/>
        </p:nvSpPr>
        <p:spPr>
          <a:xfrm>
            <a:off x="1810693" y="3521643"/>
            <a:ext cx="4572000" cy="477054"/>
          </a:xfrm>
          <a:prstGeom prst="rect">
            <a:avLst/>
          </a:prstGeom>
        </p:spPr>
        <p:txBody>
          <a:bodyPr>
            <a:spAutoFit/>
          </a:bodyPr>
          <a:lstStyle/>
          <a:p>
            <a:pPr marL="0" lvl="1">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回忆</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满足  </a:t>
            </a:r>
            <a:r>
              <a:rPr lang="en-US" altLang="zh-CN" sz="2000" b="1" i="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iff</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不可满足</a:t>
            </a:r>
          </a:p>
        </p:txBody>
      </p:sp>
      <p:sp>
        <p:nvSpPr>
          <p:cNvPr id="9" name="矩形 8">
            <a:extLst>
              <a:ext uri="{FF2B5EF4-FFF2-40B4-BE49-F238E27FC236}">
                <a16:creationId xmlns:a16="http://schemas.microsoft.com/office/drawing/2014/main" id="{36D394A6-14FD-475E-8556-E14B55BE6D60}"/>
              </a:ext>
            </a:extLst>
          </p:cNvPr>
          <p:cNvSpPr/>
          <p:nvPr/>
        </p:nvSpPr>
        <p:spPr>
          <a:xfrm>
            <a:off x="1487270" y="4060636"/>
            <a:ext cx="5960934" cy="861774"/>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再将</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中的</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省略，并</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将</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母式</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已合取范式化</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中的合取词</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以</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表示，便</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得子句集</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3FC705F0-217A-4F65-875E-2B3678BAFA6B}"/>
              </a:ext>
            </a:extLst>
          </p:cNvPr>
          <p:cNvSpPr/>
          <p:nvPr/>
        </p:nvSpPr>
        <p:spPr>
          <a:xfrm>
            <a:off x="1810693" y="4979891"/>
            <a:ext cx="2747868" cy="441596"/>
          </a:xfrm>
          <a:prstGeom prst="rect">
            <a:avLst/>
          </a:prstGeom>
        </p:spPr>
        <p:txBody>
          <a:bodyPr wrap="none">
            <a:spAutoFit/>
          </a:bodyPr>
          <a:lstStyle/>
          <a:p>
            <a:pPr marL="0" lvl="1">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是同不可满足的</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5C04F0B8-524F-4B3C-BE41-3349FC206E5B}"/>
              </a:ext>
            </a:extLst>
          </p:cNvPr>
          <p:cNvSpPr/>
          <p:nvPr/>
        </p:nvSpPr>
        <p:spPr>
          <a:xfrm>
            <a:off x="1810693" y="5539126"/>
            <a:ext cx="2731838" cy="369332"/>
          </a:xfrm>
          <a:prstGeom prst="rect">
            <a:avLst/>
          </a:prstGeom>
        </p:spPr>
        <p:txBody>
          <a:bodyPr wrap="none">
            <a:spAutoFit/>
          </a:bodyPr>
          <a:lstStyle/>
          <a:p>
            <a:pPr marL="0" lvl="1">
              <a:lnSpc>
                <a:spcPct val="90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中的变元均被</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约束</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12"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206763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1000"/>
                                        <p:tgtEl>
                                          <p:spTgt spid="10">
                                            <p:txEl>
                                              <p:pRg st="0" end="0"/>
                                            </p:txEl>
                                          </p:spTgt>
                                        </p:tgtEl>
                                      </p:cBhvr>
                                    </p:animEffect>
                                    <p:anim calcmode="lin" valueType="num">
                                      <p:cBhvr>
                                        <p:cTn id="4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AB5E39C-7D78-452F-A377-65BA51DEDA3B}"/>
              </a:ext>
            </a:extLst>
          </p:cNvPr>
          <p:cNvSpPr/>
          <p:nvPr/>
        </p:nvSpPr>
        <p:spPr>
          <a:xfrm>
            <a:off x="947088" y="976299"/>
            <a:ext cx="2525050" cy="461665"/>
          </a:xfrm>
          <a:prstGeom prst="rect">
            <a:avLst/>
          </a:prstGeom>
        </p:spPr>
        <p:txBody>
          <a:bodyPr wrap="none">
            <a:spAutoFit/>
          </a:bodyPr>
          <a:lstStyle/>
          <a:p>
            <a:r>
              <a:rPr lang="zh-CN" altLang="en-US" sz="2400" b="1" dirty="0">
                <a:solidFill>
                  <a:srgbClr val="3333FF"/>
                </a:solidFill>
                <a:latin typeface="华文中宋" panose="02010600040101010101" pitchFamily="2" charset="-122"/>
                <a:ea typeface="华文中宋" panose="02010600040101010101" pitchFamily="2" charset="-122"/>
              </a:rPr>
              <a:t>归结证明过程</a:t>
            </a:r>
            <a:r>
              <a:rPr lang="en-US" altLang="zh-CN" sz="2400" b="1" dirty="0">
                <a:solidFill>
                  <a:srgbClr val="3333FF"/>
                </a:solidFill>
                <a:latin typeface="华文中宋" panose="02010600040101010101" pitchFamily="2" charset="-122"/>
                <a:ea typeface="华文中宋" panose="02010600040101010101" pitchFamily="2" charset="-122"/>
              </a:rPr>
              <a:t>(</a:t>
            </a:r>
            <a:r>
              <a:rPr lang="zh-CN" altLang="en-US" sz="2400" b="1" dirty="0">
                <a:solidFill>
                  <a:srgbClr val="3333FF"/>
                </a:solidFill>
                <a:latin typeface="华文中宋" panose="02010600040101010101" pitchFamily="2" charset="-122"/>
                <a:ea typeface="华文中宋" panose="02010600040101010101" pitchFamily="2" charset="-122"/>
              </a:rPr>
              <a:t>续</a:t>
            </a:r>
            <a:r>
              <a:rPr lang="en-US" altLang="zh-CN" sz="2400" b="1" dirty="0">
                <a:solidFill>
                  <a:srgbClr val="3333FF"/>
                </a:solidFill>
                <a:latin typeface="华文中宋" panose="02010600040101010101" pitchFamily="2" charset="-122"/>
                <a:ea typeface="华文中宋" panose="02010600040101010101" pitchFamily="2" charset="-122"/>
              </a:rPr>
              <a:t>)</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8460E87A-5E54-4B81-96B4-0EA9EDDEDD1D}"/>
              </a:ext>
            </a:extLst>
          </p:cNvPr>
          <p:cNvSpPr/>
          <p:nvPr/>
        </p:nvSpPr>
        <p:spPr>
          <a:xfrm>
            <a:off x="1316345" y="1642752"/>
            <a:ext cx="2569934" cy="369332"/>
          </a:xfrm>
          <a:prstGeom prst="rect">
            <a:avLst/>
          </a:prstGeom>
        </p:spPr>
        <p:txBody>
          <a:bodyPr wrap="none">
            <a:spAutoFit/>
          </a:bodyPr>
          <a:lstStyle/>
          <a:p>
            <a:pPr marL="342900" lvl="2" indent="-342900">
              <a:lnSpc>
                <a:spcPct val="9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进行一步归结</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93ECDDC-3810-495F-9EF8-E3F1675B63B5}"/>
                  </a:ext>
                </a:extLst>
              </p:cNvPr>
              <p:cNvSpPr/>
              <p:nvPr/>
            </p:nvSpPr>
            <p:spPr>
              <a:xfrm>
                <a:off x="1621471" y="2186095"/>
                <a:ext cx="5835046" cy="861774"/>
              </a:xfrm>
              <a:prstGeom prst="rect">
                <a:avLst/>
              </a:prstGeom>
            </p:spPr>
            <p:txBody>
              <a:bodyPr wrap="square">
                <a:spAutoFit/>
              </a:bodyPr>
              <a:lstStyle/>
              <a:p>
                <a:pPr marL="0" lvl="2" indent="-342900">
                  <a:lnSpc>
                    <a:spcPct val="125000"/>
                  </a:lnSpc>
                  <a:buFont typeface="Wingdings" panose="05000000000000000000" pitchFamily="2" charset="2"/>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若</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S</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中有两个子句</a:t>
                </a:r>
                <a14:m>
                  <m:oMath xmlns:m="http://schemas.openxmlformats.org/officeDocument/2006/math">
                    <m:sSub>
                      <m:sSubPr>
                        <m:ctrlP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14:m>
                  <m:oMath xmlns:m="http://schemas.openxmlformats.org/officeDocument/2006/math">
                    <m:sSub>
                      <m:sSubPr>
                        <m:ctrlPr>
                          <a:rPr lang="en-US" altLang="zh-CN" sz="2000" b="1" i="1" smtClean="0">
                            <a:solidFill>
                              <a:srgbClr val="FF0000"/>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smtClean="0">
                            <a:solidFill>
                              <a:srgbClr val="FF0000"/>
                            </a:solidFill>
                            <a:latin typeface="Cambria Math" panose="02040503050406030204" pitchFamily="18" charset="0"/>
                            <a:ea typeface="华文中宋" panose="02010600040101010101" pitchFamily="2" charset="-122"/>
                            <a:cs typeface="Times New Roman" panose="02020603050405020304" pitchFamily="18" charset="0"/>
                          </a:rPr>
                          <m:t>𝑳</m:t>
                        </m:r>
                      </m:e>
                      <m:sub>
                        <m:r>
                          <a:rPr lang="en-US" altLang="zh-CN" sz="2000" b="1" i="1">
                            <a:solidFill>
                              <a:srgbClr val="FF0000"/>
                            </a:solidFill>
                            <a:latin typeface="Cambria Math" panose="02040503050406030204" pitchFamily="18" charset="0"/>
                            <a:ea typeface="华文中宋" panose="02010600040101010101" pitchFamily="2" charset="-122"/>
                            <a:cs typeface="Times New Roman" panose="02020603050405020304" pitchFamily="18" charset="0"/>
                          </a:rPr>
                          <m:t>𝟏</m:t>
                        </m:r>
                      </m:sub>
                    </m:sSub>
                  </m:oMath>
                </a14:m>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 </m:t>
                    </m:r>
                  </m:oMath>
                </a14:m>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smtClean="0">
                    <a:solidFill>
                      <a:srgbClr val="3333FF"/>
                    </a:solidFill>
                    <a:ea typeface="华文中宋" panose="02010600040101010101" pitchFamily="2" charset="-122"/>
                    <a:cs typeface="Times New Roman" panose="02020603050405020304" pitchFamily="18" charset="0"/>
                  </a:rPr>
                  <a:t> </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𝟐</m:t>
                        </m:r>
                      </m:sub>
                    </m:s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 </m:t>
                    </m:r>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FF0000"/>
                    </a:solidFill>
                    <a:ea typeface="华文中宋" panose="02010600040101010101" pitchFamily="2" charset="-122"/>
                    <a:cs typeface="Times New Roman" panose="02020603050405020304" pitchFamily="18" charset="0"/>
                  </a:rPr>
                  <a:t> </a:t>
                </a:r>
                <a14:m>
                  <m:oMath xmlns:m="http://schemas.openxmlformats.org/officeDocument/2006/math">
                    <m:sSub>
                      <m:sSubPr>
                        <m:ctrlPr>
                          <a:rPr lang="en-US" altLang="zh-CN" sz="2000" b="1" i="1">
                            <a:solidFill>
                              <a:srgbClr val="FF0000"/>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FF0000"/>
                            </a:solidFill>
                            <a:latin typeface="Cambria Math" panose="02040503050406030204" pitchFamily="18" charset="0"/>
                            <a:ea typeface="华文中宋" panose="02010600040101010101" pitchFamily="2" charset="-122"/>
                            <a:cs typeface="Times New Roman" panose="02020603050405020304" pitchFamily="18" charset="0"/>
                          </a:rPr>
                          <m:t>𝑳</m:t>
                        </m:r>
                      </m:e>
                      <m:sub>
                        <m:r>
                          <a:rPr lang="en-US" altLang="zh-CN" sz="2000" b="1" i="1" smtClean="0">
                            <a:solidFill>
                              <a:srgbClr val="FF0000"/>
                            </a:solidFill>
                            <a:latin typeface="Cambria Math" panose="02040503050406030204" pitchFamily="18" charset="0"/>
                            <a:ea typeface="华文中宋" panose="02010600040101010101" pitchFamily="2" charset="-122"/>
                            <a:cs typeface="Times New Roman" panose="02020603050405020304" pitchFamily="18" charset="0"/>
                          </a:rPr>
                          <m:t>𝟐</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𝟐</m:t>
                        </m:r>
                      </m:sub>
                    </m:s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 </m:t>
                    </m:r>
                  </m:oMath>
                </a14:m>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，且</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对</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𝑳</m:t>
                        </m:r>
                      </m:e>
                      <m:sub>
                        <m:r>
                          <a:rPr lang="en-US" altLang="zh-CN" sz="2000" b="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oMath>
                </a14:m>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与</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𝑳</m:t>
                        </m:r>
                      </m:e>
                      <m:sub>
                        <m:r>
                          <a:rPr lang="en-US" altLang="zh-CN" sz="2000" b="1" i="0"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𝟐</m:t>
                        </m:r>
                      </m:sub>
                    </m:sSub>
                  </m:oMath>
                </a14:m>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有代入</a:t>
                </a:r>
                <a:r>
                  <a:rPr lang="zh-CN" altLang="en-US"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使得</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两者合一</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unification</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mc:Choice>
        <mc:Fallback xmlns="">
          <p:sp>
            <p:nvSpPr>
              <p:cNvPr id="6" name="矩形 5">
                <a:extLst>
                  <a:ext uri="{FF2B5EF4-FFF2-40B4-BE49-F238E27FC236}">
                    <a16:creationId xmlns:a16="http://schemas.microsoft.com/office/drawing/2014/main" id="{493ECDDC-3810-495F-9EF8-E3F1675B63B5}"/>
                  </a:ext>
                </a:extLst>
              </p:cNvPr>
              <p:cNvSpPr>
                <a:spLocks noRot="1" noChangeAspect="1" noMove="1" noResize="1" noEditPoints="1" noAdjustHandles="1" noChangeArrowheads="1" noChangeShapeType="1" noTextEdit="1"/>
              </p:cNvSpPr>
              <p:nvPr/>
            </p:nvSpPr>
            <p:spPr>
              <a:xfrm>
                <a:off x="1621471" y="2186095"/>
                <a:ext cx="5835046" cy="861774"/>
              </a:xfrm>
              <a:prstGeom prst="rect">
                <a:avLst/>
              </a:prstGeom>
              <a:blipFill>
                <a:blip r:embed="rId5"/>
                <a:stretch>
                  <a:fillRect l="-1149" r="-5434" b="-78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A3E5E7F-D53C-4023-B660-8E85E916D53D}"/>
                  </a:ext>
                </a:extLst>
              </p:cNvPr>
              <p:cNvSpPr/>
              <p:nvPr/>
            </p:nvSpPr>
            <p:spPr>
              <a:xfrm>
                <a:off x="3517727" y="3145280"/>
                <a:ext cx="1293816" cy="369332"/>
              </a:xfrm>
              <a:prstGeom prst="rect">
                <a:avLst/>
              </a:prstGeom>
            </p:spPr>
            <p:txBody>
              <a:bodyPr wrap="none">
                <a:spAutoFit/>
              </a:bodyPr>
              <a:lstStyle/>
              <a:p>
                <a14:m>
                  <m:oMath xmlns:m="http://schemas.openxmlformats.org/officeDocument/2006/math">
                    <m:sSub>
                      <m:sSubPr>
                        <m:ctrlPr>
                          <a:rPr lang="en-US" altLang="zh-CN"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b="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𝑳</m:t>
                        </m:r>
                      </m:e>
                      <m:sub>
                        <m:r>
                          <a:rPr lang="en-US" altLang="zh-CN" b="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r>
                      <a:rPr lang="en-US" altLang="zh-CN"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 </m:t>
                    </m:r>
                  </m:oMath>
                </a14:m>
                <a:r>
                  <a:rPr lang="zh-CN" altLang="en-US"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14:m>
                  <m:oMath xmlns:m="http://schemas.openxmlformats.org/officeDocument/2006/math">
                    <m:sSub>
                      <m:sSubPr>
                        <m:ctrlPr>
                          <a:rPr lang="en-US" altLang="zh-CN"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b="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𝑳</m:t>
                        </m:r>
                      </m:e>
                      <m:sub>
                        <m:r>
                          <a:rPr lang="en-US" altLang="zh-CN" b="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𝟐</m:t>
                        </m:r>
                      </m:sub>
                    </m:sSub>
                    <m:r>
                      <a:rPr lang="en-US" altLang="zh-CN"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 </m:t>
                    </m:r>
                  </m:oMath>
                </a14:m>
                <a:r>
                  <a:rPr lang="zh-CN" altLang="en-US"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zh-CN" altLang="en-US" dirty="0"/>
              </a:p>
            </p:txBody>
          </p:sp>
        </mc:Choice>
        <mc:Fallback xmlns="">
          <p:sp>
            <p:nvSpPr>
              <p:cNvPr id="7" name="矩形 6">
                <a:extLst>
                  <a:ext uri="{FF2B5EF4-FFF2-40B4-BE49-F238E27FC236}">
                    <a16:creationId xmlns:a16="http://schemas.microsoft.com/office/drawing/2014/main" id="{BA3E5E7F-D53C-4023-B660-8E85E916D53D}"/>
                  </a:ext>
                </a:extLst>
              </p:cNvPr>
              <p:cNvSpPr>
                <a:spLocks noRot="1" noChangeAspect="1" noMove="1" noResize="1" noEditPoints="1" noAdjustHandles="1" noChangeArrowheads="1" noChangeShapeType="1" noTextEdit="1"/>
              </p:cNvSpPr>
              <p:nvPr/>
            </p:nvSpPr>
            <p:spPr>
              <a:xfrm>
                <a:off x="3517727" y="3145280"/>
                <a:ext cx="1293816" cy="369332"/>
              </a:xfrm>
              <a:prstGeom prst="rect">
                <a:avLst/>
              </a:prstGeom>
              <a:blipFill>
                <a:blip r:embed="rId6"/>
                <a:stretch>
                  <a:fillRect t="-13115" r="-3302"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4E0A481-4BB5-42AD-9D30-636EE1FA5B47}"/>
                  </a:ext>
                </a:extLst>
              </p:cNvPr>
              <p:cNvSpPr/>
              <p:nvPr/>
            </p:nvSpPr>
            <p:spPr>
              <a:xfrm>
                <a:off x="1621472" y="3706800"/>
                <a:ext cx="6026238" cy="826316"/>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则可对其进行</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归结</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得到</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归结式</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 </m:t>
                    </m:r>
                  </m:oMath>
                </a14:m>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𝟐</m:t>
                        </m:r>
                      </m:sub>
                    </m:s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 </m:t>
                    </m:r>
                  </m:oMath>
                </a14:m>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，放</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入</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S</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中。</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A4E0A481-4BB5-42AD-9D30-636EE1FA5B47}"/>
                  </a:ext>
                </a:extLst>
              </p:cNvPr>
              <p:cNvSpPr>
                <a:spLocks noRot="1" noChangeAspect="1" noMove="1" noResize="1" noEditPoints="1" noAdjustHandles="1" noChangeArrowheads="1" noChangeShapeType="1" noTextEdit="1"/>
              </p:cNvSpPr>
              <p:nvPr/>
            </p:nvSpPr>
            <p:spPr>
              <a:xfrm>
                <a:off x="1621472" y="3706800"/>
                <a:ext cx="6026238" cy="826316"/>
              </a:xfrm>
              <a:prstGeom prst="rect">
                <a:avLst/>
              </a:prstGeom>
              <a:blipFill>
                <a:blip r:embed="rId7"/>
                <a:stretch>
                  <a:fillRect l="-1112" b="-11765"/>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79398F0C-CFDF-4676-9056-333AB7756842}"/>
              </a:ext>
            </a:extLst>
          </p:cNvPr>
          <p:cNvSpPr/>
          <p:nvPr/>
        </p:nvSpPr>
        <p:spPr>
          <a:xfrm>
            <a:off x="1316345" y="4725304"/>
            <a:ext cx="3666388" cy="369332"/>
          </a:xfrm>
          <a:prstGeom prst="rect">
            <a:avLst/>
          </a:prstGeom>
        </p:spPr>
        <p:txBody>
          <a:bodyPr wrap="none">
            <a:spAutoFit/>
          </a:bodyPr>
          <a:lstStyle/>
          <a:p>
            <a:pPr marL="342900" lvl="2" indent="-342900">
              <a:lnSpc>
                <a:spcPct val="90000"/>
              </a:lnSpc>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重复</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，直至</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得到矛盾</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式。</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42697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E19DB28-F5E2-4E87-B212-5589D5212C67}"/>
              </a:ext>
            </a:extLst>
          </p:cNvPr>
          <p:cNvSpPr/>
          <p:nvPr/>
        </p:nvSpPr>
        <p:spPr>
          <a:xfrm>
            <a:off x="1131419" y="1029360"/>
            <a:ext cx="800219"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合一</a:t>
            </a:r>
            <a:endParaRPr lang="zh-CN" altLang="en-US" sz="2400" b="1" dirty="0">
              <a:solidFill>
                <a:srgbClr val="3333FF"/>
              </a:solidFill>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6B18CAD-CE5B-470A-B509-0E0F5FAAB919}"/>
                  </a:ext>
                </a:extLst>
              </p:cNvPr>
              <p:cNvSpPr/>
              <p:nvPr/>
            </p:nvSpPr>
            <p:spPr>
              <a:xfrm>
                <a:off x="1199226" y="1790307"/>
                <a:ext cx="5178021" cy="338554"/>
              </a:xfrm>
              <a:prstGeom prst="rect">
                <a:avLst/>
              </a:prstGeom>
            </p:spPr>
            <p:txBody>
              <a:bodyPr wrap="none">
                <a:spAutoFit/>
              </a:bodyPr>
              <a:lstStyle/>
              <a:p>
                <a:pPr>
                  <a:lnSpc>
                    <a:spcPct val="80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例如</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设</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𝟐</m:t>
                        </m:r>
                      </m:sub>
                    </m:sSub>
                  </m:oMath>
                </a14:m>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36B18CAD-CE5B-470A-B509-0E0F5FAAB919}"/>
                  </a:ext>
                </a:extLst>
              </p:cNvPr>
              <p:cNvSpPr>
                <a:spLocks noRot="1" noChangeAspect="1" noMove="1" noResize="1" noEditPoints="1" noAdjustHandles="1" noChangeArrowheads="1" noChangeShapeType="1" noTextEdit="1"/>
              </p:cNvSpPr>
              <p:nvPr/>
            </p:nvSpPr>
            <p:spPr>
              <a:xfrm>
                <a:off x="1199226" y="1790307"/>
                <a:ext cx="5178021" cy="338554"/>
              </a:xfrm>
              <a:prstGeom prst="rect">
                <a:avLst/>
              </a:prstGeom>
              <a:blipFill>
                <a:blip r:embed="rId2"/>
                <a:stretch>
                  <a:fillRect l="-1296" t="-30909" b="-32727"/>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A4078B8D-BF98-4B65-81A4-91C983B5F756}"/>
              </a:ext>
            </a:extLst>
          </p:cNvPr>
          <p:cNvSpPr/>
          <p:nvPr/>
        </p:nvSpPr>
        <p:spPr>
          <a:xfrm>
            <a:off x="1898236" y="2381977"/>
            <a:ext cx="5383714" cy="826316"/>
          </a:xfrm>
          <a:prstGeom prst="rect">
            <a:avLst/>
          </a:prstGeom>
        </p:spPr>
        <p:txBody>
          <a:bodyPr wrap="square">
            <a:spAutoFit/>
          </a:bodyPr>
          <a:lstStyle/>
          <a:p>
            <a:pPr>
              <a:lnSpc>
                <a:spcPct val="125000"/>
              </a:lnSpc>
              <a:buFont typeface="Wingdings" panose="05000000000000000000" pitchFamily="2" charset="2"/>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进行变元代入</a:t>
            </a:r>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后即可</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合一，从而</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可做</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归结。</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CA0F2CE-4466-4485-9B6C-B0CB70553557}"/>
                  </a:ext>
                </a:extLst>
              </p:cNvPr>
              <p:cNvSpPr/>
              <p:nvPr/>
            </p:nvSpPr>
            <p:spPr>
              <a:xfrm>
                <a:off x="1909568" y="3380650"/>
                <a:ext cx="4139723"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因此对</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𝟏</m:t>
                        </m:r>
                      </m:sub>
                    </m:sSub>
                  </m:oMath>
                </a14:m>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a:t>
                </a:r>
                <a14:m>
                  <m:oMath xmlns:m="http://schemas.openxmlformats.org/officeDocument/2006/math">
                    <m:sSub>
                      <m:sSubPr>
                        <m:ctrlP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000" b="1" i="1">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𝑪</m:t>
                        </m:r>
                      </m:e>
                      <m:sub>
                        <m:r>
                          <a:rPr lang="en-US" altLang="zh-CN" sz="2000" b="1" i="1" smtClean="0">
                            <a:solidFill>
                              <a:srgbClr val="3333FF"/>
                            </a:solidFill>
                            <a:latin typeface="Cambria Math" panose="02040503050406030204" pitchFamily="18" charset="0"/>
                            <a:ea typeface="华文中宋" panose="02010600040101010101" pitchFamily="2" charset="-122"/>
                            <a:cs typeface="Times New Roman" panose="02020603050405020304" pitchFamily="18" charset="0"/>
                          </a:rPr>
                          <m:t>𝟐</m:t>
                        </m:r>
                      </m:sub>
                    </m:sSub>
                  </m:oMath>
                </a14:m>
                <a:r>
                  <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归结后得到归结式</a:t>
                </a:r>
              </a:p>
            </p:txBody>
          </p:sp>
        </mc:Choice>
        <mc:Fallback xmlns="">
          <p:sp>
            <p:nvSpPr>
              <p:cNvPr id="8" name="矩形 7">
                <a:extLst>
                  <a:ext uri="{FF2B5EF4-FFF2-40B4-BE49-F238E27FC236}">
                    <a16:creationId xmlns:a16="http://schemas.microsoft.com/office/drawing/2014/main" id="{4CA0F2CE-4466-4485-9B6C-B0CB70553557}"/>
                  </a:ext>
                </a:extLst>
              </p:cNvPr>
              <p:cNvSpPr>
                <a:spLocks noRot="1" noChangeAspect="1" noMove="1" noResize="1" noEditPoints="1" noAdjustHandles="1" noChangeArrowheads="1" noChangeShapeType="1" noTextEdit="1"/>
              </p:cNvSpPr>
              <p:nvPr/>
            </p:nvSpPr>
            <p:spPr>
              <a:xfrm>
                <a:off x="1909568" y="3380650"/>
                <a:ext cx="4139723" cy="400110"/>
              </a:xfrm>
              <a:prstGeom prst="rect">
                <a:avLst/>
              </a:prstGeom>
              <a:blipFill>
                <a:blip r:embed="rId3"/>
                <a:stretch>
                  <a:fillRect l="-1473" t="-10769" r="-1178" b="-27692"/>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4F1D7E83-7BF8-4F05-BF31-E5EF47974AF2}"/>
              </a:ext>
            </a:extLst>
          </p:cNvPr>
          <p:cNvSpPr/>
          <p:nvPr/>
        </p:nvSpPr>
        <p:spPr>
          <a:xfrm>
            <a:off x="2988489" y="3953117"/>
            <a:ext cx="1449436" cy="338554"/>
          </a:xfrm>
          <a:prstGeom prst="rect">
            <a:avLst/>
          </a:prstGeom>
        </p:spPr>
        <p:txBody>
          <a:bodyPr wrap="none">
            <a:spAutoFit/>
          </a:bodyPr>
          <a:lstStyle/>
          <a:p>
            <a:pPr>
              <a:lnSpc>
                <a:spcPct val="80000"/>
              </a:lnSpc>
              <a:buFont typeface="Wingdings" panose="05000000000000000000" pitchFamily="2" charset="2"/>
              <a:buNone/>
            </a:pP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y</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0"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38290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9D089DD-5619-4E13-81A6-2984F1FB3313}"/>
              </a:ext>
            </a:extLst>
          </p:cNvPr>
          <p:cNvSpPr/>
          <p:nvPr/>
        </p:nvSpPr>
        <p:spPr>
          <a:xfrm>
            <a:off x="999740" y="1005959"/>
            <a:ext cx="1723549"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归结</a:t>
            </a:r>
            <a:r>
              <a:rPr lang="zh-CN" altLang="en-US" sz="2400" b="1" dirty="0">
                <a:solidFill>
                  <a:srgbClr val="3333FF"/>
                </a:solidFill>
                <a:latin typeface="华文中宋" panose="02010600040101010101" pitchFamily="2" charset="-122"/>
                <a:ea typeface="华文中宋" panose="02010600040101010101" pitchFamily="2" charset="-122"/>
              </a:rPr>
              <a:t>法证明</a:t>
            </a:r>
          </a:p>
        </p:txBody>
      </p:sp>
      <p:sp>
        <p:nvSpPr>
          <p:cNvPr id="5" name="矩形 4">
            <a:extLst>
              <a:ext uri="{FF2B5EF4-FFF2-40B4-BE49-F238E27FC236}">
                <a16:creationId xmlns:a16="http://schemas.microsoft.com/office/drawing/2014/main" id="{7975ACEB-6AA4-4AA9-BC4F-722F5343C592}"/>
              </a:ext>
            </a:extLst>
          </p:cNvPr>
          <p:cNvSpPr/>
          <p:nvPr/>
        </p:nvSpPr>
        <p:spPr>
          <a:xfrm>
            <a:off x="1461084" y="1665581"/>
            <a:ext cx="6651812" cy="338554"/>
          </a:xfrm>
          <a:prstGeom prst="rect">
            <a:avLst/>
          </a:prstGeom>
        </p:spPr>
        <p:txBody>
          <a:bodyPr wrap="square">
            <a:spAutoFit/>
          </a:bodyPr>
          <a:lstStyle/>
          <a:p>
            <a:pPr>
              <a:lnSpc>
                <a:spcPct val="80000"/>
              </a:lnSpc>
              <a:buFont typeface="Wingdings" pitchFamily="2" charset="2"/>
              <a:buNone/>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7" name="矩形 6">
            <a:extLst>
              <a:ext uri="{FF2B5EF4-FFF2-40B4-BE49-F238E27FC236}">
                <a16:creationId xmlns:a16="http://schemas.microsoft.com/office/drawing/2014/main" id="{7211328B-DC6C-4525-B538-9D4818DB81EC}"/>
              </a:ext>
            </a:extLst>
          </p:cNvPr>
          <p:cNvSpPr/>
          <p:nvPr/>
        </p:nvSpPr>
        <p:spPr>
          <a:xfrm>
            <a:off x="1191387" y="2214612"/>
            <a:ext cx="1994457" cy="338554"/>
          </a:xfrm>
          <a:prstGeom prst="rect">
            <a:avLst/>
          </a:prstGeom>
        </p:spPr>
        <p:txBody>
          <a:bodyPr wrap="none">
            <a:spAutoFit/>
          </a:bodyPr>
          <a:lstStyle/>
          <a:p>
            <a:pPr>
              <a:lnSpc>
                <a:spcPct val="80000"/>
              </a:lnSpc>
              <a:buFont typeface="Wingdings" pitchFamily="2" charset="2"/>
              <a:buNone/>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改写</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成公式</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8" name="矩形 7">
            <a:extLst>
              <a:ext uri="{FF2B5EF4-FFF2-40B4-BE49-F238E27FC236}">
                <a16:creationId xmlns:a16="http://schemas.microsoft.com/office/drawing/2014/main" id="{184ECC56-ADF2-442C-8742-6BD749EEF23B}"/>
              </a:ext>
            </a:extLst>
          </p:cNvPr>
          <p:cNvSpPr/>
          <p:nvPr/>
        </p:nvSpPr>
        <p:spPr>
          <a:xfrm>
            <a:off x="1461084" y="2672679"/>
            <a:ext cx="6391834" cy="400110"/>
          </a:xfrm>
          <a:prstGeom prst="rect">
            <a:avLst/>
          </a:prstGeom>
        </p:spPr>
        <p:txBody>
          <a:bodyPr wrap="squar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CFC4699E-6509-475A-9300-568FB1340889}"/>
              </a:ext>
            </a:extLst>
          </p:cNvPr>
          <p:cNvSpPr/>
          <p:nvPr/>
        </p:nvSpPr>
        <p:spPr>
          <a:xfrm>
            <a:off x="1191387" y="3161839"/>
            <a:ext cx="6622577" cy="861774"/>
          </a:xfrm>
          <a:prstGeom prst="rect">
            <a:avLst/>
          </a:prstGeom>
        </p:spPr>
        <p:txBody>
          <a:bodyPr wrap="square">
            <a:spAutoFit/>
          </a:bodyPr>
          <a:lstStyle/>
          <a:p>
            <a:pPr>
              <a:lnSpc>
                <a:spcPct val="125000"/>
              </a:lnSpc>
              <a:buFont typeface="Wingdings" pitchFamily="2" charset="2"/>
              <a:buNone/>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求</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的子句集</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可</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分别对三个合取项求子句</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集，然后</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求其并</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集</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这样求得的子句集并非</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，但</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是同不可满足的</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62B98752-1AB9-4723-A55D-C97BBBA608C9}"/>
              </a:ext>
            </a:extLst>
          </p:cNvPr>
          <p:cNvSpPr/>
          <p:nvPr/>
        </p:nvSpPr>
        <p:spPr>
          <a:xfrm>
            <a:off x="1461084" y="4103072"/>
            <a:ext cx="4931158"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的子句集为</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FADA3F64-6D37-41BA-B367-FDA35FD130C9}"/>
              </a:ext>
            </a:extLst>
          </p:cNvPr>
          <p:cNvSpPr/>
          <p:nvPr/>
        </p:nvSpPr>
        <p:spPr>
          <a:xfrm>
            <a:off x="1450733" y="4695565"/>
            <a:ext cx="4951859" cy="342723"/>
          </a:xfrm>
          <a:prstGeom prst="rect">
            <a:avLst/>
          </a:prstGeom>
        </p:spPr>
        <p:txBody>
          <a:bodyPr wrap="square">
            <a:spAutoFit/>
          </a:bodyPr>
          <a:lstStyle/>
          <a:p>
            <a:pPr marL="0" lvl="1">
              <a:lnSpc>
                <a:spcPct val="80000"/>
              </a:lnSpc>
              <a:buFont typeface="Wingdings" pitchFamily="2" charset="2"/>
              <a:buNone/>
              <a:defRPr/>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的子句集为</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2" name="矩形 11">
            <a:extLst>
              <a:ext uri="{FF2B5EF4-FFF2-40B4-BE49-F238E27FC236}">
                <a16:creationId xmlns:a16="http://schemas.microsoft.com/office/drawing/2014/main" id="{D3212789-7746-4672-BF3D-F593E878DA53}"/>
              </a:ext>
            </a:extLst>
          </p:cNvPr>
          <p:cNvSpPr/>
          <p:nvPr/>
        </p:nvSpPr>
        <p:spPr>
          <a:xfrm>
            <a:off x="1461084" y="5144900"/>
            <a:ext cx="7290675" cy="400110"/>
          </a:xfrm>
          <a:prstGeom prst="rect">
            <a:avLst/>
          </a:prstGeom>
        </p:spPr>
        <p:txBody>
          <a:bodyPr wrap="square">
            <a:spAutoFit/>
          </a:bodyPr>
          <a:lstStyle/>
          <a:p>
            <a:r>
              <a:rPr lang="en-US" altLang="zh-CN" dirty="0">
                <a:sym typeface="Symbol"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8BD243FA-9256-4A9A-BFED-4515C3C81A84}"/>
              </a:ext>
            </a:extLst>
          </p:cNvPr>
          <p:cNvSpPr/>
          <p:nvPr/>
        </p:nvSpPr>
        <p:spPr>
          <a:xfrm>
            <a:off x="2056733" y="5651622"/>
            <a:ext cx="3961341" cy="400110"/>
          </a:xfrm>
          <a:prstGeom prst="rect">
            <a:avLst/>
          </a:prstGeom>
        </p:spPr>
        <p:txBody>
          <a:bodyPr wrap="non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经</a:t>
            </a:r>
            <a:r>
              <a:rPr lang="en-US" altLang="zh-CN" sz="2000" b="1" dirty="0" err="1">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Skolem</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化得子句集</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5FA30DEE-7579-4A8B-B78A-96BA1B9171D8}"/>
              </a:ext>
            </a:extLst>
          </p:cNvPr>
          <p:cNvSpPr/>
          <p:nvPr/>
        </p:nvSpPr>
        <p:spPr>
          <a:xfrm>
            <a:off x="1191387" y="6158344"/>
            <a:ext cx="7575177" cy="400110"/>
          </a:xfrm>
          <a:prstGeom prst="rect">
            <a:avLst/>
          </a:prstGeom>
        </p:spPr>
        <p:txBody>
          <a:bodyPr wrap="square">
            <a:spAutoFit/>
          </a:bodyPr>
          <a:lstStyle/>
          <a:p>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于是得到</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G</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的子句集</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Tree>
    <p:extLst>
      <p:ext uri="{BB962C8B-B14F-4D97-AF65-F5344CB8AC3E}">
        <p14:creationId xmlns:p14="http://schemas.microsoft.com/office/powerpoint/2010/main" val="98748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P spid="12"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44CA8CF-46B6-4959-A407-6FE8F912346B}"/>
              </a:ext>
            </a:extLst>
          </p:cNvPr>
          <p:cNvSpPr/>
          <p:nvPr/>
        </p:nvSpPr>
        <p:spPr>
          <a:xfrm>
            <a:off x="1084923" y="1027177"/>
            <a:ext cx="2217274" cy="461665"/>
          </a:xfrm>
          <a:prstGeom prst="rect">
            <a:avLst/>
          </a:prstGeom>
        </p:spPr>
        <p:txBody>
          <a:bodyPr wrap="non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归结</a:t>
            </a:r>
            <a:r>
              <a:rPr lang="zh-CN" altLang="en-US" sz="2400" b="1" dirty="0">
                <a:solidFill>
                  <a:srgbClr val="3333FF"/>
                </a:solidFill>
                <a:latin typeface="华文中宋" panose="02010600040101010101" pitchFamily="2" charset="-122"/>
                <a:ea typeface="华文中宋" panose="02010600040101010101" pitchFamily="2" charset="-122"/>
              </a:rPr>
              <a:t>法证明</a:t>
            </a:r>
            <a:r>
              <a:rPr lang="en-US" altLang="zh-CN" sz="2400" b="1" dirty="0">
                <a:solidFill>
                  <a:srgbClr val="3333FF"/>
                </a:solidFill>
                <a:latin typeface="华文中宋" panose="02010600040101010101" pitchFamily="2" charset="-122"/>
                <a:ea typeface="华文中宋" panose="02010600040101010101" pitchFamily="2" charset="-122"/>
              </a:rPr>
              <a:t>(</a:t>
            </a:r>
            <a:r>
              <a:rPr lang="zh-CN" altLang="en-US" sz="2400" b="1" dirty="0">
                <a:solidFill>
                  <a:srgbClr val="3333FF"/>
                </a:solidFill>
                <a:latin typeface="华文中宋" panose="02010600040101010101" pitchFamily="2" charset="-122"/>
                <a:ea typeface="华文中宋" panose="02010600040101010101" pitchFamily="2" charset="-122"/>
              </a:rPr>
              <a:t>续</a:t>
            </a:r>
            <a:r>
              <a:rPr lang="en-US" altLang="zh-CN" sz="2400" b="1" dirty="0">
                <a:solidFill>
                  <a:srgbClr val="3333FF"/>
                </a:solidFill>
                <a:latin typeface="华文中宋" panose="02010600040101010101" pitchFamily="2" charset="-122"/>
                <a:ea typeface="华文中宋" panose="02010600040101010101" pitchFamily="2" charset="-122"/>
              </a:rPr>
              <a:t>)</a:t>
            </a:r>
            <a:endParaRPr lang="zh-CN" altLang="en-US" sz="2400" b="1" dirty="0">
              <a:solidFill>
                <a:srgbClr val="3333FF"/>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81D0EBB6-7C3D-4985-82E8-043F2C8720BC}"/>
              </a:ext>
            </a:extLst>
          </p:cNvPr>
          <p:cNvSpPr/>
          <p:nvPr/>
        </p:nvSpPr>
        <p:spPr>
          <a:xfrm>
            <a:off x="1140504" y="1686087"/>
            <a:ext cx="1723549" cy="400110"/>
          </a:xfrm>
          <a:prstGeom prst="rect">
            <a:avLst/>
          </a:prstGeom>
        </p:spPr>
        <p:txBody>
          <a:bodyPr wrap="none">
            <a:spAutoFit/>
          </a:bodyPr>
          <a:lstStyle/>
          <a:p>
            <a:pPr>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归结</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过程：</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E487DA32-589D-4645-9AF9-8BBA38355DBA}"/>
              </a:ext>
            </a:extLst>
          </p:cNvPr>
          <p:cNvSpPr/>
          <p:nvPr/>
        </p:nvSpPr>
        <p:spPr>
          <a:xfrm>
            <a:off x="1377749" y="2283442"/>
            <a:ext cx="1837362" cy="400110"/>
          </a:xfrm>
          <a:prstGeom prst="rect">
            <a:avLst/>
          </a:prstGeom>
        </p:spPr>
        <p:txBody>
          <a:bodyPr wrap="none">
            <a:spAutoFit/>
          </a:bodyPr>
          <a:lstStyle/>
          <a:p>
            <a:pPr>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7" name="矩形 6">
            <a:extLst>
              <a:ext uri="{FF2B5EF4-FFF2-40B4-BE49-F238E27FC236}">
                <a16:creationId xmlns:a16="http://schemas.microsoft.com/office/drawing/2014/main" id="{92BDB8CD-19A0-4524-8BBF-98B5F27C68D8}"/>
              </a:ext>
            </a:extLst>
          </p:cNvPr>
          <p:cNvSpPr/>
          <p:nvPr/>
        </p:nvSpPr>
        <p:spPr>
          <a:xfrm>
            <a:off x="1377749" y="2683552"/>
            <a:ext cx="1866217" cy="400110"/>
          </a:xfrm>
          <a:prstGeom prst="rect">
            <a:avLst/>
          </a:prstGeom>
        </p:spPr>
        <p:txBody>
          <a:bodyPr wrap="none">
            <a:spAutoFit/>
          </a:bodyPr>
          <a:lstStyle/>
          <a:p>
            <a:pPr>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8" name="矩形 7">
            <a:extLst>
              <a:ext uri="{FF2B5EF4-FFF2-40B4-BE49-F238E27FC236}">
                <a16:creationId xmlns:a16="http://schemas.microsoft.com/office/drawing/2014/main" id="{E58A9906-1D84-48D4-AAC4-880E73A044B4}"/>
              </a:ext>
            </a:extLst>
          </p:cNvPr>
          <p:cNvSpPr/>
          <p:nvPr/>
        </p:nvSpPr>
        <p:spPr>
          <a:xfrm>
            <a:off x="1332549" y="3032013"/>
            <a:ext cx="1322798"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(3)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10C0A604-F2C4-4DBE-A0A3-5F13EDE9FC0C}"/>
              </a:ext>
            </a:extLst>
          </p:cNvPr>
          <p:cNvSpPr/>
          <p:nvPr/>
        </p:nvSpPr>
        <p:spPr>
          <a:xfrm>
            <a:off x="1377749" y="3332312"/>
            <a:ext cx="1194558" cy="400110"/>
          </a:xfrm>
          <a:prstGeom prst="rect">
            <a:avLst/>
          </a:prstGeom>
        </p:spPr>
        <p:txBody>
          <a:bodyPr wrap="none">
            <a:spAutoFit/>
          </a:bodyPr>
          <a:lstStyle/>
          <a:p>
            <a:pPr>
              <a:buFont typeface="Wingdings" panose="05000000000000000000" pitchFamily="2" charset="2"/>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0" name="矩形 9">
            <a:extLst>
              <a:ext uri="{FF2B5EF4-FFF2-40B4-BE49-F238E27FC236}">
                <a16:creationId xmlns:a16="http://schemas.microsoft.com/office/drawing/2014/main" id="{8575E2BA-2F9C-4FBE-B230-12E9BEAB6330}"/>
              </a:ext>
            </a:extLst>
          </p:cNvPr>
          <p:cNvSpPr/>
          <p:nvPr/>
        </p:nvSpPr>
        <p:spPr>
          <a:xfrm>
            <a:off x="1324647" y="3678721"/>
            <a:ext cx="1170513" cy="400110"/>
          </a:xfrm>
          <a:prstGeom prst="rect">
            <a:avLst/>
          </a:prstGeom>
        </p:spPr>
        <p:txBody>
          <a:bodyPr wrap="none">
            <a:spAutoFit/>
          </a:bodyPr>
          <a:lstStyle/>
          <a:p>
            <a:r>
              <a:rPr lang="en-US" altLang="zh-CN" dirty="0"/>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(5)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95018C40-54B2-4FF9-A0F7-244E33A6C3EF}"/>
              </a:ext>
            </a:extLst>
          </p:cNvPr>
          <p:cNvSpPr/>
          <p:nvPr/>
        </p:nvSpPr>
        <p:spPr>
          <a:xfrm>
            <a:off x="3727101" y="3709499"/>
            <a:ext cx="1293944"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(1)(3)</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归结</a:t>
            </a:r>
          </a:p>
        </p:txBody>
      </p:sp>
      <p:sp>
        <p:nvSpPr>
          <p:cNvPr id="12" name="矩形 11">
            <a:extLst>
              <a:ext uri="{FF2B5EF4-FFF2-40B4-BE49-F238E27FC236}">
                <a16:creationId xmlns:a16="http://schemas.microsoft.com/office/drawing/2014/main" id="{79505BE0-3B86-4763-ABCA-B37E229A2C25}"/>
              </a:ext>
            </a:extLst>
          </p:cNvPr>
          <p:cNvSpPr/>
          <p:nvPr/>
        </p:nvSpPr>
        <p:spPr>
          <a:xfrm>
            <a:off x="1324647" y="4041723"/>
            <a:ext cx="1157689" cy="400110"/>
          </a:xfrm>
          <a:prstGeom prst="rect">
            <a:avLst/>
          </a:prstGeom>
        </p:spPr>
        <p:txBody>
          <a:bodyPr wrap="none">
            <a:spAutoFit/>
          </a:bodyPr>
          <a:lstStyle/>
          <a:p>
            <a:r>
              <a:rPr lang="zh-CN" altLang="en-US" dirty="0"/>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(6)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18BE8253-9436-4549-8261-FCFF3261AC6F}"/>
              </a:ext>
            </a:extLst>
          </p:cNvPr>
          <p:cNvSpPr/>
          <p:nvPr/>
        </p:nvSpPr>
        <p:spPr>
          <a:xfrm>
            <a:off x="3727101" y="4078831"/>
            <a:ext cx="1293944"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(2)(5)</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归结</a:t>
            </a:r>
          </a:p>
        </p:txBody>
      </p:sp>
      <p:sp>
        <p:nvSpPr>
          <p:cNvPr id="14" name="矩形 13">
            <a:extLst>
              <a:ext uri="{FF2B5EF4-FFF2-40B4-BE49-F238E27FC236}">
                <a16:creationId xmlns:a16="http://schemas.microsoft.com/office/drawing/2014/main" id="{00553F94-64DF-4D14-ADFF-6C2E44FFBE8D}"/>
              </a:ext>
            </a:extLst>
          </p:cNvPr>
          <p:cNvSpPr/>
          <p:nvPr/>
        </p:nvSpPr>
        <p:spPr>
          <a:xfrm>
            <a:off x="1377749" y="4388132"/>
            <a:ext cx="1486304"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(7)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空</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矛盾</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0DD95B97-0D04-4DA3-BEA5-75AA7EA29235}"/>
              </a:ext>
            </a:extLst>
          </p:cNvPr>
          <p:cNvSpPr/>
          <p:nvPr/>
        </p:nvSpPr>
        <p:spPr>
          <a:xfrm>
            <a:off x="3714277" y="4388132"/>
            <a:ext cx="1293944"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(4)(6)</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归结</a:t>
            </a:r>
          </a:p>
        </p:txBody>
      </p:sp>
      <p:sp>
        <p:nvSpPr>
          <p:cNvPr id="16"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7" name="矩形 16">
            <a:extLst>
              <a:ext uri="{FF2B5EF4-FFF2-40B4-BE49-F238E27FC236}">
                <a16:creationId xmlns:a16="http://schemas.microsoft.com/office/drawing/2014/main" id="{5FA30DEE-7579-4A8B-B78A-96BA1B9171D8}"/>
              </a:ext>
            </a:extLst>
          </p:cNvPr>
          <p:cNvSpPr/>
          <p:nvPr/>
        </p:nvSpPr>
        <p:spPr>
          <a:xfrm>
            <a:off x="3714277" y="1561405"/>
            <a:ext cx="4694023"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S</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9297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1000"/>
                                        <p:tgtEl>
                                          <p:spTgt spid="11">
                                            <p:txEl>
                                              <p:pRg st="0" end="0"/>
                                            </p:txEl>
                                          </p:spTgt>
                                        </p:tgtEl>
                                      </p:cBhvr>
                                    </p:animEffect>
                                    <p:anim calcmode="lin" valueType="num">
                                      <p:cBhvr>
                                        <p:cTn id="4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animEffect transition="in" filter="fade">
                                      <p:cBhvr>
                                        <p:cTn id="56" dur="1000"/>
                                        <p:tgtEl>
                                          <p:spTgt spid="13">
                                            <p:txEl>
                                              <p:pRg st="0" end="0"/>
                                            </p:txEl>
                                          </p:spTgt>
                                        </p:tgtEl>
                                      </p:cBhvr>
                                    </p:animEffect>
                                    <p:anim calcmode="lin" valueType="num">
                                      <p:cBhvr>
                                        <p:cTn id="57"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4">
                                            <p:txEl>
                                              <p:pRg st="0" end="0"/>
                                            </p:txEl>
                                          </p:spTgt>
                                        </p:tgtEl>
                                        <p:attrNameLst>
                                          <p:attrName>style.visibility</p:attrName>
                                        </p:attrNameLst>
                                      </p:cBhvr>
                                      <p:to>
                                        <p:strVal val="visible"/>
                                      </p:to>
                                    </p:set>
                                    <p:animEffect transition="in" filter="fade">
                                      <p:cBhvr>
                                        <p:cTn id="63" dur="1000"/>
                                        <p:tgtEl>
                                          <p:spTgt spid="14">
                                            <p:txEl>
                                              <p:pRg st="0" end="0"/>
                                            </p:txEl>
                                          </p:spTgt>
                                        </p:tgtEl>
                                      </p:cBhvr>
                                    </p:animEffect>
                                    <p:anim calcmode="lin" valueType="num">
                                      <p:cBhvr>
                                        <p:cTn id="6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arn(inVertical)">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1000"/>
                                        <p:tgtEl>
                                          <p:spTgt spid="17"/>
                                        </p:tgtEl>
                                      </p:cBhvr>
                                    </p:animEffect>
                                    <p:anim calcmode="lin" valueType="num">
                                      <p:cBhvr>
                                        <p:cTn id="76" dur="1000" fill="hold"/>
                                        <p:tgtEl>
                                          <p:spTgt spid="17"/>
                                        </p:tgtEl>
                                        <p:attrNameLst>
                                          <p:attrName>ppt_x</p:attrName>
                                        </p:attrNameLst>
                                      </p:cBhvr>
                                      <p:tavLst>
                                        <p:tav tm="0">
                                          <p:val>
                                            <p:strVal val="#ppt_x"/>
                                          </p:val>
                                        </p:tav>
                                        <p:tav tm="100000">
                                          <p:val>
                                            <p:strVal val="#ppt_x"/>
                                          </p:val>
                                        </p:tav>
                                      </p:tavLst>
                                    </p:anim>
                                    <p:anim calcmode="lin" valueType="num">
                                      <p:cBhvr>
                                        <p:cTn id="7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E8836E-9B2C-4D98-9905-A34EAA4BF4D4}"/>
              </a:ext>
            </a:extLst>
          </p:cNvPr>
          <p:cNvSpPr/>
          <p:nvPr/>
        </p:nvSpPr>
        <p:spPr>
          <a:xfrm>
            <a:off x="1133301" y="1742965"/>
            <a:ext cx="258275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a:solidFill>
                  <a:srgbClr val="3333FF"/>
                </a:solidFill>
                <a:latin typeface="华文中宋" panose="02010600040101010101" pitchFamily="2" charset="-122"/>
                <a:ea typeface="华文中宋" panose="02010600040101010101" pitchFamily="2" charset="-122"/>
              </a:rPr>
              <a:t>量词转化型等值式</a:t>
            </a:r>
          </a:p>
        </p:txBody>
      </p:sp>
      <p:sp>
        <p:nvSpPr>
          <p:cNvPr id="7" name="矩形 6">
            <a:extLst>
              <a:ext uri="{FF2B5EF4-FFF2-40B4-BE49-F238E27FC236}">
                <a16:creationId xmlns:a16="http://schemas.microsoft.com/office/drawing/2014/main" id="{DFA2FBE6-E88B-43A7-9534-2216040F1D5D}"/>
              </a:ext>
            </a:extLst>
          </p:cNvPr>
          <p:cNvSpPr/>
          <p:nvPr/>
        </p:nvSpPr>
        <p:spPr>
          <a:xfrm>
            <a:off x="5462085" y="2356354"/>
            <a:ext cx="2778325" cy="400110"/>
          </a:xfrm>
          <a:prstGeom prst="rect">
            <a:avLst/>
          </a:prstGeom>
        </p:spPr>
        <p:txBody>
          <a:bodyPr wrap="non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0E01152D-5CB7-4CBB-A9AE-670ADAAD4B9C}"/>
              </a:ext>
            </a:extLst>
          </p:cNvPr>
          <p:cNvSpPr/>
          <p:nvPr/>
        </p:nvSpPr>
        <p:spPr>
          <a:xfrm>
            <a:off x="1836176" y="2356354"/>
            <a:ext cx="2778325"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9" name="矩形 8">
            <a:extLst>
              <a:ext uri="{FF2B5EF4-FFF2-40B4-BE49-F238E27FC236}">
                <a16:creationId xmlns:a16="http://schemas.microsoft.com/office/drawing/2014/main" id="{122D2110-7A28-47EB-B3D3-8B299F203763}"/>
              </a:ext>
            </a:extLst>
          </p:cNvPr>
          <p:cNvSpPr/>
          <p:nvPr/>
        </p:nvSpPr>
        <p:spPr>
          <a:xfrm>
            <a:off x="5462085" y="2905900"/>
            <a:ext cx="2778325" cy="400110"/>
          </a:xfrm>
          <a:prstGeom prst="rect">
            <a:avLst/>
          </a:prstGeom>
        </p:spPr>
        <p:txBody>
          <a:bodyPr wrap="none">
            <a:spAutoFit/>
          </a:bodyPr>
          <a:lstStyle/>
          <a:p>
            <a:pPr marL="0" lvl="1"/>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10" name="矩形 9">
            <a:extLst>
              <a:ext uri="{FF2B5EF4-FFF2-40B4-BE49-F238E27FC236}">
                <a16:creationId xmlns:a16="http://schemas.microsoft.com/office/drawing/2014/main" id="{97A2A237-50CF-4F4E-B161-07FB5E381F82}"/>
              </a:ext>
            </a:extLst>
          </p:cNvPr>
          <p:cNvSpPr/>
          <p:nvPr/>
        </p:nvSpPr>
        <p:spPr>
          <a:xfrm>
            <a:off x="1836175" y="2904720"/>
            <a:ext cx="2778325"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27" name="矩形 26">
            <a:extLst>
              <a:ext uri="{FF2B5EF4-FFF2-40B4-BE49-F238E27FC236}">
                <a16:creationId xmlns:a16="http://schemas.microsoft.com/office/drawing/2014/main" id="{72E8836E-9B2C-4D98-9905-A34EAA4BF4D4}"/>
              </a:ext>
            </a:extLst>
          </p:cNvPr>
          <p:cNvSpPr/>
          <p:nvPr/>
        </p:nvSpPr>
        <p:spPr>
          <a:xfrm>
            <a:off x="689019" y="2466647"/>
            <a:ext cx="1147156" cy="707886"/>
          </a:xfrm>
          <a:prstGeom prst="rect">
            <a:avLst/>
          </a:prstGeom>
        </p:spPr>
        <p:txBody>
          <a:bodyPr wrap="square">
            <a:spAutoFit/>
          </a:bodyPr>
          <a:lstStyle/>
          <a:p>
            <a:r>
              <a:rPr lang="zh-CN" altLang="en-US" sz="2000" b="1" dirty="0" smtClean="0">
                <a:solidFill>
                  <a:srgbClr val="3333FF"/>
                </a:solidFill>
                <a:latin typeface="华文中宋" panose="02010600040101010101" pitchFamily="2" charset="-122"/>
                <a:ea typeface="华文中宋" panose="02010600040101010101" pitchFamily="2" charset="-122"/>
              </a:rPr>
              <a:t>否定型等值</a:t>
            </a:r>
            <a:r>
              <a:rPr lang="zh-CN" altLang="en-US" sz="2000" b="1" dirty="0">
                <a:solidFill>
                  <a:srgbClr val="3333FF"/>
                </a:solidFill>
                <a:latin typeface="华文中宋" panose="02010600040101010101" pitchFamily="2" charset="-122"/>
                <a:ea typeface="华文中宋" panose="02010600040101010101" pitchFamily="2" charset="-122"/>
              </a:rPr>
              <a:t>式</a:t>
            </a:r>
          </a:p>
        </p:txBody>
      </p:sp>
      <p:sp>
        <p:nvSpPr>
          <p:cNvPr id="4" name="右箭头 3"/>
          <p:cNvSpPr/>
          <p:nvPr/>
        </p:nvSpPr>
        <p:spPr>
          <a:xfrm>
            <a:off x="4805536" y="2466647"/>
            <a:ext cx="465513" cy="1795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4805536" y="3015013"/>
            <a:ext cx="465513" cy="1795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E01152D-5CB7-4CBB-A9AE-670ADAAD4B9C}"/>
              </a:ext>
            </a:extLst>
          </p:cNvPr>
          <p:cNvSpPr/>
          <p:nvPr/>
        </p:nvSpPr>
        <p:spPr>
          <a:xfrm>
            <a:off x="1836174" y="3624802"/>
            <a:ext cx="2884123"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29" name="矩形 28">
            <a:extLst>
              <a:ext uri="{FF2B5EF4-FFF2-40B4-BE49-F238E27FC236}">
                <a16:creationId xmlns:a16="http://schemas.microsoft.com/office/drawing/2014/main" id="{97A2A237-50CF-4F4E-B161-07FB5E381F82}"/>
              </a:ext>
            </a:extLst>
          </p:cNvPr>
          <p:cNvSpPr/>
          <p:nvPr/>
        </p:nvSpPr>
        <p:spPr>
          <a:xfrm>
            <a:off x="5202829" y="3624802"/>
            <a:ext cx="2778325"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0" name="矩形 29">
            <a:extLst>
              <a:ext uri="{FF2B5EF4-FFF2-40B4-BE49-F238E27FC236}">
                <a16:creationId xmlns:a16="http://schemas.microsoft.com/office/drawing/2014/main" id="{72E8836E-9B2C-4D98-9905-A34EAA4BF4D4}"/>
              </a:ext>
            </a:extLst>
          </p:cNvPr>
          <p:cNvSpPr/>
          <p:nvPr/>
        </p:nvSpPr>
        <p:spPr>
          <a:xfrm>
            <a:off x="1262597" y="4275126"/>
            <a:ext cx="2602823" cy="400110"/>
          </a:xfrm>
          <a:prstGeom prst="rect">
            <a:avLst/>
          </a:prstGeom>
        </p:spPr>
        <p:txBody>
          <a:bodyPr wrap="square">
            <a:spAutoFit/>
          </a:bodyPr>
          <a:lstStyle/>
          <a:p>
            <a:r>
              <a:rPr lang="zh-CN" altLang="en-US" sz="2000" b="1" dirty="0" smtClean="0">
                <a:solidFill>
                  <a:srgbClr val="3333FF"/>
                </a:solidFill>
                <a:latin typeface="华文中宋" panose="02010600040101010101" pitchFamily="2" charset="-122"/>
                <a:ea typeface="华文中宋" panose="02010600040101010101" pitchFamily="2" charset="-122"/>
              </a:rPr>
              <a:t>有限论域</a:t>
            </a:r>
            <a:r>
              <a:rPr lang="en-US" altLang="zh-CN" sz="2000" b="1" dirty="0" smtClean="0">
                <a:solidFill>
                  <a:srgbClr val="3333FF"/>
                </a:solidFill>
                <a:latin typeface="华文中宋" panose="02010600040101010101" pitchFamily="2" charset="-122"/>
                <a:ea typeface="华文中宋" panose="02010600040101010101" pitchFamily="2" charset="-122"/>
              </a:rPr>
              <a:t>{1,2}</a:t>
            </a:r>
            <a:r>
              <a:rPr lang="zh-CN" altLang="en-US" sz="2000" b="1" dirty="0" smtClean="0">
                <a:solidFill>
                  <a:srgbClr val="3333FF"/>
                </a:solidFill>
                <a:latin typeface="华文中宋" panose="02010600040101010101" pitchFamily="2" charset="-122"/>
                <a:ea typeface="华文中宋" panose="02010600040101010101" pitchFamily="2" charset="-122"/>
              </a:rPr>
              <a:t>上分析</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31" name="矩形 30">
            <a:extLst>
              <a:ext uri="{FF2B5EF4-FFF2-40B4-BE49-F238E27FC236}">
                <a16:creationId xmlns:a16="http://schemas.microsoft.com/office/drawing/2014/main" id="{0E01152D-5CB7-4CBB-A9AE-670ADAAD4B9C}"/>
              </a:ext>
            </a:extLst>
          </p:cNvPr>
          <p:cNvSpPr/>
          <p:nvPr/>
        </p:nvSpPr>
        <p:spPr>
          <a:xfrm>
            <a:off x="1836173" y="4795153"/>
            <a:ext cx="1431802" cy="400110"/>
          </a:xfrm>
          <a:prstGeom prst="rect">
            <a:avLst/>
          </a:prstGeom>
        </p:spPr>
        <p:txBody>
          <a:bodyPr wrap="none">
            <a:spAutoFit/>
          </a:bodyPr>
          <a:lstStyle/>
          <a:p>
            <a:pPr marL="0" lvl="1">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2" name="矩形 31">
            <a:extLst>
              <a:ext uri="{FF2B5EF4-FFF2-40B4-BE49-F238E27FC236}">
                <a16:creationId xmlns:a16="http://schemas.microsoft.com/office/drawing/2014/main" id="{0E01152D-5CB7-4CBB-A9AE-670ADAAD4B9C}"/>
              </a:ext>
            </a:extLst>
          </p:cNvPr>
          <p:cNvSpPr/>
          <p:nvPr/>
        </p:nvSpPr>
        <p:spPr>
          <a:xfrm>
            <a:off x="1638752" y="5306703"/>
            <a:ext cx="2019120" cy="400110"/>
          </a:xfrm>
          <a:prstGeom prst="rect">
            <a:avLst/>
          </a:prstGeom>
        </p:spPr>
        <p:txBody>
          <a:bodyPr wrap="square">
            <a:spAutoFit/>
          </a:bodyPr>
          <a:lstStyle/>
          <a:p>
            <a:pPr marL="0" lvl="1"/>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(1)</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(2))</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3" name="矩形 32">
            <a:extLst>
              <a:ext uri="{FF2B5EF4-FFF2-40B4-BE49-F238E27FC236}">
                <a16:creationId xmlns:a16="http://schemas.microsoft.com/office/drawing/2014/main" id="{0E01152D-5CB7-4CBB-A9AE-670ADAAD4B9C}"/>
              </a:ext>
            </a:extLst>
          </p:cNvPr>
          <p:cNvSpPr/>
          <p:nvPr/>
        </p:nvSpPr>
        <p:spPr>
          <a:xfrm>
            <a:off x="1638752" y="5784196"/>
            <a:ext cx="2019120" cy="400110"/>
          </a:xfrm>
          <a:prstGeom prst="rect">
            <a:avLst/>
          </a:prstGeom>
        </p:spPr>
        <p:txBody>
          <a:bodyPr wrap="square">
            <a:spAutoFit/>
          </a:bodyPr>
          <a:lstStyle/>
          <a:p>
            <a:pPr marL="0" lvl="1"/>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(1)</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(2)</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4" name="矩形 33">
            <a:extLst>
              <a:ext uri="{FF2B5EF4-FFF2-40B4-BE49-F238E27FC236}">
                <a16:creationId xmlns:a16="http://schemas.microsoft.com/office/drawing/2014/main" id="{0E01152D-5CB7-4CBB-A9AE-670ADAAD4B9C}"/>
              </a:ext>
            </a:extLst>
          </p:cNvPr>
          <p:cNvSpPr/>
          <p:nvPr/>
        </p:nvSpPr>
        <p:spPr>
          <a:xfrm>
            <a:off x="1638752" y="6261689"/>
            <a:ext cx="1595309" cy="400110"/>
          </a:xfrm>
          <a:prstGeom prst="rect">
            <a:avLst/>
          </a:prstGeom>
        </p:spPr>
        <p:txBody>
          <a:bodyPr wrap="none">
            <a:spAutoFit/>
          </a:bodyPr>
          <a:lstStyle/>
          <a:p>
            <a:pPr marL="0" lvl="1">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5" name="矩形 34">
            <a:extLst>
              <a:ext uri="{FF2B5EF4-FFF2-40B4-BE49-F238E27FC236}">
                <a16:creationId xmlns:a16="http://schemas.microsoft.com/office/drawing/2014/main" id="{0E01152D-5CB7-4CBB-A9AE-670ADAAD4B9C}"/>
              </a:ext>
            </a:extLst>
          </p:cNvPr>
          <p:cNvSpPr/>
          <p:nvPr/>
        </p:nvSpPr>
        <p:spPr>
          <a:xfrm>
            <a:off x="6352755" y="4795153"/>
            <a:ext cx="1454244" cy="400110"/>
          </a:xfrm>
          <a:prstGeom prst="rect">
            <a:avLst/>
          </a:prstGeom>
        </p:spPr>
        <p:txBody>
          <a:bodyPr wrap="none">
            <a:spAutoFit/>
          </a:bodyPr>
          <a:lstStyle/>
          <a:p>
            <a:pPr marL="0" lvl="1">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6" name="矩形 35">
            <a:extLst>
              <a:ext uri="{FF2B5EF4-FFF2-40B4-BE49-F238E27FC236}">
                <a16:creationId xmlns:a16="http://schemas.microsoft.com/office/drawing/2014/main" id="{0E01152D-5CB7-4CBB-A9AE-670ADAAD4B9C}"/>
              </a:ext>
            </a:extLst>
          </p:cNvPr>
          <p:cNvSpPr/>
          <p:nvPr/>
        </p:nvSpPr>
        <p:spPr>
          <a:xfrm>
            <a:off x="6155334" y="5306703"/>
            <a:ext cx="2019120" cy="400110"/>
          </a:xfrm>
          <a:prstGeom prst="rect">
            <a:avLst/>
          </a:prstGeom>
        </p:spPr>
        <p:txBody>
          <a:bodyPr wrap="square">
            <a:spAutoFit/>
          </a:bodyPr>
          <a:lstStyle/>
          <a:p>
            <a:pPr marL="0" lvl="1"/>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(1)</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(2))</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7" name="矩形 36">
            <a:extLst>
              <a:ext uri="{FF2B5EF4-FFF2-40B4-BE49-F238E27FC236}">
                <a16:creationId xmlns:a16="http://schemas.microsoft.com/office/drawing/2014/main" id="{0E01152D-5CB7-4CBB-A9AE-670ADAAD4B9C}"/>
              </a:ext>
            </a:extLst>
          </p:cNvPr>
          <p:cNvSpPr/>
          <p:nvPr/>
        </p:nvSpPr>
        <p:spPr>
          <a:xfrm>
            <a:off x="6155334" y="5784196"/>
            <a:ext cx="2019120" cy="400110"/>
          </a:xfrm>
          <a:prstGeom prst="rect">
            <a:avLst/>
          </a:prstGeom>
        </p:spPr>
        <p:txBody>
          <a:bodyPr wrap="square">
            <a:spAutoFit/>
          </a:bodyPr>
          <a:lstStyle/>
          <a:p>
            <a:pPr marL="0" lvl="1"/>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(1)</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(2)</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8" name="矩形 37">
            <a:extLst>
              <a:ext uri="{FF2B5EF4-FFF2-40B4-BE49-F238E27FC236}">
                <a16:creationId xmlns:a16="http://schemas.microsoft.com/office/drawing/2014/main" id="{0E01152D-5CB7-4CBB-A9AE-670ADAAD4B9C}"/>
              </a:ext>
            </a:extLst>
          </p:cNvPr>
          <p:cNvSpPr/>
          <p:nvPr/>
        </p:nvSpPr>
        <p:spPr>
          <a:xfrm>
            <a:off x="6155334" y="6261689"/>
            <a:ext cx="1636987" cy="400110"/>
          </a:xfrm>
          <a:prstGeom prst="rect">
            <a:avLst/>
          </a:prstGeom>
        </p:spPr>
        <p:txBody>
          <a:bodyPr wrap="none">
            <a:spAutoFit/>
          </a:bodyPr>
          <a:lstStyle/>
          <a:p>
            <a:pPr marL="0" lvl="1">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9" name="矩形 38">
            <a:extLst>
              <a:ext uri="{FF2B5EF4-FFF2-40B4-BE49-F238E27FC236}">
                <a16:creationId xmlns:a16="http://schemas.microsoft.com/office/drawing/2014/main" id="{72E8836E-9B2C-4D98-9905-A34EAA4BF4D4}"/>
              </a:ext>
            </a:extLst>
          </p:cNvPr>
          <p:cNvSpPr/>
          <p:nvPr/>
        </p:nvSpPr>
        <p:spPr>
          <a:xfrm>
            <a:off x="4040585" y="5015194"/>
            <a:ext cx="1732035" cy="1246495"/>
          </a:xfrm>
          <a:prstGeom prst="rect">
            <a:avLst/>
          </a:prstGeom>
        </p:spPr>
        <p:txBody>
          <a:bodyPr wrap="square">
            <a:spAutoFit/>
          </a:bodyPr>
          <a:lstStyle/>
          <a:p>
            <a:pPr>
              <a:lnSpc>
                <a:spcPct val="125000"/>
              </a:lnSpc>
            </a:pPr>
            <a:r>
              <a:rPr lang="zh-CN" altLang="en-US" sz="2000" b="1" dirty="0" smtClean="0">
                <a:solidFill>
                  <a:srgbClr val="3333FF"/>
                </a:solidFill>
                <a:latin typeface="华文中宋" panose="02010600040101010101" pitchFamily="2" charset="-122"/>
                <a:ea typeface="华文中宋" panose="02010600040101010101" pitchFamily="2" charset="-122"/>
              </a:rPr>
              <a:t>否定词越过量词的内迁</a:t>
            </a:r>
            <a:endParaRPr lang="en-US" altLang="zh-CN" sz="2000" b="1" dirty="0" smtClean="0">
              <a:solidFill>
                <a:srgbClr val="3333FF"/>
              </a:solidFill>
              <a:latin typeface="华文中宋" panose="02010600040101010101" pitchFamily="2" charset="-122"/>
              <a:ea typeface="华文中宋" panose="02010600040101010101" pitchFamily="2" charset="-122"/>
            </a:endParaRPr>
          </a:p>
          <a:p>
            <a:pPr>
              <a:lnSpc>
                <a:spcPct val="125000"/>
              </a:lnSpc>
            </a:pPr>
            <a:r>
              <a:rPr lang="zh-CN" altLang="en-US" sz="2000" b="1" dirty="0" smtClean="0">
                <a:solidFill>
                  <a:srgbClr val="3333FF"/>
                </a:solidFill>
                <a:latin typeface="华文中宋" panose="02010600040101010101" pitchFamily="2" charset="-122"/>
                <a:ea typeface="华文中宋" panose="02010600040101010101" pitchFamily="2" charset="-122"/>
              </a:rPr>
              <a:t>摩根律的推广</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20" name="右箭头 19"/>
          <p:cNvSpPr/>
          <p:nvPr/>
        </p:nvSpPr>
        <p:spPr>
          <a:xfrm>
            <a:off x="5220078" y="5573805"/>
            <a:ext cx="323416" cy="1330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40585" y="5015194"/>
            <a:ext cx="1732035" cy="1246495"/>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2C8D4D5F-6C12-4381-B58C-31DB6B6C9530}"/>
                  </a:ext>
                </a:extLst>
              </p:cNvPr>
              <p:cNvSpPr/>
              <p:nvPr/>
            </p:nvSpPr>
            <p:spPr>
              <a:xfrm>
                <a:off x="4476714" y="3581645"/>
                <a:ext cx="530915" cy="523220"/>
              </a:xfrm>
              <a:prstGeom prst="rect">
                <a:avLst/>
              </a:prstGeom>
            </p:spPr>
            <p:txBody>
              <a:bodyPr wrap="none">
                <a:spAutoFit/>
              </a:bodyPr>
              <a:lstStyle/>
              <a:p>
                <a:pPr marL="0" lvl="1">
                  <a:buFontTx/>
                  <a:buNone/>
                </a:pPr>
                <a14:m>
                  <m:oMathPara xmlns:m="http://schemas.openxmlformats.org/officeDocument/2006/math">
                    <m:oMathParaPr>
                      <m:jc m:val="centerGroup"/>
                    </m:oMathParaPr>
                    <m:oMath xmlns:m="http://schemas.openxmlformats.org/officeDocument/2006/math">
                      <m:r>
                        <a:rPr lang="en-US" altLang="zh-CN" sz="2800"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26" name="矩形 25">
                <a:extLst>
                  <a:ext uri="{FF2B5EF4-FFF2-40B4-BE49-F238E27FC236}">
                    <a16:creationId xmlns:a16="http://schemas.microsoft.com/office/drawing/2014/main" id="{2C8D4D5F-6C12-4381-B58C-31DB6B6C9530}"/>
                  </a:ext>
                </a:extLst>
              </p:cNvPr>
              <p:cNvSpPr>
                <a:spLocks noRot="1" noChangeAspect="1" noMove="1" noResize="1" noEditPoints="1" noAdjustHandles="1" noChangeArrowheads="1" noChangeShapeType="1" noTextEdit="1"/>
              </p:cNvSpPr>
              <p:nvPr/>
            </p:nvSpPr>
            <p:spPr>
              <a:xfrm>
                <a:off x="4476714" y="3581645"/>
                <a:ext cx="530915"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2C8D4D5F-6C12-4381-B58C-31DB6B6C9530}"/>
                  </a:ext>
                </a:extLst>
              </p:cNvPr>
              <p:cNvSpPr/>
              <p:nvPr/>
            </p:nvSpPr>
            <p:spPr>
              <a:xfrm>
                <a:off x="7806999" y="3586036"/>
                <a:ext cx="530915" cy="523220"/>
              </a:xfrm>
              <a:prstGeom prst="rect">
                <a:avLst/>
              </a:prstGeom>
            </p:spPr>
            <p:txBody>
              <a:bodyPr wrap="none">
                <a:spAutoFit/>
              </a:bodyPr>
              <a:lstStyle/>
              <a:p>
                <a:pPr marL="0" lvl="1">
                  <a:buFontTx/>
                  <a:buNone/>
                </a:pPr>
                <a14:m>
                  <m:oMathPara xmlns:m="http://schemas.openxmlformats.org/officeDocument/2006/math">
                    <m:oMathParaPr>
                      <m:jc m:val="centerGroup"/>
                    </m:oMathParaPr>
                    <m:oMath xmlns:m="http://schemas.openxmlformats.org/officeDocument/2006/math">
                      <m:r>
                        <a:rPr lang="en-US" altLang="zh-CN" sz="2800"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8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40" name="矩形 39">
                <a:extLst>
                  <a:ext uri="{FF2B5EF4-FFF2-40B4-BE49-F238E27FC236}">
                    <a16:creationId xmlns:a16="http://schemas.microsoft.com/office/drawing/2014/main" id="{2C8D4D5F-6C12-4381-B58C-31DB6B6C9530}"/>
                  </a:ext>
                </a:extLst>
              </p:cNvPr>
              <p:cNvSpPr>
                <a:spLocks noRot="1" noChangeAspect="1" noMove="1" noResize="1" noEditPoints="1" noAdjustHandles="1" noChangeArrowheads="1" noChangeShapeType="1" noTextEdit="1"/>
              </p:cNvSpPr>
              <p:nvPr/>
            </p:nvSpPr>
            <p:spPr>
              <a:xfrm>
                <a:off x="7806999" y="3586036"/>
                <a:ext cx="530915" cy="523220"/>
              </a:xfrm>
              <a:prstGeom prst="rect">
                <a:avLst/>
              </a:prstGeom>
              <a:blipFill>
                <a:blip r:embed="rId3"/>
                <a:stretch>
                  <a:fillRect/>
                </a:stretch>
              </a:blipFill>
            </p:spPr>
            <p:txBody>
              <a:bodyPr/>
              <a:lstStyle/>
              <a:p>
                <a:r>
                  <a:rPr lang="zh-CN" altLang="en-US">
                    <a:noFill/>
                  </a:rPr>
                  <a:t> </a:t>
                </a:r>
              </a:p>
            </p:txBody>
          </p:sp>
        </mc:Fallback>
      </mc:AlternateContent>
      <p:cxnSp>
        <p:nvCxnSpPr>
          <p:cNvPr id="5" name="直接箭头连接符 4"/>
          <p:cNvCxnSpPr/>
          <p:nvPr/>
        </p:nvCxnSpPr>
        <p:spPr>
          <a:xfrm>
            <a:off x="977030" y="3194536"/>
            <a:ext cx="563671" cy="117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04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1000"/>
                                        <p:tgtEl>
                                          <p:spTgt spid="40"/>
                                        </p:tgtEl>
                                      </p:cBhvr>
                                    </p:animEffect>
                                    <p:anim calcmode="lin" valueType="num">
                                      <p:cBhvr>
                                        <p:cTn id="57" dur="1000" fill="hold"/>
                                        <p:tgtEl>
                                          <p:spTgt spid="40"/>
                                        </p:tgtEl>
                                        <p:attrNameLst>
                                          <p:attrName>ppt_x</p:attrName>
                                        </p:attrNameLst>
                                      </p:cBhvr>
                                      <p:tavLst>
                                        <p:tav tm="0">
                                          <p:val>
                                            <p:strVal val="#ppt_x"/>
                                          </p:val>
                                        </p:tav>
                                        <p:tav tm="100000">
                                          <p:val>
                                            <p:strVal val="#ppt_x"/>
                                          </p:val>
                                        </p:tav>
                                      </p:tavLst>
                                    </p:anim>
                                    <p:anim calcmode="lin" valueType="num">
                                      <p:cBhvr>
                                        <p:cTn id="5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1000"/>
                                        <p:tgtEl>
                                          <p:spTgt spid="30"/>
                                        </p:tgtEl>
                                      </p:cBhvr>
                                    </p:animEffect>
                                    <p:anim calcmode="lin" valueType="num">
                                      <p:cBhvr>
                                        <p:cTn id="71" dur="1000" fill="hold"/>
                                        <p:tgtEl>
                                          <p:spTgt spid="30"/>
                                        </p:tgtEl>
                                        <p:attrNameLst>
                                          <p:attrName>ppt_x</p:attrName>
                                        </p:attrNameLst>
                                      </p:cBhvr>
                                      <p:tavLst>
                                        <p:tav tm="0">
                                          <p:val>
                                            <p:strVal val="#ppt_x"/>
                                          </p:val>
                                        </p:tav>
                                        <p:tav tm="100000">
                                          <p:val>
                                            <p:strVal val="#ppt_x"/>
                                          </p:val>
                                        </p:tav>
                                      </p:tavLst>
                                    </p:anim>
                                    <p:anim calcmode="lin" valueType="num">
                                      <p:cBhvr>
                                        <p:cTn id="7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1000"/>
                                        <p:tgtEl>
                                          <p:spTgt spid="31"/>
                                        </p:tgtEl>
                                      </p:cBhvr>
                                    </p:animEffect>
                                    <p:anim calcmode="lin" valueType="num">
                                      <p:cBhvr>
                                        <p:cTn id="78" dur="1000" fill="hold"/>
                                        <p:tgtEl>
                                          <p:spTgt spid="31"/>
                                        </p:tgtEl>
                                        <p:attrNameLst>
                                          <p:attrName>ppt_x</p:attrName>
                                        </p:attrNameLst>
                                      </p:cBhvr>
                                      <p:tavLst>
                                        <p:tav tm="0">
                                          <p:val>
                                            <p:strVal val="#ppt_x"/>
                                          </p:val>
                                        </p:tav>
                                        <p:tav tm="100000">
                                          <p:val>
                                            <p:strVal val="#ppt_x"/>
                                          </p:val>
                                        </p:tav>
                                      </p:tavLst>
                                    </p:anim>
                                    <p:anim calcmode="lin" valueType="num">
                                      <p:cBhvr>
                                        <p:cTn id="7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1000"/>
                                        <p:tgtEl>
                                          <p:spTgt spid="32"/>
                                        </p:tgtEl>
                                      </p:cBhvr>
                                    </p:animEffect>
                                    <p:anim calcmode="lin" valueType="num">
                                      <p:cBhvr>
                                        <p:cTn id="85" dur="1000" fill="hold"/>
                                        <p:tgtEl>
                                          <p:spTgt spid="32"/>
                                        </p:tgtEl>
                                        <p:attrNameLst>
                                          <p:attrName>ppt_x</p:attrName>
                                        </p:attrNameLst>
                                      </p:cBhvr>
                                      <p:tavLst>
                                        <p:tav tm="0">
                                          <p:val>
                                            <p:strVal val="#ppt_x"/>
                                          </p:val>
                                        </p:tav>
                                        <p:tav tm="100000">
                                          <p:val>
                                            <p:strVal val="#ppt_x"/>
                                          </p:val>
                                        </p:tav>
                                      </p:tavLst>
                                    </p:anim>
                                    <p:anim calcmode="lin" valueType="num">
                                      <p:cBhvr>
                                        <p:cTn id="8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1000"/>
                                        <p:tgtEl>
                                          <p:spTgt spid="33"/>
                                        </p:tgtEl>
                                      </p:cBhvr>
                                    </p:animEffect>
                                    <p:anim calcmode="lin" valueType="num">
                                      <p:cBhvr>
                                        <p:cTn id="92" dur="1000" fill="hold"/>
                                        <p:tgtEl>
                                          <p:spTgt spid="33"/>
                                        </p:tgtEl>
                                        <p:attrNameLst>
                                          <p:attrName>ppt_x</p:attrName>
                                        </p:attrNameLst>
                                      </p:cBhvr>
                                      <p:tavLst>
                                        <p:tav tm="0">
                                          <p:val>
                                            <p:strVal val="#ppt_x"/>
                                          </p:val>
                                        </p:tav>
                                        <p:tav tm="100000">
                                          <p:val>
                                            <p:strVal val="#ppt_x"/>
                                          </p:val>
                                        </p:tav>
                                      </p:tavLst>
                                    </p:anim>
                                    <p:anim calcmode="lin" valueType="num">
                                      <p:cBhvr>
                                        <p:cTn id="9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1000"/>
                                        <p:tgtEl>
                                          <p:spTgt spid="34"/>
                                        </p:tgtEl>
                                      </p:cBhvr>
                                    </p:animEffect>
                                    <p:anim calcmode="lin" valueType="num">
                                      <p:cBhvr>
                                        <p:cTn id="99" dur="1000" fill="hold"/>
                                        <p:tgtEl>
                                          <p:spTgt spid="34"/>
                                        </p:tgtEl>
                                        <p:attrNameLst>
                                          <p:attrName>ppt_x</p:attrName>
                                        </p:attrNameLst>
                                      </p:cBhvr>
                                      <p:tavLst>
                                        <p:tav tm="0">
                                          <p:val>
                                            <p:strVal val="#ppt_x"/>
                                          </p:val>
                                        </p:tav>
                                        <p:tav tm="100000">
                                          <p:val>
                                            <p:strVal val="#ppt_x"/>
                                          </p:val>
                                        </p:tav>
                                      </p:tavLst>
                                    </p:anim>
                                    <p:anim calcmode="lin" valueType="num">
                                      <p:cBhvr>
                                        <p:cTn id="10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fade">
                                      <p:cBhvr>
                                        <p:cTn id="105" dur="1000"/>
                                        <p:tgtEl>
                                          <p:spTgt spid="35"/>
                                        </p:tgtEl>
                                      </p:cBhvr>
                                    </p:animEffect>
                                    <p:anim calcmode="lin" valueType="num">
                                      <p:cBhvr>
                                        <p:cTn id="106" dur="1000" fill="hold"/>
                                        <p:tgtEl>
                                          <p:spTgt spid="35"/>
                                        </p:tgtEl>
                                        <p:attrNameLst>
                                          <p:attrName>ppt_x</p:attrName>
                                        </p:attrNameLst>
                                      </p:cBhvr>
                                      <p:tavLst>
                                        <p:tav tm="0">
                                          <p:val>
                                            <p:strVal val="#ppt_x"/>
                                          </p:val>
                                        </p:tav>
                                        <p:tav tm="100000">
                                          <p:val>
                                            <p:strVal val="#ppt_x"/>
                                          </p:val>
                                        </p:tav>
                                      </p:tavLst>
                                    </p:anim>
                                    <p:anim calcmode="lin" valueType="num">
                                      <p:cBhvr>
                                        <p:cTn id="10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1000"/>
                                        <p:tgtEl>
                                          <p:spTgt spid="36"/>
                                        </p:tgtEl>
                                      </p:cBhvr>
                                    </p:animEffect>
                                    <p:anim calcmode="lin" valueType="num">
                                      <p:cBhvr>
                                        <p:cTn id="113" dur="1000" fill="hold"/>
                                        <p:tgtEl>
                                          <p:spTgt spid="36"/>
                                        </p:tgtEl>
                                        <p:attrNameLst>
                                          <p:attrName>ppt_x</p:attrName>
                                        </p:attrNameLst>
                                      </p:cBhvr>
                                      <p:tavLst>
                                        <p:tav tm="0">
                                          <p:val>
                                            <p:strVal val="#ppt_x"/>
                                          </p:val>
                                        </p:tav>
                                        <p:tav tm="100000">
                                          <p:val>
                                            <p:strVal val="#ppt_x"/>
                                          </p:val>
                                        </p:tav>
                                      </p:tavLst>
                                    </p:anim>
                                    <p:anim calcmode="lin" valueType="num">
                                      <p:cBhvr>
                                        <p:cTn id="11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1000"/>
                                        <p:tgtEl>
                                          <p:spTgt spid="37"/>
                                        </p:tgtEl>
                                      </p:cBhvr>
                                    </p:animEffect>
                                    <p:anim calcmode="lin" valueType="num">
                                      <p:cBhvr>
                                        <p:cTn id="120" dur="1000" fill="hold"/>
                                        <p:tgtEl>
                                          <p:spTgt spid="37"/>
                                        </p:tgtEl>
                                        <p:attrNameLst>
                                          <p:attrName>ppt_x</p:attrName>
                                        </p:attrNameLst>
                                      </p:cBhvr>
                                      <p:tavLst>
                                        <p:tav tm="0">
                                          <p:val>
                                            <p:strVal val="#ppt_x"/>
                                          </p:val>
                                        </p:tav>
                                        <p:tav tm="100000">
                                          <p:val>
                                            <p:strVal val="#ppt_x"/>
                                          </p:val>
                                        </p:tav>
                                      </p:tavLst>
                                    </p:anim>
                                    <p:anim calcmode="lin" valueType="num">
                                      <p:cBhvr>
                                        <p:cTn id="12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fade">
                                      <p:cBhvr>
                                        <p:cTn id="126" dur="1000"/>
                                        <p:tgtEl>
                                          <p:spTgt spid="38"/>
                                        </p:tgtEl>
                                      </p:cBhvr>
                                    </p:animEffect>
                                    <p:anim calcmode="lin" valueType="num">
                                      <p:cBhvr>
                                        <p:cTn id="127" dur="1000" fill="hold"/>
                                        <p:tgtEl>
                                          <p:spTgt spid="38"/>
                                        </p:tgtEl>
                                        <p:attrNameLst>
                                          <p:attrName>ppt_x</p:attrName>
                                        </p:attrNameLst>
                                      </p:cBhvr>
                                      <p:tavLst>
                                        <p:tav tm="0">
                                          <p:val>
                                            <p:strVal val="#ppt_x"/>
                                          </p:val>
                                        </p:tav>
                                        <p:tav tm="100000">
                                          <p:val>
                                            <p:strVal val="#ppt_x"/>
                                          </p:val>
                                        </p:tav>
                                      </p:tavLst>
                                    </p:anim>
                                    <p:anim calcmode="lin" valueType="num">
                                      <p:cBhvr>
                                        <p:cTn id="12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fade">
                                      <p:cBhvr>
                                        <p:cTn id="133" dur="1000"/>
                                        <p:tgtEl>
                                          <p:spTgt spid="39"/>
                                        </p:tgtEl>
                                      </p:cBhvr>
                                    </p:animEffect>
                                    <p:anim calcmode="lin" valueType="num">
                                      <p:cBhvr>
                                        <p:cTn id="134" dur="1000" fill="hold"/>
                                        <p:tgtEl>
                                          <p:spTgt spid="39"/>
                                        </p:tgtEl>
                                        <p:attrNameLst>
                                          <p:attrName>ppt_x</p:attrName>
                                        </p:attrNameLst>
                                      </p:cBhvr>
                                      <p:tavLst>
                                        <p:tav tm="0">
                                          <p:val>
                                            <p:strVal val="#ppt_x"/>
                                          </p:val>
                                        </p:tav>
                                        <p:tav tm="100000">
                                          <p:val>
                                            <p:strVal val="#ppt_x"/>
                                          </p:val>
                                        </p:tav>
                                      </p:tavLst>
                                    </p:anim>
                                    <p:anim calcmode="lin" valueType="num">
                                      <p:cBhvr>
                                        <p:cTn id="135" dur="1000" fill="hold"/>
                                        <p:tgtEl>
                                          <p:spTgt spid="39"/>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1000"/>
                                        <p:tgtEl>
                                          <p:spTgt spid="20"/>
                                        </p:tgtEl>
                                      </p:cBhvr>
                                    </p:animEffect>
                                    <p:anim calcmode="lin" valueType="num">
                                      <p:cBhvr>
                                        <p:cTn id="139" dur="1000" fill="hold"/>
                                        <p:tgtEl>
                                          <p:spTgt spid="20"/>
                                        </p:tgtEl>
                                        <p:attrNameLst>
                                          <p:attrName>ppt_x</p:attrName>
                                        </p:attrNameLst>
                                      </p:cBhvr>
                                      <p:tavLst>
                                        <p:tav tm="0">
                                          <p:val>
                                            <p:strVal val="#ppt_x"/>
                                          </p:val>
                                        </p:tav>
                                        <p:tav tm="100000">
                                          <p:val>
                                            <p:strVal val="#ppt_x"/>
                                          </p:val>
                                        </p:tav>
                                      </p:tavLst>
                                    </p:anim>
                                    <p:anim calcmode="lin" valueType="num">
                                      <p:cBhvr>
                                        <p:cTn id="140" dur="1000" fill="hold"/>
                                        <p:tgtEl>
                                          <p:spTgt spid="20"/>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23"/>
                                        </p:tgtEl>
                                        <p:attrNameLst>
                                          <p:attrName>style.visibility</p:attrName>
                                        </p:attrNameLst>
                                      </p:cBhvr>
                                      <p:to>
                                        <p:strVal val="visible"/>
                                      </p:to>
                                    </p:set>
                                    <p:animEffect transition="in" filter="fade">
                                      <p:cBhvr>
                                        <p:cTn id="143" dur="1000"/>
                                        <p:tgtEl>
                                          <p:spTgt spid="23"/>
                                        </p:tgtEl>
                                      </p:cBhvr>
                                    </p:animEffect>
                                    <p:anim calcmode="lin" valueType="num">
                                      <p:cBhvr>
                                        <p:cTn id="144" dur="1000" fill="hold"/>
                                        <p:tgtEl>
                                          <p:spTgt spid="23"/>
                                        </p:tgtEl>
                                        <p:attrNameLst>
                                          <p:attrName>ppt_x</p:attrName>
                                        </p:attrNameLst>
                                      </p:cBhvr>
                                      <p:tavLst>
                                        <p:tav tm="0">
                                          <p:val>
                                            <p:strVal val="#ppt_x"/>
                                          </p:val>
                                        </p:tav>
                                        <p:tav tm="100000">
                                          <p:val>
                                            <p:strVal val="#ppt_x"/>
                                          </p:val>
                                        </p:tav>
                                      </p:tavLst>
                                    </p:anim>
                                    <p:anim calcmode="lin" valueType="num">
                                      <p:cBhvr>
                                        <p:cTn id="1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animBg="1"/>
      <p:bldP spid="25" grpId="0" animBg="1"/>
      <p:bldP spid="28" grpId="0"/>
      <p:bldP spid="29" grpId="0"/>
      <p:bldP spid="30" grpId="0"/>
      <p:bldP spid="31" grpId="0"/>
      <p:bldP spid="32" grpId="0"/>
      <p:bldP spid="33" grpId="0"/>
      <p:bldP spid="34" grpId="0"/>
      <p:bldP spid="35" grpId="0"/>
      <p:bldP spid="36" grpId="0"/>
      <p:bldP spid="37" grpId="0"/>
      <p:bldP spid="38" grpId="0"/>
      <p:bldP spid="39" grpId="0"/>
      <p:bldP spid="20" grpId="0" animBg="1"/>
      <p:bldP spid="23" grpId="0" animBg="1"/>
      <p:bldP spid="26"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E8836E-9B2C-4D98-9905-A34EAA4BF4D4}"/>
              </a:ext>
            </a:extLst>
          </p:cNvPr>
          <p:cNvSpPr/>
          <p:nvPr/>
        </p:nvSpPr>
        <p:spPr>
          <a:xfrm>
            <a:off x="1133301" y="1742965"/>
            <a:ext cx="258275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a:solidFill>
                  <a:srgbClr val="3333FF"/>
                </a:solidFill>
                <a:latin typeface="华文中宋" panose="02010600040101010101" pitchFamily="2" charset="-122"/>
                <a:ea typeface="华文中宋" panose="02010600040101010101" pitchFamily="2" charset="-122"/>
              </a:rPr>
              <a:t>量词转化型等值式</a:t>
            </a:r>
          </a:p>
        </p:txBody>
      </p:sp>
      <p:sp>
        <p:nvSpPr>
          <p:cNvPr id="8" name="矩形 7">
            <a:extLst>
              <a:ext uri="{FF2B5EF4-FFF2-40B4-BE49-F238E27FC236}">
                <a16:creationId xmlns:a16="http://schemas.microsoft.com/office/drawing/2014/main" id="{0E01152D-5CB7-4CBB-A9AE-670ADAAD4B9C}"/>
              </a:ext>
            </a:extLst>
          </p:cNvPr>
          <p:cNvSpPr/>
          <p:nvPr/>
        </p:nvSpPr>
        <p:spPr>
          <a:xfrm>
            <a:off x="3280877" y="2283332"/>
            <a:ext cx="2778325"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30" name="矩形 29">
            <a:extLst>
              <a:ext uri="{FF2B5EF4-FFF2-40B4-BE49-F238E27FC236}">
                <a16:creationId xmlns:a16="http://schemas.microsoft.com/office/drawing/2014/main" id="{72E8836E-9B2C-4D98-9905-A34EAA4BF4D4}"/>
              </a:ext>
            </a:extLst>
          </p:cNvPr>
          <p:cNvSpPr/>
          <p:nvPr/>
        </p:nvSpPr>
        <p:spPr>
          <a:xfrm>
            <a:off x="1437762" y="2904202"/>
            <a:ext cx="956303" cy="400110"/>
          </a:xfrm>
          <a:prstGeom prst="rect">
            <a:avLst/>
          </a:prstGeom>
        </p:spPr>
        <p:txBody>
          <a:bodyPr wrap="square">
            <a:spAutoFit/>
          </a:bodyPr>
          <a:lstStyle/>
          <a:p>
            <a:r>
              <a:rPr lang="zh-CN" altLang="en-US" sz="2000" b="1" dirty="0" smtClean="0">
                <a:solidFill>
                  <a:srgbClr val="3333FF"/>
                </a:solidFill>
                <a:latin typeface="华文中宋" panose="02010600040101010101" pitchFamily="2" charset="-122"/>
                <a:ea typeface="华文中宋" panose="02010600040101010101" pitchFamily="2" charset="-122"/>
              </a:rPr>
              <a:t>证明：</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9491D28E-0F55-4442-815E-A755F1A7317D}"/>
              </a:ext>
            </a:extLst>
          </p:cNvPr>
          <p:cNvSpPr/>
          <p:nvPr/>
        </p:nvSpPr>
        <p:spPr>
          <a:xfrm>
            <a:off x="4040585" y="1075475"/>
            <a:ext cx="4702236" cy="861774"/>
          </a:xfrm>
          <a:prstGeom prst="rect">
            <a:avLst/>
          </a:prstGeom>
        </p:spPr>
        <p:txBody>
          <a:bodyPr wrap="square">
            <a:spAutoFit/>
          </a:bodyPr>
          <a:lstStyle/>
          <a:p>
            <a:pPr>
              <a:lnSpc>
                <a:spcPct val="125000"/>
              </a:lnSpc>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谓词</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公式</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如果</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在任一解释下都有相同的</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真值，就说</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和</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是</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等值</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或</a:t>
            </a:r>
            <a:r>
              <a:rPr lang="zh-CN" altLang="en-US"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等价</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 name="矩形 1"/>
          <p:cNvSpPr/>
          <p:nvPr/>
        </p:nvSpPr>
        <p:spPr>
          <a:xfrm>
            <a:off x="4040585" y="1121861"/>
            <a:ext cx="4629590" cy="764915"/>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1904391" y="3949060"/>
            <a:ext cx="489674" cy="2327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72E8836E-9B2C-4D98-9905-A34EAA4BF4D4}"/>
              </a:ext>
            </a:extLst>
          </p:cNvPr>
          <p:cNvSpPr/>
          <p:nvPr/>
        </p:nvSpPr>
        <p:spPr>
          <a:xfrm>
            <a:off x="2269035" y="2899646"/>
            <a:ext cx="2217019" cy="400110"/>
          </a:xfrm>
          <a:prstGeom prst="rect">
            <a:avLst/>
          </a:prstGeom>
        </p:spPr>
        <p:txBody>
          <a:bodyPr wrap="square">
            <a:spAutoFit/>
          </a:bodyPr>
          <a:lstStyle/>
          <a:p>
            <a:r>
              <a:rPr lang="zh-CN" altLang="en-US" sz="2000" b="1" dirty="0" smtClean="0">
                <a:solidFill>
                  <a:srgbClr val="3333FF"/>
                </a:solidFill>
                <a:latin typeface="华文中宋" panose="02010600040101010101" pitchFamily="2" charset="-122"/>
                <a:ea typeface="华文中宋" panose="02010600040101010101" pitchFamily="2" charset="-122"/>
              </a:rPr>
              <a:t>设任一解释 </a:t>
            </a:r>
            <a:r>
              <a:rPr lang="en-US" altLang="zh-CN" sz="2000" b="1" i="1" dirty="0" smtClean="0">
                <a:solidFill>
                  <a:srgbClr val="3333FF"/>
                </a:solidFill>
                <a:latin typeface="华文中宋" panose="02010600040101010101" pitchFamily="2" charset="-122"/>
                <a:ea typeface="华文中宋" panose="02010600040101010101" pitchFamily="2" charset="-122"/>
              </a:rPr>
              <a:t>I </a:t>
            </a:r>
            <a:r>
              <a:rPr lang="zh-CN" altLang="en-US" sz="2000" b="1" dirty="0" smtClean="0">
                <a:solidFill>
                  <a:srgbClr val="3333FF"/>
                </a:solidFill>
                <a:latin typeface="华文中宋" panose="02010600040101010101" pitchFamily="2" charset="-122"/>
                <a:ea typeface="华文中宋" panose="02010600040101010101" pitchFamily="2" charset="-122"/>
              </a:rPr>
              <a:t>下有</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41" name="矩形 40">
            <a:extLst>
              <a:ext uri="{FF2B5EF4-FFF2-40B4-BE49-F238E27FC236}">
                <a16:creationId xmlns:a16="http://schemas.microsoft.com/office/drawing/2014/main" id="{0E01152D-5CB7-4CBB-A9AE-670ADAAD4B9C}"/>
              </a:ext>
            </a:extLst>
          </p:cNvPr>
          <p:cNvSpPr/>
          <p:nvPr/>
        </p:nvSpPr>
        <p:spPr>
          <a:xfrm>
            <a:off x="2682162" y="3377139"/>
            <a:ext cx="1803892"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72E8836E-9B2C-4D98-9905-A34EAA4BF4D4}"/>
                  </a:ext>
                </a:extLst>
              </p:cNvPr>
              <p:cNvSpPr/>
              <p:nvPr/>
            </p:nvSpPr>
            <p:spPr>
              <a:xfrm>
                <a:off x="2394065" y="3809548"/>
                <a:ext cx="2344190" cy="400110"/>
              </a:xfrm>
              <a:prstGeom prst="rect">
                <a:avLst/>
              </a:prstGeom>
            </p:spPr>
            <p:txBody>
              <a:bodyPr wrap="square">
                <a:spAutoFit/>
              </a:bodyPr>
              <a:lstStyle/>
              <a:p>
                <a:r>
                  <a:rPr lang="zh-CN" altLang="en-US" sz="2000" b="1" dirty="0" smtClean="0">
                    <a:solidFill>
                      <a:srgbClr val="3333FF"/>
                    </a:solidFill>
                    <a:latin typeface="华文中宋" panose="02010600040101010101" pitchFamily="2" charset="-122"/>
                    <a:ea typeface="华文中宋" panose="02010600040101010101" pitchFamily="2" charset="-122"/>
                  </a:rPr>
                  <a:t>有</a:t>
                </a:r>
                <a:r>
                  <a:rPr lang="zh-CN" altLang="en-US" sz="2000" b="1" dirty="0">
                    <a:solidFill>
                      <a:srgbClr val="3333FF"/>
                    </a:solidFill>
                    <a:latin typeface="华文中宋" panose="02010600040101010101" pitchFamily="2" charset="-122"/>
                    <a:ea typeface="华文中宋" panose="02010600040101010101" pitchFamily="2" charset="-122"/>
                  </a:rPr>
                  <a:t>一</a:t>
                </a:r>
                <a:r>
                  <a:rPr lang="zh-CN" altLang="en-US" sz="2000" b="1" dirty="0" smtClean="0">
                    <a:solidFill>
                      <a:srgbClr val="3333FF"/>
                    </a:solidFill>
                    <a:latin typeface="华文中宋" panose="02010600040101010101" pitchFamily="2" charset="-122"/>
                    <a:ea typeface="华文中宋" panose="02010600040101010101" pitchFamily="2" charset="-122"/>
                  </a:rPr>
                  <a:t>个</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14:m>
                  <m:oMath xmlns:m="http://schemas.openxmlformats.org/officeDocument/2006/math">
                    <m:r>
                      <a:rPr lang="en-US" altLang="zh-CN" sz="2000" b="1"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，使得</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42" name="矩形 41">
                <a:extLst>
                  <a:ext uri="{FF2B5EF4-FFF2-40B4-BE49-F238E27FC236}">
                    <a16:creationId xmlns:a16="http://schemas.microsoft.com/office/drawing/2014/main" id="{72E8836E-9B2C-4D98-9905-A34EAA4BF4D4}"/>
                  </a:ext>
                </a:extLst>
              </p:cNvPr>
              <p:cNvSpPr>
                <a:spLocks noRot="1" noChangeAspect="1" noMove="1" noResize="1" noEditPoints="1" noAdjustHandles="1" noChangeArrowheads="1" noChangeShapeType="1" noTextEdit="1"/>
              </p:cNvSpPr>
              <p:nvPr/>
            </p:nvSpPr>
            <p:spPr>
              <a:xfrm>
                <a:off x="2394065" y="3809548"/>
                <a:ext cx="2344190" cy="400110"/>
              </a:xfrm>
              <a:prstGeom prst="rect">
                <a:avLst/>
              </a:prstGeom>
              <a:blipFill>
                <a:blip r:embed="rId2"/>
                <a:stretch>
                  <a:fillRect l="-2865" t="-9091" b="-25758"/>
                </a:stretch>
              </a:blipFill>
            </p:spPr>
            <p:txBody>
              <a:bodyPr/>
              <a:lstStyle/>
              <a:p>
                <a:r>
                  <a:rPr lang="zh-CN" altLang="en-US">
                    <a:noFill/>
                  </a:rPr>
                  <a:t> </a:t>
                </a:r>
              </a:p>
            </p:txBody>
          </p:sp>
        </mc:Fallback>
      </mc:AlternateContent>
      <p:sp>
        <p:nvSpPr>
          <p:cNvPr id="43" name="矩形 42">
            <a:extLst>
              <a:ext uri="{FF2B5EF4-FFF2-40B4-BE49-F238E27FC236}">
                <a16:creationId xmlns:a16="http://schemas.microsoft.com/office/drawing/2014/main" id="{0E01152D-5CB7-4CBB-A9AE-670ADAAD4B9C}"/>
              </a:ext>
            </a:extLst>
          </p:cNvPr>
          <p:cNvSpPr/>
          <p:nvPr/>
        </p:nvSpPr>
        <p:spPr>
          <a:xfrm>
            <a:off x="3334777" y="4337033"/>
            <a:ext cx="1151277" cy="400110"/>
          </a:xfrm>
          <a:prstGeom prst="rect">
            <a:avLst/>
          </a:prstGeom>
        </p:spPr>
        <p:txBody>
          <a:bodyPr wrap="none">
            <a:spAutoFit/>
          </a:bodyPr>
          <a:lstStyle/>
          <a:p>
            <a:pPr marL="0" lvl="1">
              <a:buFontTx/>
              <a:buNone/>
            </a:pP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F</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44" name="右箭头 43"/>
          <p:cNvSpPr/>
          <p:nvPr/>
        </p:nvSpPr>
        <p:spPr>
          <a:xfrm>
            <a:off x="1904391" y="4854406"/>
            <a:ext cx="489674" cy="2327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2E8836E-9B2C-4D98-9905-A34EAA4BF4D4}"/>
              </a:ext>
            </a:extLst>
          </p:cNvPr>
          <p:cNvSpPr/>
          <p:nvPr/>
        </p:nvSpPr>
        <p:spPr>
          <a:xfrm>
            <a:off x="2424681" y="4790432"/>
            <a:ext cx="1166418" cy="400110"/>
          </a:xfrm>
          <a:prstGeom prst="rect">
            <a:avLst/>
          </a:prstGeom>
        </p:spPr>
        <p:txBody>
          <a:bodyPr wrap="square">
            <a:spAutoFit/>
          </a:bodyPr>
          <a:lstStyle/>
          <a:p>
            <a:r>
              <a:rPr lang="zh-CN" altLang="en-US" sz="2000" b="1" dirty="0">
                <a:solidFill>
                  <a:srgbClr val="3333FF"/>
                </a:solidFill>
                <a:latin typeface="华文中宋" panose="02010600040101010101" pitchFamily="2" charset="-122"/>
                <a:ea typeface="华文中宋" panose="02010600040101010101" pitchFamily="2" charset="-122"/>
              </a:rPr>
              <a:t>在</a:t>
            </a:r>
            <a:r>
              <a:rPr lang="en-US" altLang="zh-CN" sz="2000" b="1" i="1" dirty="0" smtClean="0">
                <a:solidFill>
                  <a:srgbClr val="3333FF"/>
                </a:solidFill>
                <a:latin typeface="华文中宋" panose="02010600040101010101" pitchFamily="2" charset="-122"/>
                <a:ea typeface="华文中宋" panose="02010600040101010101" pitchFamily="2" charset="-122"/>
              </a:rPr>
              <a:t>I </a:t>
            </a:r>
            <a:r>
              <a:rPr lang="zh-CN" altLang="en-US" sz="2000" b="1" dirty="0" smtClean="0">
                <a:solidFill>
                  <a:srgbClr val="3333FF"/>
                </a:solidFill>
                <a:latin typeface="华文中宋" panose="02010600040101010101" pitchFamily="2" charset="-122"/>
                <a:ea typeface="华文中宋" panose="02010600040101010101" pitchFamily="2" charset="-122"/>
              </a:rPr>
              <a:t>下有</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46" name="矩形 45">
            <a:extLst>
              <a:ext uri="{FF2B5EF4-FFF2-40B4-BE49-F238E27FC236}">
                <a16:creationId xmlns:a16="http://schemas.microsoft.com/office/drawing/2014/main" id="{0E01152D-5CB7-4CBB-A9AE-670ADAAD4B9C}"/>
              </a:ext>
            </a:extLst>
          </p:cNvPr>
          <p:cNvSpPr/>
          <p:nvPr/>
        </p:nvSpPr>
        <p:spPr>
          <a:xfrm>
            <a:off x="2719032" y="5231154"/>
            <a:ext cx="1767022" cy="400110"/>
          </a:xfrm>
          <a:prstGeom prst="rect">
            <a:avLst/>
          </a:prstGeom>
        </p:spPr>
        <p:txBody>
          <a:bodyPr wrap="non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cxnSp>
        <p:nvCxnSpPr>
          <p:cNvPr id="12" name="直接连接符 11"/>
          <p:cNvCxnSpPr/>
          <p:nvPr/>
        </p:nvCxnSpPr>
        <p:spPr>
          <a:xfrm>
            <a:off x="5037513" y="2967644"/>
            <a:ext cx="0" cy="306739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9" name="右箭头 48"/>
          <p:cNvSpPr/>
          <p:nvPr/>
        </p:nvSpPr>
        <p:spPr>
          <a:xfrm>
            <a:off x="5694558" y="3949060"/>
            <a:ext cx="489674" cy="2327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2E8836E-9B2C-4D98-9905-A34EAA4BF4D4}"/>
              </a:ext>
            </a:extLst>
          </p:cNvPr>
          <p:cNvSpPr/>
          <p:nvPr/>
        </p:nvSpPr>
        <p:spPr>
          <a:xfrm>
            <a:off x="6059202" y="2899646"/>
            <a:ext cx="2217019" cy="400110"/>
          </a:xfrm>
          <a:prstGeom prst="rect">
            <a:avLst/>
          </a:prstGeom>
        </p:spPr>
        <p:txBody>
          <a:bodyPr wrap="square">
            <a:spAutoFit/>
          </a:bodyPr>
          <a:lstStyle/>
          <a:p>
            <a:r>
              <a:rPr lang="zh-CN" altLang="en-US" sz="2000" b="1" dirty="0" smtClean="0">
                <a:solidFill>
                  <a:srgbClr val="3333FF"/>
                </a:solidFill>
                <a:latin typeface="华文中宋" panose="02010600040101010101" pitchFamily="2" charset="-122"/>
                <a:ea typeface="华文中宋" panose="02010600040101010101" pitchFamily="2" charset="-122"/>
              </a:rPr>
              <a:t>设任一解释 </a:t>
            </a:r>
            <a:r>
              <a:rPr lang="en-US" altLang="zh-CN" sz="2000" b="1" i="1" dirty="0" smtClean="0">
                <a:solidFill>
                  <a:srgbClr val="3333FF"/>
                </a:solidFill>
                <a:latin typeface="华文中宋" panose="02010600040101010101" pitchFamily="2" charset="-122"/>
                <a:ea typeface="华文中宋" panose="02010600040101010101" pitchFamily="2" charset="-122"/>
              </a:rPr>
              <a:t>I </a:t>
            </a:r>
            <a:r>
              <a:rPr lang="zh-CN" altLang="en-US" sz="2000" b="1" dirty="0" smtClean="0">
                <a:solidFill>
                  <a:srgbClr val="3333FF"/>
                </a:solidFill>
                <a:latin typeface="华文中宋" panose="02010600040101010101" pitchFamily="2" charset="-122"/>
                <a:ea typeface="华文中宋" panose="02010600040101010101" pitchFamily="2" charset="-122"/>
              </a:rPr>
              <a:t>下有</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51" name="矩形 50">
            <a:extLst>
              <a:ext uri="{FF2B5EF4-FFF2-40B4-BE49-F238E27FC236}">
                <a16:creationId xmlns:a16="http://schemas.microsoft.com/office/drawing/2014/main" id="{0E01152D-5CB7-4CBB-A9AE-670ADAAD4B9C}"/>
              </a:ext>
            </a:extLst>
          </p:cNvPr>
          <p:cNvSpPr/>
          <p:nvPr/>
        </p:nvSpPr>
        <p:spPr>
          <a:xfrm>
            <a:off x="6509199" y="6080157"/>
            <a:ext cx="1803892"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72E8836E-9B2C-4D98-9905-A34EAA4BF4D4}"/>
                  </a:ext>
                </a:extLst>
              </p:cNvPr>
              <p:cNvSpPr/>
              <p:nvPr/>
            </p:nvSpPr>
            <p:spPr>
              <a:xfrm>
                <a:off x="6184232" y="3809548"/>
                <a:ext cx="2344190" cy="400110"/>
              </a:xfrm>
              <a:prstGeom prst="rect">
                <a:avLst/>
              </a:prstGeom>
            </p:spPr>
            <p:txBody>
              <a:bodyPr wrap="square">
                <a:spAutoFit/>
              </a:bodyPr>
              <a:lstStyle/>
              <a:p>
                <a:r>
                  <a:rPr lang="zh-CN" altLang="en-US" sz="2000" b="1" dirty="0" smtClean="0">
                    <a:solidFill>
                      <a:srgbClr val="3333FF"/>
                    </a:solidFill>
                    <a:latin typeface="华文中宋" panose="02010600040101010101" pitchFamily="2" charset="-122"/>
                    <a:ea typeface="华文中宋" panose="02010600040101010101" pitchFamily="2" charset="-122"/>
                  </a:rPr>
                  <a:t>有</a:t>
                </a:r>
                <a:r>
                  <a:rPr lang="zh-CN" altLang="en-US" sz="2000" b="1" dirty="0">
                    <a:solidFill>
                      <a:srgbClr val="3333FF"/>
                    </a:solidFill>
                    <a:latin typeface="华文中宋" panose="02010600040101010101" pitchFamily="2" charset="-122"/>
                    <a:ea typeface="华文中宋" panose="02010600040101010101" pitchFamily="2" charset="-122"/>
                  </a:rPr>
                  <a:t>一</a:t>
                </a:r>
                <a:r>
                  <a:rPr lang="zh-CN" altLang="en-US" sz="2000" b="1" dirty="0" smtClean="0">
                    <a:solidFill>
                      <a:srgbClr val="3333FF"/>
                    </a:solidFill>
                    <a:latin typeface="华文中宋" panose="02010600040101010101" pitchFamily="2" charset="-122"/>
                    <a:ea typeface="华文中宋" panose="02010600040101010101" pitchFamily="2" charset="-122"/>
                  </a:rPr>
                  <a:t>个</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14:m>
                  <m:oMath xmlns:m="http://schemas.openxmlformats.org/officeDocument/2006/math">
                    <m:r>
                      <a:rPr lang="en-US" altLang="zh-CN" sz="2000" b="1"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，使得</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52" name="矩形 51">
                <a:extLst>
                  <a:ext uri="{FF2B5EF4-FFF2-40B4-BE49-F238E27FC236}">
                    <a16:creationId xmlns:a16="http://schemas.microsoft.com/office/drawing/2014/main" id="{72E8836E-9B2C-4D98-9905-A34EAA4BF4D4}"/>
                  </a:ext>
                </a:extLst>
              </p:cNvPr>
              <p:cNvSpPr>
                <a:spLocks noRot="1" noChangeAspect="1" noMove="1" noResize="1" noEditPoints="1" noAdjustHandles="1" noChangeArrowheads="1" noChangeShapeType="1" noTextEdit="1"/>
              </p:cNvSpPr>
              <p:nvPr/>
            </p:nvSpPr>
            <p:spPr>
              <a:xfrm>
                <a:off x="6184232" y="3809548"/>
                <a:ext cx="2344190" cy="400110"/>
              </a:xfrm>
              <a:prstGeom prst="rect">
                <a:avLst/>
              </a:prstGeom>
              <a:blipFill>
                <a:blip r:embed="rId3"/>
                <a:stretch>
                  <a:fillRect l="-2597" t="-9091" b="-25758"/>
                </a:stretch>
              </a:blipFill>
            </p:spPr>
            <p:txBody>
              <a:bodyPr/>
              <a:lstStyle/>
              <a:p>
                <a:r>
                  <a:rPr lang="zh-CN" altLang="en-US">
                    <a:noFill/>
                  </a:rPr>
                  <a:t> </a:t>
                </a:r>
              </a:p>
            </p:txBody>
          </p:sp>
        </mc:Fallback>
      </mc:AlternateContent>
      <p:sp>
        <p:nvSpPr>
          <p:cNvPr id="53" name="矩形 52">
            <a:extLst>
              <a:ext uri="{FF2B5EF4-FFF2-40B4-BE49-F238E27FC236}">
                <a16:creationId xmlns:a16="http://schemas.microsoft.com/office/drawing/2014/main" id="{0E01152D-5CB7-4CBB-A9AE-670ADAAD4B9C}"/>
              </a:ext>
            </a:extLst>
          </p:cNvPr>
          <p:cNvSpPr/>
          <p:nvPr/>
        </p:nvSpPr>
        <p:spPr>
          <a:xfrm>
            <a:off x="6868271" y="4209658"/>
            <a:ext cx="1407950"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54" name="右箭头 53"/>
          <p:cNvSpPr/>
          <p:nvPr/>
        </p:nvSpPr>
        <p:spPr>
          <a:xfrm>
            <a:off x="5694558" y="5698904"/>
            <a:ext cx="489674" cy="2327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72E8836E-9B2C-4D98-9905-A34EAA4BF4D4}"/>
              </a:ext>
            </a:extLst>
          </p:cNvPr>
          <p:cNvSpPr/>
          <p:nvPr/>
        </p:nvSpPr>
        <p:spPr>
          <a:xfrm>
            <a:off x="6214848" y="5634930"/>
            <a:ext cx="1166418" cy="400110"/>
          </a:xfrm>
          <a:prstGeom prst="rect">
            <a:avLst/>
          </a:prstGeom>
        </p:spPr>
        <p:txBody>
          <a:bodyPr wrap="square">
            <a:spAutoFit/>
          </a:bodyPr>
          <a:lstStyle/>
          <a:p>
            <a:r>
              <a:rPr lang="zh-CN" altLang="en-US" sz="2000" b="1" dirty="0">
                <a:solidFill>
                  <a:srgbClr val="3333FF"/>
                </a:solidFill>
                <a:latin typeface="华文中宋" panose="02010600040101010101" pitchFamily="2" charset="-122"/>
                <a:ea typeface="华文中宋" panose="02010600040101010101" pitchFamily="2" charset="-122"/>
              </a:rPr>
              <a:t>在</a:t>
            </a:r>
            <a:r>
              <a:rPr lang="en-US" altLang="zh-CN" sz="2000" b="1" i="1" dirty="0" smtClean="0">
                <a:solidFill>
                  <a:srgbClr val="3333FF"/>
                </a:solidFill>
                <a:latin typeface="华文中宋" panose="02010600040101010101" pitchFamily="2" charset="-122"/>
                <a:ea typeface="华文中宋" panose="02010600040101010101" pitchFamily="2" charset="-122"/>
              </a:rPr>
              <a:t>I </a:t>
            </a:r>
            <a:r>
              <a:rPr lang="zh-CN" altLang="en-US" sz="2000" b="1" dirty="0" smtClean="0">
                <a:solidFill>
                  <a:srgbClr val="3333FF"/>
                </a:solidFill>
                <a:latin typeface="华文中宋" panose="02010600040101010101" pitchFamily="2" charset="-122"/>
                <a:ea typeface="华文中宋" panose="02010600040101010101" pitchFamily="2" charset="-122"/>
              </a:rPr>
              <a:t>下有</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56" name="矩形 55">
            <a:extLst>
              <a:ext uri="{FF2B5EF4-FFF2-40B4-BE49-F238E27FC236}">
                <a16:creationId xmlns:a16="http://schemas.microsoft.com/office/drawing/2014/main" id="{0E01152D-5CB7-4CBB-A9AE-670ADAAD4B9C}"/>
              </a:ext>
            </a:extLst>
          </p:cNvPr>
          <p:cNvSpPr/>
          <p:nvPr/>
        </p:nvSpPr>
        <p:spPr>
          <a:xfrm>
            <a:off x="6509199" y="3357120"/>
            <a:ext cx="1767022" cy="400110"/>
          </a:xfrm>
          <a:prstGeom prst="rect">
            <a:avLst/>
          </a:prstGeom>
        </p:spPr>
        <p:txBody>
          <a:bodyPr wrap="non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57" name="矩形 56">
            <a:extLst>
              <a:ext uri="{FF2B5EF4-FFF2-40B4-BE49-F238E27FC236}">
                <a16:creationId xmlns:a16="http://schemas.microsoft.com/office/drawing/2014/main" id="{0E01152D-5CB7-4CBB-A9AE-670ADAAD4B9C}"/>
              </a:ext>
            </a:extLst>
          </p:cNvPr>
          <p:cNvSpPr/>
          <p:nvPr/>
        </p:nvSpPr>
        <p:spPr>
          <a:xfrm>
            <a:off x="7124944" y="4672057"/>
            <a:ext cx="1151277" cy="400110"/>
          </a:xfrm>
          <a:prstGeom prst="rect">
            <a:avLst/>
          </a:prstGeom>
        </p:spPr>
        <p:txBody>
          <a:bodyPr wrap="none">
            <a:spAutoFit/>
          </a:bodyPr>
          <a:lstStyle/>
          <a:p>
            <a:pPr marL="0" lvl="1">
              <a:buFontTx/>
              <a:buNone/>
            </a:pP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baseline="-25000"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F</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59" name="矩形 58">
            <a:extLst>
              <a:ext uri="{FF2B5EF4-FFF2-40B4-BE49-F238E27FC236}">
                <a16:creationId xmlns:a16="http://schemas.microsoft.com/office/drawing/2014/main" id="{0E01152D-5CB7-4CBB-A9AE-670ADAAD4B9C}"/>
              </a:ext>
            </a:extLst>
          </p:cNvPr>
          <p:cNvSpPr/>
          <p:nvPr/>
        </p:nvSpPr>
        <p:spPr>
          <a:xfrm>
            <a:off x="6670323" y="5153493"/>
            <a:ext cx="1611339"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F</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60" name="右箭头 59"/>
          <p:cNvSpPr/>
          <p:nvPr/>
        </p:nvSpPr>
        <p:spPr>
          <a:xfrm>
            <a:off x="5694558" y="5256092"/>
            <a:ext cx="489674" cy="2327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519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anim calcmode="lin" valueType="num">
                                      <p:cBhvr>
                                        <p:cTn id="29" dur="1000" fill="hold"/>
                                        <p:tgtEl>
                                          <p:spTgt spid="42"/>
                                        </p:tgtEl>
                                        <p:attrNameLst>
                                          <p:attrName>ppt_x</p:attrName>
                                        </p:attrNameLst>
                                      </p:cBhvr>
                                      <p:tavLst>
                                        <p:tav tm="0">
                                          <p:val>
                                            <p:strVal val="#ppt_x"/>
                                          </p:val>
                                        </p:tav>
                                        <p:tav tm="100000">
                                          <p:val>
                                            <p:strVal val="#ppt_x"/>
                                          </p:val>
                                        </p:tav>
                                      </p:tavLst>
                                    </p:anim>
                                    <p:anim calcmode="lin" valueType="num">
                                      <p:cBhvr>
                                        <p:cTn id="3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anim calcmode="lin" valueType="num">
                                      <p:cBhvr>
                                        <p:cTn id="36" dur="1000" fill="hold"/>
                                        <p:tgtEl>
                                          <p:spTgt spid="43"/>
                                        </p:tgtEl>
                                        <p:attrNameLst>
                                          <p:attrName>ppt_x</p:attrName>
                                        </p:attrNameLst>
                                      </p:cBhvr>
                                      <p:tavLst>
                                        <p:tav tm="0">
                                          <p:val>
                                            <p:strVal val="#ppt_x"/>
                                          </p:val>
                                        </p:tav>
                                        <p:tav tm="100000">
                                          <p:val>
                                            <p:strVal val="#ppt_x"/>
                                          </p:val>
                                        </p:tav>
                                      </p:tavLst>
                                    </p:anim>
                                    <p:anim calcmode="lin" valueType="num">
                                      <p:cBhvr>
                                        <p:cTn id="3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1000"/>
                                        <p:tgtEl>
                                          <p:spTgt spid="45"/>
                                        </p:tgtEl>
                                      </p:cBhvr>
                                    </p:animEffect>
                                    <p:anim calcmode="lin" valueType="num">
                                      <p:cBhvr>
                                        <p:cTn id="50" dur="1000" fill="hold"/>
                                        <p:tgtEl>
                                          <p:spTgt spid="45"/>
                                        </p:tgtEl>
                                        <p:attrNameLst>
                                          <p:attrName>ppt_x</p:attrName>
                                        </p:attrNameLst>
                                      </p:cBhvr>
                                      <p:tavLst>
                                        <p:tav tm="0">
                                          <p:val>
                                            <p:strVal val="#ppt_x"/>
                                          </p:val>
                                        </p:tav>
                                        <p:tav tm="100000">
                                          <p:val>
                                            <p:strVal val="#ppt_x"/>
                                          </p:val>
                                        </p:tav>
                                      </p:tavLst>
                                    </p:anim>
                                    <p:anim calcmode="lin" valueType="num">
                                      <p:cBhvr>
                                        <p:cTn id="5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1000"/>
                                        <p:tgtEl>
                                          <p:spTgt spid="50"/>
                                        </p:tgtEl>
                                      </p:cBhvr>
                                    </p:animEffect>
                                    <p:anim calcmode="lin" valueType="num">
                                      <p:cBhvr>
                                        <p:cTn id="71" dur="1000" fill="hold"/>
                                        <p:tgtEl>
                                          <p:spTgt spid="50"/>
                                        </p:tgtEl>
                                        <p:attrNameLst>
                                          <p:attrName>ppt_x</p:attrName>
                                        </p:attrNameLst>
                                      </p:cBhvr>
                                      <p:tavLst>
                                        <p:tav tm="0">
                                          <p:val>
                                            <p:strVal val="#ppt_x"/>
                                          </p:val>
                                        </p:tav>
                                        <p:tav tm="100000">
                                          <p:val>
                                            <p:strVal val="#ppt_x"/>
                                          </p:val>
                                        </p:tav>
                                      </p:tavLst>
                                    </p:anim>
                                    <p:anim calcmode="lin" valueType="num">
                                      <p:cBhvr>
                                        <p:cTn id="72"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1000"/>
                                        <p:tgtEl>
                                          <p:spTgt spid="56"/>
                                        </p:tgtEl>
                                      </p:cBhvr>
                                    </p:animEffect>
                                    <p:anim calcmode="lin" valueType="num">
                                      <p:cBhvr>
                                        <p:cTn id="78" dur="1000" fill="hold"/>
                                        <p:tgtEl>
                                          <p:spTgt spid="56"/>
                                        </p:tgtEl>
                                        <p:attrNameLst>
                                          <p:attrName>ppt_x</p:attrName>
                                        </p:attrNameLst>
                                      </p:cBhvr>
                                      <p:tavLst>
                                        <p:tav tm="0">
                                          <p:val>
                                            <p:strVal val="#ppt_x"/>
                                          </p:val>
                                        </p:tav>
                                        <p:tav tm="100000">
                                          <p:val>
                                            <p:strVal val="#ppt_x"/>
                                          </p:val>
                                        </p:tav>
                                      </p:tavLst>
                                    </p:anim>
                                    <p:anim calcmode="lin" valueType="num">
                                      <p:cBhvr>
                                        <p:cTn id="7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1000"/>
                                        <p:tgtEl>
                                          <p:spTgt spid="49"/>
                                        </p:tgtEl>
                                      </p:cBhvr>
                                    </p:animEffect>
                                    <p:anim calcmode="lin" valueType="num">
                                      <p:cBhvr>
                                        <p:cTn id="85" dur="1000" fill="hold"/>
                                        <p:tgtEl>
                                          <p:spTgt spid="49"/>
                                        </p:tgtEl>
                                        <p:attrNameLst>
                                          <p:attrName>ppt_x</p:attrName>
                                        </p:attrNameLst>
                                      </p:cBhvr>
                                      <p:tavLst>
                                        <p:tav tm="0">
                                          <p:val>
                                            <p:strVal val="#ppt_x"/>
                                          </p:val>
                                        </p:tav>
                                        <p:tav tm="100000">
                                          <p:val>
                                            <p:strVal val="#ppt_x"/>
                                          </p:val>
                                        </p:tav>
                                      </p:tavLst>
                                    </p:anim>
                                    <p:anim calcmode="lin" valueType="num">
                                      <p:cBhvr>
                                        <p:cTn id="8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1000"/>
                                        <p:tgtEl>
                                          <p:spTgt spid="52"/>
                                        </p:tgtEl>
                                      </p:cBhvr>
                                    </p:animEffect>
                                    <p:anim calcmode="lin" valueType="num">
                                      <p:cBhvr>
                                        <p:cTn id="92" dur="1000" fill="hold"/>
                                        <p:tgtEl>
                                          <p:spTgt spid="52"/>
                                        </p:tgtEl>
                                        <p:attrNameLst>
                                          <p:attrName>ppt_x</p:attrName>
                                        </p:attrNameLst>
                                      </p:cBhvr>
                                      <p:tavLst>
                                        <p:tav tm="0">
                                          <p:val>
                                            <p:strVal val="#ppt_x"/>
                                          </p:val>
                                        </p:tav>
                                        <p:tav tm="100000">
                                          <p:val>
                                            <p:strVal val="#ppt_x"/>
                                          </p:val>
                                        </p:tav>
                                      </p:tavLst>
                                    </p:anim>
                                    <p:anim calcmode="lin" valueType="num">
                                      <p:cBhvr>
                                        <p:cTn id="9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1000"/>
                                        <p:tgtEl>
                                          <p:spTgt spid="53"/>
                                        </p:tgtEl>
                                      </p:cBhvr>
                                    </p:animEffect>
                                    <p:anim calcmode="lin" valueType="num">
                                      <p:cBhvr>
                                        <p:cTn id="99" dur="1000" fill="hold"/>
                                        <p:tgtEl>
                                          <p:spTgt spid="53"/>
                                        </p:tgtEl>
                                        <p:attrNameLst>
                                          <p:attrName>ppt_x</p:attrName>
                                        </p:attrNameLst>
                                      </p:cBhvr>
                                      <p:tavLst>
                                        <p:tav tm="0">
                                          <p:val>
                                            <p:strVal val="#ppt_x"/>
                                          </p:val>
                                        </p:tav>
                                        <p:tav tm="100000">
                                          <p:val>
                                            <p:strVal val="#ppt_x"/>
                                          </p:val>
                                        </p:tav>
                                      </p:tavLst>
                                    </p:anim>
                                    <p:anim calcmode="lin" valueType="num">
                                      <p:cBhvr>
                                        <p:cTn id="100"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1000"/>
                                        <p:tgtEl>
                                          <p:spTgt spid="57"/>
                                        </p:tgtEl>
                                      </p:cBhvr>
                                    </p:animEffect>
                                    <p:anim calcmode="lin" valueType="num">
                                      <p:cBhvr>
                                        <p:cTn id="106" dur="1000" fill="hold"/>
                                        <p:tgtEl>
                                          <p:spTgt spid="57"/>
                                        </p:tgtEl>
                                        <p:attrNameLst>
                                          <p:attrName>ppt_x</p:attrName>
                                        </p:attrNameLst>
                                      </p:cBhvr>
                                      <p:tavLst>
                                        <p:tav tm="0">
                                          <p:val>
                                            <p:strVal val="#ppt_x"/>
                                          </p:val>
                                        </p:tav>
                                        <p:tav tm="100000">
                                          <p:val>
                                            <p:strVal val="#ppt_x"/>
                                          </p:val>
                                        </p:tav>
                                      </p:tavLst>
                                    </p:anim>
                                    <p:anim calcmode="lin" valueType="num">
                                      <p:cBhvr>
                                        <p:cTn id="107"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1000"/>
                                        <p:tgtEl>
                                          <p:spTgt spid="60"/>
                                        </p:tgtEl>
                                      </p:cBhvr>
                                    </p:animEffect>
                                    <p:anim calcmode="lin" valueType="num">
                                      <p:cBhvr>
                                        <p:cTn id="113" dur="1000" fill="hold"/>
                                        <p:tgtEl>
                                          <p:spTgt spid="60"/>
                                        </p:tgtEl>
                                        <p:attrNameLst>
                                          <p:attrName>ppt_x</p:attrName>
                                        </p:attrNameLst>
                                      </p:cBhvr>
                                      <p:tavLst>
                                        <p:tav tm="0">
                                          <p:val>
                                            <p:strVal val="#ppt_x"/>
                                          </p:val>
                                        </p:tav>
                                        <p:tav tm="100000">
                                          <p:val>
                                            <p:strVal val="#ppt_x"/>
                                          </p:val>
                                        </p:tav>
                                      </p:tavLst>
                                    </p:anim>
                                    <p:anim calcmode="lin" valueType="num">
                                      <p:cBhvr>
                                        <p:cTn id="11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59"/>
                                        </p:tgtEl>
                                        <p:attrNameLst>
                                          <p:attrName>style.visibility</p:attrName>
                                        </p:attrNameLst>
                                      </p:cBhvr>
                                      <p:to>
                                        <p:strVal val="visible"/>
                                      </p:to>
                                    </p:set>
                                    <p:animEffect transition="in" filter="fade">
                                      <p:cBhvr>
                                        <p:cTn id="119" dur="1000"/>
                                        <p:tgtEl>
                                          <p:spTgt spid="59"/>
                                        </p:tgtEl>
                                      </p:cBhvr>
                                    </p:animEffect>
                                    <p:anim calcmode="lin" valueType="num">
                                      <p:cBhvr>
                                        <p:cTn id="120" dur="1000" fill="hold"/>
                                        <p:tgtEl>
                                          <p:spTgt spid="59"/>
                                        </p:tgtEl>
                                        <p:attrNameLst>
                                          <p:attrName>ppt_x</p:attrName>
                                        </p:attrNameLst>
                                      </p:cBhvr>
                                      <p:tavLst>
                                        <p:tav tm="0">
                                          <p:val>
                                            <p:strVal val="#ppt_x"/>
                                          </p:val>
                                        </p:tav>
                                        <p:tav tm="100000">
                                          <p:val>
                                            <p:strVal val="#ppt_x"/>
                                          </p:val>
                                        </p:tav>
                                      </p:tavLst>
                                    </p:anim>
                                    <p:anim calcmode="lin" valueType="num">
                                      <p:cBhvr>
                                        <p:cTn id="121"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54"/>
                                        </p:tgtEl>
                                        <p:attrNameLst>
                                          <p:attrName>style.visibility</p:attrName>
                                        </p:attrNameLst>
                                      </p:cBhvr>
                                      <p:to>
                                        <p:strVal val="visible"/>
                                      </p:to>
                                    </p:set>
                                    <p:animEffect transition="in" filter="fade">
                                      <p:cBhvr>
                                        <p:cTn id="126" dur="1000"/>
                                        <p:tgtEl>
                                          <p:spTgt spid="54"/>
                                        </p:tgtEl>
                                      </p:cBhvr>
                                    </p:animEffect>
                                    <p:anim calcmode="lin" valueType="num">
                                      <p:cBhvr>
                                        <p:cTn id="127" dur="1000" fill="hold"/>
                                        <p:tgtEl>
                                          <p:spTgt spid="54"/>
                                        </p:tgtEl>
                                        <p:attrNameLst>
                                          <p:attrName>ppt_x</p:attrName>
                                        </p:attrNameLst>
                                      </p:cBhvr>
                                      <p:tavLst>
                                        <p:tav tm="0">
                                          <p:val>
                                            <p:strVal val="#ppt_x"/>
                                          </p:val>
                                        </p:tav>
                                        <p:tav tm="100000">
                                          <p:val>
                                            <p:strVal val="#ppt_x"/>
                                          </p:val>
                                        </p:tav>
                                      </p:tavLst>
                                    </p:anim>
                                    <p:anim calcmode="lin" valueType="num">
                                      <p:cBhvr>
                                        <p:cTn id="12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fade">
                                      <p:cBhvr>
                                        <p:cTn id="133" dur="1000"/>
                                        <p:tgtEl>
                                          <p:spTgt spid="55"/>
                                        </p:tgtEl>
                                      </p:cBhvr>
                                    </p:animEffect>
                                    <p:anim calcmode="lin" valueType="num">
                                      <p:cBhvr>
                                        <p:cTn id="134" dur="1000" fill="hold"/>
                                        <p:tgtEl>
                                          <p:spTgt spid="55"/>
                                        </p:tgtEl>
                                        <p:attrNameLst>
                                          <p:attrName>ppt_x</p:attrName>
                                        </p:attrNameLst>
                                      </p:cBhvr>
                                      <p:tavLst>
                                        <p:tav tm="0">
                                          <p:val>
                                            <p:strVal val="#ppt_x"/>
                                          </p:val>
                                        </p:tav>
                                        <p:tav tm="100000">
                                          <p:val>
                                            <p:strVal val="#ppt_x"/>
                                          </p:val>
                                        </p:tav>
                                      </p:tavLst>
                                    </p:anim>
                                    <p:anim calcmode="lin" valueType="num">
                                      <p:cBhvr>
                                        <p:cTn id="13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1000"/>
                                        <p:tgtEl>
                                          <p:spTgt spid="51"/>
                                        </p:tgtEl>
                                      </p:cBhvr>
                                    </p:animEffect>
                                    <p:anim calcmode="lin" valueType="num">
                                      <p:cBhvr>
                                        <p:cTn id="141" dur="1000" fill="hold"/>
                                        <p:tgtEl>
                                          <p:spTgt spid="51"/>
                                        </p:tgtEl>
                                        <p:attrNameLst>
                                          <p:attrName>ppt_x</p:attrName>
                                        </p:attrNameLst>
                                      </p:cBhvr>
                                      <p:tavLst>
                                        <p:tav tm="0">
                                          <p:val>
                                            <p:strVal val="#ppt_x"/>
                                          </p:val>
                                        </p:tav>
                                        <p:tav tm="100000">
                                          <p:val>
                                            <p:strVal val="#ppt_x"/>
                                          </p:val>
                                        </p:tav>
                                      </p:tavLst>
                                    </p:anim>
                                    <p:anim calcmode="lin" valueType="num">
                                      <p:cBhvr>
                                        <p:cTn id="14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p:bldP spid="41" grpId="0"/>
      <p:bldP spid="42" grpId="0"/>
      <p:bldP spid="43" grpId="0"/>
      <p:bldP spid="44" grpId="0" animBg="1"/>
      <p:bldP spid="45" grpId="0"/>
      <p:bldP spid="46" grpId="0"/>
      <p:bldP spid="49" grpId="0" animBg="1"/>
      <p:bldP spid="50" grpId="0"/>
      <p:bldP spid="51" grpId="0"/>
      <p:bldP spid="52" grpId="0"/>
      <p:bldP spid="53" grpId="0"/>
      <p:bldP spid="54" grpId="0" animBg="1"/>
      <p:bldP spid="55" grpId="0"/>
      <p:bldP spid="56" grpId="0"/>
      <p:bldP spid="57" grpId="0"/>
      <p:bldP spid="59" grpId="0"/>
      <p:bldP spid="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E8836E-9B2C-4D98-9905-A34EAA4BF4D4}"/>
              </a:ext>
            </a:extLst>
          </p:cNvPr>
          <p:cNvSpPr/>
          <p:nvPr/>
        </p:nvSpPr>
        <p:spPr>
          <a:xfrm>
            <a:off x="1133301" y="1742965"/>
            <a:ext cx="258275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a:solidFill>
                  <a:srgbClr val="3333FF"/>
                </a:solidFill>
                <a:latin typeface="华文中宋" panose="02010600040101010101" pitchFamily="2" charset="-122"/>
                <a:ea typeface="华文中宋" panose="02010600040101010101" pitchFamily="2" charset="-122"/>
              </a:rPr>
              <a:t>量词转化型等值式</a:t>
            </a:r>
          </a:p>
        </p:txBody>
      </p:sp>
      <p:sp>
        <p:nvSpPr>
          <p:cNvPr id="8" name="矩形 7">
            <a:extLst>
              <a:ext uri="{FF2B5EF4-FFF2-40B4-BE49-F238E27FC236}">
                <a16:creationId xmlns:a16="http://schemas.microsoft.com/office/drawing/2014/main" id="{0E01152D-5CB7-4CBB-A9AE-670ADAAD4B9C}"/>
              </a:ext>
            </a:extLst>
          </p:cNvPr>
          <p:cNvSpPr/>
          <p:nvPr/>
        </p:nvSpPr>
        <p:spPr>
          <a:xfrm>
            <a:off x="4422637" y="979272"/>
            <a:ext cx="2778325"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30" name="矩形 29">
            <a:extLst>
              <a:ext uri="{FF2B5EF4-FFF2-40B4-BE49-F238E27FC236}">
                <a16:creationId xmlns:a16="http://schemas.microsoft.com/office/drawing/2014/main" id="{72E8836E-9B2C-4D98-9905-A34EAA4BF4D4}"/>
              </a:ext>
            </a:extLst>
          </p:cNvPr>
          <p:cNvSpPr/>
          <p:nvPr/>
        </p:nvSpPr>
        <p:spPr>
          <a:xfrm>
            <a:off x="1490157" y="2381756"/>
            <a:ext cx="2699458" cy="400110"/>
          </a:xfrm>
          <a:prstGeom prst="rect">
            <a:avLst/>
          </a:prstGeom>
        </p:spPr>
        <p:txBody>
          <a:bodyPr wrap="square">
            <a:spAutoFit/>
          </a:bodyPr>
          <a:lstStyle/>
          <a:p>
            <a:r>
              <a:rPr lang="zh-CN" altLang="en-US" sz="2000" b="1" dirty="0" smtClean="0">
                <a:solidFill>
                  <a:srgbClr val="3333FF"/>
                </a:solidFill>
                <a:latin typeface="华文中宋" panose="02010600040101010101" pitchFamily="2" charset="-122"/>
                <a:ea typeface="华文中宋" panose="02010600040101010101" pitchFamily="2" charset="-122"/>
              </a:rPr>
              <a:t>例：证明以下等值式</a:t>
            </a:r>
            <a:endParaRPr lang="zh-CN" altLang="en-US" sz="2000" b="1" dirty="0">
              <a:solidFill>
                <a:srgbClr val="3333FF"/>
              </a:solidFill>
              <a:latin typeface="华文中宋" panose="02010600040101010101" pitchFamily="2" charset="-122"/>
              <a:ea typeface="华文中宋" panose="02010600040101010101" pitchFamily="2" charset="-122"/>
            </a:endParaRPr>
          </a:p>
        </p:txBody>
      </p:sp>
      <p:sp>
        <p:nvSpPr>
          <p:cNvPr id="29" name="矩形 28">
            <a:extLst>
              <a:ext uri="{FF2B5EF4-FFF2-40B4-BE49-F238E27FC236}">
                <a16:creationId xmlns:a16="http://schemas.microsoft.com/office/drawing/2014/main" id="{97A2A237-50CF-4F4E-B161-07FB5E381F82}"/>
              </a:ext>
            </a:extLst>
          </p:cNvPr>
          <p:cNvSpPr/>
          <p:nvPr/>
        </p:nvSpPr>
        <p:spPr>
          <a:xfrm>
            <a:off x="4486054" y="1432230"/>
            <a:ext cx="2778325" cy="400110"/>
          </a:xfrm>
          <a:prstGeom prst="rect">
            <a:avLst/>
          </a:prstGeom>
        </p:spPr>
        <p:txBody>
          <a:bodyPr wrap="none">
            <a:spAutoFit/>
          </a:bodyPr>
          <a:lstStyle/>
          <a:p>
            <a:pPr marL="0" lvl="1">
              <a:buFontTx/>
              <a:buNone/>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1" name="矩形 30">
            <a:extLst>
              <a:ext uri="{FF2B5EF4-FFF2-40B4-BE49-F238E27FC236}">
                <a16:creationId xmlns:a16="http://schemas.microsoft.com/office/drawing/2014/main" id="{B95B3626-C78A-482C-9FAC-614EB87D4EF2}"/>
              </a:ext>
            </a:extLst>
          </p:cNvPr>
          <p:cNvSpPr/>
          <p:nvPr/>
        </p:nvSpPr>
        <p:spPr>
          <a:xfrm>
            <a:off x="2212677" y="2983939"/>
            <a:ext cx="5161991" cy="477054"/>
          </a:xfrm>
          <a:prstGeom prst="rect">
            <a:avLst/>
          </a:prstGeom>
        </p:spPr>
        <p:txBody>
          <a:bodyPr wrap="none">
            <a:spAutoFit/>
          </a:bodyPr>
          <a:lstStyle/>
          <a:p>
            <a:pPr marL="0" lvl="1">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 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2" name="矩形 31">
            <a:extLst>
              <a:ext uri="{FF2B5EF4-FFF2-40B4-BE49-F238E27FC236}">
                <a16:creationId xmlns:a16="http://schemas.microsoft.com/office/drawing/2014/main" id="{B95B3626-C78A-482C-9FAC-614EB87D4EF2}"/>
              </a:ext>
            </a:extLst>
          </p:cNvPr>
          <p:cNvSpPr/>
          <p:nvPr/>
        </p:nvSpPr>
        <p:spPr>
          <a:xfrm>
            <a:off x="1953100" y="3460993"/>
            <a:ext cx="5918608" cy="477054"/>
          </a:xfrm>
          <a:prstGeom prst="rect">
            <a:avLst/>
          </a:prstGeom>
        </p:spPr>
        <p:txBody>
          <a:bodyPr wrap="none">
            <a:spAutoFit/>
          </a:bodyPr>
          <a:lstStyle/>
          <a:p>
            <a:pPr marL="0" lvl="1">
              <a:lnSpc>
                <a:spcPct val="125000"/>
              </a:lnSpc>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 y</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532870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E8836E-9B2C-4D98-9905-A34EAA4BF4D4}"/>
              </a:ext>
            </a:extLst>
          </p:cNvPr>
          <p:cNvSpPr/>
          <p:nvPr/>
        </p:nvSpPr>
        <p:spPr>
          <a:xfrm>
            <a:off x="1133301" y="1742965"/>
            <a:ext cx="232627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smtClean="0">
                <a:solidFill>
                  <a:srgbClr val="3333FF"/>
                </a:solidFill>
                <a:latin typeface="华文中宋" panose="02010600040101010101" pitchFamily="2" charset="-122"/>
                <a:ea typeface="华文中宋" panose="02010600040101010101" pitchFamily="2" charset="-122"/>
              </a:rPr>
              <a:t>量词</a:t>
            </a:r>
            <a:r>
              <a:rPr lang="zh-CN" altLang="en-US" sz="2000" b="1" dirty="0">
                <a:solidFill>
                  <a:srgbClr val="3333FF"/>
                </a:solidFill>
                <a:latin typeface="华文中宋" panose="02010600040101010101" pitchFamily="2" charset="-122"/>
                <a:ea typeface="华文中宋" panose="02010600040101010101" pitchFamily="2" charset="-122"/>
              </a:rPr>
              <a:t>分配</a:t>
            </a:r>
            <a:r>
              <a:rPr lang="zh-CN" altLang="en-US" sz="2000" b="1" dirty="0" smtClean="0">
                <a:solidFill>
                  <a:srgbClr val="3333FF"/>
                </a:solidFill>
                <a:latin typeface="华文中宋" panose="02010600040101010101" pitchFamily="2" charset="-122"/>
                <a:ea typeface="华文中宋" panose="02010600040101010101" pitchFamily="2" charset="-122"/>
              </a:rPr>
              <a:t>等值</a:t>
            </a:r>
            <a:r>
              <a:rPr lang="zh-CN" altLang="en-US" sz="2000" b="1" dirty="0">
                <a:solidFill>
                  <a:srgbClr val="3333FF"/>
                </a:solidFill>
                <a:latin typeface="华文中宋" panose="02010600040101010101" pitchFamily="2" charset="-122"/>
                <a:ea typeface="华文中宋" panose="02010600040101010101" pitchFamily="2" charset="-122"/>
              </a:rPr>
              <a:t>式</a:t>
            </a: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29" name="矩形 28">
            <a:extLst>
              <a:ext uri="{FF2B5EF4-FFF2-40B4-BE49-F238E27FC236}">
                <a16:creationId xmlns:a16="http://schemas.microsoft.com/office/drawing/2014/main" id="{BD5AC374-A5AB-42AB-877A-7581A963E551}"/>
              </a:ext>
            </a:extLst>
          </p:cNvPr>
          <p:cNvSpPr/>
          <p:nvPr/>
        </p:nvSpPr>
        <p:spPr>
          <a:xfrm>
            <a:off x="1627638" y="2280351"/>
            <a:ext cx="2893741" cy="477054"/>
          </a:xfrm>
          <a:prstGeom prst="rect">
            <a:avLst/>
          </a:prstGeom>
        </p:spPr>
        <p:txBody>
          <a:bodyPr wrap="none">
            <a:spAutoFit/>
          </a:bodyPr>
          <a:lstStyle/>
          <a:p>
            <a:pPr marL="342900" indent="-342900">
              <a:lnSpc>
                <a:spcPct val="125000"/>
              </a:lnSpc>
              <a:buFont typeface="Wingdings" panose="05000000000000000000" pitchFamily="2" charset="2"/>
              <a:buChar char="u"/>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量词对</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的分配律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1E30D849-6A6C-4CDF-A9A3-445DE7E225B4}"/>
              </a:ext>
            </a:extLst>
          </p:cNvPr>
          <p:cNvSpPr/>
          <p:nvPr/>
        </p:nvSpPr>
        <p:spPr>
          <a:xfrm>
            <a:off x="1757075" y="3038086"/>
            <a:ext cx="3595932" cy="400110"/>
          </a:xfrm>
          <a:prstGeom prst="rect">
            <a:avLst/>
          </a:prstGeom>
        </p:spPr>
        <p:txBody>
          <a:bodyPr wrap="squar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DEAE751A-6144-4B86-A192-5EDB0C4195CA}"/>
              </a:ext>
            </a:extLst>
          </p:cNvPr>
          <p:cNvSpPr/>
          <p:nvPr/>
        </p:nvSpPr>
        <p:spPr>
          <a:xfrm>
            <a:off x="1807179" y="3595766"/>
            <a:ext cx="3272050"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p>
        </p:txBody>
      </p:sp>
      <p:sp>
        <p:nvSpPr>
          <p:cNvPr id="33" name="矩形 32">
            <a:extLst>
              <a:ext uri="{FF2B5EF4-FFF2-40B4-BE49-F238E27FC236}">
                <a16:creationId xmlns:a16="http://schemas.microsoft.com/office/drawing/2014/main" id="{C0FD9C0B-2BC6-495F-8FE7-C4B2C969BDA2}"/>
              </a:ext>
            </a:extLst>
          </p:cNvPr>
          <p:cNvSpPr/>
          <p:nvPr/>
        </p:nvSpPr>
        <p:spPr>
          <a:xfrm>
            <a:off x="1781876" y="4179131"/>
            <a:ext cx="3355406" cy="400110"/>
          </a:xfrm>
          <a:prstGeom prst="rect">
            <a:avLst/>
          </a:prstGeom>
        </p:spPr>
        <p:txBody>
          <a:bodyPr wrap="none">
            <a:spAutoFit/>
          </a:bodyPr>
          <a:lstStyle/>
          <a:p>
            <a:pPr marL="0" lvl="1"/>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p>
        </p:txBody>
      </p:sp>
      <p:sp>
        <p:nvSpPr>
          <p:cNvPr id="34" name="矩形 33">
            <a:extLst>
              <a:ext uri="{FF2B5EF4-FFF2-40B4-BE49-F238E27FC236}">
                <a16:creationId xmlns:a16="http://schemas.microsoft.com/office/drawing/2014/main" id="{4BF8F8B0-58E2-4B95-8C71-7A52D5E2C2FC}"/>
              </a:ext>
            </a:extLst>
          </p:cNvPr>
          <p:cNvSpPr/>
          <p:nvPr/>
        </p:nvSpPr>
        <p:spPr>
          <a:xfrm>
            <a:off x="1823554" y="4762496"/>
            <a:ext cx="3272050" cy="400110"/>
          </a:xfrm>
          <a:prstGeom prst="rect">
            <a:avLst/>
          </a:prstGeom>
        </p:spPr>
        <p:txBody>
          <a:bodyPr wrap="none">
            <a:spAutoFit/>
          </a:bodyPr>
          <a:lstStyle/>
          <a:p>
            <a:pPr marL="0" lvl="1"/>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BD5AC374-A5AB-42AB-877A-7581A963E551}"/>
              </a:ext>
            </a:extLst>
          </p:cNvPr>
          <p:cNvSpPr/>
          <p:nvPr/>
        </p:nvSpPr>
        <p:spPr>
          <a:xfrm>
            <a:off x="3229224" y="861177"/>
            <a:ext cx="2193444" cy="861774"/>
          </a:xfrm>
          <a:prstGeom prst="rect">
            <a:avLst/>
          </a:prstGeom>
        </p:spPr>
        <p:txBody>
          <a:bodyPr wrap="square">
            <a:spAutoFit/>
          </a:bodyPr>
          <a:lstStyle/>
          <a:p>
            <a:pPr>
              <a:lnSpc>
                <a:spcPct val="125000"/>
              </a:lnSpc>
            </a:pP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为命题变项，与个体变元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无关</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p:cNvSpPr/>
          <p:nvPr/>
        </p:nvSpPr>
        <p:spPr>
          <a:xfrm>
            <a:off x="3236422" y="937933"/>
            <a:ext cx="2119745" cy="725365"/>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D5AC374-A5AB-42AB-877A-7581A963E551}"/>
              </a:ext>
            </a:extLst>
          </p:cNvPr>
          <p:cNvSpPr/>
          <p:nvPr/>
        </p:nvSpPr>
        <p:spPr>
          <a:xfrm>
            <a:off x="5440561" y="1296971"/>
            <a:ext cx="1741787"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设在解释</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1E30D849-6A6C-4CDF-A9A3-445DE7E225B4}"/>
              </a:ext>
            </a:extLst>
          </p:cNvPr>
          <p:cNvSpPr/>
          <p:nvPr/>
        </p:nvSpPr>
        <p:spPr>
          <a:xfrm>
            <a:off x="6088015" y="1756606"/>
            <a:ext cx="2188665" cy="400110"/>
          </a:xfrm>
          <a:prstGeom prst="rect">
            <a:avLst/>
          </a:prstGeom>
        </p:spPr>
        <p:txBody>
          <a:bodyPr wrap="squar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右箭头 4"/>
          <p:cNvSpPr/>
          <p:nvPr/>
        </p:nvSpPr>
        <p:spPr>
          <a:xfrm>
            <a:off x="5440561" y="2328709"/>
            <a:ext cx="457589" cy="2099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7" name="矩形 46">
                <a:extLst>
                  <a:ext uri="{FF2B5EF4-FFF2-40B4-BE49-F238E27FC236}">
                    <a16:creationId xmlns:a16="http://schemas.microsoft.com/office/drawing/2014/main" id="{BD5AC374-A5AB-42AB-877A-7581A963E551}"/>
                  </a:ext>
                </a:extLst>
              </p:cNvPr>
              <p:cNvSpPr/>
              <p:nvPr/>
            </p:nvSpPr>
            <p:spPr>
              <a:xfrm>
                <a:off x="5970631" y="2186713"/>
                <a:ext cx="2092866" cy="477054"/>
              </a:xfrm>
              <a:prstGeom prst="rect">
                <a:avLst/>
              </a:prstGeom>
            </p:spPr>
            <p:txBody>
              <a:bodyPr wrap="square">
                <a:spAutoFit/>
              </a:bodyPr>
              <a:lstStyle/>
              <a:p>
                <a:pPr>
                  <a:lnSpc>
                    <a:spcPct val="125000"/>
                  </a:lnSpc>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对任一</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14:m>
                  <m:oMath xmlns:m="http://schemas.openxmlformats.org/officeDocument/2006/math">
                    <m:r>
                      <a:rPr lang="en-US" altLang="zh-CN" sz="2000" b="1"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，有</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47" name="矩形 46">
                <a:extLst>
                  <a:ext uri="{FF2B5EF4-FFF2-40B4-BE49-F238E27FC236}">
                    <a16:creationId xmlns:a16="http://schemas.microsoft.com/office/drawing/2014/main" id="{BD5AC374-A5AB-42AB-877A-7581A963E551}"/>
                  </a:ext>
                </a:extLst>
              </p:cNvPr>
              <p:cNvSpPr>
                <a:spLocks noRot="1" noChangeAspect="1" noMove="1" noResize="1" noEditPoints="1" noAdjustHandles="1" noChangeArrowheads="1" noChangeShapeType="1" noTextEdit="1"/>
              </p:cNvSpPr>
              <p:nvPr/>
            </p:nvSpPr>
            <p:spPr>
              <a:xfrm>
                <a:off x="5970631" y="2186713"/>
                <a:ext cx="2092866" cy="477054"/>
              </a:xfrm>
              <a:prstGeom prst="rect">
                <a:avLst/>
              </a:prstGeom>
              <a:blipFill>
                <a:blip r:embed="rId4"/>
                <a:stretch>
                  <a:fillRect l="-2907" b="-15385"/>
                </a:stretch>
              </a:blipFill>
            </p:spPr>
            <p:txBody>
              <a:bodyPr/>
              <a:lstStyle/>
              <a:p>
                <a:r>
                  <a:rPr lang="zh-CN" altLang="en-US">
                    <a:noFill/>
                  </a:rPr>
                  <a:t> </a:t>
                </a:r>
              </a:p>
            </p:txBody>
          </p:sp>
        </mc:Fallback>
      </mc:AlternateContent>
      <p:sp>
        <p:nvSpPr>
          <p:cNvPr id="48" name="矩形 47">
            <a:extLst>
              <a:ext uri="{FF2B5EF4-FFF2-40B4-BE49-F238E27FC236}">
                <a16:creationId xmlns:a16="http://schemas.microsoft.com/office/drawing/2014/main" id="{1E30D849-6A6C-4CDF-A9A3-445DE7E225B4}"/>
              </a:ext>
            </a:extLst>
          </p:cNvPr>
          <p:cNvSpPr/>
          <p:nvPr/>
        </p:nvSpPr>
        <p:spPr>
          <a:xfrm>
            <a:off x="6733460" y="2693764"/>
            <a:ext cx="1543220"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8" name="右箭头 57"/>
          <p:cNvSpPr/>
          <p:nvPr/>
        </p:nvSpPr>
        <p:spPr>
          <a:xfrm>
            <a:off x="5440561" y="3312184"/>
            <a:ext cx="457589" cy="2099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BD5AC374-A5AB-42AB-877A-7581A963E551}"/>
              </a:ext>
            </a:extLst>
          </p:cNvPr>
          <p:cNvSpPr/>
          <p:nvPr/>
        </p:nvSpPr>
        <p:spPr>
          <a:xfrm>
            <a:off x="5970630" y="3144484"/>
            <a:ext cx="2755335" cy="477054"/>
          </a:xfrm>
          <a:prstGeom prst="rect">
            <a:avLst/>
          </a:prstGeom>
        </p:spPr>
        <p:txBody>
          <a:bodyPr wrap="square">
            <a:spAutoFit/>
          </a:bodyPr>
          <a:lstStyle/>
          <a:p>
            <a:pPr marL="457200" indent="-457200">
              <a:lnSpc>
                <a:spcPct val="125000"/>
              </a:lnSpc>
              <a:buFont typeface="+mj-ea"/>
              <a:buAutoNum type="circleNumDbPlain"/>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若</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9" name="直接箭头连接符 8"/>
          <p:cNvCxnSpPr/>
          <p:nvPr/>
        </p:nvCxnSpPr>
        <p:spPr>
          <a:xfrm flipV="1">
            <a:off x="3316778" y="1707177"/>
            <a:ext cx="1204601" cy="69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右箭头 65"/>
          <p:cNvSpPr/>
          <p:nvPr/>
        </p:nvSpPr>
        <p:spPr>
          <a:xfrm>
            <a:off x="6405840" y="5575697"/>
            <a:ext cx="457589" cy="2099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BD5AC374-A5AB-42AB-877A-7581A963E551}"/>
                  </a:ext>
                </a:extLst>
              </p:cNvPr>
              <p:cNvSpPr/>
              <p:nvPr/>
            </p:nvSpPr>
            <p:spPr>
              <a:xfrm>
                <a:off x="5970630" y="4205454"/>
                <a:ext cx="2960815" cy="477054"/>
              </a:xfrm>
              <a:prstGeom prst="rect">
                <a:avLst/>
              </a:prstGeom>
            </p:spPr>
            <p:txBody>
              <a:bodyPr wrap="square">
                <a:spAutoFit/>
              </a:bodyPr>
              <a:lstStyle/>
              <a:p>
                <a:pPr marL="457200" indent="-457200">
                  <a:lnSpc>
                    <a:spcPct val="125000"/>
                  </a:lnSpc>
                  <a:buFont typeface="+mj-ea"/>
                  <a:buAutoNum type="circleNumDbPlain" startAt="2"/>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若</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F</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，则</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任一</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x</a:t>
                </a:r>
                <a14:m>
                  <m:oMath xmlns:m="http://schemas.openxmlformats.org/officeDocument/2006/math">
                    <m:r>
                      <a:rPr lang="en-US" altLang="zh-CN" sz="2000" b="1" i="1">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D</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67" name="矩形 66">
                <a:extLst>
                  <a:ext uri="{FF2B5EF4-FFF2-40B4-BE49-F238E27FC236}">
                    <a16:creationId xmlns:a16="http://schemas.microsoft.com/office/drawing/2014/main" id="{BD5AC374-A5AB-42AB-877A-7581A963E551}"/>
                  </a:ext>
                </a:extLst>
              </p:cNvPr>
              <p:cNvSpPr>
                <a:spLocks noRot="1" noChangeAspect="1" noMove="1" noResize="1" noEditPoints="1" noAdjustHandles="1" noChangeArrowheads="1" noChangeShapeType="1" noTextEdit="1"/>
              </p:cNvSpPr>
              <p:nvPr/>
            </p:nvSpPr>
            <p:spPr>
              <a:xfrm>
                <a:off x="5970630" y="4205454"/>
                <a:ext cx="2960815" cy="477054"/>
              </a:xfrm>
              <a:prstGeom prst="rect">
                <a:avLst/>
              </a:prstGeom>
              <a:blipFill>
                <a:blip r:embed="rId6"/>
                <a:stretch>
                  <a:fillRect l="-1852" r="-10700" b="-15385"/>
                </a:stretch>
              </a:blipFill>
            </p:spPr>
            <p:txBody>
              <a:bodyPr/>
              <a:lstStyle/>
              <a:p>
                <a:r>
                  <a:rPr lang="zh-CN" altLang="en-US">
                    <a:noFill/>
                  </a:rPr>
                  <a:t> </a:t>
                </a:r>
              </a:p>
            </p:txBody>
          </p:sp>
        </mc:Fallback>
      </mc:AlternateContent>
      <p:sp>
        <p:nvSpPr>
          <p:cNvPr id="68" name="矩形 67">
            <a:extLst>
              <a:ext uri="{FF2B5EF4-FFF2-40B4-BE49-F238E27FC236}">
                <a16:creationId xmlns:a16="http://schemas.microsoft.com/office/drawing/2014/main" id="{1E30D849-6A6C-4CDF-A9A3-445DE7E225B4}"/>
              </a:ext>
            </a:extLst>
          </p:cNvPr>
          <p:cNvSpPr/>
          <p:nvPr/>
        </p:nvSpPr>
        <p:spPr>
          <a:xfrm>
            <a:off x="7182347" y="4763115"/>
            <a:ext cx="1156678" cy="400110"/>
          </a:xfrm>
          <a:prstGeom prst="rect">
            <a:avLst/>
          </a:prstGeom>
        </p:spPr>
        <p:txBody>
          <a:bodyPr wrap="square">
            <a:spAutoFit/>
          </a:bodyPr>
          <a:lstStyle/>
          <a:p>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9" name="矩形 68">
            <a:extLst>
              <a:ext uri="{FF2B5EF4-FFF2-40B4-BE49-F238E27FC236}">
                <a16:creationId xmlns:a16="http://schemas.microsoft.com/office/drawing/2014/main" id="{1E30D849-6A6C-4CDF-A9A3-445DE7E225B4}"/>
              </a:ext>
            </a:extLst>
          </p:cNvPr>
          <p:cNvSpPr/>
          <p:nvPr/>
        </p:nvSpPr>
        <p:spPr>
          <a:xfrm>
            <a:off x="6993115" y="5426782"/>
            <a:ext cx="1732850" cy="400110"/>
          </a:xfrm>
          <a:prstGeom prst="rect">
            <a:avLst/>
          </a:prstGeom>
        </p:spPr>
        <p:txBody>
          <a:bodyPr wrap="square">
            <a:spAutoFit/>
          </a:bodyPr>
          <a:lstStyle/>
          <a:p>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1" name="右箭头 70"/>
          <p:cNvSpPr/>
          <p:nvPr/>
        </p:nvSpPr>
        <p:spPr>
          <a:xfrm>
            <a:off x="6387947" y="6271085"/>
            <a:ext cx="447755" cy="2000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1E30D849-6A6C-4CDF-A9A3-445DE7E225B4}"/>
              </a:ext>
            </a:extLst>
          </p:cNvPr>
          <p:cNvSpPr/>
          <p:nvPr/>
        </p:nvSpPr>
        <p:spPr>
          <a:xfrm>
            <a:off x="6835702" y="6146118"/>
            <a:ext cx="2054330" cy="400110"/>
          </a:xfrm>
          <a:prstGeom prst="rect">
            <a:avLst/>
          </a:prstGeom>
        </p:spPr>
        <p:txBody>
          <a:bodyPr wrap="square">
            <a:spAutoFit/>
          </a:bodyPr>
          <a:lstStyle/>
          <a:p>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7" name="右箭头 26"/>
          <p:cNvSpPr/>
          <p:nvPr/>
        </p:nvSpPr>
        <p:spPr>
          <a:xfrm>
            <a:off x="6387946" y="3813468"/>
            <a:ext cx="447755" cy="20005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E30D849-6A6C-4CDF-A9A3-445DE7E225B4}"/>
              </a:ext>
            </a:extLst>
          </p:cNvPr>
          <p:cNvSpPr/>
          <p:nvPr/>
        </p:nvSpPr>
        <p:spPr>
          <a:xfrm>
            <a:off x="6863429" y="3668022"/>
            <a:ext cx="2054330" cy="400110"/>
          </a:xfrm>
          <a:prstGeom prst="rect">
            <a:avLst/>
          </a:prstGeom>
        </p:spPr>
        <p:txBody>
          <a:bodyPr wrap="square">
            <a:spAutoFit/>
          </a:bodyPr>
          <a:lstStyle/>
          <a:p>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T</a:t>
            </a:r>
            <a:endPar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0454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0"/>
                                        <p:tgtEl>
                                          <p:spTgt spid="38"/>
                                        </p:tgtEl>
                                      </p:cBhvr>
                                    </p:animEffect>
                                    <p:anim calcmode="lin" valueType="num">
                                      <p:cBhvr>
                                        <p:cTn id="29" dur="1000" fill="hold"/>
                                        <p:tgtEl>
                                          <p:spTgt spid="38"/>
                                        </p:tgtEl>
                                        <p:attrNameLst>
                                          <p:attrName>ppt_x</p:attrName>
                                        </p:attrNameLst>
                                      </p:cBhvr>
                                      <p:tavLst>
                                        <p:tav tm="0">
                                          <p:val>
                                            <p:strVal val="#ppt_x"/>
                                          </p:val>
                                        </p:tav>
                                        <p:tav tm="100000">
                                          <p:val>
                                            <p:strVal val="#ppt_x"/>
                                          </p:val>
                                        </p:tav>
                                      </p:tavLst>
                                    </p:anim>
                                    <p:anim calcmode="lin" valueType="num">
                                      <p:cBhvr>
                                        <p:cTn id="3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1000"/>
                                        <p:tgtEl>
                                          <p:spTgt spid="47"/>
                                        </p:tgtEl>
                                      </p:cBhvr>
                                    </p:animEffect>
                                    <p:anim calcmode="lin" valueType="num">
                                      <p:cBhvr>
                                        <p:cTn id="43" dur="1000" fill="hold"/>
                                        <p:tgtEl>
                                          <p:spTgt spid="47"/>
                                        </p:tgtEl>
                                        <p:attrNameLst>
                                          <p:attrName>ppt_x</p:attrName>
                                        </p:attrNameLst>
                                      </p:cBhvr>
                                      <p:tavLst>
                                        <p:tav tm="0">
                                          <p:val>
                                            <p:strVal val="#ppt_x"/>
                                          </p:val>
                                        </p:tav>
                                        <p:tav tm="100000">
                                          <p:val>
                                            <p:strVal val="#ppt_x"/>
                                          </p:val>
                                        </p:tav>
                                      </p:tavLst>
                                    </p:anim>
                                    <p:anim calcmode="lin" valueType="num">
                                      <p:cBhvr>
                                        <p:cTn id="4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1000"/>
                                        <p:tgtEl>
                                          <p:spTgt spid="58"/>
                                        </p:tgtEl>
                                      </p:cBhvr>
                                    </p:animEffect>
                                    <p:anim calcmode="lin" valueType="num">
                                      <p:cBhvr>
                                        <p:cTn id="57" dur="1000" fill="hold"/>
                                        <p:tgtEl>
                                          <p:spTgt spid="58"/>
                                        </p:tgtEl>
                                        <p:attrNameLst>
                                          <p:attrName>ppt_x</p:attrName>
                                        </p:attrNameLst>
                                      </p:cBhvr>
                                      <p:tavLst>
                                        <p:tav tm="0">
                                          <p:val>
                                            <p:strVal val="#ppt_x"/>
                                          </p:val>
                                        </p:tav>
                                        <p:tav tm="100000">
                                          <p:val>
                                            <p:strVal val="#ppt_x"/>
                                          </p:val>
                                        </p:tav>
                                      </p:tavLst>
                                    </p:anim>
                                    <p:anim calcmode="lin" valueType="num">
                                      <p:cBhvr>
                                        <p:cTn id="5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1">
                                            <p:txEl>
                                              <p:pRg st="0" end="0"/>
                                            </p:txEl>
                                          </p:spTgt>
                                        </p:tgtEl>
                                        <p:attrNameLst>
                                          <p:attrName>style.visibility</p:attrName>
                                        </p:attrNameLst>
                                      </p:cBhvr>
                                      <p:to>
                                        <p:strVal val="visible"/>
                                      </p:to>
                                    </p:set>
                                    <p:animEffect transition="in" filter="fade">
                                      <p:cBhvr>
                                        <p:cTn id="63" dur="1000"/>
                                        <p:tgtEl>
                                          <p:spTgt spid="61">
                                            <p:txEl>
                                              <p:pRg st="0" end="0"/>
                                            </p:txEl>
                                          </p:spTgt>
                                        </p:tgtEl>
                                      </p:cBhvr>
                                    </p:animEffect>
                                    <p:anim calcmode="lin" valueType="num">
                                      <p:cBhvr>
                                        <p:cTn id="64" dur="10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1000"/>
                                        <p:tgtEl>
                                          <p:spTgt spid="27"/>
                                        </p:tgtEl>
                                      </p:cBhvr>
                                    </p:animEffect>
                                    <p:anim calcmode="lin" valueType="num">
                                      <p:cBhvr>
                                        <p:cTn id="71" dur="1000" fill="hold"/>
                                        <p:tgtEl>
                                          <p:spTgt spid="27"/>
                                        </p:tgtEl>
                                        <p:attrNameLst>
                                          <p:attrName>ppt_x</p:attrName>
                                        </p:attrNameLst>
                                      </p:cBhvr>
                                      <p:tavLst>
                                        <p:tav tm="0">
                                          <p:val>
                                            <p:strVal val="#ppt_x"/>
                                          </p:val>
                                        </p:tav>
                                        <p:tav tm="100000">
                                          <p:val>
                                            <p:strVal val="#ppt_x"/>
                                          </p:val>
                                        </p:tav>
                                      </p:tavLst>
                                    </p:anim>
                                    <p:anim calcmode="lin" valueType="num">
                                      <p:cBhvr>
                                        <p:cTn id="7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8">
                                            <p:txEl>
                                              <p:pRg st="0" end="0"/>
                                            </p:txEl>
                                          </p:spTgt>
                                        </p:tgtEl>
                                        <p:attrNameLst>
                                          <p:attrName>style.visibility</p:attrName>
                                        </p:attrNameLst>
                                      </p:cBhvr>
                                      <p:to>
                                        <p:strVal val="visible"/>
                                      </p:to>
                                    </p:set>
                                    <p:animEffect transition="in" filter="fade">
                                      <p:cBhvr>
                                        <p:cTn id="77" dur="1000"/>
                                        <p:tgtEl>
                                          <p:spTgt spid="28">
                                            <p:txEl>
                                              <p:pRg st="0" end="0"/>
                                            </p:txEl>
                                          </p:spTgt>
                                        </p:tgtEl>
                                      </p:cBhvr>
                                    </p:animEffect>
                                    <p:anim calcmode="lin" valueType="num">
                                      <p:cBhvr>
                                        <p:cTn id="78"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79"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1000"/>
                                        <p:tgtEl>
                                          <p:spTgt spid="67"/>
                                        </p:tgtEl>
                                      </p:cBhvr>
                                    </p:animEffect>
                                    <p:anim calcmode="lin" valueType="num">
                                      <p:cBhvr>
                                        <p:cTn id="85" dur="1000" fill="hold"/>
                                        <p:tgtEl>
                                          <p:spTgt spid="67"/>
                                        </p:tgtEl>
                                        <p:attrNameLst>
                                          <p:attrName>ppt_x</p:attrName>
                                        </p:attrNameLst>
                                      </p:cBhvr>
                                      <p:tavLst>
                                        <p:tav tm="0">
                                          <p:val>
                                            <p:strVal val="#ppt_x"/>
                                          </p:val>
                                        </p:tav>
                                        <p:tav tm="100000">
                                          <p:val>
                                            <p:strVal val="#ppt_x"/>
                                          </p:val>
                                        </p:tav>
                                      </p:tavLst>
                                    </p:anim>
                                    <p:anim calcmode="lin" valueType="num">
                                      <p:cBhvr>
                                        <p:cTn id="86"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1000"/>
                                        <p:tgtEl>
                                          <p:spTgt spid="68"/>
                                        </p:tgtEl>
                                      </p:cBhvr>
                                    </p:animEffect>
                                    <p:anim calcmode="lin" valueType="num">
                                      <p:cBhvr>
                                        <p:cTn id="92" dur="1000" fill="hold"/>
                                        <p:tgtEl>
                                          <p:spTgt spid="68"/>
                                        </p:tgtEl>
                                        <p:attrNameLst>
                                          <p:attrName>ppt_x</p:attrName>
                                        </p:attrNameLst>
                                      </p:cBhvr>
                                      <p:tavLst>
                                        <p:tav tm="0">
                                          <p:val>
                                            <p:strVal val="#ppt_x"/>
                                          </p:val>
                                        </p:tav>
                                        <p:tav tm="100000">
                                          <p:val>
                                            <p:strVal val="#ppt_x"/>
                                          </p:val>
                                        </p:tav>
                                      </p:tavLst>
                                    </p:anim>
                                    <p:anim calcmode="lin" valueType="num">
                                      <p:cBhvr>
                                        <p:cTn id="93"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fade">
                                      <p:cBhvr>
                                        <p:cTn id="98" dur="1000"/>
                                        <p:tgtEl>
                                          <p:spTgt spid="66"/>
                                        </p:tgtEl>
                                      </p:cBhvr>
                                    </p:animEffect>
                                    <p:anim calcmode="lin" valueType="num">
                                      <p:cBhvr>
                                        <p:cTn id="99" dur="1000" fill="hold"/>
                                        <p:tgtEl>
                                          <p:spTgt spid="66"/>
                                        </p:tgtEl>
                                        <p:attrNameLst>
                                          <p:attrName>ppt_x</p:attrName>
                                        </p:attrNameLst>
                                      </p:cBhvr>
                                      <p:tavLst>
                                        <p:tav tm="0">
                                          <p:val>
                                            <p:strVal val="#ppt_x"/>
                                          </p:val>
                                        </p:tav>
                                        <p:tav tm="100000">
                                          <p:val>
                                            <p:strVal val="#ppt_x"/>
                                          </p:val>
                                        </p:tav>
                                      </p:tavLst>
                                    </p:anim>
                                    <p:anim calcmode="lin" valueType="num">
                                      <p:cBhvr>
                                        <p:cTn id="100"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1000"/>
                                        <p:tgtEl>
                                          <p:spTgt spid="69"/>
                                        </p:tgtEl>
                                      </p:cBhvr>
                                    </p:animEffect>
                                    <p:anim calcmode="lin" valueType="num">
                                      <p:cBhvr>
                                        <p:cTn id="106" dur="1000" fill="hold"/>
                                        <p:tgtEl>
                                          <p:spTgt spid="69"/>
                                        </p:tgtEl>
                                        <p:attrNameLst>
                                          <p:attrName>ppt_x</p:attrName>
                                        </p:attrNameLst>
                                      </p:cBhvr>
                                      <p:tavLst>
                                        <p:tav tm="0">
                                          <p:val>
                                            <p:strVal val="#ppt_x"/>
                                          </p:val>
                                        </p:tav>
                                        <p:tav tm="100000">
                                          <p:val>
                                            <p:strVal val="#ppt_x"/>
                                          </p:val>
                                        </p:tav>
                                      </p:tavLst>
                                    </p:anim>
                                    <p:anim calcmode="lin" valueType="num">
                                      <p:cBhvr>
                                        <p:cTn id="10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1000"/>
                                        <p:tgtEl>
                                          <p:spTgt spid="71"/>
                                        </p:tgtEl>
                                      </p:cBhvr>
                                    </p:animEffect>
                                    <p:anim calcmode="lin" valueType="num">
                                      <p:cBhvr>
                                        <p:cTn id="113" dur="1000" fill="hold"/>
                                        <p:tgtEl>
                                          <p:spTgt spid="71"/>
                                        </p:tgtEl>
                                        <p:attrNameLst>
                                          <p:attrName>ppt_x</p:attrName>
                                        </p:attrNameLst>
                                      </p:cBhvr>
                                      <p:tavLst>
                                        <p:tav tm="0">
                                          <p:val>
                                            <p:strVal val="#ppt_x"/>
                                          </p:val>
                                        </p:tav>
                                        <p:tav tm="100000">
                                          <p:val>
                                            <p:strVal val="#ppt_x"/>
                                          </p:val>
                                        </p:tav>
                                      </p:tavLst>
                                    </p:anim>
                                    <p:anim calcmode="lin" valueType="num">
                                      <p:cBhvr>
                                        <p:cTn id="11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72">
                                            <p:txEl>
                                              <p:pRg st="0" end="0"/>
                                            </p:txEl>
                                          </p:spTgt>
                                        </p:tgtEl>
                                        <p:attrNameLst>
                                          <p:attrName>style.visibility</p:attrName>
                                        </p:attrNameLst>
                                      </p:cBhvr>
                                      <p:to>
                                        <p:strVal val="visible"/>
                                      </p:to>
                                    </p:set>
                                    <p:animEffect transition="in" filter="fade">
                                      <p:cBhvr>
                                        <p:cTn id="119" dur="1000"/>
                                        <p:tgtEl>
                                          <p:spTgt spid="72">
                                            <p:txEl>
                                              <p:pRg st="0" end="0"/>
                                            </p:txEl>
                                          </p:spTgt>
                                        </p:tgtEl>
                                      </p:cBhvr>
                                    </p:animEffect>
                                    <p:anim calcmode="lin" valueType="num">
                                      <p:cBhvr>
                                        <p:cTn id="120"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121" dur="1000" fill="hold"/>
                                        <p:tgtEl>
                                          <p:spTgt spid="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fade">
                                      <p:cBhvr>
                                        <p:cTn id="126" dur="1000"/>
                                        <p:tgtEl>
                                          <p:spTgt spid="32"/>
                                        </p:tgtEl>
                                      </p:cBhvr>
                                    </p:animEffect>
                                    <p:anim calcmode="lin" valueType="num">
                                      <p:cBhvr>
                                        <p:cTn id="127" dur="1000" fill="hold"/>
                                        <p:tgtEl>
                                          <p:spTgt spid="32"/>
                                        </p:tgtEl>
                                        <p:attrNameLst>
                                          <p:attrName>ppt_x</p:attrName>
                                        </p:attrNameLst>
                                      </p:cBhvr>
                                      <p:tavLst>
                                        <p:tav tm="0">
                                          <p:val>
                                            <p:strVal val="#ppt_x"/>
                                          </p:val>
                                        </p:tav>
                                        <p:tav tm="100000">
                                          <p:val>
                                            <p:strVal val="#ppt_x"/>
                                          </p:val>
                                        </p:tav>
                                      </p:tavLst>
                                    </p:anim>
                                    <p:anim calcmode="lin" valueType="num">
                                      <p:cBhvr>
                                        <p:cTn id="12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fade">
                                      <p:cBhvr>
                                        <p:cTn id="133" dur="1000"/>
                                        <p:tgtEl>
                                          <p:spTgt spid="33"/>
                                        </p:tgtEl>
                                      </p:cBhvr>
                                    </p:animEffect>
                                    <p:anim calcmode="lin" valueType="num">
                                      <p:cBhvr>
                                        <p:cTn id="134" dur="1000" fill="hold"/>
                                        <p:tgtEl>
                                          <p:spTgt spid="33"/>
                                        </p:tgtEl>
                                        <p:attrNameLst>
                                          <p:attrName>ppt_x</p:attrName>
                                        </p:attrNameLst>
                                      </p:cBhvr>
                                      <p:tavLst>
                                        <p:tav tm="0">
                                          <p:val>
                                            <p:strVal val="#ppt_x"/>
                                          </p:val>
                                        </p:tav>
                                        <p:tav tm="100000">
                                          <p:val>
                                            <p:strVal val="#ppt_x"/>
                                          </p:val>
                                        </p:tav>
                                      </p:tavLst>
                                    </p:anim>
                                    <p:anim calcmode="lin" valueType="num">
                                      <p:cBhvr>
                                        <p:cTn id="13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fade">
                                      <p:cBhvr>
                                        <p:cTn id="140" dur="1000"/>
                                        <p:tgtEl>
                                          <p:spTgt spid="34"/>
                                        </p:tgtEl>
                                      </p:cBhvr>
                                    </p:animEffect>
                                    <p:anim calcmode="lin" valueType="num">
                                      <p:cBhvr>
                                        <p:cTn id="141" dur="1000" fill="hold"/>
                                        <p:tgtEl>
                                          <p:spTgt spid="34"/>
                                        </p:tgtEl>
                                        <p:attrNameLst>
                                          <p:attrName>ppt_x</p:attrName>
                                        </p:attrNameLst>
                                      </p:cBhvr>
                                      <p:tavLst>
                                        <p:tav tm="0">
                                          <p:val>
                                            <p:strVal val="#ppt_x"/>
                                          </p:val>
                                        </p:tav>
                                        <p:tav tm="100000">
                                          <p:val>
                                            <p:strVal val="#ppt_x"/>
                                          </p:val>
                                        </p:tav>
                                      </p:tavLst>
                                    </p:anim>
                                    <p:anim calcmode="lin" valueType="num">
                                      <p:cBhvr>
                                        <p:cTn id="14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9"/>
                                        </p:tgtEl>
                                        <p:attrNameLst>
                                          <p:attrName>style.visibility</p:attrName>
                                        </p:attrNameLst>
                                      </p:cBhvr>
                                      <p:to>
                                        <p:strVal val="visible"/>
                                      </p:to>
                                    </p:set>
                                    <p:animEffect transition="in" filter="fade">
                                      <p:cBhvr>
                                        <p:cTn id="147" dur="1000"/>
                                        <p:tgtEl>
                                          <p:spTgt spid="9"/>
                                        </p:tgtEl>
                                      </p:cBhvr>
                                    </p:animEffect>
                                    <p:anim calcmode="lin" valueType="num">
                                      <p:cBhvr>
                                        <p:cTn id="148" dur="1000" fill="hold"/>
                                        <p:tgtEl>
                                          <p:spTgt spid="9"/>
                                        </p:tgtEl>
                                        <p:attrNameLst>
                                          <p:attrName>ppt_x</p:attrName>
                                        </p:attrNameLst>
                                      </p:cBhvr>
                                      <p:tavLst>
                                        <p:tav tm="0">
                                          <p:val>
                                            <p:strVal val="#ppt_x"/>
                                          </p:val>
                                        </p:tav>
                                        <p:tav tm="100000">
                                          <p:val>
                                            <p:strVal val="#ppt_x"/>
                                          </p:val>
                                        </p:tav>
                                      </p:tavLst>
                                    </p:anim>
                                    <p:anim calcmode="lin" valueType="num">
                                      <p:cBhvr>
                                        <p:cTn id="1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36"/>
                                        </p:tgtEl>
                                        <p:attrNameLst>
                                          <p:attrName>style.visibility</p:attrName>
                                        </p:attrNameLst>
                                      </p:cBhvr>
                                      <p:to>
                                        <p:strVal val="visible"/>
                                      </p:to>
                                    </p:set>
                                    <p:animEffect transition="in" filter="fade">
                                      <p:cBhvr>
                                        <p:cTn id="154" dur="1000"/>
                                        <p:tgtEl>
                                          <p:spTgt spid="36"/>
                                        </p:tgtEl>
                                      </p:cBhvr>
                                    </p:animEffect>
                                    <p:anim calcmode="lin" valueType="num">
                                      <p:cBhvr>
                                        <p:cTn id="155" dur="1000" fill="hold"/>
                                        <p:tgtEl>
                                          <p:spTgt spid="36"/>
                                        </p:tgtEl>
                                        <p:attrNameLst>
                                          <p:attrName>ppt_x</p:attrName>
                                        </p:attrNameLst>
                                      </p:cBhvr>
                                      <p:tavLst>
                                        <p:tav tm="0">
                                          <p:val>
                                            <p:strVal val="#ppt_x"/>
                                          </p:val>
                                        </p:tav>
                                        <p:tav tm="100000">
                                          <p:val>
                                            <p:strVal val="#ppt_x"/>
                                          </p:val>
                                        </p:tav>
                                      </p:tavLst>
                                    </p:anim>
                                    <p:anim calcmode="lin" valueType="num">
                                      <p:cBhvr>
                                        <p:cTn id="156" dur="1000" fill="hold"/>
                                        <p:tgtEl>
                                          <p:spTgt spid="36"/>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
                                        </p:tgtEl>
                                        <p:attrNameLst>
                                          <p:attrName>style.visibility</p:attrName>
                                        </p:attrNameLst>
                                      </p:cBhvr>
                                      <p:to>
                                        <p:strVal val="visible"/>
                                      </p:to>
                                    </p:set>
                                    <p:animEffect transition="in" filter="fade">
                                      <p:cBhvr>
                                        <p:cTn id="159" dur="1000"/>
                                        <p:tgtEl>
                                          <p:spTgt spid="4"/>
                                        </p:tgtEl>
                                      </p:cBhvr>
                                    </p:animEffect>
                                    <p:anim calcmode="lin" valueType="num">
                                      <p:cBhvr>
                                        <p:cTn id="160" dur="1000" fill="hold"/>
                                        <p:tgtEl>
                                          <p:spTgt spid="4"/>
                                        </p:tgtEl>
                                        <p:attrNameLst>
                                          <p:attrName>ppt_x</p:attrName>
                                        </p:attrNameLst>
                                      </p:cBhvr>
                                      <p:tavLst>
                                        <p:tav tm="0">
                                          <p:val>
                                            <p:strVal val="#ppt_x"/>
                                          </p:val>
                                        </p:tav>
                                        <p:tav tm="100000">
                                          <p:val>
                                            <p:strVal val="#ppt_x"/>
                                          </p:val>
                                        </p:tav>
                                      </p:tavLst>
                                    </p:anim>
                                    <p:anim calcmode="lin" valueType="num">
                                      <p:cBhvr>
                                        <p:cTn id="16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P spid="33" grpId="0"/>
      <p:bldP spid="34" grpId="0"/>
      <p:bldP spid="36" grpId="0"/>
      <p:bldP spid="4" grpId="0" animBg="1"/>
      <p:bldP spid="37" grpId="0"/>
      <p:bldP spid="38" grpId="0"/>
      <p:bldP spid="5" grpId="0" animBg="1"/>
      <p:bldP spid="47" grpId="0"/>
      <p:bldP spid="48" grpId="0"/>
      <p:bldP spid="58" grpId="0" animBg="1"/>
      <p:bldP spid="66" grpId="0" animBg="1"/>
      <p:bldP spid="67" grpId="0"/>
      <p:bldP spid="68" grpId="0"/>
      <p:bldP spid="69" grpId="0"/>
      <p:bldP spid="71"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E8836E-9B2C-4D98-9905-A34EAA4BF4D4}"/>
              </a:ext>
            </a:extLst>
          </p:cNvPr>
          <p:cNvSpPr/>
          <p:nvPr/>
        </p:nvSpPr>
        <p:spPr>
          <a:xfrm>
            <a:off x="1133301" y="1742965"/>
            <a:ext cx="2326278" cy="400110"/>
          </a:xfrm>
          <a:prstGeom prst="rect">
            <a:avLst/>
          </a:prstGeom>
        </p:spPr>
        <p:txBody>
          <a:bodyPr wrap="none">
            <a:spAutoFit/>
          </a:bodyPr>
          <a:lstStyle/>
          <a:p>
            <a:pPr marL="342900" indent="-342900">
              <a:buFont typeface="Wingdings" panose="05000000000000000000" pitchFamily="2" charset="2"/>
              <a:buChar char="Ø"/>
            </a:pPr>
            <a:r>
              <a:rPr lang="zh-CN" altLang="en-US" sz="2000" b="1" dirty="0" smtClean="0">
                <a:solidFill>
                  <a:srgbClr val="3333FF"/>
                </a:solidFill>
                <a:latin typeface="华文中宋" panose="02010600040101010101" pitchFamily="2" charset="-122"/>
                <a:ea typeface="华文中宋" panose="02010600040101010101" pitchFamily="2" charset="-122"/>
              </a:rPr>
              <a:t>量词</a:t>
            </a:r>
            <a:r>
              <a:rPr lang="zh-CN" altLang="en-US" sz="2000" b="1" dirty="0">
                <a:solidFill>
                  <a:srgbClr val="3333FF"/>
                </a:solidFill>
                <a:latin typeface="华文中宋" panose="02010600040101010101" pitchFamily="2" charset="-122"/>
                <a:ea typeface="华文中宋" panose="02010600040101010101" pitchFamily="2" charset="-122"/>
              </a:rPr>
              <a:t>分配</a:t>
            </a:r>
            <a:r>
              <a:rPr lang="zh-CN" altLang="en-US" sz="2000" b="1" dirty="0" smtClean="0">
                <a:solidFill>
                  <a:srgbClr val="3333FF"/>
                </a:solidFill>
                <a:latin typeface="华文中宋" panose="02010600040101010101" pitchFamily="2" charset="-122"/>
                <a:ea typeface="华文中宋" panose="02010600040101010101" pitchFamily="2" charset="-122"/>
              </a:rPr>
              <a:t>等值</a:t>
            </a:r>
            <a:r>
              <a:rPr lang="zh-CN" altLang="en-US" sz="2000" b="1" dirty="0">
                <a:solidFill>
                  <a:srgbClr val="3333FF"/>
                </a:solidFill>
                <a:latin typeface="华文中宋" panose="02010600040101010101" pitchFamily="2" charset="-122"/>
                <a:ea typeface="华文中宋" panose="02010600040101010101" pitchFamily="2" charset="-122"/>
              </a:rPr>
              <a:t>式</a:t>
            </a:r>
          </a:p>
        </p:txBody>
      </p:sp>
      <p:sp>
        <p:nvSpPr>
          <p:cNvPr id="15" name="标题 2">
            <a:extLst>
              <a:ext uri="{FF2B5EF4-FFF2-40B4-BE49-F238E27FC236}">
                <a16:creationId xmlns:a16="http://schemas.microsoft.com/office/drawing/2014/main" id="{B8E484EB-DE58-4154-9255-18891EDD4BEC}"/>
              </a:ext>
            </a:extLst>
          </p:cNvPr>
          <p:cNvSpPr txBox="1">
            <a:spLocks/>
          </p:cNvSpPr>
          <p:nvPr/>
        </p:nvSpPr>
        <p:spPr>
          <a:xfrm>
            <a:off x="561583" y="155403"/>
            <a:ext cx="5821110" cy="574675"/>
          </a:xfrm>
          <a:prstGeom prst="rect">
            <a:avLst/>
          </a:prstGeo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pitchFamily="2" charset="-122"/>
                <a:ea typeface="等线" pitchFamily="2" charset="-122"/>
              </a:defRPr>
            </a:lvl2pPr>
            <a:lvl3pPr algn="l" rtl="0" fontAlgn="base">
              <a:lnSpc>
                <a:spcPct val="90000"/>
              </a:lnSpc>
              <a:spcBef>
                <a:spcPct val="0"/>
              </a:spcBef>
              <a:spcAft>
                <a:spcPct val="0"/>
              </a:spcAft>
              <a:defRPr sz="4400">
                <a:solidFill>
                  <a:schemeClr val="tx1"/>
                </a:solidFill>
                <a:latin typeface="等线" pitchFamily="2" charset="-122"/>
                <a:ea typeface="等线" pitchFamily="2" charset="-122"/>
              </a:defRPr>
            </a:lvl3pPr>
            <a:lvl4pPr algn="l" rtl="0" fontAlgn="base">
              <a:lnSpc>
                <a:spcPct val="90000"/>
              </a:lnSpc>
              <a:spcBef>
                <a:spcPct val="0"/>
              </a:spcBef>
              <a:spcAft>
                <a:spcPct val="0"/>
              </a:spcAft>
              <a:defRPr sz="4400">
                <a:solidFill>
                  <a:schemeClr val="tx1"/>
                </a:solidFill>
                <a:latin typeface="等线" pitchFamily="2" charset="-122"/>
                <a:ea typeface="等线" pitchFamily="2" charset="-122"/>
              </a:defRPr>
            </a:lvl4pPr>
            <a:lvl5pPr algn="l" rtl="0" fontAlgn="base">
              <a:lnSpc>
                <a:spcPct val="90000"/>
              </a:lnSpc>
              <a:spcBef>
                <a:spcPct val="0"/>
              </a:spcBef>
              <a:spcAft>
                <a:spcPct val="0"/>
              </a:spcAft>
              <a:defRPr sz="4400">
                <a:solidFill>
                  <a:schemeClr val="tx1"/>
                </a:solidFill>
                <a:latin typeface="等线" pitchFamily="2" charset="-122"/>
                <a:ea typeface="等线" pitchFamily="2" charset="-122"/>
              </a:defRPr>
            </a:lvl5pPr>
            <a:lvl6pPr marL="457200" algn="l" rtl="0" fontAlgn="base">
              <a:lnSpc>
                <a:spcPct val="90000"/>
              </a:lnSpc>
              <a:spcBef>
                <a:spcPct val="0"/>
              </a:spcBef>
              <a:spcAft>
                <a:spcPct val="0"/>
              </a:spcAft>
              <a:defRPr sz="4400">
                <a:solidFill>
                  <a:schemeClr val="tx1"/>
                </a:solidFill>
                <a:latin typeface="等线" pitchFamily="2" charset="-122"/>
                <a:ea typeface="等线" pitchFamily="2" charset="-122"/>
              </a:defRPr>
            </a:lvl6pPr>
            <a:lvl7pPr marL="914400" algn="l" rtl="0" fontAlgn="base">
              <a:lnSpc>
                <a:spcPct val="90000"/>
              </a:lnSpc>
              <a:spcBef>
                <a:spcPct val="0"/>
              </a:spcBef>
              <a:spcAft>
                <a:spcPct val="0"/>
              </a:spcAft>
              <a:defRPr sz="4400">
                <a:solidFill>
                  <a:schemeClr val="tx1"/>
                </a:solidFill>
                <a:latin typeface="等线" pitchFamily="2" charset="-122"/>
                <a:ea typeface="等线" pitchFamily="2" charset="-122"/>
              </a:defRPr>
            </a:lvl7pPr>
            <a:lvl8pPr marL="1371600" algn="l" rtl="0" fontAlgn="base">
              <a:lnSpc>
                <a:spcPct val="90000"/>
              </a:lnSpc>
              <a:spcBef>
                <a:spcPct val="0"/>
              </a:spcBef>
              <a:spcAft>
                <a:spcPct val="0"/>
              </a:spcAft>
              <a:defRPr sz="4400">
                <a:solidFill>
                  <a:schemeClr val="tx1"/>
                </a:solidFill>
                <a:latin typeface="等线" pitchFamily="2" charset="-122"/>
                <a:ea typeface="等线" pitchFamily="2" charset="-122"/>
              </a:defRPr>
            </a:lvl8pPr>
            <a:lvl9pPr marL="1828800" algn="l" rtl="0" fontAlgn="base">
              <a:lnSpc>
                <a:spcPct val="90000"/>
              </a:lnSpc>
              <a:spcBef>
                <a:spcPct val="0"/>
              </a:spcBef>
              <a:spcAft>
                <a:spcPct val="0"/>
              </a:spcAft>
              <a:defRPr sz="4400">
                <a:solidFill>
                  <a:schemeClr val="tx1"/>
                </a:solidFill>
                <a:latin typeface="等线" pitchFamily="2" charset="-122"/>
                <a:ea typeface="等线" pitchFamily="2" charset="-122"/>
              </a:defRPr>
            </a:lvl9pPr>
          </a:lstStyle>
          <a:p>
            <a:pPr fontAlgn="auto">
              <a:spcAft>
                <a:spcPts val="0"/>
              </a:spcAft>
              <a:defRPr/>
            </a:pPr>
            <a:r>
              <a:rPr lang="zh-CN" altLang="en-US" sz="3600" b="1" dirty="0">
                <a:solidFill>
                  <a:srgbClr val="036B9F"/>
                </a:solidFill>
              </a:rPr>
              <a:t>谓词</a:t>
            </a:r>
            <a:r>
              <a:rPr lang="zh-CN" altLang="en-US" sz="3600" b="1" dirty="0" smtClean="0">
                <a:solidFill>
                  <a:srgbClr val="036B9F"/>
                </a:solidFill>
              </a:rPr>
              <a:t>逻辑</a:t>
            </a:r>
            <a:r>
              <a:rPr lang="zh-CN" altLang="en-US" sz="3600" b="1" dirty="0">
                <a:solidFill>
                  <a:srgbClr val="036B9F"/>
                </a:solidFill>
              </a:rPr>
              <a:t>的等值和推理演算</a:t>
            </a:r>
            <a:endParaRPr kumimoji="0" lang="zh-CN" altLang="en-US" sz="3600" b="1" i="0" u="none" strike="noStrike" kern="1200" cap="none" spc="0" normalizeH="0" baseline="0" noProof="0" dirty="0">
              <a:ln>
                <a:noFill/>
              </a:ln>
              <a:solidFill>
                <a:srgbClr val="036B9F"/>
              </a:solidFill>
              <a:effectLst/>
              <a:uLnTx/>
              <a:uFillTx/>
              <a:latin typeface="等线"/>
              <a:ea typeface="等线"/>
              <a:cs typeface="+mj-cs"/>
            </a:endParaRPr>
          </a:p>
        </p:txBody>
      </p:sp>
      <p:sp>
        <p:nvSpPr>
          <p:cNvPr id="16" name="矩形 15">
            <a:extLst>
              <a:ext uri="{FF2B5EF4-FFF2-40B4-BE49-F238E27FC236}">
                <a16:creationId xmlns:a16="http://schemas.microsoft.com/office/drawing/2014/main" id="{7954F7DA-8889-4012-A477-F1A9BB8F2537}"/>
              </a:ext>
            </a:extLst>
          </p:cNvPr>
          <p:cNvSpPr/>
          <p:nvPr/>
        </p:nvSpPr>
        <p:spPr>
          <a:xfrm>
            <a:off x="854582" y="1026148"/>
            <a:ext cx="2370756" cy="461665"/>
          </a:xfrm>
          <a:prstGeom prst="rect">
            <a:avLst/>
          </a:prstGeom>
        </p:spPr>
        <p:txBody>
          <a:bodyPr wrap="square">
            <a:spAutoFit/>
          </a:bodyPr>
          <a:lstStyle/>
          <a:p>
            <a:r>
              <a:rPr lang="zh-CN" altLang="en-US" sz="2400" b="1" dirty="0" smtClean="0">
                <a:solidFill>
                  <a:srgbClr val="3333FF"/>
                </a:solidFill>
                <a:latin typeface="华文中宋" panose="02010600040101010101" pitchFamily="2" charset="-122"/>
                <a:ea typeface="华文中宋" panose="02010600040101010101" pitchFamily="2" charset="-122"/>
              </a:rPr>
              <a:t>谓词公式</a:t>
            </a:r>
            <a:r>
              <a:rPr lang="zh-CN" altLang="en-US" sz="2400" b="1" dirty="0">
                <a:solidFill>
                  <a:srgbClr val="3333FF"/>
                </a:solidFill>
                <a:latin typeface="华文中宋" panose="02010600040101010101" pitchFamily="2" charset="-122"/>
                <a:ea typeface="华文中宋" panose="02010600040101010101" pitchFamily="2" charset="-122"/>
              </a:rPr>
              <a:t>的等值</a:t>
            </a:r>
          </a:p>
        </p:txBody>
      </p:sp>
      <p:sp>
        <p:nvSpPr>
          <p:cNvPr id="29" name="矩形 28">
            <a:extLst>
              <a:ext uri="{FF2B5EF4-FFF2-40B4-BE49-F238E27FC236}">
                <a16:creationId xmlns:a16="http://schemas.microsoft.com/office/drawing/2014/main" id="{BD5AC374-A5AB-42AB-877A-7581A963E551}"/>
              </a:ext>
            </a:extLst>
          </p:cNvPr>
          <p:cNvSpPr/>
          <p:nvPr/>
        </p:nvSpPr>
        <p:spPr>
          <a:xfrm>
            <a:off x="1627638" y="2280351"/>
            <a:ext cx="2579552" cy="440698"/>
          </a:xfrm>
          <a:prstGeom prst="rect">
            <a:avLst/>
          </a:prstGeom>
        </p:spPr>
        <p:txBody>
          <a:bodyPr wrap="none">
            <a:spAutoFit/>
          </a:bodyPr>
          <a:lstStyle/>
          <a:p>
            <a:pPr marL="342900" indent="-342900">
              <a:lnSpc>
                <a:spcPct val="125000"/>
              </a:lnSpc>
              <a:buFont typeface="Wingdings" panose="05000000000000000000" pitchFamily="2" charset="2"/>
              <a:buChar char="Ø"/>
            </a:pP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量词对</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的分配律</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BD5AC374-A5AB-42AB-877A-7581A963E551}"/>
              </a:ext>
            </a:extLst>
          </p:cNvPr>
          <p:cNvSpPr/>
          <p:nvPr/>
        </p:nvSpPr>
        <p:spPr>
          <a:xfrm>
            <a:off x="3229224" y="861177"/>
            <a:ext cx="2193444" cy="861774"/>
          </a:xfrm>
          <a:prstGeom prst="rect">
            <a:avLst/>
          </a:prstGeom>
        </p:spPr>
        <p:txBody>
          <a:bodyPr wrap="square">
            <a:spAutoFit/>
          </a:bodyPr>
          <a:lstStyle/>
          <a:p>
            <a:pPr>
              <a:lnSpc>
                <a:spcPct val="125000"/>
              </a:lnSpc>
            </a:pP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为命题变项，与个体变元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rPr>
              <a:t>无关</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矩形 3"/>
          <p:cNvSpPr/>
          <p:nvPr/>
        </p:nvSpPr>
        <p:spPr>
          <a:xfrm>
            <a:off x="3236422" y="937933"/>
            <a:ext cx="2119745" cy="725365"/>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3316778" y="1707177"/>
            <a:ext cx="1204601" cy="69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C670AAEF-ACE8-480B-99A5-E1CC21BA371B}"/>
              </a:ext>
            </a:extLst>
          </p:cNvPr>
          <p:cNvSpPr/>
          <p:nvPr/>
        </p:nvSpPr>
        <p:spPr>
          <a:xfrm>
            <a:off x="1629032" y="3084637"/>
            <a:ext cx="3486852"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p>
        </p:txBody>
      </p:sp>
      <p:sp>
        <p:nvSpPr>
          <p:cNvPr id="28" name="矩形 27">
            <a:extLst>
              <a:ext uri="{FF2B5EF4-FFF2-40B4-BE49-F238E27FC236}">
                <a16:creationId xmlns:a16="http://schemas.microsoft.com/office/drawing/2014/main" id="{78163F7B-40E2-44A5-BD4D-BC63A29BF451}"/>
              </a:ext>
            </a:extLst>
          </p:cNvPr>
          <p:cNvSpPr/>
          <p:nvPr/>
        </p:nvSpPr>
        <p:spPr>
          <a:xfrm>
            <a:off x="1627638" y="3733317"/>
            <a:ext cx="3486852"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p>
        </p:txBody>
      </p:sp>
      <p:sp>
        <p:nvSpPr>
          <p:cNvPr id="30" name="矩形 29">
            <a:extLst>
              <a:ext uri="{FF2B5EF4-FFF2-40B4-BE49-F238E27FC236}">
                <a16:creationId xmlns:a16="http://schemas.microsoft.com/office/drawing/2014/main" id="{2D5A48C6-1D54-472A-A377-3D5A686D831F}"/>
              </a:ext>
            </a:extLst>
          </p:cNvPr>
          <p:cNvSpPr/>
          <p:nvPr/>
        </p:nvSpPr>
        <p:spPr>
          <a:xfrm>
            <a:off x="1627638" y="4386152"/>
            <a:ext cx="3506216" cy="400110"/>
          </a:xfrm>
          <a:prstGeom prst="rect">
            <a:avLst/>
          </a:prstGeom>
        </p:spPr>
        <p:txBody>
          <a:bodyPr wrap="none">
            <a:spAutoFit/>
          </a:bodyPr>
          <a:lstStyle/>
          <a:p>
            <a:pPr marL="0" lvl="1"/>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5" name="矩形 34">
            <a:extLst>
              <a:ext uri="{FF2B5EF4-FFF2-40B4-BE49-F238E27FC236}">
                <a16:creationId xmlns:a16="http://schemas.microsoft.com/office/drawing/2014/main" id="{EEB1CB68-6485-4C39-B11D-302E3DC51C48}"/>
              </a:ext>
            </a:extLst>
          </p:cNvPr>
          <p:cNvSpPr/>
          <p:nvPr/>
        </p:nvSpPr>
        <p:spPr>
          <a:xfrm>
            <a:off x="1669316" y="4963170"/>
            <a:ext cx="3422860"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39" name="矩形 38">
            <a:extLst>
              <a:ext uri="{FF2B5EF4-FFF2-40B4-BE49-F238E27FC236}">
                <a16:creationId xmlns:a16="http://schemas.microsoft.com/office/drawing/2014/main" id="{C670AAEF-ACE8-480B-99A5-E1CC21BA371B}"/>
              </a:ext>
            </a:extLst>
          </p:cNvPr>
          <p:cNvSpPr/>
          <p:nvPr/>
        </p:nvSpPr>
        <p:spPr>
          <a:xfrm>
            <a:off x="6145613" y="1657750"/>
            <a:ext cx="1736373"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40" name="矩形 39">
            <a:extLst>
              <a:ext uri="{FF2B5EF4-FFF2-40B4-BE49-F238E27FC236}">
                <a16:creationId xmlns:a16="http://schemas.microsoft.com/office/drawing/2014/main" id="{C670AAEF-ACE8-480B-99A5-E1CC21BA371B}"/>
              </a:ext>
            </a:extLst>
          </p:cNvPr>
          <p:cNvSpPr/>
          <p:nvPr/>
        </p:nvSpPr>
        <p:spPr>
          <a:xfrm>
            <a:off x="5917184" y="2170005"/>
            <a:ext cx="2193229" cy="400110"/>
          </a:xfrm>
          <a:prstGeom prst="rect">
            <a:avLst/>
          </a:prstGeom>
        </p:spPr>
        <p:txBody>
          <a:bodyPr wrap="non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41" name="矩形 40">
            <a:extLst>
              <a:ext uri="{FF2B5EF4-FFF2-40B4-BE49-F238E27FC236}">
                <a16:creationId xmlns:a16="http://schemas.microsoft.com/office/drawing/2014/main" id="{C670AAEF-ACE8-480B-99A5-E1CC21BA371B}"/>
              </a:ext>
            </a:extLst>
          </p:cNvPr>
          <p:cNvSpPr/>
          <p:nvPr/>
        </p:nvSpPr>
        <p:spPr>
          <a:xfrm>
            <a:off x="5917184" y="2707970"/>
            <a:ext cx="1989647" cy="400110"/>
          </a:xfrm>
          <a:prstGeom prst="rect">
            <a:avLst/>
          </a:prstGeom>
        </p:spPr>
        <p:txBody>
          <a:bodyPr wrap="non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endPar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42" name="矩形 41">
            <a:extLst>
              <a:ext uri="{FF2B5EF4-FFF2-40B4-BE49-F238E27FC236}">
                <a16:creationId xmlns:a16="http://schemas.microsoft.com/office/drawing/2014/main" id="{C670AAEF-ACE8-480B-99A5-E1CC21BA371B}"/>
              </a:ext>
            </a:extLst>
          </p:cNvPr>
          <p:cNvSpPr/>
          <p:nvPr/>
        </p:nvSpPr>
        <p:spPr>
          <a:xfrm>
            <a:off x="5917184" y="3202607"/>
            <a:ext cx="2076209" cy="400110"/>
          </a:xfrm>
          <a:prstGeom prst="rect">
            <a:avLst/>
          </a:prstGeom>
        </p:spPr>
        <p:txBody>
          <a:bodyPr wrap="non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q</a:t>
            </a:r>
            <a:endPar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43" name="矩形 42">
            <a:extLst>
              <a:ext uri="{FF2B5EF4-FFF2-40B4-BE49-F238E27FC236}">
                <a16:creationId xmlns:a16="http://schemas.microsoft.com/office/drawing/2014/main" id="{C670AAEF-ACE8-480B-99A5-E1CC21BA371B}"/>
              </a:ext>
            </a:extLst>
          </p:cNvPr>
          <p:cNvSpPr/>
          <p:nvPr/>
        </p:nvSpPr>
        <p:spPr>
          <a:xfrm>
            <a:off x="5917184" y="3692017"/>
            <a:ext cx="1858201" cy="400110"/>
          </a:xfrm>
          <a:prstGeom prst="rect">
            <a:avLst/>
          </a:prstGeom>
        </p:spPr>
        <p:txBody>
          <a:bodyPr wrap="none">
            <a:spAutoFit/>
          </a:bodyPr>
          <a:lstStyle/>
          <a:p>
            <a:pPr marL="0" lvl="1">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p>
        </p:txBody>
      </p:sp>
      <p:sp>
        <p:nvSpPr>
          <p:cNvPr id="2" name="矩形 1"/>
          <p:cNvSpPr/>
          <p:nvPr/>
        </p:nvSpPr>
        <p:spPr>
          <a:xfrm>
            <a:off x="5802283" y="1657750"/>
            <a:ext cx="2308129" cy="2482892"/>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4521379" y="2404233"/>
            <a:ext cx="1164526" cy="791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EEB1CB68-6485-4C39-B11D-302E3DC51C48}"/>
              </a:ext>
            </a:extLst>
          </p:cNvPr>
          <p:cNvSpPr/>
          <p:nvPr/>
        </p:nvSpPr>
        <p:spPr>
          <a:xfrm>
            <a:off x="6157506" y="4393367"/>
            <a:ext cx="1749325" cy="400110"/>
          </a:xfrm>
          <a:prstGeom prst="rect">
            <a:avLst/>
          </a:prstGeom>
        </p:spPr>
        <p:txBody>
          <a:bodyPr wrap="none">
            <a:spAutoFit/>
          </a:bodyPr>
          <a:lstStyle/>
          <a:p>
            <a:pPr marL="0" lvl="1">
              <a:buFontTx/>
              <a:buNone/>
            </a:pP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 </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45" name="矩形 44">
            <a:extLst>
              <a:ext uri="{FF2B5EF4-FFF2-40B4-BE49-F238E27FC236}">
                <a16:creationId xmlns:a16="http://schemas.microsoft.com/office/drawing/2014/main" id="{C670AAEF-ACE8-480B-99A5-E1CC21BA371B}"/>
              </a:ext>
            </a:extLst>
          </p:cNvPr>
          <p:cNvSpPr/>
          <p:nvPr/>
        </p:nvSpPr>
        <p:spPr>
          <a:xfrm>
            <a:off x="5935553" y="4907663"/>
            <a:ext cx="2182008" cy="400110"/>
          </a:xfrm>
          <a:prstGeom prst="rect">
            <a:avLst/>
          </a:prstGeom>
        </p:spPr>
        <p:txBody>
          <a:bodyPr wrap="non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46" name="矩形 45">
            <a:extLst>
              <a:ext uri="{FF2B5EF4-FFF2-40B4-BE49-F238E27FC236}">
                <a16:creationId xmlns:a16="http://schemas.microsoft.com/office/drawing/2014/main" id="{C670AAEF-ACE8-480B-99A5-E1CC21BA371B}"/>
              </a:ext>
            </a:extLst>
          </p:cNvPr>
          <p:cNvSpPr/>
          <p:nvPr/>
        </p:nvSpPr>
        <p:spPr>
          <a:xfrm>
            <a:off x="5935553" y="5419653"/>
            <a:ext cx="2012089" cy="400110"/>
          </a:xfrm>
          <a:prstGeom prst="rect">
            <a:avLst/>
          </a:prstGeom>
        </p:spPr>
        <p:txBody>
          <a:bodyPr wrap="none">
            <a:spAutoFit/>
          </a:bodyPr>
          <a:lstStyle/>
          <a:p>
            <a:pPr marL="0" lvl="1">
              <a:buFontTx/>
              <a:buNone/>
            </a:pP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endPar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49" name="矩形 48">
            <a:extLst>
              <a:ext uri="{FF2B5EF4-FFF2-40B4-BE49-F238E27FC236}">
                <a16:creationId xmlns:a16="http://schemas.microsoft.com/office/drawing/2014/main" id="{EEB1CB68-6485-4C39-B11D-302E3DC51C48}"/>
              </a:ext>
            </a:extLst>
          </p:cNvPr>
          <p:cNvSpPr/>
          <p:nvPr/>
        </p:nvSpPr>
        <p:spPr>
          <a:xfrm>
            <a:off x="5935553" y="5931643"/>
            <a:ext cx="1794081" cy="400110"/>
          </a:xfrm>
          <a:prstGeom prst="rect">
            <a:avLst/>
          </a:prstGeom>
        </p:spPr>
        <p:txBody>
          <a:bodyPr wrap="none">
            <a:spAutoFit/>
          </a:bodyPr>
          <a:lstStyle/>
          <a:p>
            <a:pPr marL="0" lvl="1">
              <a:buFontTx/>
              <a:buNone/>
            </a:pP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lang="zh-CN" altLang="en-US"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P</a:t>
            </a:r>
            <a:r>
              <a:rPr lang="en-US" altLang="zh-CN" sz="2000" b="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dirty="0" smtClean="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x</a:t>
            </a:r>
            <a:r>
              <a:rPr lang="en-US" altLang="zh-CN" sz="2000" b="1" dirty="0">
                <a:solidFill>
                  <a:srgbClr val="3333FF"/>
                </a:solidFill>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p:txBody>
      </p:sp>
      <p:sp>
        <p:nvSpPr>
          <p:cNvPr id="50" name="矩形 49"/>
          <p:cNvSpPr/>
          <p:nvPr/>
        </p:nvSpPr>
        <p:spPr>
          <a:xfrm>
            <a:off x="5802283" y="4378262"/>
            <a:ext cx="2308129" cy="2080728"/>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a:off x="5012575" y="5153891"/>
            <a:ext cx="673330" cy="473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70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anim calcmode="lin" valueType="num">
                                      <p:cBhvr>
                                        <p:cTn id="36" dur="1000" fill="hold"/>
                                        <p:tgtEl>
                                          <p:spTgt spid="39"/>
                                        </p:tgtEl>
                                        <p:attrNameLst>
                                          <p:attrName>ppt_x</p:attrName>
                                        </p:attrNameLst>
                                      </p:cBhvr>
                                      <p:tavLst>
                                        <p:tav tm="0">
                                          <p:val>
                                            <p:strVal val="#ppt_x"/>
                                          </p:val>
                                        </p:tav>
                                        <p:tav tm="100000">
                                          <p:val>
                                            <p:strVal val="#ppt_x"/>
                                          </p:val>
                                        </p:tav>
                                      </p:tavLst>
                                    </p:anim>
                                    <p:anim calcmode="lin" valueType="num">
                                      <p:cBhvr>
                                        <p:cTn id="3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anim calcmode="lin" valueType="num">
                                      <p:cBhvr>
                                        <p:cTn id="43" dur="1000" fill="hold"/>
                                        <p:tgtEl>
                                          <p:spTgt spid="40"/>
                                        </p:tgtEl>
                                        <p:attrNameLst>
                                          <p:attrName>ppt_x</p:attrName>
                                        </p:attrNameLst>
                                      </p:cBhvr>
                                      <p:tavLst>
                                        <p:tav tm="0">
                                          <p:val>
                                            <p:strVal val="#ppt_x"/>
                                          </p:val>
                                        </p:tav>
                                        <p:tav tm="100000">
                                          <p:val>
                                            <p:strVal val="#ppt_x"/>
                                          </p:val>
                                        </p:tav>
                                      </p:tavLst>
                                    </p:anim>
                                    <p:anim calcmode="lin" valueType="num">
                                      <p:cBhvr>
                                        <p:cTn id="4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1000"/>
                                        <p:tgtEl>
                                          <p:spTgt spid="42"/>
                                        </p:tgtEl>
                                      </p:cBhvr>
                                    </p:animEffect>
                                    <p:anim calcmode="lin" valueType="num">
                                      <p:cBhvr>
                                        <p:cTn id="57" dur="1000" fill="hold"/>
                                        <p:tgtEl>
                                          <p:spTgt spid="42"/>
                                        </p:tgtEl>
                                        <p:attrNameLst>
                                          <p:attrName>ppt_x</p:attrName>
                                        </p:attrNameLst>
                                      </p:cBhvr>
                                      <p:tavLst>
                                        <p:tav tm="0">
                                          <p:val>
                                            <p:strVal val="#ppt_x"/>
                                          </p:val>
                                        </p:tav>
                                        <p:tav tm="100000">
                                          <p:val>
                                            <p:strVal val="#ppt_x"/>
                                          </p:val>
                                        </p:tav>
                                      </p:tavLst>
                                    </p:anim>
                                    <p:anim calcmode="lin" valueType="num">
                                      <p:cBhvr>
                                        <p:cTn id="5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1000"/>
                                        <p:tgtEl>
                                          <p:spTgt spid="43"/>
                                        </p:tgtEl>
                                      </p:cBhvr>
                                    </p:animEffect>
                                    <p:anim calcmode="lin" valueType="num">
                                      <p:cBhvr>
                                        <p:cTn id="64" dur="1000" fill="hold"/>
                                        <p:tgtEl>
                                          <p:spTgt spid="43"/>
                                        </p:tgtEl>
                                        <p:attrNameLst>
                                          <p:attrName>ppt_x</p:attrName>
                                        </p:attrNameLst>
                                      </p:cBhvr>
                                      <p:tavLst>
                                        <p:tav tm="0">
                                          <p:val>
                                            <p:strVal val="#ppt_x"/>
                                          </p:val>
                                        </p:tav>
                                        <p:tav tm="100000">
                                          <p:val>
                                            <p:strVal val="#ppt_x"/>
                                          </p:val>
                                        </p:tav>
                                      </p:tavLst>
                                    </p:anim>
                                    <p:anim calcmode="lin" valueType="num">
                                      <p:cBhvr>
                                        <p:cTn id="6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1000"/>
                                        <p:tgtEl>
                                          <p:spTgt spid="35"/>
                                        </p:tgtEl>
                                      </p:cBhvr>
                                    </p:animEffect>
                                    <p:anim calcmode="lin" valueType="num">
                                      <p:cBhvr>
                                        <p:cTn id="85" dur="1000" fill="hold"/>
                                        <p:tgtEl>
                                          <p:spTgt spid="35"/>
                                        </p:tgtEl>
                                        <p:attrNameLst>
                                          <p:attrName>ppt_x</p:attrName>
                                        </p:attrNameLst>
                                      </p:cBhvr>
                                      <p:tavLst>
                                        <p:tav tm="0">
                                          <p:val>
                                            <p:strVal val="#ppt_x"/>
                                          </p:val>
                                        </p:tav>
                                        <p:tav tm="100000">
                                          <p:val>
                                            <p:strVal val="#ppt_x"/>
                                          </p:val>
                                        </p:tav>
                                      </p:tavLst>
                                    </p:anim>
                                    <p:anim calcmode="lin" valueType="num">
                                      <p:cBhvr>
                                        <p:cTn id="8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1000"/>
                                        <p:tgtEl>
                                          <p:spTgt spid="10"/>
                                        </p:tgtEl>
                                      </p:cBhvr>
                                    </p:animEffect>
                                    <p:anim calcmode="lin" valueType="num">
                                      <p:cBhvr>
                                        <p:cTn id="92" dur="1000" fill="hold"/>
                                        <p:tgtEl>
                                          <p:spTgt spid="10"/>
                                        </p:tgtEl>
                                        <p:attrNameLst>
                                          <p:attrName>ppt_x</p:attrName>
                                        </p:attrNameLst>
                                      </p:cBhvr>
                                      <p:tavLst>
                                        <p:tav tm="0">
                                          <p:val>
                                            <p:strVal val="#ppt_x"/>
                                          </p:val>
                                        </p:tav>
                                        <p:tav tm="100000">
                                          <p:val>
                                            <p:strVal val="#ppt_x"/>
                                          </p:val>
                                        </p:tav>
                                      </p:tavLst>
                                    </p:anim>
                                    <p:anim calcmode="lin" valueType="num">
                                      <p:cBhvr>
                                        <p:cTn id="9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fade">
                                      <p:cBhvr>
                                        <p:cTn id="98" dur="1000"/>
                                        <p:tgtEl>
                                          <p:spTgt spid="50"/>
                                        </p:tgtEl>
                                      </p:cBhvr>
                                    </p:animEffect>
                                    <p:anim calcmode="lin" valueType="num">
                                      <p:cBhvr>
                                        <p:cTn id="99" dur="1000" fill="hold"/>
                                        <p:tgtEl>
                                          <p:spTgt spid="50"/>
                                        </p:tgtEl>
                                        <p:attrNameLst>
                                          <p:attrName>ppt_x</p:attrName>
                                        </p:attrNameLst>
                                      </p:cBhvr>
                                      <p:tavLst>
                                        <p:tav tm="0">
                                          <p:val>
                                            <p:strVal val="#ppt_x"/>
                                          </p:val>
                                        </p:tav>
                                        <p:tav tm="100000">
                                          <p:val>
                                            <p:strVal val="#ppt_x"/>
                                          </p:val>
                                        </p:tav>
                                      </p:tavLst>
                                    </p:anim>
                                    <p:anim calcmode="lin" valueType="num">
                                      <p:cBhvr>
                                        <p:cTn id="10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1000"/>
                                        <p:tgtEl>
                                          <p:spTgt spid="44"/>
                                        </p:tgtEl>
                                      </p:cBhvr>
                                    </p:animEffect>
                                    <p:anim calcmode="lin" valueType="num">
                                      <p:cBhvr>
                                        <p:cTn id="106" dur="1000" fill="hold"/>
                                        <p:tgtEl>
                                          <p:spTgt spid="44"/>
                                        </p:tgtEl>
                                        <p:attrNameLst>
                                          <p:attrName>ppt_x</p:attrName>
                                        </p:attrNameLst>
                                      </p:cBhvr>
                                      <p:tavLst>
                                        <p:tav tm="0">
                                          <p:val>
                                            <p:strVal val="#ppt_x"/>
                                          </p:val>
                                        </p:tav>
                                        <p:tav tm="100000">
                                          <p:val>
                                            <p:strVal val="#ppt_x"/>
                                          </p:val>
                                        </p:tav>
                                      </p:tavLst>
                                    </p:anim>
                                    <p:anim calcmode="lin" valueType="num">
                                      <p:cBhvr>
                                        <p:cTn id="10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46">
                                            <p:txEl>
                                              <p:pRg st="0" end="0"/>
                                            </p:txEl>
                                          </p:spTgt>
                                        </p:tgtEl>
                                        <p:attrNameLst>
                                          <p:attrName>style.visibility</p:attrName>
                                        </p:attrNameLst>
                                      </p:cBhvr>
                                      <p:to>
                                        <p:strVal val="visible"/>
                                      </p:to>
                                    </p:set>
                                    <p:animEffect transition="in" filter="fade">
                                      <p:cBhvr>
                                        <p:cTn id="119" dur="1000"/>
                                        <p:tgtEl>
                                          <p:spTgt spid="46">
                                            <p:txEl>
                                              <p:pRg st="0" end="0"/>
                                            </p:txEl>
                                          </p:spTgt>
                                        </p:tgtEl>
                                      </p:cBhvr>
                                    </p:animEffect>
                                    <p:anim calcmode="lin" valueType="num">
                                      <p:cBhvr>
                                        <p:cTn id="120"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121"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1000"/>
                                        <p:tgtEl>
                                          <p:spTgt spid="49"/>
                                        </p:tgtEl>
                                      </p:cBhvr>
                                    </p:animEffect>
                                    <p:anim calcmode="lin" valueType="num">
                                      <p:cBhvr>
                                        <p:cTn id="127" dur="1000" fill="hold"/>
                                        <p:tgtEl>
                                          <p:spTgt spid="49"/>
                                        </p:tgtEl>
                                        <p:attrNameLst>
                                          <p:attrName>ppt_x</p:attrName>
                                        </p:attrNameLst>
                                      </p:cBhvr>
                                      <p:tavLst>
                                        <p:tav tm="0">
                                          <p:val>
                                            <p:strVal val="#ppt_x"/>
                                          </p:val>
                                        </p:tav>
                                        <p:tav tm="100000">
                                          <p:val>
                                            <p:strVal val="#ppt_x"/>
                                          </p:val>
                                        </p:tav>
                                      </p:tavLst>
                                    </p:anim>
                                    <p:anim calcmode="lin" valueType="num">
                                      <p:cBhvr>
                                        <p:cTn id="12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9"/>
                                        </p:tgtEl>
                                        <p:attrNameLst>
                                          <p:attrName>style.visibility</p:attrName>
                                        </p:attrNameLst>
                                      </p:cBhvr>
                                      <p:to>
                                        <p:strVal val="visible"/>
                                      </p:to>
                                    </p:set>
                                    <p:animEffect transition="in" filter="fade">
                                      <p:cBhvr>
                                        <p:cTn id="133" dur="1000"/>
                                        <p:tgtEl>
                                          <p:spTgt spid="9"/>
                                        </p:tgtEl>
                                      </p:cBhvr>
                                    </p:animEffect>
                                    <p:anim calcmode="lin" valueType="num">
                                      <p:cBhvr>
                                        <p:cTn id="134" dur="1000" fill="hold"/>
                                        <p:tgtEl>
                                          <p:spTgt spid="9"/>
                                        </p:tgtEl>
                                        <p:attrNameLst>
                                          <p:attrName>ppt_x</p:attrName>
                                        </p:attrNameLst>
                                      </p:cBhvr>
                                      <p:tavLst>
                                        <p:tav tm="0">
                                          <p:val>
                                            <p:strVal val="#ppt_x"/>
                                          </p:val>
                                        </p:tav>
                                        <p:tav tm="100000">
                                          <p:val>
                                            <p:strVal val="#ppt_x"/>
                                          </p:val>
                                        </p:tav>
                                      </p:tavLst>
                                    </p:anim>
                                    <p:anim calcmode="lin" valueType="num">
                                      <p:cBhvr>
                                        <p:cTn id="1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36"/>
                                        </p:tgtEl>
                                        <p:attrNameLst>
                                          <p:attrName>style.visibility</p:attrName>
                                        </p:attrNameLst>
                                      </p:cBhvr>
                                      <p:to>
                                        <p:strVal val="visible"/>
                                      </p:to>
                                    </p:set>
                                    <p:animEffect transition="in" filter="fade">
                                      <p:cBhvr>
                                        <p:cTn id="140" dur="1000"/>
                                        <p:tgtEl>
                                          <p:spTgt spid="36"/>
                                        </p:tgtEl>
                                      </p:cBhvr>
                                    </p:animEffect>
                                    <p:anim calcmode="lin" valueType="num">
                                      <p:cBhvr>
                                        <p:cTn id="141" dur="1000" fill="hold"/>
                                        <p:tgtEl>
                                          <p:spTgt spid="36"/>
                                        </p:tgtEl>
                                        <p:attrNameLst>
                                          <p:attrName>ppt_x</p:attrName>
                                        </p:attrNameLst>
                                      </p:cBhvr>
                                      <p:tavLst>
                                        <p:tav tm="0">
                                          <p:val>
                                            <p:strVal val="#ppt_x"/>
                                          </p:val>
                                        </p:tav>
                                        <p:tav tm="100000">
                                          <p:val>
                                            <p:strVal val="#ppt_x"/>
                                          </p:val>
                                        </p:tav>
                                      </p:tavLst>
                                    </p:anim>
                                    <p:anim calcmode="lin" valueType="num">
                                      <p:cBhvr>
                                        <p:cTn id="142" dur="1000" fill="hold"/>
                                        <p:tgtEl>
                                          <p:spTgt spid="36"/>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4"/>
                                        </p:tgtEl>
                                        <p:attrNameLst>
                                          <p:attrName>style.visibility</p:attrName>
                                        </p:attrNameLst>
                                      </p:cBhvr>
                                      <p:to>
                                        <p:strVal val="visible"/>
                                      </p:to>
                                    </p:set>
                                    <p:animEffect transition="in" filter="fade">
                                      <p:cBhvr>
                                        <p:cTn id="145" dur="1000"/>
                                        <p:tgtEl>
                                          <p:spTgt spid="4"/>
                                        </p:tgtEl>
                                      </p:cBhvr>
                                    </p:animEffect>
                                    <p:anim calcmode="lin" valueType="num">
                                      <p:cBhvr>
                                        <p:cTn id="146" dur="1000" fill="hold"/>
                                        <p:tgtEl>
                                          <p:spTgt spid="4"/>
                                        </p:tgtEl>
                                        <p:attrNameLst>
                                          <p:attrName>ppt_x</p:attrName>
                                        </p:attrNameLst>
                                      </p:cBhvr>
                                      <p:tavLst>
                                        <p:tav tm="0">
                                          <p:val>
                                            <p:strVal val="#ppt_x"/>
                                          </p:val>
                                        </p:tav>
                                        <p:tav tm="100000">
                                          <p:val>
                                            <p:strVal val="#ppt_x"/>
                                          </p:val>
                                        </p:tav>
                                      </p:tavLst>
                                    </p:anim>
                                    <p:anim calcmode="lin" valueType="num">
                                      <p:cBhvr>
                                        <p:cTn id="14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6" grpId="0"/>
      <p:bldP spid="4" grpId="0" animBg="1"/>
      <p:bldP spid="27" grpId="0"/>
      <p:bldP spid="28" grpId="0"/>
      <p:bldP spid="30" grpId="0"/>
      <p:bldP spid="35" grpId="0"/>
      <p:bldP spid="39" grpId="0"/>
      <p:bldP spid="40" grpId="0"/>
      <p:bldP spid="41" grpId="0"/>
      <p:bldP spid="42" grpId="0"/>
      <p:bldP spid="43" grpId="0"/>
      <p:bldP spid="2" grpId="0" animBg="1"/>
      <p:bldP spid="44" grpId="0"/>
      <p:bldP spid="45" grpId="0"/>
      <p:bldP spid="49" grpId="0"/>
      <p:bldP spid="50" grpId="0" animBg="1"/>
    </p:bldLst>
  </p:timing>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5003</TotalTime>
  <Words>5889</Words>
  <Application>Microsoft Office PowerPoint</Application>
  <PresentationFormat>全屏显示(4:3)</PresentationFormat>
  <Paragraphs>524</Paragraphs>
  <Slides>47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等线</vt:lpstr>
      <vt:lpstr>等线 Light</vt:lpstr>
      <vt:lpstr>华文中宋</vt:lpstr>
      <vt:lpstr>微软雅黑</vt:lpstr>
      <vt:lpstr>Arial</vt:lpstr>
      <vt:lpstr>Calibri</vt:lpstr>
      <vt:lpstr>Cambria Math</vt:lpstr>
      <vt:lpstr>Symbol</vt:lpstr>
      <vt:lpstr>Times</vt:lpstr>
      <vt:lpstr>Times New Roman</vt:lpstr>
      <vt:lpstr>Wingdings</vt:lpstr>
      <vt:lpstr>2016-VI主题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522419038@qq.com</dc:creator>
  <cp:lastModifiedBy>Li Yuanlong</cp:lastModifiedBy>
  <cp:revision>152</cp:revision>
  <dcterms:created xsi:type="dcterms:W3CDTF">2019-10-20T06:13:27Z</dcterms:created>
  <dcterms:modified xsi:type="dcterms:W3CDTF">2021-11-11T06:57:27Z</dcterms:modified>
</cp:coreProperties>
</file>