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Lst>
  <p:sldSz cx="9144000" cy="5143500" type="screen16x9"/>
  <p:notesSz cx="6858000" cy="9144000"/>
  <p:embeddedFontLst>
    <p:embeddedFont>
      <p:font typeface="Lato" panose="020F0502020204030203" pitchFamily="34" charset="0"/>
      <p:regular r:id="rId23"/>
      <p:bold r:id="rId24"/>
      <p:italic r:id="rId25"/>
      <p:boldItalic r:id="rId26"/>
    </p:embeddedFont>
    <p:embeddedFont>
      <p:font typeface="Raleway"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0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zh-TW">
                <a:solidFill>
                  <a:schemeClr val="dk1"/>
                </a:solidFill>
              </a:rPr>
              <a:t>Today, I'm going to introduce my final project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4b804bf1a3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4b804bf1a3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dirty="0"/>
              <a:t>Here is two cores, I use a total of two cores for calculation.</a:t>
            </a:r>
            <a:endParaRPr lang="en-US" altLang="zh-TW" dirty="0"/>
          </a:p>
          <a:p>
            <a:pPr marL="0" lvl="0" indent="0" algn="l" rtl="0">
              <a:spcBef>
                <a:spcPts val="0"/>
              </a:spcBef>
              <a:spcAft>
                <a:spcPts val="0"/>
              </a:spcAft>
              <a:buNone/>
            </a:pPr>
            <a:endParaRPr dirty="0"/>
          </a:p>
          <a:p>
            <a:pPr marL="0" lvl="0" indent="0" algn="l" rtl="0">
              <a:spcBef>
                <a:spcPts val="0"/>
              </a:spcBef>
              <a:spcAft>
                <a:spcPts val="0"/>
              </a:spcAft>
              <a:buNone/>
            </a:pPr>
            <a:r>
              <a:rPr lang="zh-TW" dirty="0"/>
              <a:t>這裡是2個cores，我一共使用兩個core來計算。</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4b804bf1a3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24b804bf1a3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dirty="0"/>
              <a:t>here is connect interrupt signals and switch for printing instructions。</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4b804bf1a3_0_1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4b804bf1a3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here is  the barrier synchronization objects  and the mutex object to control global summation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4b804bf1a3_0_1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4b804bf1a3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create mutex lock and create a barrier object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4b804bf1a3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4b804bf1a3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dirty="0"/>
              <a:t>Use DMA to transfer data, use dma lock to control global summation, and calculate the total cycle of DMA</a:t>
            </a:r>
            <a:endParaRPr lang="en-US" altLang="zh-TW" dirty="0"/>
          </a:p>
          <a:p>
            <a:pPr marL="0" lvl="0" indent="0" algn="l" rtl="0">
              <a:spcBef>
                <a:spcPts val="0"/>
              </a:spcBef>
              <a:spcAft>
                <a:spcPts val="0"/>
              </a:spcAft>
              <a:buNone/>
            </a:pPr>
            <a:endParaRPr dirty="0"/>
          </a:p>
          <a:p>
            <a:pPr marL="0" lvl="0" indent="0" algn="l" rtl="0">
              <a:spcBef>
                <a:spcPts val="0"/>
              </a:spcBef>
              <a:spcAft>
                <a:spcPts val="0"/>
              </a:spcAft>
              <a:buNone/>
            </a:pPr>
            <a:r>
              <a:rPr lang="zh-TW" dirty="0"/>
              <a:t>使用DMA來傳送資料，並使用dma lock來控制 global summation，還有計算DAM 的 total cycle</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4b804bf1a3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24b804bf1a3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dirty="0"/>
              <a:t>Here is to read the initial state of bmp, and distinguish which part to do according to hart_id, which is core 0 or core 1. Here, I divide the height of the picture into two parts for different cores to calculate.</a:t>
            </a:r>
            <a:endParaRPr lang="en-US" altLang="zh-TW" dirty="0"/>
          </a:p>
          <a:p>
            <a:pPr marL="0" lvl="0" indent="0" algn="l" rtl="0">
              <a:spcBef>
                <a:spcPts val="0"/>
              </a:spcBef>
              <a:spcAft>
                <a:spcPts val="0"/>
              </a:spcAft>
              <a:buNone/>
            </a:pPr>
            <a:endParaRPr dirty="0"/>
          </a:p>
          <a:p>
            <a:pPr marL="0" lvl="0" indent="0" algn="l" rtl="0">
              <a:spcBef>
                <a:spcPts val="0"/>
              </a:spcBef>
              <a:spcAft>
                <a:spcPts val="0"/>
              </a:spcAft>
              <a:buNone/>
            </a:pPr>
            <a:r>
              <a:rPr lang="zh-TW" dirty="0"/>
              <a:t>這裡是讀取bmp初始狀態，並根據hart_id也就是core 0或core 1去區分要做哪部分，我這裡將圖片的高分成兩部分給不同core去計算。</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4b804bf1a3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24b804bf1a3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dirty="0"/>
              <a:t>Write different addresses according to different cores, and calculate PE cycles and PE latency when output</a:t>
            </a:r>
            <a:endParaRPr lang="en-US" altLang="zh-TW" dirty="0"/>
          </a:p>
          <a:p>
            <a:pPr marL="0" lvl="0" indent="0" algn="l" rtl="0">
              <a:spcBef>
                <a:spcPts val="0"/>
              </a:spcBef>
              <a:spcAft>
                <a:spcPts val="0"/>
              </a:spcAft>
              <a:buNone/>
            </a:pPr>
            <a:endParaRPr dirty="0"/>
          </a:p>
          <a:p>
            <a:pPr marL="0" lvl="0" indent="0" algn="l" rtl="0">
              <a:spcBef>
                <a:spcPts val="0"/>
              </a:spcBef>
              <a:spcAft>
                <a:spcPts val="0"/>
              </a:spcAft>
              <a:buNone/>
            </a:pPr>
            <a:r>
              <a:rPr lang="zh-TW" dirty="0"/>
              <a:t>根據不同的core 來去寫入不同的address，並在輸出的時候計算PE的cycles和PE的latency</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24b804bf1a3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24b804bf1a3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dirty="0"/>
              <a:t>You can see that the core on the right picture is always exchanging output</a:t>
            </a:r>
            <a:endParaRPr lang="en-US" altLang="zh-TW" dirty="0"/>
          </a:p>
          <a:p>
            <a:pPr marL="0" lvl="0" indent="0" algn="l" rtl="0">
              <a:spcBef>
                <a:spcPts val="0"/>
              </a:spcBef>
              <a:spcAft>
                <a:spcPts val="0"/>
              </a:spcAft>
              <a:buNone/>
            </a:pPr>
            <a:endParaRPr dirty="0"/>
          </a:p>
          <a:p>
            <a:pPr marL="0" lvl="0" indent="0" algn="l" rtl="0">
              <a:spcBef>
                <a:spcPts val="0"/>
              </a:spcBef>
              <a:spcAft>
                <a:spcPts val="0"/>
              </a:spcAft>
              <a:buNone/>
            </a:pPr>
            <a:r>
              <a:rPr lang="zh-TW" dirty="0"/>
              <a:t>可以看到右圖的core在一直交換輸出</a:t>
            </a: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24b804bf1a3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24b804bf1a3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dirty="0"/>
              <a:t>The top picture is single core result, the middle picture is DMA cycles PE computation cycles, and total application cycles, the bottom picture is multi-core result, there are a little less simulation time and Num-instr using DMA, and then use multi-core simulation</a:t>
            </a:r>
            <a:r>
              <a:rPr lang="zh-TW" dirty="0">
                <a:solidFill>
                  <a:schemeClr val="dk1"/>
                </a:solidFill>
              </a:rPr>
              <a:t> time</a:t>
            </a:r>
            <a:r>
              <a:rPr lang="zh-TW" dirty="0"/>
              <a:t> and Num-instr is one-third times less than using single core</a:t>
            </a:r>
            <a:endParaRPr lang="en-US" altLang="zh-TW" dirty="0"/>
          </a:p>
          <a:p>
            <a:pPr marL="0" lvl="0" indent="0" algn="l" rtl="0">
              <a:spcBef>
                <a:spcPts val="0"/>
              </a:spcBef>
              <a:spcAft>
                <a:spcPts val="0"/>
              </a:spcAft>
              <a:buNone/>
            </a:pPr>
            <a:endParaRPr dirty="0"/>
          </a:p>
          <a:p>
            <a:pPr marL="0" lvl="0" indent="0" algn="l" rtl="0">
              <a:spcBef>
                <a:spcPts val="0"/>
              </a:spcBef>
              <a:spcAft>
                <a:spcPts val="0"/>
              </a:spcAft>
              <a:buNone/>
            </a:pPr>
            <a:r>
              <a:rPr lang="zh-TW" dirty="0"/>
              <a:t>最上圖是single core result，中圖是DMA cycles  PE computation cycles ,and total application cycles，最下圖是 multi-core result，有使用DMA的simulation and Num-instr比較少一點，然後使用multi-core的simulation and Num-instr比使用single core少了1/3倍</a:t>
            </a: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24b804bf1a3_0_2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24b804bf1a3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You can see that the image that is directly sharpened looks a lot of noise, but the image that has been sharpened after Gaussian blur looks smoother, and it is smoother than the original image more details.</a:t>
            </a:r>
            <a:endParaRPr/>
          </a:p>
          <a:p>
            <a:pPr marL="0" lvl="0" indent="0" algn="l" rtl="0">
              <a:spcBef>
                <a:spcPts val="0"/>
              </a:spcBef>
              <a:spcAft>
                <a:spcPts val="0"/>
              </a:spcAft>
              <a:buNone/>
            </a:pPr>
            <a:endParaRPr/>
          </a:p>
          <a:p>
            <a:pPr marL="0" lvl="0" indent="0" algn="l" rtl="0">
              <a:spcBef>
                <a:spcPts val="0"/>
              </a:spcBef>
              <a:spcAft>
                <a:spcPts val="0"/>
              </a:spcAft>
              <a:buNone/>
            </a:pPr>
            <a:r>
              <a:rPr lang="zh-TW">
                <a:solidFill>
                  <a:schemeClr val="dk1"/>
                </a:solidFill>
              </a:rPr>
              <a:t>可以看到直接進行銳化處理的圖片看起來噪點很多，但有先經過高斯模糊再銳化的圖片看起來就更平滑了，而且比原圖更多細節</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4b31340c19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4b31340c19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dirty="0"/>
              <a:t>Here is the architecture diagram of high-level synthesis.</a:t>
            </a:r>
            <a:r>
              <a:rPr lang="zh-TW" dirty="0">
                <a:solidFill>
                  <a:schemeClr val="dk1"/>
                </a:solidFill>
              </a:rPr>
              <a:t> first,</a:t>
            </a:r>
            <a:r>
              <a:rPr lang="zh-TW" dirty="0"/>
              <a:t> I use Gassian Blur to perform data smoothing processing, which can effectively remove noise and smooth the boundary, and then perform sharpening processing through Laplacian sharpen to make the picture clearer and more detail. </a:t>
            </a:r>
            <a:endParaRPr lang="en-US" altLang="zh-TW" dirty="0"/>
          </a:p>
          <a:p>
            <a:pPr marL="0" lvl="0" indent="0" algn="l" rtl="0">
              <a:spcBef>
                <a:spcPts val="0"/>
              </a:spcBef>
              <a:spcAft>
                <a:spcPts val="0"/>
              </a:spcAft>
              <a:buNone/>
            </a:pPr>
            <a:endParaRPr dirty="0"/>
          </a:p>
          <a:p>
            <a:pPr marL="0" lvl="0" indent="0" algn="l" rtl="0">
              <a:spcBef>
                <a:spcPts val="0"/>
              </a:spcBef>
              <a:spcAft>
                <a:spcPts val="0"/>
              </a:spcAft>
              <a:buNone/>
            </a:pPr>
            <a:r>
              <a:rPr lang="zh-TW" dirty="0"/>
              <a:t>這裡是High level systhesis的架構圖，我這裡採用的是先經過Gassian Blur，進行數據平滑處理，可以有效的將噪聲去除和平滑邊界，再經過Laplacian sharpen去進行銳化處理，可以使圖片看起來更清晰。</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zh-TW">
                <a:solidFill>
                  <a:schemeClr val="dk1"/>
                </a:solidFill>
              </a:rPr>
              <a:t>Today, I'm going to introduce my final project </a:t>
            </a:r>
            <a:endParaRPr/>
          </a:p>
        </p:txBody>
      </p:sp>
    </p:spTree>
    <p:extLst>
      <p:ext uri="{BB962C8B-B14F-4D97-AF65-F5344CB8AC3E}">
        <p14:creationId xmlns:p14="http://schemas.microsoft.com/office/powerpoint/2010/main" val="2910972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4b804bf1a3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4b804bf1a3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Because the calculation of Gaussian blur needs to use fixed point, but fixed-point classes are not synthesizable, so must include cynw_fixed header, so that fixed point can be </a:t>
            </a:r>
            <a:r>
              <a:rPr lang="zh-TW">
                <a:solidFill>
                  <a:schemeClr val="dk1"/>
                </a:solidFill>
              </a:rPr>
              <a:t>synthesizable.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4b804bf1a3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4b804bf1a3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dirty="0"/>
              <a:t>The left picture is the parameter calculation of Gaussian blur. Because fixed point is needed, the datatype adopts cynw_ufixed, and the kernel size is 3 by 3. The right picture is to do Gaussian blur. It’s essence to perform convolution. After the completion, only the integer part is taken .</a:t>
            </a:r>
            <a:endParaRPr lang="en-US" altLang="zh-TW" dirty="0"/>
          </a:p>
          <a:p>
            <a:pPr marL="0" lvl="0" indent="0" algn="l" rtl="0">
              <a:spcBef>
                <a:spcPts val="0"/>
              </a:spcBef>
              <a:spcAft>
                <a:spcPts val="0"/>
              </a:spcAft>
              <a:buNone/>
            </a:pPr>
            <a:endParaRPr dirty="0"/>
          </a:p>
          <a:p>
            <a:pPr marL="0" lvl="0" indent="0" algn="l" rtl="0">
              <a:spcBef>
                <a:spcPts val="0"/>
              </a:spcBef>
              <a:spcAft>
                <a:spcPts val="0"/>
              </a:spcAft>
              <a:buNone/>
            </a:pPr>
            <a:r>
              <a:rPr lang="zh-TW" dirty="0"/>
              <a:t>左圖是Gaussian blur的參數計算，因為需要用到fixed point ，所以datatype採用 cynw_ufixed，kernel 尺寸為3乘3，右圖就是去做Gaussian blur，它本質就是進行convolution，做完後，只取整數部分。</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4b804bf1a3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4b804bf1a3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dirty="0"/>
              <a:t>This part is to perform Laplacian Sharpen. After the sharpening mask is used for convolution, the value lower than 0 or higher than two hundred fifty-five is truncated.</a:t>
            </a:r>
            <a:endParaRPr lang="en-US" altLang="zh-TW" dirty="0"/>
          </a:p>
          <a:p>
            <a:pPr marL="0" lvl="0" indent="0" algn="l" rtl="0">
              <a:spcBef>
                <a:spcPts val="0"/>
              </a:spcBef>
              <a:spcAft>
                <a:spcPts val="0"/>
              </a:spcAft>
              <a:buNone/>
            </a:pPr>
            <a:endParaRPr dirty="0"/>
          </a:p>
          <a:p>
            <a:pPr marL="0" lvl="0" indent="0" algn="l" rtl="0">
              <a:spcBef>
                <a:spcPts val="0"/>
              </a:spcBef>
              <a:spcAft>
                <a:spcPts val="0"/>
              </a:spcAft>
              <a:buNone/>
            </a:pPr>
            <a:r>
              <a:rPr lang="zh-TW" dirty="0"/>
              <a:t>這部分是進行Laplacian Sharpen，將sharpening mask去做convolution後，截去低於0或高於255的數值。</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4b804bf1a3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4b804bf1a3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dirty="0"/>
              <a:t>Here is project.tcl, I made BASIC, DPA, PIPELINE, UNROLL and so on.</a:t>
            </a:r>
            <a:endParaRPr lang="en-US" altLang="zh-TW" dirty="0"/>
          </a:p>
          <a:p>
            <a:pPr marL="0" lvl="0" indent="0" algn="l" rtl="0">
              <a:spcBef>
                <a:spcPts val="0"/>
              </a:spcBef>
              <a:spcAft>
                <a:spcPts val="0"/>
              </a:spcAft>
              <a:buNone/>
            </a:pPr>
            <a:endParaRPr dirty="0"/>
          </a:p>
          <a:p>
            <a:pPr marL="0" lvl="0" indent="0" algn="l" rtl="0">
              <a:spcBef>
                <a:spcPts val="0"/>
              </a:spcBef>
              <a:spcAft>
                <a:spcPts val="0"/>
              </a:spcAft>
              <a:buNone/>
            </a:pPr>
            <a:r>
              <a:rPr lang="zh-TW" dirty="0"/>
              <a:t>這裡是project.tcl，我做了BASIC、DPA、PIPELINE、UNROLL等指令。</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4b31340c19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4b31340c19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dirty="0"/>
              <a:t>Here is the result. You can see that the simulation time </a:t>
            </a:r>
            <a:r>
              <a:rPr lang="en-US" altLang="zh-TW" dirty="0"/>
              <a:t>and latency </a:t>
            </a:r>
            <a:r>
              <a:rPr lang="zh-TW" dirty="0"/>
              <a:t>of Unroll is the least, because the loops are all expanded and synthesized, so the speed is the fastest, but the disadvantage is that the area is very large.</a:t>
            </a:r>
            <a:endParaRPr lang="en-US" altLang="zh-TW" dirty="0"/>
          </a:p>
          <a:p>
            <a:pPr marL="0" lvl="0" indent="0" algn="l" rtl="0">
              <a:spcBef>
                <a:spcPts val="0"/>
              </a:spcBef>
              <a:spcAft>
                <a:spcPts val="0"/>
              </a:spcAft>
              <a:buNone/>
            </a:pPr>
            <a:endParaRPr dirty="0"/>
          </a:p>
          <a:p>
            <a:pPr marL="0" lvl="0" indent="0" algn="l" rtl="0">
              <a:spcBef>
                <a:spcPts val="0"/>
              </a:spcBef>
              <a:spcAft>
                <a:spcPts val="0"/>
              </a:spcAft>
              <a:buNone/>
            </a:pPr>
            <a:r>
              <a:rPr lang="zh-TW" dirty="0"/>
              <a:t>這裡是結果，可以看到Unroll的simulation time最少，因為loop都展開合成了，所以速度最快但缺點是面積非常大。</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4b804bf1a3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4b804bf1a3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zh-TW">
                <a:solidFill>
                  <a:schemeClr val="dk1"/>
                </a:solidFill>
              </a:rPr>
              <a:t>This is the riscv-vp platform architecture diagram of the Multicores architecture. There will be a total of 2 Cores to drive indepent PEs for computing.</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4b804bf1a3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4b804bf1a3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dirty="0"/>
              <a:t>Here is the main.cpp of RISCV-VP, I added more PE here, gave a new address, and then connected the new PE to the BUS</a:t>
            </a:r>
            <a:endParaRPr lang="en-US" altLang="zh-TW" dirty="0"/>
          </a:p>
          <a:p>
            <a:pPr marL="0" lvl="0" indent="0" algn="l" rtl="0">
              <a:spcBef>
                <a:spcPts val="0"/>
              </a:spcBef>
              <a:spcAft>
                <a:spcPts val="0"/>
              </a:spcAft>
              <a:buNone/>
            </a:pPr>
            <a:endParaRPr dirty="0"/>
          </a:p>
          <a:p>
            <a:pPr marL="0" lvl="0" indent="0" algn="l" rtl="0">
              <a:spcBef>
                <a:spcPts val="0"/>
              </a:spcBef>
              <a:spcAft>
                <a:spcPts val="0"/>
              </a:spcAft>
              <a:buNone/>
            </a:pPr>
            <a:r>
              <a:rPr lang="zh-TW" dirty="0"/>
              <a:t>這裡是RISCV-VP的main.cpp裡，我這邊多加的PE，給了新的address，再將新的PE接上BUS</a:t>
            </a:r>
            <a:endParaRPr dirty="0"/>
          </a:p>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33.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37.png"/><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40.png"/><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TW"/>
              <a:t>Final Project</a:t>
            </a:r>
            <a:endParaRPr/>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TW"/>
              <a:t>吳紹齊</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sz="2400">
                <a:solidFill>
                  <a:srgbClr val="1F2328"/>
                </a:solidFill>
                <a:highlight>
                  <a:schemeClr val="lt1"/>
                </a:highlight>
                <a:latin typeface="Lato"/>
                <a:ea typeface="Lato"/>
                <a:cs typeface="Lato"/>
                <a:sym typeface="Lato"/>
              </a:rPr>
              <a:t>RISCV-VP-main.cpp</a:t>
            </a:r>
            <a:endParaRPr/>
          </a:p>
        </p:txBody>
      </p:sp>
      <p:sp>
        <p:nvSpPr>
          <p:cNvPr id="184" name="Google Shape;184;p2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85" name="Google Shape;185;p22"/>
          <p:cNvPicPr preferRelativeResize="0"/>
          <p:nvPr/>
        </p:nvPicPr>
        <p:blipFill>
          <a:blip r:embed="rId3">
            <a:alphaModFix/>
          </a:blip>
          <a:stretch>
            <a:fillRect/>
          </a:stretch>
        </p:blipFill>
        <p:spPr>
          <a:xfrm>
            <a:off x="729450" y="3805575"/>
            <a:ext cx="4487074" cy="1260375"/>
          </a:xfrm>
          <a:prstGeom prst="rect">
            <a:avLst/>
          </a:prstGeom>
          <a:noFill/>
          <a:ln>
            <a:noFill/>
          </a:ln>
        </p:spPr>
      </p:pic>
      <p:pic>
        <p:nvPicPr>
          <p:cNvPr id="186" name="Google Shape;186;p22"/>
          <p:cNvPicPr preferRelativeResize="0"/>
          <p:nvPr/>
        </p:nvPicPr>
        <p:blipFill>
          <a:blip r:embed="rId4">
            <a:alphaModFix/>
          </a:blip>
          <a:stretch>
            <a:fillRect/>
          </a:stretch>
        </p:blipFill>
        <p:spPr>
          <a:xfrm>
            <a:off x="729450" y="1932188"/>
            <a:ext cx="2896770" cy="535200"/>
          </a:xfrm>
          <a:prstGeom prst="rect">
            <a:avLst/>
          </a:prstGeom>
          <a:noFill/>
          <a:ln>
            <a:noFill/>
          </a:ln>
        </p:spPr>
      </p:pic>
      <p:pic>
        <p:nvPicPr>
          <p:cNvPr id="187" name="Google Shape;187;p22"/>
          <p:cNvPicPr preferRelativeResize="0"/>
          <p:nvPr/>
        </p:nvPicPr>
        <p:blipFill>
          <a:blip r:embed="rId5">
            <a:alphaModFix/>
          </a:blip>
          <a:stretch>
            <a:fillRect/>
          </a:stretch>
        </p:blipFill>
        <p:spPr>
          <a:xfrm>
            <a:off x="729448" y="2545723"/>
            <a:ext cx="6066025" cy="397500"/>
          </a:xfrm>
          <a:prstGeom prst="rect">
            <a:avLst/>
          </a:prstGeom>
          <a:noFill/>
          <a:ln>
            <a:noFill/>
          </a:ln>
        </p:spPr>
      </p:pic>
      <p:pic>
        <p:nvPicPr>
          <p:cNvPr id="188" name="Google Shape;188;p22"/>
          <p:cNvPicPr preferRelativeResize="0"/>
          <p:nvPr/>
        </p:nvPicPr>
        <p:blipFill>
          <a:blip r:embed="rId6">
            <a:alphaModFix/>
          </a:blip>
          <a:stretch>
            <a:fillRect/>
          </a:stretch>
        </p:blipFill>
        <p:spPr>
          <a:xfrm>
            <a:off x="751313" y="3036075"/>
            <a:ext cx="7644985" cy="678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sz="2400">
                <a:solidFill>
                  <a:srgbClr val="1F2328"/>
                </a:solidFill>
                <a:highlight>
                  <a:schemeClr val="lt1"/>
                </a:highlight>
                <a:latin typeface="Lato"/>
                <a:ea typeface="Lato"/>
                <a:cs typeface="Lato"/>
                <a:sym typeface="Lato"/>
              </a:rPr>
              <a:t>RISCV-VP-main.cpp</a:t>
            </a:r>
            <a:endParaRPr/>
          </a:p>
        </p:txBody>
      </p:sp>
      <p:sp>
        <p:nvSpPr>
          <p:cNvPr id="194" name="Google Shape;194;p2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95" name="Google Shape;195;p23"/>
          <p:cNvPicPr preferRelativeResize="0"/>
          <p:nvPr/>
        </p:nvPicPr>
        <p:blipFill>
          <a:blip r:embed="rId3">
            <a:alphaModFix/>
          </a:blip>
          <a:stretch>
            <a:fillRect/>
          </a:stretch>
        </p:blipFill>
        <p:spPr>
          <a:xfrm>
            <a:off x="729450" y="3959123"/>
            <a:ext cx="4572599" cy="1147850"/>
          </a:xfrm>
          <a:prstGeom prst="rect">
            <a:avLst/>
          </a:prstGeom>
          <a:noFill/>
          <a:ln>
            <a:noFill/>
          </a:ln>
        </p:spPr>
      </p:pic>
      <p:pic>
        <p:nvPicPr>
          <p:cNvPr id="196" name="Google Shape;196;p23"/>
          <p:cNvPicPr preferRelativeResize="0"/>
          <p:nvPr/>
        </p:nvPicPr>
        <p:blipFill>
          <a:blip r:embed="rId4">
            <a:alphaModFix/>
          </a:blip>
          <a:stretch>
            <a:fillRect/>
          </a:stretch>
        </p:blipFill>
        <p:spPr>
          <a:xfrm>
            <a:off x="729449" y="2995597"/>
            <a:ext cx="4659110" cy="889100"/>
          </a:xfrm>
          <a:prstGeom prst="rect">
            <a:avLst/>
          </a:prstGeom>
          <a:noFill/>
          <a:ln>
            <a:noFill/>
          </a:ln>
        </p:spPr>
      </p:pic>
      <p:pic>
        <p:nvPicPr>
          <p:cNvPr id="197" name="Google Shape;197;p23"/>
          <p:cNvPicPr preferRelativeResize="0"/>
          <p:nvPr/>
        </p:nvPicPr>
        <p:blipFill>
          <a:blip r:embed="rId5">
            <a:alphaModFix/>
          </a:blip>
          <a:stretch>
            <a:fillRect/>
          </a:stretch>
        </p:blipFill>
        <p:spPr>
          <a:xfrm>
            <a:off x="729442" y="1980175"/>
            <a:ext cx="2997758" cy="889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Software</a:t>
            </a:r>
            <a:endParaRPr/>
          </a:p>
        </p:txBody>
      </p:sp>
      <p:sp>
        <p:nvSpPr>
          <p:cNvPr id="203" name="Google Shape;203;p2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04" name="Google Shape;204;p24"/>
          <p:cNvPicPr preferRelativeResize="0"/>
          <p:nvPr/>
        </p:nvPicPr>
        <p:blipFill>
          <a:blip r:embed="rId3">
            <a:alphaModFix/>
          </a:blip>
          <a:stretch>
            <a:fillRect/>
          </a:stretch>
        </p:blipFill>
        <p:spPr>
          <a:xfrm>
            <a:off x="729450" y="2018738"/>
            <a:ext cx="5029200" cy="2676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Software</a:t>
            </a:r>
            <a:endParaRPr/>
          </a:p>
        </p:txBody>
      </p:sp>
      <p:sp>
        <p:nvSpPr>
          <p:cNvPr id="210" name="Google Shape;210;p2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11" name="Google Shape;211;p25"/>
          <p:cNvPicPr preferRelativeResize="0"/>
          <p:nvPr/>
        </p:nvPicPr>
        <p:blipFill>
          <a:blip r:embed="rId3">
            <a:alphaModFix/>
          </a:blip>
          <a:stretch>
            <a:fillRect/>
          </a:stretch>
        </p:blipFill>
        <p:spPr>
          <a:xfrm>
            <a:off x="729450" y="2078875"/>
            <a:ext cx="5334000" cy="2838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Software-DMA</a:t>
            </a:r>
            <a:endParaRPr/>
          </a:p>
        </p:txBody>
      </p:sp>
      <p:sp>
        <p:nvSpPr>
          <p:cNvPr id="217" name="Google Shape;217;p2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18" name="Google Shape;218;p26"/>
          <p:cNvPicPr preferRelativeResize="0"/>
          <p:nvPr/>
        </p:nvPicPr>
        <p:blipFill>
          <a:blip r:embed="rId3">
            <a:alphaModFix/>
          </a:blip>
          <a:stretch>
            <a:fillRect/>
          </a:stretch>
        </p:blipFill>
        <p:spPr>
          <a:xfrm>
            <a:off x="729450" y="1853850"/>
            <a:ext cx="5579274" cy="3207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pic>
        <p:nvPicPr>
          <p:cNvPr id="223" name="Google Shape;223;p27"/>
          <p:cNvPicPr preferRelativeResize="0"/>
          <p:nvPr/>
        </p:nvPicPr>
        <p:blipFill>
          <a:blip r:embed="rId3">
            <a:alphaModFix/>
          </a:blip>
          <a:stretch>
            <a:fillRect/>
          </a:stretch>
        </p:blipFill>
        <p:spPr>
          <a:xfrm>
            <a:off x="2762124" y="179175"/>
            <a:ext cx="4807175" cy="4793875"/>
          </a:xfrm>
          <a:prstGeom prst="rect">
            <a:avLst/>
          </a:prstGeom>
          <a:noFill/>
          <a:ln>
            <a:noFill/>
          </a:ln>
        </p:spPr>
      </p:pic>
      <p:sp>
        <p:nvSpPr>
          <p:cNvPr id="224" name="Google Shape;224;p2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Software</a:t>
            </a:r>
            <a:endParaRPr/>
          </a:p>
        </p:txBody>
      </p:sp>
      <p:sp>
        <p:nvSpPr>
          <p:cNvPr id="225" name="Google Shape;225;p27"/>
          <p:cNvSpPr txBox="1">
            <a:spLocks noGrp="1"/>
          </p:cNvSpPr>
          <p:nvPr>
            <p:ph type="body" idx="1"/>
          </p:nvPr>
        </p:nvSpPr>
        <p:spPr>
          <a:xfrm>
            <a:off x="1498450" y="2258050"/>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226" name="Google Shape;226;p27"/>
          <p:cNvSpPr/>
          <p:nvPr/>
        </p:nvSpPr>
        <p:spPr>
          <a:xfrm>
            <a:off x="2957650" y="2876625"/>
            <a:ext cx="3023700" cy="2922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7"/>
          <p:cNvSpPr/>
          <p:nvPr/>
        </p:nvSpPr>
        <p:spPr>
          <a:xfrm>
            <a:off x="3060150" y="3917450"/>
            <a:ext cx="2336100" cy="1920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Software</a:t>
            </a:r>
            <a:endParaRPr/>
          </a:p>
        </p:txBody>
      </p:sp>
      <p:sp>
        <p:nvSpPr>
          <p:cNvPr id="233" name="Google Shape;233;p2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34" name="Google Shape;234;p28"/>
          <p:cNvPicPr preferRelativeResize="0"/>
          <p:nvPr/>
        </p:nvPicPr>
        <p:blipFill rotWithShape="1">
          <a:blip r:embed="rId3">
            <a:alphaModFix/>
          </a:blip>
          <a:srcRect l="5447" t="72133" r="5250" b="10053"/>
          <a:stretch/>
        </p:blipFill>
        <p:spPr>
          <a:xfrm>
            <a:off x="729450" y="2435700"/>
            <a:ext cx="5994001" cy="272100"/>
          </a:xfrm>
          <a:prstGeom prst="rect">
            <a:avLst/>
          </a:prstGeom>
          <a:noFill/>
          <a:ln>
            <a:noFill/>
          </a:ln>
        </p:spPr>
      </p:pic>
      <p:pic>
        <p:nvPicPr>
          <p:cNvPr id="235" name="Google Shape;235;p28"/>
          <p:cNvPicPr preferRelativeResize="0"/>
          <p:nvPr/>
        </p:nvPicPr>
        <p:blipFill>
          <a:blip r:embed="rId4">
            <a:alphaModFix/>
          </a:blip>
          <a:stretch>
            <a:fillRect/>
          </a:stretch>
        </p:blipFill>
        <p:spPr>
          <a:xfrm>
            <a:off x="729450" y="2784100"/>
            <a:ext cx="6873050" cy="2359400"/>
          </a:xfrm>
          <a:prstGeom prst="rect">
            <a:avLst/>
          </a:prstGeom>
          <a:noFill/>
          <a:ln>
            <a:noFill/>
          </a:ln>
        </p:spPr>
      </p:pic>
      <p:pic>
        <p:nvPicPr>
          <p:cNvPr id="236" name="Google Shape;236;p28"/>
          <p:cNvPicPr preferRelativeResize="0"/>
          <p:nvPr/>
        </p:nvPicPr>
        <p:blipFill>
          <a:blip r:embed="rId5">
            <a:alphaModFix/>
          </a:blip>
          <a:stretch>
            <a:fillRect/>
          </a:stretch>
        </p:blipFill>
        <p:spPr>
          <a:xfrm>
            <a:off x="729445" y="1877175"/>
            <a:ext cx="8262581" cy="535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change Core </a:t>
            </a:r>
            <a:endParaRPr/>
          </a:p>
          <a:p>
            <a:pPr marL="0" lvl="0" indent="0" algn="l" rtl="0">
              <a:spcBef>
                <a:spcPts val="0"/>
              </a:spcBef>
              <a:spcAft>
                <a:spcPts val="0"/>
              </a:spcAft>
              <a:buNone/>
            </a:pPr>
            <a:endParaRPr/>
          </a:p>
        </p:txBody>
      </p:sp>
      <p:sp>
        <p:nvSpPr>
          <p:cNvPr id="242" name="Google Shape;242;p2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43" name="Google Shape;243;p29"/>
          <p:cNvPicPr preferRelativeResize="0"/>
          <p:nvPr/>
        </p:nvPicPr>
        <p:blipFill>
          <a:blip r:embed="rId3">
            <a:alphaModFix/>
          </a:blip>
          <a:stretch>
            <a:fillRect/>
          </a:stretch>
        </p:blipFill>
        <p:spPr>
          <a:xfrm>
            <a:off x="3008975" y="682049"/>
            <a:ext cx="5311350" cy="4384876"/>
          </a:xfrm>
          <a:prstGeom prst="rect">
            <a:avLst/>
          </a:prstGeom>
          <a:noFill/>
          <a:ln>
            <a:noFill/>
          </a:ln>
        </p:spPr>
      </p:pic>
      <p:sp>
        <p:nvSpPr>
          <p:cNvPr id="244" name="Google Shape;244;p29"/>
          <p:cNvSpPr/>
          <p:nvPr/>
        </p:nvSpPr>
        <p:spPr>
          <a:xfrm>
            <a:off x="3072150" y="4126725"/>
            <a:ext cx="1270800" cy="9402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Comparison</a:t>
            </a:r>
            <a:endParaRPr/>
          </a:p>
        </p:txBody>
      </p:sp>
      <p:sp>
        <p:nvSpPr>
          <p:cNvPr id="250" name="Google Shape;250;p3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51" name="Google Shape;251;p30"/>
          <p:cNvPicPr preferRelativeResize="0"/>
          <p:nvPr/>
        </p:nvPicPr>
        <p:blipFill rotWithShape="1">
          <a:blip r:embed="rId3">
            <a:alphaModFix/>
          </a:blip>
          <a:srcRect t="15583"/>
          <a:stretch/>
        </p:blipFill>
        <p:spPr>
          <a:xfrm>
            <a:off x="729450" y="2884312"/>
            <a:ext cx="7688699" cy="1188525"/>
          </a:xfrm>
          <a:prstGeom prst="rect">
            <a:avLst/>
          </a:prstGeom>
          <a:noFill/>
          <a:ln>
            <a:noFill/>
          </a:ln>
        </p:spPr>
      </p:pic>
      <p:pic>
        <p:nvPicPr>
          <p:cNvPr id="252" name="Google Shape;252;p30"/>
          <p:cNvPicPr preferRelativeResize="0"/>
          <p:nvPr/>
        </p:nvPicPr>
        <p:blipFill>
          <a:blip r:embed="rId4">
            <a:alphaModFix/>
          </a:blip>
          <a:stretch>
            <a:fillRect/>
          </a:stretch>
        </p:blipFill>
        <p:spPr>
          <a:xfrm>
            <a:off x="304800" y="4307700"/>
            <a:ext cx="8839201" cy="835798"/>
          </a:xfrm>
          <a:prstGeom prst="rect">
            <a:avLst/>
          </a:prstGeom>
          <a:noFill/>
          <a:ln>
            <a:noFill/>
          </a:ln>
        </p:spPr>
      </p:pic>
      <p:pic>
        <p:nvPicPr>
          <p:cNvPr id="253" name="Google Shape;253;p30"/>
          <p:cNvPicPr preferRelativeResize="0"/>
          <p:nvPr/>
        </p:nvPicPr>
        <p:blipFill>
          <a:blip r:embed="rId5">
            <a:alphaModFix/>
          </a:blip>
          <a:stretch>
            <a:fillRect/>
          </a:stretch>
        </p:blipFill>
        <p:spPr>
          <a:xfrm>
            <a:off x="729450" y="1853850"/>
            <a:ext cx="4953000" cy="914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Result</a:t>
            </a:r>
            <a:endParaRPr/>
          </a:p>
          <a:p>
            <a:pPr marL="0" lvl="0" indent="0" algn="l" rtl="0">
              <a:spcBef>
                <a:spcPts val="0"/>
              </a:spcBef>
              <a:spcAft>
                <a:spcPts val="0"/>
              </a:spcAft>
              <a:buNone/>
            </a:pPr>
            <a:endParaRPr/>
          </a:p>
        </p:txBody>
      </p:sp>
      <p:sp>
        <p:nvSpPr>
          <p:cNvPr id="259" name="Google Shape;259;p3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60" name="Google Shape;260;p31"/>
          <p:cNvPicPr preferRelativeResize="0"/>
          <p:nvPr/>
        </p:nvPicPr>
        <p:blipFill>
          <a:blip r:embed="rId3">
            <a:alphaModFix/>
          </a:blip>
          <a:stretch>
            <a:fillRect/>
          </a:stretch>
        </p:blipFill>
        <p:spPr>
          <a:xfrm>
            <a:off x="3041288" y="1985450"/>
            <a:ext cx="2438400" cy="2447925"/>
          </a:xfrm>
          <a:prstGeom prst="rect">
            <a:avLst/>
          </a:prstGeom>
          <a:noFill/>
          <a:ln>
            <a:noFill/>
          </a:ln>
        </p:spPr>
      </p:pic>
      <p:pic>
        <p:nvPicPr>
          <p:cNvPr id="261" name="Google Shape;261;p31"/>
          <p:cNvPicPr preferRelativeResize="0"/>
          <p:nvPr/>
        </p:nvPicPr>
        <p:blipFill>
          <a:blip r:embed="rId4">
            <a:alphaModFix/>
          </a:blip>
          <a:stretch>
            <a:fillRect/>
          </a:stretch>
        </p:blipFill>
        <p:spPr>
          <a:xfrm>
            <a:off x="299763" y="1990225"/>
            <a:ext cx="2447925" cy="2438400"/>
          </a:xfrm>
          <a:prstGeom prst="rect">
            <a:avLst/>
          </a:prstGeom>
          <a:noFill/>
          <a:ln>
            <a:noFill/>
          </a:ln>
        </p:spPr>
      </p:pic>
      <p:pic>
        <p:nvPicPr>
          <p:cNvPr id="262" name="Google Shape;262;p31"/>
          <p:cNvPicPr preferRelativeResize="0"/>
          <p:nvPr/>
        </p:nvPicPr>
        <p:blipFill>
          <a:blip r:embed="rId5">
            <a:alphaModFix/>
          </a:blip>
          <a:stretch>
            <a:fillRect/>
          </a:stretch>
        </p:blipFill>
        <p:spPr>
          <a:xfrm>
            <a:off x="5979750" y="1985450"/>
            <a:ext cx="2438400" cy="2447925"/>
          </a:xfrm>
          <a:prstGeom prst="rect">
            <a:avLst/>
          </a:prstGeom>
          <a:noFill/>
          <a:ln>
            <a:noFill/>
          </a:ln>
        </p:spPr>
      </p:pic>
      <p:sp>
        <p:nvSpPr>
          <p:cNvPr id="263" name="Google Shape;263;p31"/>
          <p:cNvSpPr/>
          <p:nvPr/>
        </p:nvSpPr>
        <p:spPr>
          <a:xfrm>
            <a:off x="729453" y="4565000"/>
            <a:ext cx="1418475" cy="403850"/>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a:rPr>
              <a:t>Original</a:t>
            </a:r>
          </a:p>
        </p:txBody>
      </p:sp>
      <p:sp>
        <p:nvSpPr>
          <p:cNvPr id="264" name="Google Shape;264;p31"/>
          <p:cNvSpPr/>
          <p:nvPr/>
        </p:nvSpPr>
        <p:spPr>
          <a:xfrm>
            <a:off x="3256928" y="4564975"/>
            <a:ext cx="1563435" cy="398689"/>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a:rPr>
              <a:t>Sharpen</a:t>
            </a:r>
          </a:p>
        </p:txBody>
      </p:sp>
      <p:sp>
        <p:nvSpPr>
          <p:cNvPr id="265" name="Google Shape;265;p31"/>
          <p:cNvSpPr/>
          <p:nvPr/>
        </p:nvSpPr>
        <p:spPr>
          <a:xfrm>
            <a:off x="5725551" y="4564973"/>
            <a:ext cx="2946791" cy="328475"/>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a:rPr>
              <a:t>Guassian+Sharpen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4"/>
          <p:cNvPicPr preferRelativeResize="0"/>
          <p:nvPr/>
        </p:nvPicPr>
        <p:blipFill>
          <a:blip r:embed="rId3">
            <a:alphaModFix/>
          </a:blip>
          <a:stretch>
            <a:fillRect/>
          </a:stretch>
        </p:blipFill>
        <p:spPr>
          <a:xfrm>
            <a:off x="1378955" y="1853854"/>
            <a:ext cx="5914644" cy="3004250"/>
          </a:xfrm>
          <a:prstGeom prst="rect">
            <a:avLst/>
          </a:prstGeom>
          <a:noFill/>
          <a:ln>
            <a:noFill/>
          </a:ln>
        </p:spPr>
      </p:pic>
      <p:sp>
        <p:nvSpPr>
          <p:cNvPr id="93" name="Google Shape;93;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zh-TW" sz="2540"/>
              <a:t>HLS structure</a:t>
            </a:r>
            <a:endParaRPr sz="2540"/>
          </a:p>
        </p:txBody>
      </p:sp>
      <p:sp>
        <p:nvSpPr>
          <p:cNvPr id="94" name="Google Shape;94;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sp>
        <p:nvSpPr>
          <p:cNvPr id="95" name="Google Shape;95;p14"/>
          <p:cNvSpPr/>
          <p:nvPr/>
        </p:nvSpPr>
        <p:spPr>
          <a:xfrm>
            <a:off x="3835750" y="3086100"/>
            <a:ext cx="347400" cy="1308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4"/>
          <p:cNvSpPr/>
          <p:nvPr/>
        </p:nvSpPr>
        <p:spPr>
          <a:xfrm>
            <a:off x="3598775" y="2507876"/>
            <a:ext cx="1240507" cy="365649"/>
          </a:xfrm>
          <a:prstGeom prst="rect">
            <a:avLst/>
          </a:prstGeom>
        </p:spPr>
        <p:txBody>
          <a:bodyPr>
            <a:prstTxWarp prst="textPlain">
              <a:avLst/>
            </a:prstTxWarp>
          </a:bodyPr>
          <a:lstStyle/>
          <a:p>
            <a:pPr lvl="0" algn="ctr"/>
            <a:r>
              <a:rPr b="1" i="0" dirty="0">
                <a:ln w="9525" cap="flat" cmpd="sng">
                  <a:solidFill>
                    <a:srgbClr val="F3F3F3"/>
                  </a:solidFill>
                  <a:prstDash val="solid"/>
                  <a:round/>
                  <a:headEnd type="none" w="sm" len="sm"/>
                  <a:tailEnd type="none" w="sm" len="sm"/>
                </a:ln>
                <a:solidFill>
                  <a:schemeClr val="dk2"/>
                </a:solidFill>
                <a:latin typeface="Arial"/>
              </a:rPr>
              <a:t>Gaussian Blur</a:t>
            </a:r>
          </a:p>
        </p:txBody>
      </p:sp>
      <p:sp>
        <p:nvSpPr>
          <p:cNvPr id="97" name="Google Shape;97;p14"/>
          <p:cNvSpPr/>
          <p:nvPr/>
        </p:nvSpPr>
        <p:spPr>
          <a:xfrm>
            <a:off x="3668363" y="2960426"/>
            <a:ext cx="1101329" cy="642389"/>
          </a:xfrm>
          <a:prstGeom prst="rect">
            <a:avLst/>
          </a:prstGeom>
        </p:spPr>
        <p:txBody>
          <a:bodyPr>
            <a:prstTxWarp prst="textPlain">
              <a:avLst/>
            </a:prstTxWarp>
          </a:bodyPr>
          <a:lstStyle/>
          <a:p>
            <a:pPr lvl="0" algn="ctr"/>
            <a:r>
              <a:rPr b="1" i="0">
                <a:ln w="9525" cap="flat" cmpd="sng">
                  <a:solidFill>
                    <a:srgbClr val="F3F3F3"/>
                  </a:solidFill>
                  <a:prstDash val="solid"/>
                  <a:round/>
                  <a:headEnd type="none" w="sm" len="sm"/>
                  <a:tailEnd type="none" w="sm" len="sm"/>
                </a:ln>
                <a:solidFill>
                  <a:schemeClr val="dk2"/>
                </a:solidFill>
                <a:latin typeface="Arial"/>
              </a:rPr>
              <a:t>+</a:t>
            </a:r>
            <a:br>
              <a:rPr b="1" i="0">
                <a:ln w="9525" cap="flat" cmpd="sng">
                  <a:solidFill>
                    <a:srgbClr val="F3F3F3"/>
                  </a:solidFill>
                  <a:prstDash val="solid"/>
                  <a:round/>
                  <a:headEnd type="none" w="sm" len="sm"/>
                  <a:tailEnd type="none" w="sm" len="sm"/>
                </a:ln>
                <a:solidFill>
                  <a:schemeClr val="dk2"/>
                </a:solidFill>
                <a:latin typeface="Arial"/>
              </a:rPr>
            </a:br>
            <a:r>
              <a:rPr b="1" i="0">
                <a:ln w="9525" cap="flat" cmpd="sng">
                  <a:solidFill>
                    <a:srgbClr val="F3F3F3"/>
                  </a:solidFill>
                  <a:prstDash val="solid"/>
                  <a:round/>
                  <a:headEnd type="none" w="sm" len="sm"/>
                  <a:tailEnd type="none" w="sm" len="sm"/>
                </a:ln>
                <a:solidFill>
                  <a:schemeClr val="dk2"/>
                </a:solidFill>
                <a:latin typeface="Arial"/>
              </a:rPr>
              <a:t>Laplacian</a:t>
            </a:r>
            <a:br>
              <a:rPr b="1" i="0">
                <a:ln w="9525" cap="flat" cmpd="sng">
                  <a:solidFill>
                    <a:srgbClr val="F3F3F3"/>
                  </a:solidFill>
                  <a:prstDash val="solid"/>
                  <a:round/>
                  <a:headEnd type="none" w="sm" len="sm"/>
                  <a:tailEnd type="none" w="sm" len="sm"/>
                </a:ln>
                <a:solidFill>
                  <a:schemeClr val="dk2"/>
                </a:solidFill>
                <a:latin typeface="Arial"/>
              </a:rPr>
            </a:br>
            <a:r>
              <a:rPr b="1" i="0">
                <a:ln w="9525" cap="flat" cmpd="sng">
                  <a:solidFill>
                    <a:srgbClr val="F3F3F3"/>
                  </a:solidFill>
                  <a:prstDash val="solid"/>
                  <a:round/>
                  <a:headEnd type="none" w="sm" len="sm"/>
                  <a:tailEnd type="none" w="sm" len="sm"/>
                </a:ln>
                <a:solidFill>
                  <a:schemeClr val="dk2"/>
                </a:solidFill>
                <a:latin typeface="Arial"/>
              </a:rPr>
              <a:t>Sharpen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89962" y="1853609"/>
            <a:ext cx="7688100" cy="1664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br>
              <a:rPr lang="en-US" altLang="zh-TW" dirty="0"/>
            </a:br>
            <a:r>
              <a:rPr lang="en-US" altLang="zh-TW" dirty="0"/>
              <a:t>THANK YOU</a:t>
            </a:r>
            <a:endParaRPr lang="en-US" dirty="0"/>
          </a:p>
        </p:txBody>
      </p:sp>
    </p:spTree>
    <p:extLst>
      <p:ext uri="{BB962C8B-B14F-4D97-AF65-F5344CB8AC3E}">
        <p14:creationId xmlns:p14="http://schemas.microsoft.com/office/powerpoint/2010/main" val="3311788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title"/>
          </p:nvPr>
        </p:nvSpPr>
        <p:spPr>
          <a:xfrm>
            <a:off x="727650" y="13457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HLS-Cynw</a:t>
            </a:r>
            <a:endParaRPr/>
          </a:p>
        </p:txBody>
      </p:sp>
      <p:sp>
        <p:nvSpPr>
          <p:cNvPr id="103" name="Google Shape;103;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04" name="Google Shape;104;p15"/>
          <p:cNvPicPr preferRelativeResize="0"/>
          <p:nvPr/>
        </p:nvPicPr>
        <p:blipFill>
          <a:blip r:embed="rId3">
            <a:alphaModFix/>
          </a:blip>
          <a:stretch>
            <a:fillRect/>
          </a:stretch>
        </p:blipFill>
        <p:spPr>
          <a:xfrm>
            <a:off x="729450" y="2078875"/>
            <a:ext cx="2409825" cy="400050"/>
          </a:xfrm>
          <a:prstGeom prst="rect">
            <a:avLst/>
          </a:prstGeom>
          <a:noFill/>
          <a:ln>
            <a:noFill/>
          </a:ln>
        </p:spPr>
      </p:pic>
      <p:pic>
        <p:nvPicPr>
          <p:cNvPr id="105" name="Google Shape;105;p15"/>
          <p:cNvPicPr preferRelativeResize="0"/>
          <p:nvPr/>
        </p:nvPicPr>
        <p:blipFill>
          <a:blip r:embed="rId4">
            <a:alphaModFix/>
          </a:blip>
          <a:stretch>
            <a:fillRect/>
          </a:stretch>
        </p:blipFill>
        <p:spPr>
          <a:xfrm>
            <a:off x="729450" y="2615075"/>
            <a:ext cx="3162300" cy="619125"/>
          </a:xfrm>
          <a:prstGeom prst="rect">
            <a:avLst/>
          </a:prstGeom>
          <a:noFill/>
          <a:ln>
            <a:noFill/>
          </a:ln>
        </p:spPr>
      </p:pic>
      <p:pic>
        <p:nvPicPr>
          <p:cNvPr id="106" name="Google Shape;106;p15"/>
          <p:cNvPicPr preferRelativeResize="0"/>
          <p:nvPr/>
        </p:nvPicPr>
        <p:blipFill>
          <a:blip r:embed="rId5">
            <a:alphaModFix/>
          </a:blip>
          <a:stretch>
            <a:fillRect/>
          </a:stretch>
        </p:blipFill>
        <p:spPr>
          <a:xfrm>
            <a:off x="729450" y="3455550"/>
            <a:ext cx="5416525" cy="1622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Gaussian Blur</a:t>
            </a:r>
            <a:endParaRPr/>
          </a:p>
        </p:txBody>
      </p:sp>
      <p:sp>
        <p:nvSpPr>
          <p:cNvPr id="112" name="Google Shape;112;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13" name="Google Shape;113;p16"/>
          <p:cNvPicPr preferRelativeResize="0"/>
          <p:nvPr/>
        </p:nvPicPr>
        <p:blipFill>
          <a:blip r:embed="rId3">
            <a:alphaModFix/>
          </a:blip>
          <a:stretch>
            <a:fillRect/>
          </a:stretch>
        </p:blipFill>
        <p:spPr>
          <a:xfrm>
            <a:off x="729450" y="1895625"/>
            <a:ext cx="3029529" cy="3247875"/>
          </a:xfrm>
          <a:prstGeom prst="rect">
            <a:avLst/>
          </a:prstGeom>
          <a:noFill/>
          <a:ln>
            <a:noFill/>
          </a:ln>
        </p:spPr>
      </p:pic>
      <p:pic>
        <p:nvPicPr>
          <p:cNvPr id="114" name="Google Shape;114;p16"/>
          <p:cNvPicPr preferRelativeResize="0"/>
          <p:nvPr/>
        </p:nvPicPr>
        <p:blipFill>
          <a:blip r:embed="rId4">
            <a:alphaModFix/>
          </a:blip>
          <a:stretch>
            <a:fillRect/>
          </a:stretch>
        </p:blipFill>
        <p:spPr>
          <a:xfrm>
            <a:off x="4015675" y="1895625"/>
            <a:ext cx="3950676" cy="3247875"/>
          </a:xfrm>
          <a:prstGeom prst="rect">
            <a:avLst/>
          </a:prstGeom>
          <a:noFill/>
          <a:ln>
            <a:noFill/>
          </a:ln>
        </p:spPr>
      </p:pic>
      <p:sp>
        <p:nvSpPr>
          <p:cNvPr id="115" name="Google Shape;115;p16"/>
          <p:cNvSpPr/>
          <p:nvPr/>
        </p:nvSpPr>
        <p:spPr>
          <a:xfrm>
            <a:off x="4189588" y="2253450"/>
            <a:ext cx="2675100" cy="6366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6"/>
          <p:cNvSpPr/>
          <p:nvPr/>
        </p:nvSpPr>
        <p:spPr>
          <a:xfrm>
            <a:off x="5668975" y="3201275"/>
            <a:ext cx="1359000" cy="4473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6"/>
          <p:cNvSpPr/>
          <p:nvPr/>
        </p:nvSpPr>
        <p:spPr>
          <a:xfrm>
            <a:off x="787275" y="3080975"/>
            <a:ext cx="2817300" cy="19008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6"/>
          <p:cNvSpPr/>
          <p:nvPr/>
        </p:nvSpPr>
        <p:spPr>
          <a:xfrm>
            <a:off x="858375" y="2470300"/>
            <a:ext cx="2488200" cy="361200"/>
          </a:xfrm>
          <a:prstGeom prst="rect">
            <a:avLst/>
          </a:prstGeom>
          <a:noFill/>
          <a:ln w="9525"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9" name="Google Shape;119;p16"/>
          <p:cNvPicPr preferRelativeResize="0"/>
          <p:nvPr/>
        </p:nvPicPr>
        <p:blipFill rotWithShape="1">
          <a:blip r:embed="rId5">
            <a:alphaModFix/>
          </a:blip>
          <a:srcRect t="76501"/>
          <a:stretch/>
        </p:blipFill>
        <p:spPr>
          <a:xfrm>
            <a:off x="3977938" y="879252"/>
            <a:ext cx="3098375" cy="642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729450" y="13004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Laplacian Sharpen</a:t>
            </a:r>
            <a:endParaRPr/>
          </a:p>
          <a:p>
            <a:pPr marL="0" lvl="0" indent="0" algn="l" rtl="0">
              <a:spcBef>
                <a:spcPts val="0"/>
              </a:spcBef>
              <a:spcAft>
                <a:spcPts val="0"/>
              </a:spcAft>
              <a:buNone/>
            </a:pPr>
            <a:endParaRPr/>
          </a:p>
        </p:txBody>
      </p:sp>
      <p:sp>
        <p:nvSpPr>
          <p:cNvPr id="125" name="Google Shape;125;p1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26" name="Google Shape;126;p17"/>
          <p:cNvPicPr preferRelativeResize="0"/>
          <p:nvPr/>
        </p:nvPicPr>
        <p:blipFill rotWithShape="1">
          <a:blip r:embed="rId3">
            <a:alphaModFix/>
          </a:blip>
          <a:srcRect r="46666"/>
          <a:stretch/>
        </p:blipFill>
        <p:spPr>
          <a:xfrm>
            <a:off x="729450" y="2723950"/>
            <a:ext cx="3279499" cy="228800"/>
          </a:xfrm>
          <a:prstGeom prst="rect">
            <a:avLst/>
          </a:prstGeom>
          <a:noFill/>
          <a:ln>
            <a:noFill/>
          </a:ln>
        </p:spPr>
      </p:pic>
      <p:pic>
        <p:nvPicPr>
          <p:cNvPr id="127" name="Google Shape;127;p17"/>
          <p:cNvPicPr preferRelativeResize="0"/>
          <p:nvPr/>
        </p:nvPicPr>
        <p:blipFill>
          <a:blip r:embed="rId4">
            <a:alphaModFix/>
          </a:blip>
          <a:stretch>
            <a:fillRect/>
          </a:stretch>
        </p:blipFill>
        <p:spPr>
          <a:xfrm>
            <a:off x="4099646" y="0"/>
            <a:ext cx="4729258" cy="5143499"/>
          </a:xfrm>
          <a:prstGeom prst="rect">
            <a:avLst/>
          </a:prstGeom>
          <a:noFill/>
          <a:ln>
            <a:noFill/>
          </a:ln>
        </p:spPr>
      </p:pic>
      <p:pic>
        <p:nvPicPr>
          <p:cNvPr id="128" name="Google Shape;128;p17"/>
          <p:cNvPicPr preferRelativeResize="0"/>
          <p:nvPr/>
        </p:nvPicPr>
        <p:blipFill rotWithShape="1">
          <a:blip r:embed="rId3">
            <a:alphaModFix/>
          </a:blip>
          <a:srcRect l="52954"/>
          <a:stretch/>
        </p:blipFill>
        <p:spPr>
          <a:xfrm>
            <a:off x="729450" y="2999225"/>
            <a:ext cx="3279499" cy="259379"/>
          </a:xfrm>
          <a:prstGeom prst="rect">
            <a:avLst/>
          </a:prstGeom>
          <a:noFill/>
          <a:ln>
            <a:noFill/>
          </a:ln>
        </p:spPr>
      </p:pic>
      <p:sp>
        <p:nvSpPr>
          <p:cNvPr id="129" name="Google Shape;129;p17"/>
          <p:cNvSpPr/>
          <p:nvPr/>
        </p:nvSpPr>
        <p:spPr>
          <a:xfrm>
            <a:off x="4099650" y="414650"/>
            <a:ext cx="4683000" cy="10836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0" name="Google Shape;130;p17"/>
          <p:cNvPicPr preferRelativeResize="0"/>
          <p:nvPr/>
        </p:nvPicPr>
        <p:blipFill rotWithShape="1">
          <a:blip r:embed="rId5">
            <a:alphaModFix/>
          </a:blip>
          <a:srcRect l="6843" r="2387" b="76747"/>
          <a:stretch/>
        </p:blipFill>
        <p:spPr>
          <a:xfrm>
            <a:off x="58675" y="2078875"/>
            <a:ext cx="4040975" cy="598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Project.tcl</a:t>
            </a:r>
            <a:endParaRPr/>
          </a:p>
        </p:txBody>
      </p:sp>
      <p:sp>
        <p:nvSpPr>
          <p:cNvPr id="136" name="Google Shape;136;p1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37" name="Google Shape;137;p18"/>
          <p:cNvPicPr preferRelativeResize="0"/>
          <p:nvPr/>
        </p:nvPicPr>
        <p:blipFill>
          <a:blip r:embed="rId3">
            <a:alphaModFix/>
          </a:blip>
          <a:stretch>
            <a:fillRect/>
          </a:stretch>
        </p:blipFill>
        <p:spPr>
          <a:xfrm>
            <a:off x="729450" y="2064825"/>
            <a:ext cx="5504888" cy="1013850"/>
          </a:xfrm>
          <a:prstGeom prst="rect">
            <a:avLst/>
          </a:prstGeom>
          <a:noFill/>
          <a:ln>
            <a:noFill/>
          </a:ln>
        </p:spPr>
      </p:pic>
      <p:pic>
        <p:nvPicPr>
          <p:cNvPr id="138" name="Google Shape;138;p18"/>
          <p:cNvPicPr preferRelativeResize="0"/>
          <p:nvPr/>
        </p:nvPicPr>
        <p:blipFill>
          <a:blip r:embed="rId4">
            <a:alphaModFix/>
          </a:blip>
          <a:stretch>
            <a:fillRect/>
          </a:stretch>
        </p:blipFill>
        <p:spPr>
          <a:xfrm>
            <a:off x="729438" y="3179100"/>
            <a:ext cx="7343775" cy="1733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3" name="圖片 2">
            <a:extLst>
              <a:ext uri="{FF2B5EF4-FFF2-40B4-BE49-F238E27FC236}">
                <a16:creationId xmlns:a16="http://schemas.microsoft.com/office/drawing/2014/main" id="{5C9DE9A6-BA28-3EDC-C77D-67541DD21C5C}"/>
              </a:ext>
            </a:extLst>
          </p:cNvPr>
          <p:cNvPicPr>
            <a:picLocks noChangeAspect="1"/>
          </p:cNvPicPr>
          <p:nvPr/>
        </p:nvPicPr>
        <p:blipFill>
          <a:blip r:embed="rId3"/>
          <a:stretch>
            <a:fillRect/>
          </a:stretch>
        </p:blipFill>
        <p:spPr>
          <a:xfrm>
            <a:off x="812748" y="2638986"/>
            <a:ext cx="7480800" cy="1410704"/>
          </a:xfrm>
          <a:prstGeom prst="rect">
            <a:avLst/>
          </a:prstGeom>
        </p:spPr>
      </p:pic>
      <p:sp>
        <p:nvSpPr>
          <p:cNvPr id="143" name="Google Shape;143;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HLS RESULT</a:t>
            </a:r>
            <a:endParaRPr/>
          </a:p>
        </p:txBody>
      </p:sp>
      <p:sp>
        <p:nvSpPr>
          <p:cNvPr id="144" name="Google Shape;144;p1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sp>
        <p:nvSpPr>
          <p:cNvPr id="146" name="Google Shape;146;p19"/>
          <p:cNvSpPr/>
          <p:nvPr/>
        </p:nvSpPr>
        <p:spPr>
          <a:xfrm>
            <a:off x="850452" y="3797379"/>
            <a:ext cx="7480800" cy="1923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RISCV-VP</a:t>
            </a:r>
            <a:endParaRPr/>
          </a:p>
        </p:txBody>
      </p:sp>
      <p:sp>
        <p:nvSpPr>
          <p:cNvPr id="152" name="Google Shape;152;p20"/>
          <p:cNvSpPr txBox="1"/>
          <p:nvPr/>
        </p:nvSpPr>
        <p:spPr>
          <a:xfrm>
            <a:off x="881850" y="2231275"/>
            <a:ext cx="7688700" cy="22611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None/>
            </a:pPr>
            <a:endParaRPr sz="1300">
              <a:solidFill>
                <a:srgbClr val="595959"/>
              </a:solidFill>
              <a:latin typeface="Lato"/>
              <a:ea typeface="Lato"/>
              <a:cs typeface="Lato"/>
              <a:sym typeface="Lato"/>
            </a:endParaRPr>
          </a:p>
        </p:txBody>
      </p:sp>
      <p:cxnSp>
        <p:nvCxnSpPr>
          <p:cNvPr id="153" name="Google Shape;153;p20"/>
          <p:cNvCxnSpPr/>
          <p:nvPr/>
        </p:nvCxnSpPr>
        <p:spPr>
          <a:xfrm>
            <a:off x="1304400" y="3354625"/>
            <a:ext cx="6843600" cy="14400"/>
          </a:xfrm>
          <a:prstGeom prst="straightConnector1">
            <a:avLst/>
          </a:prstGeom>
          <a:noFill/>
          <a:ln w="76200" cap="flat" cmpd="sng">
            <a:solidFill>
              <a:srgbClr val="1A1A1A"/>
            </a:solidFill>
            <a:prstDash val="solid"/>
            <a:round/>
            <a:headEnd type="none" w="med" len="med"/>
            <a:tailEnd type="none" w="med" len="med"/>
          </a:ln>
        </p:spPr>
      </p:cxnSp>
      <p:sp>
        <p:nvSpPr>
          <p:cNvPr id="154" name="Google Shape;154;p20"/>
          <p:cNvSpPr txBox="1"/>
          <p:nvPr/>
        </p:nvSpPr>
        <p:spPr>
          <a:xfrm>
            <a:off x="256125" y="3061675"/>
            <a:ext cx="9222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2700" b="1">
                <a:latin typeface="Lato"/>
                <a:ea typeface="Lato"/>
                <a:cs typeface="Lato"/>
                <a:sym typeface="Lato"/>
              </a:rPr>
              <a:t>BUS</a:t>
            </a:r>
            <a:endParaRPr sz="2700" b="1">
              <a:latin typeface="Lato"/>
              <a:ea typeface="Lato"/>
              <a:cs typeface="Lato"/>
              <a:sym typeface="Lato"/>
            </a:endParaRPr>
          </a:p>
        </p:txBody>
      </p:sp>
      <p:sp>
        <p:nvSpPr>
          <p:cNvPr id="155" name="Google Shape;155;p20"/>
          <p:cNvSpPr/>
          <p:nvPr/>
        </p:nvSpPr>
        <p:spPr>
          <a:xfrm>
            <a:off x="1304400" y="2269888"/>
            <a:ext cx="1257000" cy="821100"/>
          </a:xfrm>
          <a:prstGeom prst="rect">
            <a:avLst/>
          </a:prstGeom>
          <a:solidFill>
            <a:srgbClr val="E9EDEE"/>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TW" sz="2700" b="1"/>
              <a:t>   ISS </a:t>
            </a:r>
            <a:endParaRPr sz="2700" b="1"/>
          </a:p>
          <a:p>
            <a:pPr marL="0" lvl="0" indent="0" algn="l" rtl="0">
              <a:spcBef>
                <a:spcPts val="0"/>
              </a:spcBef>
              <a:spcAft>
                <a:spcPts val="0"/>
              </a:spcAft>
              <a:buNone/>
            </a:pPr>
            <a:r>
              <a:rPr lang="zh-TW" sz="2700" b="1"/>
              <a:t>Core 0</a:t>
            </a:r>
            <a:endParaRPr sz="2700" b="1"/>
          </a:p>
        </p:txBody>
      </p:sp>
      <p:sp>
        <p:nvSpPr>
          <p:cNvPr id="156" name="Google Shape;156;p20"/>
          <p:cNvSpPr/>
          <p:nvPr/>
        </p:nvSpPr>
        <p:spPr>
          <a:xfrm>
            <a:off x="3281800" y="2269875"/>
            <a:ext cx="1257000" cy="821100"/>
          </a:xfrm>
          <a:prstGeom prst="rect">
            <a:avLst/>
          </a:prstGeom>
          <a:solidFill>
            <a:srgbClr val="E9EDEE"/>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TW" sz="2700" b="1"/>
              <a:t>   ISS Core 1</a:t>
            </a:r>
            <a:endParaRPr sz="2700" b="1"/>
          </a:p>
        </p:txBody>
      </p:sp>
      <p:sp>
        <p:nvSpPr>
          <p:cNvPr id="157" name="Google Shape;157;p20"/>
          <p:cNvSpPr/>
          <p:nvPr/>
        </p:nvSpPr>
        <p:spPr>
          <a:xfrm>
            <a:off x="3179025" y="3730825"/>
            <a:ext cx="976500" cy="1008600"/>
          </a:xfrm>
          <a:prstGeom prst="rect">
            <a:avLst/>
          </a:prstGeom>
          <a:solidFill>
            <a:srgbClr val="E9EDEE"/>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TW" sz="2700" b="1"/>
              <a:t>PE 0</a:t>
            </a:r>
            <a:endParaRPr sz="2700" b="1"/>
          </a:p>
        </p:txBody>
      </p:sp>
      <p:sp>
        <p:nvSpPr>
          <p:cNvPr id="158" name="Google Shape;158;p20"/>
          <p:cNvSpPr/>
          <p:nvPr/>
        </p:nvSpPr>
        <p:spPr>
          <a:xfrm>
            <a:off x="4992075" y="3730825"/>
            <a:ext cx="976500" cy="1008600"/>
          </a:xfrm>
          <a:prstGeom prst="rect">
            <a:avLst/>
          </a:prstGeom>
          <a:solidFill>
            <a:srgbClr val="E9EDEE"/>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TW" sz="2700" b="1"/>
              <a:t>PE 1</a:t>
            </a:r>
            <a:endParaRPr sz="2700" b="1"/>
          </a:p>
        </p:txBody>
      </p:sp>
      <p:sp>
        <p:nvSpPr>
          <p:cNvPr id="159" name="Google Shape;159;p20"/>
          <p:cNvSpPr/>
          <p:nvPr/>
        </p:nvSpPr>
        <p:spPr>
          <a:xfrm>
            <a:off x="5408950" y="2270025"/>
            <a:ext cx="976500" cy="821100"/>
          </a:xfrm>
          <a:prstGeom prst="rect">
            <a:avLst/>
          </a:prstGeom>
          <a:solidFill>
            <a:srgbClr val="E9EDEE"/>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TW" sz="2700" b="1"/>
              <a:t>DMA</a:t>
            </a:r>
            <a:endParaRPr sz="2700" b="1"/>
          </a:p>
        </p:txBody>
      </p:sp>
      <p:sp>
        <p:nvSpPr>
          <p:cNvPr id="160" name="Google Shape;160;p20"/>
          <p:cNvSpPr/>
          <p:nvPr/>
        </p:nvSpPr>
        <p:spPr>
          <a:xfrm>
            <a:off x="6786000" y="2270025"/>
            <a:ext cx="1563600" cy="821100"/>
          </a:xfrm>
          <a:prstGeom prst="rect">
            <a:avLst/>
          </a:prstGeom>
          <a:solidFill>
            <a:srgbClr val="E9EDEE"/>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TW" sz="2700" b="1"/>
              <a:t>Memory</a:t>
            </a:r>
            <a:endParaRPr sz="2700" b="1"/>
          </a:p>
        </p:txBody>
      </p:sp>
      <p:cxnSp>
        <p:nvCxnSpPr>
          <p:cNvPr id="161" name="Google Shape;161;p20"/>
          <p:cNvCxnSpPr>
            <a:stCxn id="155" idx="2"/>
          </p:cNvCxnSpPr>
          <p:nvPr/>
        </p:nvCxnSpPr>
        <p:spPr>
          <a:xfrm>
            <a:off x="1932900" y="3090988"/>
            <a:ext cx="5700" cy="278700"/>
          </a:xfrm>
          <a:prstGeom prst="straightConnector1">
            <a:avLst/>
          </a:prstGeom>
          <a:noFill/>
          <a:ln w="9525" cap="flat" cmpd="sng">
            <a:solidFill>
              <a:srgbClr val="1A1A1A"/>
            </a:solidFill>
            <a:prstDash val="solid"/>
            <a:round/>
            <a:headEnd type="none" w="med" len="med"/>
            <a:tailEnd type="none" w="med" len="med"/>
          </a:ln>
        </p:spPr>
      </p:cxnSp>
      <p:cxnSp>
        <p:nvCxnSpPr>
          <p:cNvPr id="162" name="Google Shape;162;p20"/>
          <p:cNvCxnSpPr>
            <a:stCxn id="157" idx="0"/>
          </p:cNvCxnSpPr>
          <p:nvPr/>
        </p:nvCxnSpPr>
        <p:spPr>
          <a:xfrm rot="10800000" flipH="1">
            <a:off x="3667275" y="3354625"/>
            <a:ext cx="600" cy="376200"/>
          </a:xfrm>
          <a:prstGeom prst="straightConnector1">
            <a:avLst/>
          </a:prstGeom>
          <a:noFill/>
          <a:ln w="9525" cap="flat" cmpd="sng">
            <a:solidFill>
              <a:srgbClr val="1A1A1A"/>
            </a:solidFill>
            <a:prstDash val="solid"/>
            <a:round/>
            <a:headEnd type="none" w="med" len="med"/>
            <a:tailEnd type="none" w="med" len="med"/>
          </a:ln>
        </p:spPr>
      </p:cxnSp>
      <p:cxnSp>
        <p:nvCxnSpPr>
          <p:cNvPr id="163" name="Google Shape;163;p20"/>
          <p:cNvCxnSpPr>
            <a:stCxn id="156" idx="2"/>
          </p:cNvCxnSpPr>
          <p:nvPr/>
        </p:nvCxnSpPr>
        <p:spPr>
          <a:xfrm>
            <a:off x="3910300" y="3090975"/>
            <a:ext cx="5400" cy="294600"/>
          </a:xfrm>
          <a:prstGeom prst="straightConnector1">
            <a:avLst/>
          </a:prstGeom>
          <a:noFill/>
          <a:ln w="9525" cap="flat" cmpd="sng">
            <a:solidFill>
              <a:srgbClr val="1A1A1A"/>
            </a:solidFill>
            <a:prstDash val="solid"/>
            <a:round/>
            <a:headEnd type="none" w="med" len="med"/>
            <a:tailEnd type="none" w="med" len="med"/>
          </a:ln>
        </p:spPr>
      </p:cxnSp>
      <p:cxnSp>
        <p:nvCxnSpPr>
          <p:cNvPr id="164" name="Google Shape;164;p20"/>
          <p:cNvCxnSpPr>
            <a:stCxn id="158" idx="0"/>
          </p:cNvCxnSpPr>
          <p:nvPr/>
        </p:nvCxnSpPr>
        <p:spPr>
          <a:xfrm rot="10800000" flipH="1">
            <a:off x="5480325" y="3399325"/>
            <a:ext cx="600" cy="331500"/>
          </a:xfrm>
          <a:prstGeom prst="straightConnector1">
            <a:avLst/>
          </a:prstGeom>
          <a:noFill/>
          <a:ln w="9525" cap="flat" cmpd="sng">
            <a:solidFill>
              <a:srgbClr val="1A1A1A"/>
            </a:solidFill>
            <a:prstDash val="solid"/>
            <a:round/>
            <a:headEnd type="none" w="med" len="med"/>
            <a:tailEnd type="none" w="med" len="med"/>
          </a:ln>
        </p:spPr>
      </p:cxnSp>
      <p:cxnSp>
        <p:nvCxnSpPr>
          <p:cNvPr id="165" name="Google Shape;165;p20"/>
          <p:cNvCxnSpPr>
            <a:stCxn id="159" idx="2"/>
          </p:cNvCxnSpPr>
          <p:nvPr/>
        </p:nvCxnSpPr>
        <p:spPr>
          <a:xfrm>
            <a:off x="5897200" y="3091125"/>
            <a:ext cx="6600" cy="294300"/>
          </a:xfrm>
          <a:prstGeom prst="straightConnector1">
            <a:avLst/>
          </a:prstGeom>
          <a:noFill/>
          <a:ln w="9525" cap="flat" cmpd="sng">
            <a:solidFill>
              <a:srgbClr val="1A1A1A"/>
            </a:solidFill>
            <a:prstDash val="solid"/>
            <a:round/>
            <a:headEnd type="none" w="med" len="med"/>
            <a:tailEnd type="none" w="med" len="med"/>
          </a:ln>
        </p:spPr>
      </p:cxnSp>
      <p:cxnSp>
        <p:nvCxnSpPr>
          <p:cNvPr id="166" name="Google Shape;166;p20"/>
          <p:cNvCxnSpPr>
            <a:stCxn id="160" idx="2"/>
          </p:cNvCxnSpPr>
          <p:nvPr/>
        </p:nvCxnSpPr>
        <p:spPr>
          <a:xfrm>
            <a:off x="7567800" y="3091125"/>
            <a:ext cx="7500" cy="294300"/>
          </a:xfrm>
          <a:prstGeom prst="straightConnector1">
            <a:avLst/>
          </a:prstGeom>
          <a:noFill/>
          <a:ln w="9525" cap="flat" cmpd="sng">
            <a:solidFill>
              <a:srgbClr val="1A1A1A"/>
            </a:solidFill>
            <a:prstDash val="solid"/>
            <a:round/>
            <a:headEnd type="none" w="med" len="med"/>
            <a:tailEnd type="non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sz="2400">
                <a:solidFill>
                  <a:srgbClr val="1F2328"/>
                </a:solidFill>
                <a:highlight>
                  <a:schemeClr val="lt1"/>
                </a:highlight>
                <a:latin typeface="Lato"/>
                <a:ea typeface="Lato"/>
                <a:cs typeface="Lato"/>
                <a:sym typeface="Lato"/>
              </a:rPr>
              <a:t>RISCV-VP-main.cpp</a:t>
            </a:r>
            <a:endParaRPr/>
          </a:p>
        </p:txBody>
      </p:sp>
      <p:sp>
        <p:nvSpPr>
          <p:cNvPr id="172" name="Google Shape;172;p2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73" name="Google Shape;173;p21"/>
          <p:cNvPicPr preferRelativeResize="0"/>
          <p:nvPr/>
        </p:nvPicPr>
        <p:blipFill>
          <a:blip r:embed="rId3">
            <a:alphaModFix/>
          </a:blip>
          <a:stretch>
            <a:fillRect/>
          </a:stretch>
        </p:blipFill>
        <p:spPr>
          <a:xfrm>
            <a:off x="729450" y="3738900"/>
            <a:ext cx="6210364" cy="450862"/>
          </a:xfrm>
          <a:prstGeom prst="rect">
            <a:avLst/>
          </a:prstGeom>
          <a:noFill/>
          <a:ln>
            <a:noFill/>
          </a:ln>
        </p:spPr>
      </p:pic>
      <p:pic>
        <p:nvPicPr>
          <p:cNvPr id="174" name="Google Shape;174;p21"/>
          <p:cNvPicPr preferRelativeResize="0"/>
          <p:nvPr/>
        </p:nvPicPr>
        <p:blipFill>
          <a:blip r:embed="rId4">
            <a:alphaModFix/>
          </a:blip>
          <a:stretch>
            <a:fillRect/>
          </a:stretch>
        </p:blipFill>
        <p:spPr>
          <a:xfrm>
            <a:off x="729450" y="1902062"/>
            <a:ext cx="4533901" cy="972036"/>
          </a:xfrm>
          <a:prstGeom prst="rect">
            <a:avLst/>
          </a:prstGeom>
          <a:noFill/>
          <a:ln>
            <a:noFill/>
          </a:ln>
        </p:spPr>
      </p:pic>
      <p:pic>
        <p:nvPicPr>
          <p:cNvPr id="175" name="Google Shape;175;p21"/>
          <p:cNvPicPr preferRelativeResize="0"/>
          <p:nvPr/>
        </p:nvPicPr>
        <p:blipFill>
          <a:blip r:embed="rId5">
            <a:alphaModFix/>
          </a:blip>
          <a:stretch>
            <a:fillRect/>
          </a:stretch>
        </p:blipFill>
        <p:spPr>
          <a:xfrm>
            <a:off x="729450" y="2922300"/>
            <a:ext cx="3133725" cy="257175"/>
          </a:xfrm>
          <a:prstGeom prst="rect">
            <a:avLst/>
          </a:prstGeom>
          <a:noFill/>
          <a:ln>
            <a:noFill/>
          </a:ln>
        </p:spPr>
      </p:pic>
      <p:pic>
        <p:nvPicPr>
          <p:cNvPr id="176" name="Google Shape;176;p21"/>
          <p:cNvPicPr preferRelativeResize="0"/>
          <p:nvPr/>
        </p:nvPicPr>
        <p:blipFill>
          <a:blip r:embed="rId6">
            <a:alphaModFix/>
          </a:blip>
          <a:stretch>
            <a:fillRect/>
          </a:stretch>
        </p:blipFill>
        <p:spPr>
          <a:xfrm>
            <a:off x="729450" y="3255350"/>
            <a:ext cx="2832250" cy="407675"/>
          </a:xfrm>
          <a:prstGeom prst="rect">
            <a:avLst/>
          </a:prstGeom>
          <a:noFill/>
          <a:ln>
            <a:noFill/>
          </a:ln>
        </p:spPr>
      </p:pic>
      <p:pic>
        <p:nvPicPr>
          <p:cNvPr id="177" name="Google Shape;177;p21"/>
          <p:cNvPicPr preferRelativeResize="0"/>
          <p:nvPr/>
        </p:nvPicPr>
        <p:blipFill>
          <a:blip r:embed="rId7">
            <a:alphaModFix/>
          </a:blip>
          <a:stretch>
            <a:fillRect/>
          </a:stretch>
        </p:blipFill>
        <p:spPr>
          <a:xfrm>
            <a:off x="729450" y="4247925"/>
            <a:ext cx="3475990" cy="657225"/>
          </a:xfrm>
          <a:prstGeom prst="rect">
            <a:avLst/>
          </a:prstGeom>
          <a:noFill/>
          <a:ln>
            <a:noFill/>
          </a:ln>
        </p:spPr>
      </p:pic>
      <p:pic>
        <p:nvPicPr>
          <p:cNvPr id="178" name="Google Shape;178;p21"/>
          <p:cNvPicPr preferRelativeResize="0"/>
          <p:nvPr/>
        </p:nvPicPr>
        <p:blipFill rotWithShape="1">
          <a:blip r:embed="rId8">
            <a:alphaModFix/>
          </a:blip>
          <a:srcRect l="5518" r="11120" b="18566"/>
          <a:stretch/>
        </p:blipFill>
        <p:spPr>
          <a:xfrm>
            <a:off x="4269025" y="4247925"/>
            <a:ext cx="4953257" cy="657225"/>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1364</Words>
  <Application>Microsoft Office PowerPoint</Application>
  <PresentationFormat>如螢幕大小 (16:9)</PresentationFormat>
  <Paragraphs>80</Paragraphs>
  <Slides>20</Slides>
  <Notes>20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20</vt:i4>
      </vt:variant>
    </vt:vector>
  </HeadingPairs>
  <TitlesOfParts>
    <vt:vector size="24" baseType="lpstr">
      <vt:lpstr>Raleway</vt:lpstr>
      <vt:lpstr>Lato</vt:lpstr>
      <vt:lpstr>Arial</vt:lpstr>
      <vt:lpstr>Streamline</vt:lpstr>
      <vt:lpstr>Final Project</vt:lpstr>
      <vt:lpstr>HLS structure</vt:lpstr>
      <vt:lpstr>HLS-Cynw</vt:lpstr>
      <vt:lpstr>Gaussian Blur</vt:lpstr>
      <vt:lpstr>Laplacian Sharpen </vt:lpstr>
      <vt:lpstr>Project.tcl</vt:lpstr>
      <vt:lpstr>HLS RESULT</vt:lpstr>
      <vt:lpstr>RISCV-VP</vt:lpstr>
      <vt:lpstr>RISCV-VP-main.cpp</vt:lpstr>
      <vt:lpstr>RISCV-VP-main.cpp</vt:lpstr>
      <vt:lpstr>RISCV-VP-main.cpp</vt:lpstr>
      <vt:lpstr>Software</vt:lpstr>
      <vt:lpstr>Software</vt:lpstr>
      <vt:lpstr>Software-DMA</vt:lpstr>
      <vt:lpstr>Software</vt:lpstr>
      <vt:lpstr>Software</vt:lpstr>
      <vt:lpstr>change Core  </vt:lpstr>
      <vt:lpstr>Comparison</vt:lpstr>
      <vt:lpstr>Result </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cp:lastModifiedBy>紹齊 吳</cp:lastModifiedBy>
  <cp:revision>5</cp:revision>
  <dcterms:modified xsi:type="dcterms:W3CDTF">2023-05-30T16:19:56Z</dcterms:modified>
</cp:coreProperties>
</file>