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5" r:id="rId6"/>
    <p:sldId id="266" r:id="rId7"/>
    <p:sldId id="268" r:id="rId8"/>
    <p:sldId id="261" r:id="rId9"/>
    <p:sldId id="262" r:id="rId10"/>
    <p:sldId id="263" r:id="rId11"/>
    <p:sldId id="267" r:id="rId12"/>
    <p:sldId id="264"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2" autoAdjust="0"/>
  </p:normalViewPr>
  <p:slideViewPr>
    <p:cSldViewPr>
      <p:cViewPr varScale="1">
        <p:scale>
          <a:sx n="99" d="100"/>
          <a:sy n="99" d="100"/>
        </p:scale>
        <p:origin x="334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08827957-7E23-4F68-83E0-CE57CA91CAE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075" name="Rectangle 3">
            <a:extLst>
              <a:ext uri="{FF2B5EF4-FFF2-40B4-BE49-F238E27FC236}">
                <a16:creationId xmlns="" xmlns:a16="http://schemas.microsoft.com/office/drawing/2014/main" id="{8EAACC64-C571-4197-86BC-2B9C67E12D9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a:extLst>
              <a:ext uri="{FF2B5EF4-FFF2-40B4-BE49-F238E27FC236}">
                <a16:creationId xmlns="" xmlns:a16="http://schemas.microsoft.com/office/drawing/2014/main" id="{04045F9B-5E72-4264-8B78-FC9AD61C0F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 xmlns:a16="http://schemas.microsoft.com/office/drawing/2014/main" id="{C5C2CB1C-CF9A-43C4-AAC0-8850370DCFA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a:extLst>
              <a:ext uri="{FF2B5EF4-FFF2-40B4-BE49-F238E27FC236}">
                <a16:creationId xmlns="" xmlns:a16="http://schemas.microsoft.com/office/drawing/2014/main" id="{E4FFE28F-59A3-431D-8513-8A0CB61DB4C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a:extLst>
              <a:ext uri="{FF2B5EF4-FFF2-40B4-BE49-F238E27FC236}">
                <a16:creationId xmlns="" xmlns:a16="http://schemas.microsoft.com/office/drawing/2014/main" id="{9871EEE6-4AE7-4A3C-B1E4-1E7B8F00844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B5C6D7E-E0C1-4768-BC0D-3C6889FAB276}" type="slidenum">
              <a:rPr lang="en-US" altLang="zh-CN"/>
              <a:pPr/>
              <a:t>‹#›</a:t>
            </a:fld>
            <a:endParaRPr lang="en-US" altLang="zh-CN"/>
          </a:p>
        </p:txBody>
      </p:sp>
    </p:spTree>
    <p:extLst>
      <p:ext uri="{BB962C8B-B14F-4D97-AF65-F5344CB8AC3E}">
        <p14:creationId xmlns:p14="http://schemas.microsoft.com/office/powerpoint/2010/main" val="3076725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merj.com/ai-sector-overviews/artificial-intelligence-at-investment-banks-5-current-applic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CE7C3EAC-6486-4C7B-8168-0EBB58130D41}"/>
              </a:ext>
            </a:extLst>
          </p:cNvPr>
          <p:cNvSpPr>
            <a:spLocks noGrp="1" noChangeArrowheads="1"/>
          </p:cNvSpPr>
          <p:nvPr>
            <p:ph type="sldNum" sz="quarter" idx="5"/>
          </p:nvPr>
        </p:nvSpPr>
        <p:spPr>
          <a:ln/>
        </p:spPr>
        <p:txBody>
          <a:bodyPr/>
          <a:lstStyle/>
          <a:p>
            <a:fld id="{A2F8BFBC-3FEE-4A1B-BDF3-51251C5E3D6F}" type="slidenum">
              <a:rPr lang="en-US" altLang="zh-CN"/>
              <a:pPr/>
              <a:t>1</a:t>
            </a:fld>
            <a:endParaRPr lang="en-US" altLang="zh-CN"/>
          </a:p>
        </p:txBody>
      </p:sp>
      <p:sp>
        <p:nvSpPr>
          <p:cNvPr id="6146" name="Rectangle 2">
            <a:extLst>
              <a:ext uri="{FF2B5EF4-FFF2-40B4-BE49-F238E27FC236}">
                <a16:creationId xmlns="" xmlns:a16="http://schemas.microsoft.com/office/drawing/2014/main" id="{6BE50654-F1D3-44D7-8857-65700EDB46A7}"/>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00510EBB-B9C1-4AF0-880D-759D0BEF7931}"/>
              </a:ext>
            </a:extLst>
          </p:cNvPr>
          <p:cNvSpPr>
            <a:spLocks noGrp="1" noChangeArrowheads="1"/>
          </p:cNvSpPr>
          <p:nvPr>
            <p:ph type="body" idx="1"/>
          </p:nvPr>
        </p:nvSpPr>
        <p:spPr/>
        <p:txBody>
          <a:bodyPr/>
          <a:lstStyle/>
          <a:p>
            <a:r>
              <a:rPr lang="en-US" altLang="zh-CN"/>
              <a:t>1. Stock efficiency is a widely debated area, typified by the well known term of ‘Efficient Market Hypothesis’</a:t>
            </a:r>
          </a:p>
        </p:txBody>
      </p:sp>
    </p:spTree>
    <p:extLst>
      <p:ext uri="{BB962C8B-B14F-4D97-AF65-F5344CB8AC3E}">
        <p14:creationId xmlns:p14="http://schemas.microsoft.com/office/powerpoint/2010/main" val="1557183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10</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r>
              <a:rPr lang="en-US" altLang="zh-CN" dirty="0"/>
              <a:t>[1] Michael David </a:t>
            </a:r>
            <a:r>
              <a:rPr lang="en-US" altLang="zh-CN" dirty="0" err="1"/>
              <a:t>Rechenthin</a:t>
            </a:r>
            <a:r>
              <a:rPr lang="en-US" altLang="zh-CN" dirty="0"/>
              <a:t>, </a:t>
            </a:r>
            <a:r>
              <a:rPr lang="en-US" altLang="zh-CN" i="1" dirty="0"/>
              <a:t>Machine-learning classification techniques for the analysis and prediction of high-frequency stock direction</a:t>
            </a:r>
          </a:p>
          <a:p>
            <a:r>
              <a:rPr lang="en-US" altLang="zh-CN" dirty="0"/>
              <a:t>[2] Justin </a:t>
            </a:r>
            <a:r>
              <a:rPr lang="en-US" altLang="zh-CN" dirty="0" err="1"/>
              <a:t>Sirignano</a:t>
            </a:r>
            <a:r>
              <a:rPr lang="en-US" altLang="zh-CN" dirty="0"/>
              <a:t>, </a:t>
            </a:r>
            <a:r>
              <a:rPr lang="en-US" altLang="zh-CN" i="1" dirty="0"/>
              <a:t>Deep Learning for Limit Order Books</a:t>
            </a:r>
          </a:p>
          <a:p>
            <a:endParaRPr lang="en-US" altLang="zh-CN" dirty="0"/>
          </a:p>
        </p:txBody>
      </p:sp>
    </p:spTree>
    <p:extLst>
      <p:ext uri="{BB962C8B-B14F-4D97-AF65-F5344CB8AC3E}">
        <p14:creationId xmlns:p14="http://schemas.microsoft.com/office/powerpoint/2010/main" val="373171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11</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r>
              <a:rPr lang="en-US" altLang="zh-CN" dirty="0"/>
              <a:t>[1] Michael David </a:t>
            </a:r>
            <a:r>
              <a:rPr lang="en-US" altLang="zh-CN" dirty="0" err="1"/>
              <a:t>Rechenthin</a:t>
            </a:r>
            <a:r>
              <a:rPr lang="en-US" altLang="zh-CN" dirty="0"/>
              <a:t>, </a:t>
            </a:r>
            <a:r>
              <a:rPr lang="en-US" altLang="zh-CN" i="1" dirty="0"/>
              <a:t>Machine-learning classification techniques for the analysis and prediction of high-frequency stock direction</a:t>
            </a:r>
          </a:p>
          <a:p>
            <a:r>
              <a:rPr lang="en-US" altLang="zh-CN" dirty="0"/>
              <a:t>[2] Justin </a:t>
            </a:r>
            <a:r>
              <a:rPr lang="en-US" altLang="zh-CN" dirty="0" err="1"/>
              <a:t>Sirignano</a:t>
            </a:r>
            <a:r>
              <a:rPr lang="en-US" altLang="zh-CN" dirty="0"/>
              <a:t>, </a:t>
            </a:r>
            <a:r>
              <a:rPr lang="en-US" altLang="zh-CN" i="1" dirty="0"/>
              <a:t>Deep Learning for Limit Order Books</a:t>
            </a:r>
          </a:p>
          <a:p>
            <a:endParaRPr lang="en-US" altLang="zh-CN" dirty="0"/>
          </a:p>
        </p:txBody>
      </p:sp>
    </p:spTree>
    <p:extLst>
      <p:ext uri="{BB962C8B-B14F-4D97-AF65-F5344CB8AC3E}">
        <p14:creationId xmlns:p14="http://schemas.microsoft.com/office/powerpoint/2010/main" val="387378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12</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 https://www.institutionalinvestor.com/article/b194hm1kjbvd37/More-Hedge-Funds-Using-AI-Machine-Learning</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 </a:t>
            </a:r>
            <a:r>
              <a:rPr lang="en-GB" sz="1200" u="sng" kern="1200" dirty="0">
                <a:solidFill>
                  <a:schemeClr val="tx1"/>
                </a:solidFill>
                <a:effectLst/>
                <a:latin typeface="Arial" panose="020B0604020202020204" pitchFamily="34" charset="0"/>
                <a:ea typeface="宋体" panose="02010600030101010101" pitchFamily="2" charset="-122"/>
                <a:cs typeface="+mn-cs"/>
                <a:hlinkClick r:id="rId3"/>
              </a:rPr>
              <a:t>https://emerj.com/ai-sector-overviews/artificial-intelligence-at-investment-banks-5-current-applications/</a:t>
            </a:r>
            <a:endParaRPr lang="en-GB"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dirty="0"/>
          </a:p>
        </p:txBody>
      </p:sp>
    </p:spTree>
    <p:extLst>
      <p:ext uri="{BB962C8B-B14F-4D97-AF65-F5344CB8AC3E}">
        <p14:creationId xmlns:p14="http://schemas.microsoft.com/office/powerpoint/2010/main" val="270571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2</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r>
              <a:rPr lang="en-US" altLang="zh-CN"/>
              <a:t>1. Net Income is simply profit.</a:t>
            </a:r>
          </a:p>
        </p:txBody>
      </p:sp>
    </p:spTree>
    <p:extLst>
      <p:ext uri="{BB962C8B-B14F-4D97-AF65-F5344CB8AC3E}">
        <p14:creationId xmlns:p14="http://schemas.microsoft.com/office/powerpoint/2010/main" val="181293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03A304B-0127-43B9-BF6E-DD6F50AF0623}"/>
              </a:ext>
            </a:extLst>
          </p:cNvPr>
          <p:cNvSpPr>
            <a:spLocks noGrp="1" noChangeArrowheads="1"/>
          </p:cNvSpPr>
          <p:nvPr>
            <p:ph type="sldNum" sz="quarter" idx="5"/>
          </p:nvPr>
        </p:nvSpPr>
        <p:spPr>
          <a:ln/>
        </p:spPr>
        <p:txBody>
          <a:bodyPr/>
          <a:lstStyle/>
          <a:p>
            <a:fld id="{AF6141B3-FE35-4BE1-9E68-E96AAACA9DED}" type="slidenum">
              <a:rPr lang="en-US" altLang="zh-CN"/>
              <a:pPr/>
              <a:t>3</a:t>
            </a:fld>
            <a:endParaRPr lang="en-US" altLang="zh-CN"/>
          </a:p>
        </p:txBody>
      </p:sp>
      <p:sp>
        <p:nvSpPr>
          <p:cNvPr id="11266" name="Rectangle 2">
            <a:extLst>
              <a:ext uri="{FF2B5EF4-FFF2-40B4-BE49-F238E27FC236}">
                <a16:creationId xmlns="" xmlns:a16="http://schemas.microsoft.com/office/drawing/2014/main" id="{2F2FA993-C489-474F-8D20-9D0C51F8A7C2}"/>
              </a:ext>
            </a:extLst>
          </p:cNvPr>
          <p:cNvSpPr>
            <a:spLocks noGrp="1" noRot="1" noChangeAspect="1" noChangeArrowheads="1" noTextEdit="1"/>
          </p:cNvSpPr>
          <p:nvPr>
            <p:ph type="sldImg"/>
          </p:nvPr>
        </p:nvSpPr>
        <p:spPr>
          <a:ln/>
        </p:spPr>
      </p:sp>
      <p:sp>
        <p:nvSpPr>
          <p:cNvPr id="11267" name="Rectangle 3">
            <a:extLst>
              <a:ext uri="{FF2B5EF4-FFF2-40B4-BE49-F238E27FC236}">
                <a16:creationId xmlns="" xmlns:a16="http://schemas.microsoft.com/office/drawing/2014/main" id="{4A61F8B5-A036-4522-9B65-4FE96FE13571}"/>
              </a:ext>
            </a:extLst>
          </p:cNvPr>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427486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4</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83854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5C6D7E-E0C1-4768-BC0D-3C6889FAB276}" type="slidenum">
              <a:rPr lang="en-US" altLang="zh-CN" smtClean="0"/>
              <a:pPr/>
              <a:t>5</a:t>
            </a:fld>
            <a:endParaRPr lang="en-US" altLang="zh-CN"/>
          </a:p>
        </p:txBody>
      </p:sp>
    </p:spTree>
    <p:extLst>
      <p:ext uri="{BB962C8B-B14F-4D97-AF65-F5344CB8AC3E}">
        <p14:creationId xmlns:p14="http://schemas.microsoft.com/office/powerpoint/2010/main" val="291360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5C6D7E-E0C1-4768-BC0D-3C6889FAB276}" type="slidenum">
              <a:rPr lang="en-US" altLang="zh-CN" smtClean="0"/>
              <a:pPr/>
              <a:t>6</a:t>
            </a:fld>
            <a:endParaRPr lang="en-US" altLang="zh-CN"/>
          </a:p>
        </p:txBody>
      </p:sp>
    </p:spTree>
    <p:extLst>
      <p:ext uri="{BB962C8B-B14F-4D97-AF65-F5344CB8AC3E}">
        <p14:creationId xmlns:p14="http://schemas.microsoft.com/office/powerpoint/2010/main" val="168070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5C6D7E-E0C1-4768-BC0D-3C6889FAB276}" type="slidenum">
              <a:rPr lang="en-US" altLang="zh-CN" smtClean="0"/>
              <a:pPr/>
              <a:t>7</a:t>
            </a:fld>
            <a:endParaRPr lang="en-US" altLang="zh-CN"/>
          </a:p>
        </p:txBody>
      </p:sp>
    </p:spTree>
    <p:extLst>
      <p:ext uri="{BB962C8B-B14F-4D97-AF65-F5344CB8AC3E}">
        <p14:creationId xmlns:p14="http://schemas.microsoft.com/office/powerpoint/2010/main" val="68286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8</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85021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25E3D0-0D81-4751-AE91-BA683FD5FE4E}"/>
              </a:ext>
            </a:extLst>
          </p:cNvPr>
          <p:cNvSpPr>
            <a:spLocks noGrp="1" noChangeArrowheads="1"/>
          </p:cNvSpPr>
          <p:nvPr>
            <p:ph type="sldNum" sz="quarter" idx="5"/>
          </p:nvPr>
        </p:nvSpPr>
        <p:spPr>
          <a:ln/>
        </p:spPr>
        <p:txBody>
          <a:bodyPr/>
          <a:lstStyle/>
          <a:p>
            <a:fld id="{F39F9EF5-83B4-4B36-81BA-1D21BDC3E2E2}" type="slidenum">
              <a:rPr lang="en-US" altLang="zh-CN"/>
              <a:pPr/>
              <a:t>9</a:t>
            </a:fld>
            <a:endParaRPr lang="en-US" altLang="zh-CN"/>
          </a:p>
        </p:txBody>
      </p:sp>
      <p:sp>
        <p:nvSpPr>
          <p:cNvPr id="8194" name="Rectangle 2">
            <a:extLst>
              <a:ext uri="{FF2B5EF4-FFF2-40B4-BE49-F238E27FC236}">
                <a16:creationId xmlns="" xmlns:a16="http://schemas.microsoft.com/office/drawing/2014/main" id="{8E2AD44C-1AAD-48D4-85DD-AC44371A539E}"/>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CCD5B59-679C-4AB6-932F-7AA82099517F}"/>
              </a:ext>
            </a:extLst>
          </p:cNvPr>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323752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2DA641-492A-48EB-A34D-7F2059A4B98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A05014D-6DD0-4E33-A9C4-575689C521A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0AAFA1D2-9390-475D-B757-150EEEDC0288}"/>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 xmlns:a16="http://schemas.microsoft.com/office/drawing/2014/main" id="{D60A6370-CD8E-402D-834F-DC60C1B0F977}"/>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 xmlns:a16="http://schemas.microsoft.com/office/drawing/2014/main" id="{005F2299-4966-4217-875A-70D378C33592}"/>
              </a:ext>
            </a:extLst>
          </p:cNvPr>
          <p:cNvSpPr>
            <a:spLocks noGrp="1"/>
          </p:cNvSpPr>
          <p:nvPr>
            <p:ph type="sldNum" sz="quarter" idx="12"/>
          </p:nvPr>
        </p:nvSpPr>
        <p:spPr/>
        <p:txBody>
          <a:bodyPr/>
          <a:lstStyle>
            <a:lvl1pPr>
              <a:defRPr/>
            </a:lvl1pPr>
          </a:lstStyle>
          <a:p>
            <a:fld id="{1E9F6085-690E-4604-AF99-714AB7080B7E}" type="slidenum">
              <a:rPr lang="en-US" altLang="zh-CN"/>
              <a:pPr/>
              <a:t>‹#›</a:t>
            </a:fld>
            <a:endParaRPr lang="en-US" altLang="zh-CN"/>
          </a:p>
        </p:txBody>
      </p:sp>
    </p:spTree>
    <p:extLst>
      <p:ext uri="{BB962C8B-B14F-4D97-AF65-F5344CB8AC3E}">
        <p14:creationId xmlns:p14="http://schemas.microsoft.com/office/powerpoint/2010/main" val="136646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BE994E-7FE3-4BB8-8BF6-56DDAE2929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967E1CF6-A494-493E-B65D-4F2C3B3687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97086BB-7C5D-4EB8-A20B-D3D437992451}"/>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 xmlns:a16="http://schemas.microsoft.com/office/drawing/2014/main" id="{9DA61FF5-7D2D-493D-89F7-F5CE7A972922}"/>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 xmlns:a16="http://schemas.microsoft.com/office/drawing/2014/main" id="{63E30C11-6D2F-46CB-96E9-E58796CB98DC}"/>
              </a:ext>
            </a:extLst>
          </p:cNvPr>
          <p:cNvSpPr>
            <a:spLocks noGrp="1"/>
          </p:cNvSpPr>
          <p:nvPr>
            <p:ph type="sldNum" sz="quarter" idx="12"/>
          </p:nvPr>
        </p:nvSpPr>
        <p:spPr/>
        <p:txBody>
          <a:bodyPr/>
          <a:lstStyle>
            <a:lvl1pPr>
              <a:defRPr/>
            </a:lvl1pPr>
          </a:lstStyle>
          <a:p>
            <a:fld id="{469B75FC-A31F-4D42-B08F-1CA911D8B56A}" type="slidenum">
              <a:rPr lang="en-US" altLang="zh-CN"/>
              <a:pPr/>
              <a:t>‹#›</a:t>
            </a:fld>
            <a:endParaRPr lang="en-US" altLang="zh-CN"/>
          </a:p>
        </p:txBody>
      </p:sp>
    </p:spTree>
    <p:extLst>
      <p:ext uri="{BB962C8B-B14F-4D97-AF65-F5344CB8AC3E}">
        <p14:creationId xmlns:p14="http://schemas.microsoft.com/office/powerpoint/2010/main" val="105547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AF230DC-34C1-4E67-9DE9-3029E5E668EA}"/>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998CD09F-065F-49EE-BD5A-DAA795CDE4B3}"/>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4B03144-9204-4D34-B882-568427FAF073}"/>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 xmlns:a16="http://schemas.microsoft.com/office/drawing/2014/main" id="{E1DDB323-D4BA-47BB-A914-949BE969BFB2}"/>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 xmlns:a16="http://schemas.microsoft.com/office/drawing/2014/main" id="{581D69FE-A0B8-400C-865C-FCB46FC28C12}"/>
              </a:ext>
            </a:extLst>
          </p:cNvPr>
          <p:cNvSpPr>
            <a:spLocks noGrp="1"/>
          </p:cNvSpPr>
          <p:nvPr>
            <p:ph type="sldNum" sz="quarter" idx="12"/>
          </p:nvPr>
        </p:nvSpPr>
        <p:spPr/>
        <p:txBody>
          <a:bodyPr/>
          <a:lstStyle>
            <a:lvl1pPr>
              <a:defRPr/>
            </a:lvl1pPr>
          </a:lstStyle>
          <a:p>
            <a:fld id="{ECBB8FB0-A1B6-487B-AA02-44BEB17881B7}" type="slidenum">
              <a:rPr lang="en-US" altLang="zh-CN"/>
              <a:pPr/>
              <a:t>‹#›</a:t>
            </a:fld>
            <a:endParaRPr lang="en-US" altLang="zh-CN"/>
          </a:p>
        </p:txBody>
      </p:sp>
    </p:spTree>
    <p:extLst>
      <p:ext uri="{BB962C8B-B14F-4D97-AF65-F5344CB8AC3E}">
        <p14:creationId xmlns:p14="http://schemas.microsoft.com/office/powerpoint/2010/main" val="12056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F9AB0-ECBC-4D8A-9B40-A5EE7890EB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32119ECF-8D57-4518-BB27-498BE57AB9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0C938F65-FC96-4A40-8ACC-667698146673}"/>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 xmlns:a16="http://schemas.microsoft.com/office/drawing/2014/main" id="{5EA64059-9BBA-4F35-88D8-18E8546D68EC}"/>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 xmlns:a16="http://schemas.microsoft.com/office/drawing/2014/main" id="{1C95CC29-FBE5-4B5E-BC64-1AAD6EE90BA6}"/>
              </a:ext>
            </a:extLst>
          </p:cNvPr>
          <p:cNvSpPr>
            <a:spLocks noGrp="1"/>
          </p:cNvSpPr>
          <p:nvPr>
            <p:ph type="sldNum" sz="quarter" idx="12"/>
          </p:nvPr>
        </p:nvSpPr>
        <p:spPr/>
        <p:txBody>
          <a:bodyPr/>
          <a:lstStyle>
            <a:lvl1pPr>
              <a:defRPr/>
            </a:lvl1pPr>
          </a:lstStyle>
          <a:p>
            <a:fld id="{D1BBD9BD-D1CD-40B0-836E-0FD2933EF6D3}" type="slidenum">
              <a:rPr lang="en-US" altLang="zh-CN"/>
              <a:pPr/>
              <a:t>‹#›</a:t>
            </a:fld>
            <a:endParaRPr lang="en-US" altLang="zh-CN"/>
          </a:p>
        </p:txBody>
      </p:sp>
    </p:spTree>
    <p:extLst>
      <p:ext uri="{BB962C8B-B14F-4D97-AF65-F5344CB8AC3E}">
        <p14:creationId xmlns:p14="http://schemas.microsoft.com/office/powerpoint/2010/main" val="109650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C1F88-C9F2-40D7-81A1-55771A2E391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3FAB8E56-3F7C-4548-AEDE-62AA56B91B7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B209608E-9C5C-413A-8F81-574E87083D0F}"/>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 xmlns:a16="http://schemas.microsoft.com/office/drawing/2014/main" id="{753F357A-8425-43CA-B5F7-EFFE6387419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 xmlns:a16="http://schemas.microsoft.com/office/drawing/2014/main" id="{FDFAC9AC-154A-4CCA-A5AC-FA437DFA7334}"/>
              </a:ext>
            </a:extLst>
          </p:cNvPr>
          <p:cNvSpPr>
            <a:spLocks noGrp="1"/>
          </p:cNvSpPr>
          <p:nvPr>
            <p:ph type="sldNum" sz="quarter" idx="12"/>
          </p:nvPr>
        </p:nvSpPr>
        <p:spPr/>
        <p:txBody>
          <a:bodyPr/>
          <a:lstStyle>
            <a:lvl1pPr>
              <a:defRPr/>
            </a:lvl1pPr>
          </a:lstStyle>
          <a:p>
            <a:fld id="{CBB4BE03-AF2A-4B09-8699-E65950F614DD}" type="slidenum">
              <a:rPr lang="en-US" altLang="zh-CN"/>
              <a:pPr/>
              <a:t>‹#›</a:t>
            </a:fld>
            <a:endParaRPr lang="en-US" altLang="zh-CN"/>
          </a:p>
        </p:txBody>
      </p:sp>
    </p:spTree>
    <p:extLst>
      <p:ext uri="{BB962C8B-B14F-4D97-AF65-F5344CB8AC3E}">
        <p14:creationId xmlns:p14="http://schemas.microsoft.com/office/powerpoint/2010/main" val="283638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9E50B-7EC3-46AA-8239-6A1D14D1D3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DA9FEB38-A7CC-47B9-A72E-6F9D72895614}"/>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540E1185-0628-4C85-871B-BEA77F97AFD1}"/>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04C8AD2F-02C4-4759-A1CC-A9C798DA3324}"/>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 xmlns:a16="http://schemas.microsoft.com/office/drawing/2014/main" id="{E36F4D94-1E5C-4F44-8737-BDA7A6A58266}"/>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 xmlns:a16="http://schemas.microsoft.com/office/drawing/2014/main" id="{C93F063F-C9E8-4B48-B45C-0DE5DE2D114A}"/>
              </a:ext>
            </a:extLst>
          </p:cNvPr>
          <p:cNvSpPr>
            <a:spLocks noGrp="1"/>
          </p:cNvSpPr>
          <p:nvPr>
            <p:ph type="sldNum" sz="quarter" idx="12"/>
          </p:nvPr>
        </p:nvSpPr>
        <p:spPr/>
        <p:txBody>
          <a:bodyPr/>
          <a:lstStyle>
            <a:lvl1pPr>
              <a:defRPr/>
            </a:lvl1pPr>
          </a:lstStyle>
          <a:p>
            <a:fld id="{A4FE0EA8-7D08-444B-9378-278F13C09EC3}" type="slidenum">
              <a:rPr lang="en-US" altLang="zh-CN"/>
              <a:pPr/>
              <a:t>‹#›</a:t>
            </a:fld>
            <a:endParaRPr lang="en-US" altLang="zh-CN"/>
          </a:p>
        </p:txBody>
      </p:sp>
    </p:spTree>
    <p:extLst>
      <p:ext uri="{BB962C8B-B14F-4D97-AF65-F5344CB8AC3E}">
        <p14:creationId xmlns:p14="http://schemas.microsoft.com/office/powerpoint/2010/main" val="417011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E0EEB-7820-4AD2-BD22-C7F0FEB4631B}"/>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0188A1CD-F6E2-4FEF-AE1F-2CA0F524297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DA25F32-A08C-4101-86CB-6D7CC6EC6E8C}"/>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0D936AD2-8800-4417-A7DC-E54AF4134A8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A28E36F-230B-41CE-82E7-3435EB3CAC36}"/>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089316BF-CEC2-42C0-82C6-34F5490050CA}"/>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 xmlns:a16="http://schemas.microsoft.com/office/drawing/2014/main" id="{4E69769D-687C-4E32-9A11-823F6556E266}"/>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 xmlns:a16="http://schemas.microsoft.com/office/drawing/2014/main" id="{4731EF31-304E-434A-98C3-F488805906A2}"/>
              </a:ext>
            </a:extLst>
          </p:cNvPr>
          <p:cNvSpPr>
            <a:spLocks noGrp="1"/>
          </p:cNvSpPr>
          <p:nvPr>
            <p:ph type="sldNum" sz="quarter" idx="12"/>
          </p:nvPr>
        </p:nvSpPr>
        <p:spPr/>
        <p:txBody>
          <a:bodyPr/>
          <a:lstStyle>
            <a:lvl1pPr>
              <a:defRPr/>
            </a:lvl1pPr>
          </a:lstStyle>
          <a:p>
            <a:fld id="{EF8D5365-730D-4DAB-9C87-09FD76DE3B18}" type="slidenum">
              <a:rPr lang="en-US" altLang="zh-CN"/>
              <a:pPr/>
              <a:t>‹#›</a:t>
            </a:fld>
            <a:endParaRPr lang="en-US" altLang="zh-CN"/>
          </a:p>
        </p:txBody>
      </p:sp>
    </p:spTree>
    <p:extLst>
      <p:ext uri="{BB962C8B-B14F-4D97-AF65-F5344CB8AC3E}">
        <p14:creationId xmlns:p14="http://schemas.microsoft.com/office/powerpoint/2010/main" val="336694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24A3B-8E01-4F24-8590-545F06278E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849CC04-3356-4859-8CD5-64C6DE5E1C12}"/>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 xmlns:a16="http://schemas.microsoft.com/office/drawing/2014/main" id="{69162BA9-5DCB-4EAE-8E91-654DCE70D2F0}"/>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 xmlns:a16="http://schemas.microsoft.com/office/drawing/2014/main" id="{8231B891-855B-4386-B299-F431463474ED}"/>
              </a:ext>
            </a:extLst>
          </p:cNvPr>
          <p:cNvSpPr>
            <a:spLocks noGrp="1"/>
          </p:cNvSpPr>
          <p:nvPr>
            <p:ph type="sldNum" sz="quarter" idx="12"/>
          </p:nvPr>
        </p:nvSpPr>
        <p:spPr/>
        <p:txBody>
          <a:bodyPr/>
          <a:lstStyle>
            <a:lvl1pPr>
              <a:defRPr/>
            </a:lvl1pPr>
          </a:lstStyle>
          <a:p>
            <a:fld id="{053A884F-845E-403E-B90C-35EDC00A6172}" type="slidenum">
              <a:rPr lang="en-US" altLang="zh-CN"/>
              <a:pPr/>
              <a:t>‹#›</a:t>
            </a:fld>
            <a:endParaRPr lang="en-US" altLang="zh-CN"/>
          </a:p>
        </p:txBody>
      </p:sp>
    </p:spTree>
    <p:extLst>
      <p:ext uri="{BB962C8B-B14F-4D97-AF65-F5344CB8AC3E}">
        <p14:creationId xmlns:p14="http://schemas.microsoft.com/office/powerpoint/2010/main" val="399548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A247EFE-178E-4143-A210-408B94759210}"/>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 xmlns:a16="http://schemas.microsoft.com/office/drawing/2014/main" id="{0B415A0D-C646-4AB1-95A2-139A82338248}"/>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 xmlns:a16="http://schemas.microsoft.com/office/drawing/2014/main" id="{97A94A23-50D9-4E6E-8182-9D3EF13D6CDE}"/>
              </a:ext>
            </a:extLst>
          </p:cNvPr>
          <p:cNvSpPr>
            <a:spLocks noGrp="1"/>
          </p:cNvSpPr>
          <p:nvPr>
            <p:ph type="sldNum" sz="quarter" idx="12"/>
          </p:nvPr>
        </p:nvSpPr>
        <p:spPr/>
        <p:txBody>
          <a:bodyPr/>
          <a:lstStyle>
            <a:lvl1pPr>
              <a:defRPr/>
            </a:lvl1pPr>
          </a:lstStyle>
          <a:p>
            <a:fld id="{121A3B38-F431-4957-9D07-49C21F2EDC7D}" type="slidenum">
              <a:rPr lang="en-US" altLang="zh-CN"/>
              <a:pPr/>
              <a:t>‹#›</a:t>
            </a:fld>
            <a:endParaRPr lang="en-US" altLang="zh-CN"/>
          </a:p>
        </p:txBody>
      </p:sp>
    </p:spTree>
    <p:extLst>
      <p:ext uri="{BB962C8B-B14F-4D97-AF65-F5344CB8AC3E}">
        <p14:creationId xmlns:p14="http://schemas.microsoft.com/office/powerpoint/2010/main" val="396379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4DB70-4348-47A5-A07F-9301E1E14DA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00BD09B-E963-409F-82D3-D41B472C925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C28F9049-15A0-4305-A7E9-52672A8CCBA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7DA1B9B-D563-41C4-AD31-5489EF454A37}"/>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 xmlns:a16="http://schemas.microsoft.com/office/drawing/2014/main" id="{67C4132A-AB77-4275-9E08-05FA341203F8}"/>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 xmlns:a16="http://schemas.microsoft.com/office/drawing/2014/main" id="{8135836C-A604-43A4-B413-E3D262ABDAA0}"/>
              </a:ext>
            </a:extLst>
          </p:cNvPr>
          <p:cNvSpPr>
            <a:spLocks noGrp="1"/>
          </p:cNvSpPr>
          <p:nvPr>
            <p:ph type="sldNum" sz="quarter" idx="12"/>
          </p:nvPr>
        </p:nvSpPr>
        <p:spPr/>
        <p:txBody>
          <a:bodyPr/>
          <a:lstStyle>
            <a:lvl1pPr>
              <a:defRPr/>
            </a:lvl1pPr>
          </a:lstStyle>
          <a:p>
            <a:fld id="{59C3F430-479B-414B-B9A1-15D83CC519A6}" type="slidenum">
              <a:rPr lang="en-US" altLang="zh-CN"/>
              <a:pPr/>
              <a:t>‹#›</a:t>
            </a:fld>
            <a:endParaRPr lang="en-US" altLang="zh-CN"/>
          </a:p>
        </p:txBody>
      </p:sp>
    </p:spTree>
    <p:extLst>
      <p:ext uri="{BB962C8B-B14F-4D97-AF65-F5344CB8AC3E}">
        <p14:creationId xmlns:p14="http://schemas.microsoft.com/office/powerpoint/2010/main" val="287303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E30370-222D-4162-9AE4-FC3327BF1C5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02CE9263-5670-4483-ACB0-04F064502F2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A21F9124-DE23-4519-9CE8-734572A3227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66D274B-EFD1-44C3-95B5-9246D973A812}"/>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 xmlns:a16="http://schemas.microsoft.com/office/drawing/2014/main" id="{F09948EA-3CC7-4A59-890F-8985426AA009}"/>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 xmlns:a16="http://schemas.microsoft.com/office/drawing/2014/main" id="{69F286E5-504D-4772-BBE0-4B25EF39D557}"/>
              </a:ext>
            </a:extLst>
          </p:cNvPr>
          <p:cNvSpPr>
            <a:spLocks noGrp="1"/>
          </p:cNvSpPr>
          <p:nvPr>
            <p:ph type="sldNum" sz="quarter" idx="12"/>
          </p:nvPr>
        </p:nvSpPr>
        <p:spPr/>
        <p:txBody>
          <a:bodyPr/>
          <a:lstStyle>
            <a:lvl1pPr>
              <a:defRPr/>
            </a:lvl1pPr>
          </a:lstStyle>
          <a:p>
            <a:fld id="{96BD6273-2CE4-4166-B548-777D1BD4C079}" type="slidenum">
              <a:rPr lang="en-US" altLang="zh-CN"/>
              <a:pPr/>
              <a:t>‹#›</a:t>
            </a:fld>
            <a:endParaRPr lang="en-US" altLang="zh-CN"/>
          </a:p>
        </p:txBody>
      </p:sp>
    </p:spTree>
    <p:extLst>
      <p:ext uri="{BB962C8B-B14F-4D97-AF65-F5344CB8AC3E}">
        <p14:creationId xmlns:p14="http://schemas.microsoft.com/office/powerpoint/2010/main" val="341184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F4AB8383-B4C3-4FE4-A6F7-FB1A64CBB91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 xmlns:a16="http://schemas.microsoft.com/office/drawing/2014/main" id="{7715B843-C8EB-4EEC-BA24-09CFCA8703F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 xmlns:a16="http://schemas.microsoft.com/office/drawing/2014/main" id="{53DE981D-F863-4C45-8106-B78868E23E0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 xmlns:a16="http://schemas.microsoft.com/office/drawing/2014/main" id="{9570AABC-16C5-494A-8A14-328C28CEC05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 xmlns:a16="http://schemas.microsoft.com/office/drawing/2014/main" id="{36D3AEDF-8065-4854-8AFA-FE333DCB0CE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8E52985-4D96-4CF7-8C9D-87ACB675682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6C6FD0BB-FE2A-4F94-9F27-F91121AE5C89}"/>
              </a:ext>
            </a:extLst>
          </p:cNvPr>
          <p:cNvSpPr>
            <a:spLocks noGrp="1" noChangeArrowheads="1"/>
          </p:cNvSpPr>
          <p:nvPr>
            <p:ph type="ctrTitle"/>
          </p:nvPr>
        </p:nvSpPr>
        <p:spPr>
          <a:xfrm>
            <a:off x="611188" y="476250"/>
            <a:ext cx="7772400" cy="431800"/>
          </a:xfrm>
        </p:spPr>
        <p:txBody>
          <a:bodyPr anchor="ctr"/>
          <a:lstStyle/>
          <a:p>
            <a:r>
              <a:rPr lang="en-US" altLang="zh-CN" sz="2000"/>
              <a:t>Stock Market Characteristics and Event Driven Investing</a:t>
            </a:r>
          </a:p>
        </p:txBody>
      </p:sp>
      <p:sp>
        <p:nvSpPr>
          <p:cNvPr id="5123" name="Rectangle 3">
            <a:extLst>
              <a:ext uri="{FF2B5EF4-FFF2-40B4-BE49-F238E27FC236}">
                <a16:creationId xmlns="" xmlns:a16="http://schemas.microsoft.com/office/drawing/2014/main" id="{A50C46D8-E873-4D41-8CE6-1582A4D6E898}"/>
              </a:ext>
            </a:extLst>
          </p:cNvPr>
          <p:cNvSpPr>
            <a:spLocks noGrp="1" noChangeArrowheads="1"/>
          </p:cNvSpPr>
          <p:nvPr>
            <p:ph type="subTitle" idx="1"/>
          </p:nvPr>
        </p:nvSpPr>
        <p:spPr>
          <a:xfrm>
            <a:off x="611188" y="1052513"/>
            <a:ext cx="7777162" cy="5040312"/>
          </a:xfrm>
        </p:spPr>
        <p:txBody>
          <a:bodyPr/>
          <a:lstStyle/>
          <a:p>
            <a:pPr algn="l">
              <a:lnSpc>
                <a:spcPct val="90000"/>
              </a:lnSpc>
              <a:buFontTx/>
              <a:buChar char="•"/>
            </a:pPr>
            <a:r>
              <a:rPr lang="en-US" altLang="zh-CN" sz="2000"/>
              <a:t> The stock market is characterized by non-linearities, discontinuities, high volatility, irregularity and high noise. It interacts with many factors such as political events, general economic conditions, traders’ expectations, machine algorithms, and many others.</a:t>
            </a:r>
          </a:p>
          <a:p>
            <a:pPr algn="l">
              <a:lnSpc>
                <a:spcPct val="90000"/>
              </a:lnSpc>
            </a:pPr>
            <a:endParaRPr lang="en-US" altLang="zh-CN" sz="2000"/>
          </a:p>
          <a:p>
            <a:pPr algn="l">
              <a:lnSpc>
                <a:spcPct val="90000"/>
              </a:lnSpc>
              <a:buFontTx/>
              <a:buChar char="•"/>
            </a:pPr>
            <a:r>
              <a:rPr lang="en-US" altLang="zh-CN" sz="2000"/>
              <a:t> Stock markets in developed countries are also considered highly efficient, with near term price movements sufficiently representative of current state of all factors driving stock movements, making it challenging to draw inferences from historical patterns and making precise predictions of stock values.</a:t>
            </a:r>
          </a:p>
          <a:p>
            <a:pPr algn="l">
              <a:lnSpc>
                <a:spcPct val="90000"/>
              </a:lnSpc>
            </a:pPr>
            <a:endParaRPr lang="en-US" altLang="zh-CN" sz="2000"/>
          </a:p>
          <a:p>
            <a:pPr algn="l">
              <a:lnSpc>
                <a:spcPct val="90000"/>
              </a:lnSpc>
              <a:buFontTx/>
              <a:buChar char="•"/>
            </a:pPr>
            <a:r>
              <a:rPr lang="en-US" altLang="zh-CN" sz="2000"/>
              <a:t> </a:t>
            </a:r>
            <a:r>
              <a:rPr lang="en-US" altLang="zh-CN" sz="1800"/>
              <a:t>Event-driven investing is a kind of sophisticated investment strategy that seeks to exploit </a:t>
            </a:r>
            <a:r>
              <a:rPr lang="en-US" altLang="zh-CN" sz="1800" i="1"/>
              <a:t>possible</a:t>
            </a:r>
            <a:r>
              <a:rPr lang="en-US" altLang="zh-CN" sz="1800"/>
              <a:t> pricing inefficiencies that may occur before or after a major corporate event, such as an earnings release. Such kind of strategy is regarded by the industry as potentially profitable but incredibly challenging to get right.</a:t>
            </a:r>
          </a:p>
          <a:p>
            <a:pPr algn="l">
              <a:lnSpc>
                <a:spcPct val="90000"/>
              </a:lnSpc>
              <a:buFontTx/>
              <a:buChar char="•"/>
            </a:pPr>
            <a:endParaRPr lang="en-US" altLang="zh-CN" sz="2000"/>
          </a:p>
          <a:p>
            <a:pPr algn="l">
              <a:lnSpc>
                <a:spcPct val="90000"/>
              </a:lnSpc>
            </a:pPr>
            <a:endParaRPr lang="en-US" altLang="zh-CN" sz="2000"/>
          </a:p>
          <a:p>
            <a:pPr algn="l">
              <a:lnSpc>
                <a:spcPct val="90000"/>
              </a:lnSpc>
            </a:pPr>
            <a:endParaRPr lang="en-US" altLang="zh-C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Next Phase Research</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r>
              <a:rPr lang="en-US" altLang="zh-CN" sz="1600" dirty="0"/>
              <a:t>Study of online streaming financial data will be the next focus of </a:t>
            </a:r>
            <a:r>
              <a:rPr lang="en-US" altLang="zh-CN" sz="1600" dirty="0" smtClean="0"/>
              <a:t>research. The initial focus would be on stock market data but FX and other interest rate data may also be considered.</a:t>
            </a:r>
            <a:endParaRPr lang="en-US" altLang="zh-CN" sz="1600" dirty="0"/>
          </a:p>
          <a:p>
            <a:pPr algn="l"/>
            <a:endParaRPr lang="en-US" altLang="zh-CN" sz="1600" dirty="0"/>
          </a:p>
          <a:p>
            <a:pPr marL="285750" indent="-285750" algn="l">
              <a:buFont typeface="Arial" panose="020B0604020202020204" pitchFamily="34" charset="0"/>
              <a:buChar char="•"/>
            </a:pPr>
            <a:r>
              <a:rPr lang="en-US" altLang="zh-CN" sz="1600" dirty="0"/>
              <a:t>Some research has been carried out in the literature on the study on real time stock data and on attempts to forecast stock movements using real time stock time series data but no great success has been achieved so far. It’s a challenging topic but a research area with meaningful industrial applicability. [1</a:t>
            </a:r>
            <a:r>
              <a:rPr lang="en-US" altLang="zh-CN" sz="1600" dirty="0" smtClean="0"/>
              <a:t>]</a:t>
            </a:r>
          </a:p>
          <a:p>
            <a:pPr marL="285750" indent="-285750" algn="l">
              <a:buFont typeface="Arial" panose="020B0604020202020204" pitchFamily="34" charset="0"/>
              <a:buChar char="•"/>
            </a:pPr>
            <a:endParaRPr lang="en-US" altLang="zh-CN" sz="1600" dirty="0" smtClean="0"/>
          </a:p>
          <a:p>
            <a:pPr marL="285750" indent="-285750" algn="l">
              <a:buFont typeface="Arial" panose="020B0604020202020204" pitchFamily="34" charset="0"/>
              <a:buChar char="•"/>
            </a:pPr>
            <a:r>
              <a:rPr lang="en-US" altLang="zh-CN" sz="1600" dirty="0" smtClean="0"/>
              <a:t>Real time stock data provides continuous stock price and volume information but does not offer a wide variety of raw features to be analyzed. Such pure time series data can be very easily impacted by noises and at times may appear as pattern-less. </a:t>
            </a:r>
          </a:p>
          <a:p>
            <a:pPr marL="285750" indent="-285750" algn="l">
              <a:buFont typeface="Arial" panose="020B0604020202020204" pitchFamily="34" charset="0"/>
              <a:buChar char="•"/>
            </a:pPr>
            <a:endParaRPr lang="en-US" altLang="zh-CN" sz="1600" dirty="0" smtClean="0"/>
          </a:p>
          <a:p>
            <a:pPr marL="285750" indent="-285750" algn="l">
              <a:buFont typeface="Arial" panose="020B0604020202020204" pitchFamily="34" charset="0"/>
              <a:buChar char="•"/>
            </a:pPr>
            <a:r>
              <a:rPr lang="en-US" altLang="zh-CN" sz="1600" dirty="0" smtClean="0"/>
              <a:t>Within a defined length of analysis window, real time stock data has an almost ever changing underlying distribution leading to the </a:t>
            </a:r>
            <a:r>
              <a:rPr lang="en-US" altLang="zh-CN" sz="1600" i="1" dirty="0" smtClean="0"/>
              <a:t>concept drift </a:t>
            </a:r>
            <a:r>
              <a:rPr lang="en-US" altLang="zh-CN" sz="1600" dirty="0" smtClean="0"/>
              <a:t>problem. It is challenging to efficiently detect large concept drift in real time as well as engage in continuous machine learning routines to infer the current patterns.</a:t>
            </a:r>
            <a:endParaRPr lang="en-US" altLang="zh-CN" sz="1600" dirty="0"/>
          </a:p>
          <a:p>
            <a:pPr algn="l"/>
            <a:endParaRPr lang="en-US" altLang="zh-CN" sz="1600" dirty="0"/>
          </a:p>
          <a:p>
            <a:pPr marL="285750" indent="-285750" algn="l">
              <a:buFont typeface="Arial" panose="020B0604020202020204" pitchFamily="34" charset="0"/>
              <a:buChar char="•"/>
            </a:pPr>
            <a:endParaRPr lang="en-US" altLang="zh-CN" sz="1600" dirty="0"/>
          </a:p>
          <a:p>
            <a:pPr algn="l"/>
            <a:endParaRPr lang="en-US" altLang="zh-CN" sz="1600" dirty="0"/>
          </a:p>
          <a:p>
            <a:pPr algn="l"/>
            <a:endParaRPr lang="en-US" altLang="zh-CN" sz="1800" dirty="0"/>
          </a:p>
          <a:p>
            <a:pPr algn="l"/>
            <a:endParaRPr lang="en-US" altLang="zh-CN" sz="1800" dirty="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980728"/>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457200" indent="-457200" algn="l">
              <a:lnSpc>
                <a:spcPct val="90000"/>
              </a:lnSpc>
              <a:buFont typeface="+mj-lt"/>
              <a:buAutoNum type="arabicPeriod"/>
            </a:pPr>
            <a:endParaRPr lang="en-US" altLang="zh-CN" sz="2000" dirty="0"/>
          </a:p>
        </p:txBody>
      </p:sp>
    </p:spTree>
    <p:extLst>
      <p:ext uri="{BB962C8B-B14F-4D97-AF65-F5344CB8AC3E}">
        <p14:creationId xmlns:p14="http://schemas.microsoft.com/office/powerpoint/2010/main" val="222681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Next Phase </a:t>
            </a:r>
            <a:r>
              <a:rPr lang="en-US" altLang="zh-CN" sz="2000" dirty="0" smtClean="0"/>
              <a:t>Research, </a:t>
            </a:r>
            <a:r>
              <a:rPr lang="en-US" altLang="zh-CN" sz="2000" dirty="0" err="1" smtClean="0"/>
              <a:t>Con’d</a:t>
            </a:r>
            <a:endParaRPr lang="en-US" altLang="zh-CN" sz="2000" dirty="0"/>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r>
              <a:rPr lang="en-US" altLang="zh-CN" sz="1600" dirty="0" smtClean="0"/>
              <a:t>Most modern stock exchanges use ‘</a:t>
            </a:r>
            <a:r>
              <a:rPr lang="en-US" altLang="zh-CN" sz="1600" i="1" dirty="0" smtClean="0"/>
              <a:t>order matching</a:t>
            </a:r>
            <a:r>
              <a:rPr lang="en-US" altLang="zh-CN" sz="1600" dirty="0" smtClean="0"/>
              <a:t>’ algorithms to electronically bring buyers and sells of the same stock together. Real time stock price and volume data provided by stock exchanges are called </a:t>
            </a:r>
            <a:r>
              <a:rPr lang="en-US" altLang="zh-CN" sz="1600" i="1" dirty="0" smtClean="0"/>
              <a:t>Level 1 </a:t>
            </a:r>
            <a:r>
              <a:rPr lang="en-US" altLang="zh-CN" sz="1600" dirty="0" smtClean="0"/>
              <a:t>data. Exchanges also provide </a:t>
            </a:r>
            <a:r>
              <a:rPr lang="en-US" altLang="zh-CN" sz="1600" i="1" dirty="0" smtClean="0"/>
              <a:t>Level 2</a:t>
            </a:r>
            <a:r>
              <a:rPr lang="en-US" altLang="zh-CN" sz="1600" dirty="0" smtClean="0"/>
              <a:t> data in real time, which is Limit Order Book data </a:t>
            </a:r>
            <a:endParaRPr lang="en-US" altLang="zh-CN" sz="1600" dirty="0"/>
          </a:p>
          <a:p>
            <a:pPr algn="l"/>
            <a:endParaRPr lang="en-US" altLang="zh-CN" sz="1600" dirty="0"/>
          </a:p>
          <a:p>
            <a:pPr marL="285750" indent="-285750" algn="l">
              <a:buFont typeface="Arial" panose="020B0604020202020204" pitchFamily="34" charset="0"/>
              <a:buChar char="•"/>
            </a:pPr>
            <a:r>
              <a:rPr lang="en-US" altLang="zh-CN" sz="1600" i="1" dirty="0"/>
              <a:t>Limit Orders </a:t>
            </a:r>
            <a:r>
              <a:rPr lang="en-US" altLang="zh-CN" sz="1600" dirty="0"/>
              <a:t>represent in real time market participates’ willingness to buy or sell stocks at what price level and for how many numbers of shares. Industrial experts believe LOB data has a nonlinear relationship with future price movements</a:t>
            </a:r>
            <a:r>
              <a:rPr lang="en-US" altLang="zh-CN" sz="1600" dirty="0" smtClean="0"/>
              <a:t>. LOB data also carries information with regard to how ‘liquid’ a certain stock is, i.e. how easy it is electronically for a buyer of a stock is matched with a willing seller of the same stock at an agreeable price. </a:t>
            </a:r>
            <a:r>
              <a:rPr lang="en-US" altLang="zh-CN" sz="1600" dirty="0"/>
              <a:t>[2]</a:t>
            </a:r>
          </a:p>
          <a:p>
            <a:pPr marL="285750" indent="-285750" algn="l">
              <a:buFont typeface="Arial" panose="020B0604020202020204" pitchFamily="34" charset="0"/>
              <a:buChar char="•"/>
            </a:pPr>
            <a:endParaRPr lang="en-US" altLang="zh-CN" sz="1600" dirty="0"/>
          </a:p>
          <a:p>
            <a:pPr marL="285750" indent="-285750" algn="l">
              <a:buFont typeface="Arial" panose="020B0604020202020204" pitchFamily="34" charset="0"/>
              <a:buChar char="•"/>
            </a:pPr>
            <a:r>
              <a:rPr lang="en-US" altLang="zh-CN" sz="1600" dirty="0"/>
              <a:t>The challenges of working with real time stock price/volume/order data is that the data comes in large in volume demanding extremely high distributed computational power. The data embed patterns that are potentially much harder to find and rapidly changing, resulting in the </a:t>
            </a:r>
            <a:r>
              <a:rPr lang="en-US" altLang="zh-CN" sz="1600" i="1" dirty="0"/>
              <a:t>concept drift</a:t>
            </a:r>
            <a:r>
              <a:rPr lang="en-US" altLang="zh-CN" sz="1600" dirty="0"/>
              <a:t> problem. New techniques are also needed to handle online data. </a:t>
            </a:r>
          </a:p>
          <a:p>
            <a:pPr marL="285750" indent="-285750" algn="l">
              <a:buFont typeface="Arial" panose="020B0604020202020204" pitchFamily="34" charset="0"/>
              <a:buChar char="•"/>
            </a:pPr>
            <a:endParaRPr lang="en-US" altLang="zh-CN" sz="1600" dirty="0"/>
          </a:p>
          <a:p>
            <a:pPr algn="l"/>
            <a:endParaRPr lang="en-US" altLang="zh-CN" sz="1800" dirty="0"/>
          </a:p>
          <a:p>
            <a:pPr algn="l"/>
            <a:endParaRPr lang="en-US" altLang="zh-CN" sz="1800" dirty="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980728"/>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457200" indent="-457200" algn="l">
              <a:lnSpc>
                <a:spcPct val="90000"/>
              </a:lnSpc>
              <a:buFont typeface="+mj-lt"/>
              <a:buAutoNum type="arabicPeriod"/>
            </a:pPr>
            <a:endParaRPr lang="en-US" altLang="zh-CN" sz="2000" dirty="0"/>
          </a:p>
        </p:txBody>
      </p:sp>
    </p:spTree>
    <p:extLst>
      <p:ext uri="{BB962C8B-B14F-4D97-AF65-F5344CB8AC3E}">
        <p14:creationId xmlns:p14="http://schemas.microsoft.com/office/powerpoint/2010/main" val="10456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Machine Learning in Investment Banking</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r>
              <a:rPr lang="en-US" altLang="zh-CN" sz="1600" dirty="0"/>
              <a:t>Here’s a brief round-up of some of the more well known machine learning applications in the investment banking industry. </a:t>
            </a:r>
          </a:p>
          <a:p>
            <a:pPr algn="l"/>
            <a:endParaRPr lang="en-US" altLang="zh-CN" sz="1600" dirty="0"/>
          </a:p>
          <a:p>
            <a:pPr marL="285750" indent="-285750" algn="l">
              <a:buFont typeface="Arial" panose="020B0604020202020204" pitchFamily="34" charset="0"/>
              <a:buChar char="•"/>
            </a:pPr>
            <a:r>
              <a:rPr lang="en-US" altLang="zh-CN" sz="1600" i="1" dirty="0" err="1" smtClean="0"/>
              <a:t>BarclayHedge</a:t>
            </a:r>
            <a:r>
              <a:rPr lang="en-US" altLang="zh-CN" sz="1600" dirty="0" smtClean="0"/>
              <a:t> </a:t>
            </a:r>
            <a:r>
              <a:rPr lang="en-US" altLang="zh-CN" sz="1600" dirty="0"/>
              <a:t>Poll in July 2018 found that 56% of hedge funds polled said they used machine learning in their investment process, up from 20% a year earlier. Among them two thirds said they relied on these quantitative techniques for idea generation and 58% said they used them for portfolio construction. [1]</a:t>
            </a:r>
          </a:p>
          <a:p>
            <a:pPr algn="l"/>
            <a:endParaRPr lang="en-US" altLang="zh-CN" sz="1600" dirty="0"/>
          </a:p>
          <a:p>
            <a:pPr marL="285750" indent="-285750" algn="l">
              <a:buFont typeface="Arial" panose="020B0604020202020204" pitchFamily="34" charset="0"/>
              <a:buChar char="•"/>
            </a:pPr>
            <a:r>
              <a:rPr lang="en-US" altLang="zh-CN" sz="1600" dirty="0"/>
              <a:t>Man AHL is using machine learning to optimize trade executions. By using historical data on how much commissions were paid through different execution channels they can find optimized ways to route their orders to the most cost effective stock brokers/exchanges. [2]</a:t>
            </a:r>
          </a:p>
          <a:p>
            <a:pPr algn="l"/>
            <a:endParaRPr lang="en-US" altLang="zh-CN" sz="1600" dirty="0"/>
          </a:p>
          <a:p>
            <a:pPr marL="285750" indent="-285750" algn="l">
              <a:buFont typeface="Arial" panose="020B0604020202020204" pitchFamily="34" charset="0"/>
              <a:buChar char="•"/>
            </a:pPr>
            <a:r>
              <a:rPr lang="en-US" altLang="zh-CN" sz="1600" dirty="0"/>
              <a:t>ING launched a tool called Katana in Dec 2017 which uses predictive analysis to help traders decide what price to quote when buying or selling bonds for clients, based on historic data and real time data. [2]</a:t>
            </a:r>
          </a:p>
          <a:p>
            <a:pPr marL="285750" indent="-285750" algn="l">
              <a:buFont typeface="Arial" panose="020B0604020202020204" pitchFamily="34" charset="0"/>
              <a:buChar char="•"/>
            </a:pPr>
            <a:endParaRPr lang="en-US" altLang="zh-CN" sz="1600" dirty="0"/>
          </a:p>
          <a:p>
            <a:pPr algn="l"/>
            <a:endParaRPr lang="en-US" altLang="zh-CN" sz="1600" dirty="0"/>
          </a:p>
          <a:p>
            <a:pPr algn="l"/>
            <a:endParaRPr lang="en-US" altLang="zh-CN" sz="1800" dirty="0"/>
          </a:p>
          <a:p>
            <a:pPr algn="l"/>
            <a:endParaRPr lang="en-US" altLang="zh-CN" sz="1800" dirty="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980728"/>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457200" indent="-457200" algn="l">
              <a:lnSpc>
                <a:spcPct val="90000"/>
              </a:lnSpc>
              <a:buFont typeface="+mj-lt"/>
              <a:buAutoNum type="arabicPeriod"/>
            </a:pPr>
            <a:endParaRPr lang="en-US" altLang="zh-CN" sz="2000" dirty="0"/>
          </a:p>
        </p:txBody>
      </p:sp>
    </p:spTree>
    <p:extLst>
      <p:ext uri="{BB962C8B-B14F-4D97-AF65-F5344CB8AC3E}">
        <p14:creationId xmlns:p14="http://schemas.microsoft.com/office/powerpoint/2010/main" val="39749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a:t>Stock Movements after Earnings Release</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endParaRPr lang="en-US" altLang="zh-CN" sz="1800"/>
          </a:p>
          <a:p>
            <a:pPr algn="l"/>
            <a:endParaRPr lang="en-US" altLang="zh-CN" sz="1800"/>
          </a:p>
          <a:p>
            <a:pPr algn="l"/>
            <a:endParaRPr lang="en-US" altLang="zh-CN" sz="180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1052513"/>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lnSpc>
                <a:spcPct val="90000"/>
              </a:lnSpc>
            </a:pPr>
            <a:r>
              <a:rPr lang="en-US" altLang="zh-CN" sz="2000" dirty="0"/>
              <a:t>Seemingly </a:t>
            </a:r>
            <a:r>
              <a:rPr lang="en-US" altLang="zh-CN" sz="2000" dirty="0" err="1"/>
              <a:t>patternless</a:t>
            </a:r>
            <a:r>
              <a:rPr lang="en-US" altLang="zh-CN" sz="2000" dirty="0"/>
              <a:t> stock movements after earnings release:</a:t>
            </a:r>
          </a:p>
          <a:p>
            <a:pPr algn="l">
              <a:lnSpc>
                <a:spcPct val="90000"/>
              </a:lnSpc>
            </a:pPr>
            <a:endParaRPr lang="en-US" altLang="zh-CN" sz="2000" dirty="0"/>
          </a:p>
          <a:p>
            <a:pPr lvl="1" algn="l">
              <a:lnSpc>
                <a:spcPct val="90000"/>
              </a:lnSpc>
              <a:buFontTx/>
              <a:buChar char="–"/>
            </a:pPr>
            <a:r>
              <a:rPr lang="en-US" altLang="zh-CN" sz="1800" dirty="0"/>
              <a:t> On 24 Oct 2018, AMD reported a 67% jump in net income for the third quarter helped by high revenue and lower cost of sales. Its revenue grew to $1.65 billion, 40% more than the same quarter in 2017, but the market had expected its revenue to be slightly more, at $1.7billion. The stock price plummeted 22.5%.</a:t>
            </a:r>
          </a:p>
          <a:p>
            <a:pPr lvl="1" algn="l">
              <a:lnSpc>
                <a:spcPct val="90000"/>
              </a:lnSpc>
            </a:pPr>
            <a:endParaRPr lang="en-US" altLang="zh-CN" sz="1800" dirty="0"/>
          </a:p>
          <a:p>
            <a:pPr lvl="1" algn="l">
              <a:lnSpc>
                <a:spcPct val="90000"/>
              </a:lnSpc>
              <a:buFontTx/>
              <a:buChar char="–"/>
            </a:pPr>
            <a:r>
              <a:rPr lang="en-US" altLang="zh-CN" sz="1800" dirty="0"/>
              <a:t> On 30 Jan 2019, AMD reported its fourth quarter revenue at $1.42 billion, a modest 6% increase over a year ago, and once again less than market’s earlier expectation. However, its price popped 10% after the news and extended the breakout to nearly 20% up at the end of the day. </a:t>
            </a:r>
          </a:p>
          <a:p>
            <a:pPr algn="l">
              <a:lnSpc>
                <a:spcPct val="90000"/>
              </a:lnSpc>
            </a:pPr>
            <a:endParaRPr lang="en-US" altLang="zh-CN" sz="2000" dirty="0"/>
          </a:p>
          <a:p>
            <a:pPr algn="l">
              <a:lnSpc>
                <a:spcPct val="90000"/>
              </a:lnSpc>
            </a:pPr>
            <a:r>
              <a:rPr lang="en-US" altLang="zh-CN" sz="2000" dirty="0"/>
              <a:t>Stock movement post earnings release is not only impacted by the event (earnings data) on its own but also </a:t>
            </a:r>
            <a:r>
              <a:rPr lang="en-US" altLang="zh-CN" sz="2000" dirty="0" smtClean="0"/>
              <a:t>by current </a:t>
            </a:r>
            <a:r>
              <a:rPr lang="en-US" altLang="zh-CN" sz="2000" dirty="0"/>
              <a:t>market conditions, investor’s sentiments, current quarter’s performance with respect to previous quarters, and </a:t>
            </a:r>
            <a:r>
              <a:rPr lang="en-US" altLang="zh-CN" sz="2000" dirty="0" smtClean="0"/>
              <a:t>many others</a:t>
            </a:r>
            <a:r>
              <a:rPr lang="en-US" altLang="zh-CN" sz="2000" dirty="0"/>
              <a:t>.</a:t>
            </a:r>
          </a:p>
          <a:p>
            <a:pPr algn="l">
              <a:lnSpc>
                <a:spcPct val="90000"/>
              </a:lnSpc>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39408AFB-9061-4D9D-915B-40103E5D9703}"/>
              </a:ext>
            </a:extLst>
          </p:cNvPr>
          <p:cNvSpPr>
            <a:spLocks noGrp="1" noChangeArrowheads="1"/>
          </p:cNvSpPr>
          <p:nvPr>
            <p:ph type="ctrTitle"/>
          </p:nvPr>
        </p:nvSpPr>
        <p:spPr>
          <a:xfrm>
            <a:off x="611188" y="476250"/>
            <a:ext cx="7772400" cy="431800"/>
          </a:xfrm>
        </p:spPr>
        <p:txBody>
          <a:bodyPr anchor="ctr"/>
          <a:lstStyle/>
          <a:p>
            <a:r>
              <a:rPr lang="en-US" altLang="zh-CN" sz="2000" dirty="0"/>
              <a:t>Inputs and Outputs of Modelling Earnings </a:t>
            </a:r>
            <a:r>
              <a:rPr lang="en-US" altLang="zh-CN" sz="2000" dirty="0" smtClean="0"/>
              <a:t>Impacts on Stock Price Movements</a:t>
            </a:r>
            <a:endParaRPr lang="en-US" altLang="zh-CN" sz="2000" dirty="0"/>
          </a:p>
        </p:txBody>
      </p:sp>
      <p:sp>
        <p:nvSpPr>
          <p:cNvPr id="10243" name="Rectangle 3">
            <a:extLst>
              <a:ext uri="{FF2B5EF4-FFF2-40B4-BE49-F238E27FC236}">
                <a16:creationId xmlns="" xmlns:a16="http://schemas.microsoft.com/office/drawing/2014/main" id="{DC595D73-47DD-4BF2-800D-46693C59E2F9}"/>
              </a:ext>
            </a:extLst>
          </p:cNvPr>
          <p:cNvSpPr>
            <a:spLocks noGrp="1" noChangeArrowheads="1"/>
          </p:cNvSpPr>
          <p:nvPr>
            <p:ph type="subTitle" idx="1"/>
          </p:nvPr>
        </p:nvSpPr>
        <p:spPr>
          <a:xfrm>
            <a:off x="611188" y="1052513"/>
            <a:ext cx="7777162" cy="5040312"/>
          </a:xfrm>
        </p:spPr>
        <p:txBody>
          <a:bodyPr/>
          <a:lstStyle/>
          <a:p>
            <a:pPr algn="l"/>
            <a:endParaRPr lang="en-US" altLang="zh-CN" sz="1800" dirty="0"/>
          </a:p>
          <a:p>
            <a:pPr algn="l"/>
            <a:endParaRPr lang="en-US" altLang="zh-CN" sz="1800" dirty="0"/>
          </a:p>
          <a:p>
            <a:pPr algn="l"/>
            <a:endParaRPr lang="en-US" altLang="zh-CN" sz="1800" dirty="0"/>
          </a:p>
        </p:txBody>
      </p:sp>
      <p:sp>
        <p:nvSpPr>
          <p:cNvPr id="2" name="Rectangle: Rounded Corners 1">
            <a:extLst>
              <a:ext uri="{FF2B5EF4-FFF2-40B4-BE49-F238E27FC236}">
                <a16:creationId xmlns="" xmlns:a16="http://schemas.microsoft.com/office/drawing/2014/main" id="{2C957039-30AE-46CE-845C-8DF344C0A389}"/>
              </a:ext>
            </a:extLst>
          </p:cNvPr>
          <p:cNvSpPr/>
          <p:nvPr/>
        </p:nvSpPr>
        <p:spPr>
          <a:xfrm>
            <a:off x="634921" y="1012721"/>
            <a:ext cx="3024336" cy="936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Earnings Report Data</a:t>
            </a:r>
          </a:p>
          <a:p>
            <a:pPr algn="ctr"/>
            <a:r>
              <a:rPr lang="en-GB" sz="1200" dirty="0"/>
              <a:t>All main items from Balance Sheet, Income Statement and Cash Flow Statement + major accounting ratios</a:t>
            </a:r>
          </a:p>
        </p:txBody>
      </p:sp>
      <p:sp>
        <p:nvSpPr>
          <p:cNvPr id="5" name="Rectangle: Rounded Corners 4">
            <a:extLst>
              <a:ext uri="{FF2B5EF4-FFF2-40B4-BE49-F238E27FC236}">
                <a16:creationId xmlns="" xmlns:a16="http://schemas.microsoft.com/office/drawing/2014/main" id="{EE0A531F-E1BC-410B-9019-3D73C244765A}"/>
              </a:ext>
            </a:extLst>
          </p:cNvPr>
          <p:cNvSpPr/>
          <p:nvPr/>
        </p:nvSpPr>
        <p:spPr>
          <a:xfrm>
            <a:off x="646685" y="2077396"/>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Current Earnings vs market expectations</a:t>
            </a:r>
            <a:endParaRPr lang="en-GB" sz="1200" dirty="0"/>
          </a:p>
        </p:txBody>
      </p:sp>
      <p:sp>
        <p:nvSpPr>
          <p:cNvPr id="6" name="Rectangle: Rounded Corners 5">
            <a:extLst>
              <a:ext uri="{FF2B5EF4-FFF2-40B4-BE49-F238E27FC236}">
                <a16:creationId xmlns="" xmlns:a16="http://schemas.microsoft.com/office/drawing/2014/main" id="{DFA50DAC-D750-4043-80EA-93BBDABC2B24}"/>
              </a:ext>
            </a:extLst>
          </p:cNvPr>
          <p:cNvSpPr/>
          <p:nvPr/>
        </p:nvSpPr>
        <p:spPr>
          <a:xfrm>
            <a:off x="634921" y="2668183"/>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Company’s forward guidance</a:t>
            </a:r>
            <a:endParaRPr lang="en-GB" sz="1200" dirty="0"/>
          </a:p>
        </p:txBody>
      </p:sp>
      <p:sp>
        <p:nvSpPr>
          <p:cNvPr id="7" name="Rectangle: Rounded Corners 6">
            <a:extLst>
              <a:ext uri="{FF2B5EF4-FFF2-40B4-BE49-F238E27FC236}">
                <a16:creationId xmlns="" xmlns:a16="http://schemas.microsoft.com/office/drawing/2014/main" id="{7FFDC1C7-AD4B-44FA-8C39-FA1AECDC90AA}"/>
              </a:ext>
            </a:extLst>
          </p:cNvPr>
          <p:cNvSpPr/>
          <p:nvPr/>
        </p:nvSpPr>
        <p:spPr>
          <a:xfrm>
            <a:off x="620722" y="3243077"/>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Stock time series data from weeks before until earnings release</a:t>
            </a:r>
            <a:endParaRPr lang="en-GB" sz="1200" dirty="0"/>
          </a:p>
        </p:txBody>
      </p:sp>
      <p:sp>
        <p:nvSpPr>
          <p:cNvPr id="8" name="Rectangle: Rounded Corners 7">
            <a:extLst>
              <a:ext uri="{FF2B5EF4-FFF2-40B4-BE49-F238E27FC236}">
                <a16:creationId xmlns="" xmlns:a16="http://schemas.microsoft.com/office/drawing/2014/main" id="{1D3DD33E-3AC5-4E57-88B8-FFB4913E9197}"/>
              </a:ext>
            </a:extLst>
          </p:cNvPr>
          <p:cNvSpPr/>
          <p:nvPr/>
        </p:nvSpPr>
        <p:spPr>
          <a:xfrm>
            <a:off x="625387" y="4350064"/>
            <a:ext cx="3024336" cy="73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Stock’s key momentum indicators</a:t>
            </a:r>
          </a:p>
          <a:p>
            <a:pPr algn="ctr"/>
            <a:r>
              <a:rPr lang="en-GB" sz="1200" dirty="0"/>
              <a:t>RSI 9 day, RSI 30 day, 5 day moving average (DMA) vs 200 DMA, 5 DMA vs 10 DMA</a:t>
            </a:r>
          </a:p>
        </p:txBody>
      </p:sp>
      <p:sp>
        <p:nvSpPr>
          <p:cNvPr id="9" name="Rectangle: Rounded Corners 8">
            <a:extLst>
              <a:ext uri="{FF2B5EF4-FFF2-40B4-BE49-F238E27FC236}">
                <a16:creationId xmlns="" xmlns:a16="http://schemas.microsoft.com/office/drawing/2014/main" id="{AB3C27E3-E691-4006-905E-95C11D7A466F}"/>
              </a:ext>
            </a:extLst>
          </p:cNvPr>
          <p:cNvSpPr/>
          <p:nvPr/>
        </p:nvSpPr>
        <p:spPr>
          <a:xfrm>
            <a:off x="611188" y="5200606"/>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Level of key market indexes such as S&amp;P 500 index</a:t>
            </a:r>
            <a:endParaRPr lang="en-GB" sz="1200" dirty="0"/>
          </a:p>
        </p:txBody>
      </p:sp>
      <p:sp>
        <p:nvSpPr>
          <p:cNvPr id="10" name="Rectangle: Rounded Corners 9">
            <a:extLst>
              <a:ext uri="{FF2B5EF4-FFF2-40B4-BE49-F238E27FC236}">
                <a16:creationId xmlns="" xmlns:a16="http://schemas.microsoft.com/office/drawing/2014/main" id="{29F54424-3A80-4107-A4DC-CDEC9D124408}"/>
              </a:ext>
            </a:extLst>
          </p:cNvPr>
          <p:cNvSpPr/>
          <p:nvPr/>
        </p:nvSpPr>
        <p:spPr>
          <a:xfrm>
            <a:off x="611188" y="5792089"/>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Stock’s Cumulated Abnormal Returns days after earnings release</a:t>
            </a:r>
            <a:endParaRPr lang="en-GB" sz="1200" dirty="0"/>
          </a:p>
        </p:txBody>
      </p:sp>
      <p:sp>
        <p:nvSpPr>
          <p:cNvPr id="11" name="Rectangle: Rounded Corners 10">
            <a:extLst>
              <a:ext uri="{FF2B5EF4-FFF2-40B4-BE49-F238E27FC236}">
                <a16:creationId xmlns="" xmlns:a16="http://schemas.microsoft.com/office/drawing/2014/main" id="{F3AFDE67-D743-43AD-9C2E-AB675A45E3E8}"/>
              </a:ext>
            </a:extLst>
          </p:cNvPr>
          <p:cNvSpPr/>
          <p:nvPr/>
        </p:nvSpPr>
        <p:spPr>
          <a:xfrm>
            <a:off x="611188" y="3775814"/>
            <a:ext cx="3024336" cy="446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Stock’s trading volume before and after earnings release</a:t>
            </a:r>
            <a:endParaRPr lang="en-GB" sz="1200" dirty="0"/>
          </a:p>
        </p:txBody>
      </p:sp>
      <p:sp>
        <p:nvSpPr>
          <p:cNvPr id="3" name="Arrow: Left-Right-Up 2">
            <a:extLst>
              <a:ext uri="{FF2B5EF4-FFF2-40B4-BE49-F238E27FC236}">
                <a16:creationId xmlns="" xmlns:a16="http://schemas.microsoft.com/office/drawing/2014/main" id="{AF44940C-3645-4C76-9CCF-FE8092912402}"/>
              </a:ext>
            </a:extLst>
          </p:cNvPr>
          <p:cNvSpPr/>
          <p:nvPr/>
        </p:nvSpPr>
        <p:spPr>
          <a:xfrm rot="5400000">
            <a:off x="2152768" y="3183937"/>
            <a:ext cx="4392712" cy="85039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 xmlns:a16="http://schemas.microsoft.com/office/drawing/2014/main" id="{F8799774-0895-4E09-A922-7F9A82343031}"/>
              </a:ext>
            </a:extLst>
          </p:cNvPr>
          <p:cNvSpPr/>
          <p:nvPr/>
        </p:nvSpPr>
        <p:spPr>
          <a:xfrm>
            <a:off x="4825319" y="2660662"/>
            <a:ext cx="1583716" cy="205696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Supervised models:</a:t>
            </a:r>
          </a:p>
          <a:p>
            <a:pPr algn="ctr"/>
            <a:r>
              <a:rPr lang="en-GB" sz="1400" b="1" dirty="0"/>
              <a:t> </a:t>
            </a:r>
          </a:p>
          <a:p>
            <a:pPr algn="ctr"/>
            <a:r>
              <a:rPr lang="en-GB" sz="1400" dirty="0"/>
              <a:t>Multilayer </a:t>
            </a:r>
            <a:r>
              <a:rPr lang="en-GB" sz="1400" dirty="0" err="1"/>
              <a:t>Peceptron</a:t>
            </a:r>
            <a:r>
              <a:rPr lang="en-GB" sz="1400" dirty="0"/>
              <a:t>,</a:t>
            </a:r>
          </a:p>
          <a:p>
            <a:pPr algn="ctr"/>
            <a:r>
              <a:rPr lang="en-GB" sz="1400" dirty="0" err="1"/>
              <a:t>XGBoost</a:t>
            </a:r>
            <a:r>
              <a:rPr lang="en-GB" sz="1400" dirty="0"/>
              <a:t>, </a:t>
            </a:r>
          </a:p>
          <a:p>
            <a:pPr algn="ctr"/>
            <a:r>
              <a:rPr lang="en-GB" sz="1400" dirty="0"/>
              <a:t>Support Vector Machine with kernels</a:t>
            </a:r>
          </a:p>
        </p:txBody>
      </p:sp>
      <p:sp>
        <p:nvSpPr>
          <p:cNvPr id="12" name="Arrow: Right 11">
            <a:extLst>
              <a:ext uri="{FF2B5EF4-FFF2-40B4-BE49-F238E27FC236}">
                <a16:creationId xmlns="" xmlns:a16="http://schemas.microsoft.com/office/drawing/2014/main" id="{28D1666D-FA4D-4CEF-B36E-338A132425CC}"/>
              </a:ext>
            </a:extLst>
          </p:cNvPr>
          <p:cNvSpPr/>
          <p:nvPr/>
        </p:nvSpPr>
        <p:spPr>
          <a:xfrm>
            <a:off x="6568406" y="3491176"/>
            <a:ext cx="523874" cy="395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 xmlns:a16="http://schemas.microsoft.com/office/drawing/2014/main" id="{832B2F8D-FCEF-47FC-912A-12E3EDADE008}"/>
              </a:ext>
            </a:extLst>
          </p:cNvPr>
          <p:cNvSpPr/>
          <p:nvPr/>
        </p:nvSpPr>
        <p:spPr>
          <a:xfrm>
            <a:off x="7251651" y="2996953"/>
            <a:ext cx="1425103" cy="144016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Regression and Classification;</a:t>
            </a:r>
          </a:p>
          <a:p>
            <a:pPr algn="ctr"/>
            <a:r>
              <a:rPr lang="en-GB" sz="1400" b="1" dirty="0"/>
              <a:t>Multi- day forecast</a:t>
            </a:r>
            <a:endParaRPr lang="en-GB"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High Level Model Architecture</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endParaRPr lang="en-US" altLang="zh-CN" sz="1800" dirty="0"/>
          </a:p>
          <a:p>
            <a:pPr algn="l"/>
            <a:endParaRPr lang="en-US" altLang="zh-CN" sz="1800" dirty="0"/>
          </a:p>
          <a:p>
            <a:pPr algn="l"/>
            <a:endParaRPr lang="en-US" altLang="zh-CN" sz="1800" dirty="0"/>
          </a:p>
        </p:txBody>
      </p:sp>
      <p:sp>
        <p:nvSpPr>
          <p:cNvPr id="2" name="Oval 1">
            <a:extLst>
              <a:ext uri="{FF2B5EF4-FFF2-40B4-BE49-F238E27FC236}">
                <a16:creationId xmlns="" xmlns:a16="http://schemas.microsoft.com/office/drawing/2014/main" id="{4BE88481-DFB1-4459-AD79-BDE5A8A62DF7}"/>
              </a:ext>
            </a:extLst>
          </p:cNvPr>
          <p:cNvSpPr/>
          <p:nvPr/>
        </p:nvSpPr>
        <p:spPr>
          <a:xfrm>
            <a:off x="1785206" y="1434066"/>
            <a:ext cx="914400" cy="5926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Data Source</a:t>
            </a:r>
          </a:p>
        </p:txBody>
      </p:sp>
      <p:sp>
        <p:nvSpPr>
          <p:cNvPr id="3" name="Rectangle: Rounded Corners 2">
            <a:extLst>
              <a:ext uri="{FF2B5EF4-FFF2-40B4-BE49-F238E27FC236}">
                <a16:creationId xmlns="" xmlns:a16="http://schemas.microsoft.com/office/drawing/2014/main" id="{0A5BF157-00B3-4D4F-885A-C4DCE7CA88CD}"/>
              </a:ext>
            </a:extLst>
          </p:cNvPr>
          <p:cNvSpPr/>
          <p:nvPr/>
        </p:nvSpPr>
        <p:spPr>
          <a:xfrm>
            <a:off x="4571999" y="4075492"/>
            <a:ext cx="1944215" cy="79208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Feature </a:t>
            </a:r>
            <a:r>
              <a:rPr lang="en-GB" sz="1200" b="1" dirty="0" smtClean="0"/>
              <a:t>Selection</a:t>
            </a:r>
            <a:endParaRPr lang="en-GB" sz="1200" b="1" dirty="0"/>
          </a:p>
          <a:p>
            <a:pPr algn="ctr"/>
            <a:r>
              <a:rPr lang="en-GB" sz="1200" dirty="0"/>
              <a:t>Genetic Algorithm + </a:t>
            </a:r>
          </a:p>
          <a:p>
            <a:pPr algn="ctr"/>
            <a:r>
              <a:rPr lang="en-GB" sz="1200" dirty="0"/>
              <a:t>k-fold cross validation</a:t>
            </a:r>
          </a:p>
        </p:txBody>
      </p:sp>
      <p:sp>
        <p:nvSpPr>
          <p:cNvPr id="5" name="Rectangle 4">
            <a:extLst>
              <a:ext uri="{FF2B5EF4-FFF2-40B4-BE49-F238E27FC236}">
                <a16:creationId xmlns="" xmlns:a16="http://schemas.microsoft.com/office/drawing/2014/main" id="{F9297C0A-E2FF-42C0-88F9-5E5FC9409730}"/>
              </a:ext>
            </a:extLst>
          </p:cNvPr>
          <p:cNvSpPr/>
          <p:nvPr/>
        </p:nvSpPr>
        <p:spPr>
          <a:xfrm>
            <a:off x="838250" y="2384366"/>
            <a:ext cx="2808312" cy="56147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Company level earnings data transformation based on Vertical Analysis and Ratio Analysis ideas</a:t>
            </a:r>
          </a:p>
        </p:txBody>
      </p:sp>
      <p:sp>
        <p:nvSpPr>
          <p:cNvPr id="9" name="Rectangle 8">
            <a:extLst>
              <a:ext uri="{FF2B5EF4-FFF2-40B4-BE49-F238E27FC236}">
                <a16:creationId xmlns="" xmlns:a16="http://schemas.microsoft.com/office/drawing/2014/main" id="{597F438C-4CB8-4CFA-8AF8-F0D94916BED4}"/>
              </a:ext>
            </a:extLst>
          </p:cNvPr>
          <p:cNvSpPr/>
          <p:nvPr/>
        </p:nvSpPr>
        <p:spPr>
          <a:xfrm>
            <a:off x="838250" y="3389904"/>
            <a:ext cx="2808312" cy="3357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Company level earning data </a:t>
            </a:r>
            <a:r>
              <a:rPr lang="en-GB" sz="1100" dirty="0" err="1" smtClean="0"/>
              <a:t>preprocessing</a:t>
            </a:r>
            <a:endParaRPr lang="en-GB" sz="1100" dirty="0"/>
          </a:p>
        </p:txBody>
      </p:sp>
      <p:sp>
        <p:nvSpPr>
          <p:cNvPr id="10" name="Rectangle 9">
            <a:extLst>
              <a:ext uri="{FF2B5EF4-FFF2-40B4-BE49-F238E27FC236}">
                <a16:creationId xmlns="" xmlns:a16="http://schemas.microsoft.com/office/drawing/2014/main" id="{E5E5A686-215B-4A7B-8934-A80EA718C497}"/>
              </a:ext>
            </a:extLst>
          </p:cNvPr>
          <p:cNvSpPr/>
          <p:nvPr/>
        </p:nvSpPr>
        <p:spPr>
          <a:xfrm>
            <a:off x="816546" y="5775090"/>
            <a:ext cx="2808312" cy="3357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Global level earnings data normalization</a:t>
            </a:r>
          </a:p>
        </p:txBody>
      </p:sp>
      <p:sp>
        <p:nvSpPr>
          <p:cNvPr id="11" name="Rectangle 10">
            <a:extLst>
              <a:ext uri="{FF2B5EF4-FFF2-40B4-BE49-F238E27FC236}">
                <a16:creationId xmlns="" xmlns:a16="http://schemas.microsoft.com/office/drawing/2014/main" id="{9C09D8D8-59CB-4FFD-9A81-B74AA5EF1045}"/>
              </a:ext>
            </a:extLst>
          </p:cNvPr>
          <p:cNvSpPr/>
          <p:nvPr/>
        </p:nvSpPr>
        <p:spPr>
          <a:xfrm>
            <a:off x="852246" y="4197583"/>
            <a:ext cx="2808312" cy="3357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Company level outlier data processing</a:t>
            </a:r>
          </a:p>
        </p:txBody>
      </p:sp>
      <p:sp>
        <p:nvSpPr>
          <p:cNvPr id="12" name="Rectangle 11">
            <a:extLst>
              <a:ext uri="{FF2B5EF4-FFF2-40B4-BE49-F238E27FC236}">
                <a16:creationId xmlns="" xmlns:a16="http://schemas.microsoft.com/office/drawing/2014/main" id="{5B46B8AC-9CCE-4C4E-9648-1C2BD117C8E4}"/>
              </a:ext>
            </a:extLst>
          </p:cNvPr>
          <p:cNvSpPr/>
          <p:nvPr/>
        </p:nvSpPr>
        <p:spPr>
          <a:xfrm>
            <a:off x="852246" y="4995308"/>
            <a:ext cx="2808312" cy="3357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Company level missing data processing</a:t>
            </a:r>
          </a:p>
        </p:txBody>
      </p:sp>
      <p:sp>
        <p:nvSpPr>
          <p:cNvPr id="13" name="Rectangle 12">
            <a:extLst>
              <a:ext uri="{FF2B5EF4-FFF2-40B4-BE49-F238E27FC236}">
                <a16:creationId xmlns="" xmlns:a16="http://schemas.microsoft.com/office/drawing/2014/main" id="{BA143069-24C5-4A0B-AAAE-755D392634B9}"/>
              </a:ext>
            </a:extLst>
          </p:cNvPr>
          <p:cNvSpPr/>
          <p:nvPr/>
        </p:nvSpPr>
        <p:spPr>
          <a:xfrm>
            <a:off x="4211960" y="5472610"/>
            <a:ext cx="2808312" cy="6657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Additional feature generation such as quarterly and yearly changes and different forms of cumulative stock returns</a:t>
            </a:r>
          </a:p>
        </p:txBody>
      </p:sp>
      <p:sp>
        <p:nvSpPr>
          <p:cNvPr id="14" name="Rectangle: Rounded Corners 13">
            <a:extLst>
              <a:ext uri="{FF2B5EF4-FFF2-40B4-BE49-F238E27FC236}">
                <a16:creationId xmlns="" xmlns:a16="http://schemas.microsoft.com/office/drawing/2014/main" id="{C34820A5-4EC9-46C4-B391-41083F2926A0}"/>
              </a:ext>
            </a:extLst>
          </p:cNvPr>
          <p:cNvSpPr/>
          <p:nvPr/>
        </p:nvSpPr>
        <p:spPr>
          <a:xfrm>
            <a:off x="4530043" y="2678374"/>
            <a:ext cx="1986171" cy="79208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Model Hyperparameter Tuning</a:t>
            </a:r>
          </a:p>
          <a:p>
            <a:pPr algn="ctr"/>
            <a:r>
              <a:rPr lang="en-GB" sz="1200" dirty="0"/>
              <a:t>Genetic Algorithm + </a:t>
            </a:r>
          </a:p>
          <a:p>
            <a:pPr algn="ctr"/>
            <a:r>
              <a:rPr lang="en-GB" sz="1200" dirty="0"/>
              <a:t>k-fold cross validation</a:t>
            </a:r>
          </a:p>
        </p:txBody>
      </p:sp>
      <p:sp>
        <p:nvSpPr>
          <p:cNvPr id="6" name="Oval 5">
            <a:extLst>
              <a:ext uri="{FF2B5EF4-FFF2-40B4-BE49-F238E27FC236}">
                <a16:creationId xmlns="" xmlns:a16="http://schemas.microsoft.com/office/drawing/2014/main" id="{D8846105-502C-4030-AAFC-D1D7A4362353}"/>
              </a:ext>
            </a:extLst>
          </p:cNvPr>
          <p:cNvSpPr/>
          <p:nvPr/>
        </p:nvSpPr>
        <p:spPr>
          <a:xfrm>
            <a:off x="4713132" y="1309721"/>
            <a:ext cx="1619992" cy="9144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Supervised Models</a:t>
            </a:r>
          </a:p>
        </p:txBody>
      </p:sp>
      <p:sp>
        <p:nvSpPr>
          <p:cNvPr id="7" name="Arrow: Down 6">
            <a:extLst>
              <a:ext uri="{FF2B5EF4-FFF2-40B4-BE49-F238E27FC236}">
                <a16:creationId xmlns="" xmlns:a16="http://schemas.microsoft.com/office/drawing/2014/main" id="{09793562-2F7A-45EA-83C4-893CCE01E050}"/>
              </a:ext>
            </a:extLst>
          </p:cNvPr>
          <p:cNvSpPr/>
          <p:nvPr/>
        </p:nvSpPr>
        <p:spPr>
          <a:xfrm>
            <a:off x="2050055" y="2116109"/>
            <a:ext cx="38470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 xmlns:a16="http://schemas.microsoft.com/office/drawing/2014/main" id="{883E2B2B-F7E4-4AA6-A395-3BEAB4F2585D}"/>
              </a:ext>
            </a:extLst>
          </p:cNvPr>
          <p:cNvSpPr/>
          <p:nvPr/>
        </p:nvSpPr>
        <p:spPr>
          <a:xfrm>
            <a:off x="2050055" y="3070601"/>
            <a:ext cx="38470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 xmlns:a16="http://schemas.microsoft.com/office/drawing/2014/main" id="{381C42D4-DA3F-403A-8DB6-01DB51053570}"/>
              </a:ext>
            </a:extLst>
          </p:cNvPr>
          <p:cNvSpPr/>
          <p:nvPr/>
        </p:nvSpPr>
        <p:spPr>
          <a:xfrm>
            <a:off x="2050055" y="3837096"/>
            <a:ext cx="38470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 xmlns:a16="http://schemas.microsoft.com/office/drawing/2014/main" id="{4F3910AF-0C57-42DF-A8EB-3A22C6E3208B}"/>
              </a:ext>
            </a:extLst>
          </p:cNvPr>
          <p:cNvSpPr/>
          <p:nvPr/>
        </p:nvSpPr>
        <p:spPr>
          <a:xfrm>
            <a:off x="2050055" y="4677761"/>
            <a:ext cx="38470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 xmlns:a16="http://schemas.microsoft.com/office/drawing/2014/main" id="{B36A97CD-0785-49CE-A7DF-72DA74E0894C}"/>
              </a:ext>
            </a:extLst>
          </p:cNvPr>
          <p:cNvSpPr/>
          <p:nvPr/>
        </p:nvSpPr>
        <p:spPr>
          <a:xfrm>
            <a:off x="2050055" y="5444007"/>
            <a:ext cx="38470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 xmlns:a16="http://schemas.microsoft.com/office/drawing/2014/main" id="{4A22CFFD-9FA5-4A74-BB63-988383ED844F}"/>
              </a:ext>
            </a:extLst>
          </p:cNvPr>
          <p:cNvSpPr/>
          <p:nvPr/>
        </p:nvSpPr>
        <p:spPr>
          <a:xfrm>
            <a:off x="3774393" y="5821837"/>
            <a:ext cx="288032" cy="316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Up 14">
            <a:extLst>
              <a:ext uri="{FF2B5EF4-FFF2-40B4-BE49-F238E27FC236}">
                <a16:creationId xmlns="" xmlns:a16="http://schemas.microsoft.com/office/drawing/2014/main" id="{2C8EF529-606A-4BA1-A3AE-8C22F628A0F4}"/>
              </a:ext>
            </a:extLst>
          </p:cNvPr>
          <p:cNvSpPr/>
          <p:nvPr/>
        </p:nvSpPr>
        <p:spPr>
          <a:xfrm>
            <a:off x="5322562" y="5012043"/>
            <a:ext cx="401129" cy="33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Up 23">
            <a:extLst>
              <a:ext uri="{FF2B5EF4-FFF2-40B4-BE49-F238E27FC236}">
                <a16:creationId xmlns="" xmlns:a16="http://schemas.microsoft.com/office/drawing/2014/main" id="{61BD3DCE-AB82-4206-BFCD-B46C43F42957}"/>
              </a:ext>
            </a:extLst>
          </p:cNvPr>
          <p:cNvSpPr/>
          <p:nvPr/>
        </p:nvSpPr>
        <p:spPr>
          <a:xfrm>
            <a:off x="5322562" y="3605119"/>
            <a:ext cx="401129" cy="33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Up 24">
            <a:extLst>
              <a:ext uri="{FF2B5EF4-FFF2-40B4-BE49-F238E27FC236}">
                <a16:creationId xmlns="" xmlns:a16="http://schemas.microsoft.com/office/drawing/2014/main" id="{3A2F15F1-7B9C-4716-A8CE-E3787F1E5922}"/>
              </a:ext>
            </a:extLst>
          </p:cNvPr>
          <p:cNvSpPr/>
          <p:nvPr/>
        </p:nvSpPr>
        <p:spPr>
          <a:xfrm>
            <a:off x="5322562" y="2283390"/>
            <a:ext cx="401129" cy="33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 xmlns:a16="http://schemas.microsoft.com/office/drawing/2014/main" id="{C34155C7-C069-4BBD-9CEC-EB7EE98FBF54}"/>
              </a:ext>
            </a:extLst>
          </p:cNvPr>
          <p:cNvSpPr/>
          <p:nvPr/>
        </p:nvSpPr>
        <p:spPr>
          <a:xfrm>
            <a:off x="7387360" y="1309721"/>
            <a:ext cx="1224136" cy="914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Regression or</a:t>
            </a:r>
          </a:p>
          <a:p>
            <a:pPr algn="ctr"/>
            <a:r>
              <a:rPr lang="en-GB" sz="1100" dirty="0"/>
              <a:t>Classification;</a:t>
            </a:r>
          </a:p>
          <a:p>
            <a:pPr algn="ctr"/>
            <a:r>
              <a:rPr lang="en-GB" sz="1100" dirty="0"/>
              <a:t>Multi-day forecasts</a:t>
            </a:r>
          </a:p>
        </p:txBody>
      </p:sp>
      <p:sp>
        <p:nvSpPr>
          <p:cNvPr id="22" name="Arrow: Right 21">
            <a:extLst>
              <a:ext uri="{FF2B5EF4-FFF2-40B4-BE49-F238E27FC236}">
                <a16:creationId xmlns="" xmlns:a16="http://schemas.microsoft.com/office/drawing/2014/main" id="{E5B0CA15-E381-4E45-850B-31690F80E9C9}"/>
              </a:ext>
            </a:extLst>
          </p:cNvPr>
          <p:cNvSpPr/>
          <p:nvPr/>
        </p:nvSpPr>
        <p:spPr>
          <a:xfrm>
            <a:off x="6644218" y="1599063"/>
            <a:ext cx="432048" cy="33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168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27C47A19-7999-4F7B-B3E8-AEAC786BDBE3}"/>
              </a:ext>
            </a:extLst>
          </p:cNvPr>
          <p:cNvSpPr txBox="1">
            <a:spLocks noChangeArrowheads="1"/>
          </p:cNvSpPr>
          <p:nvPr/>
        </p:nvSpPr>
        <p:spPr bwMode="auto">
          <a:xfrm>
            <a:off x="611560" y="332656"/>
            <a:ext cx="7772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2000" dirty="0"/>
              <a:t>Data Pre-Processing for One Quarter of </a:t>
            </a:r>
            <a:r>
              <a:rPr lang="en-US" altLang="zh-CN" sz="2000" dirty="0" smtClean="0"/>
              <a:t>One </a:t>
            </a:r>
            <a:r>
              <a:rPr lang="en-US" altLang="zh-CN" sz="2000" dirty="0"/>
              <a:t>Company</a:t>
            </a:r>
          </a:p>
        </p:txBody>
      </p:sp>
      <p:graphicFrame>
        <p:nvGraphicFramePr>
          <p:cNvPr id="6" name="Table 5">
            <a:extLst>
              <a:ext uri="{FF2B5EF4-FFF2-40B4-BE49-F238E27FC236}">
                <a16:creationId xmlns="" xmlns:a16="http://schemas.microsoft.com/office/drawing/2014/main" id="{BD199FA9-4D10-43A1-95F4-AECC3F66E7E3}"/>
              </a:ext>
            </a:extLst>
          </p:cNvPr>
          <p:cNvGraphicFramePr>
            <a:graphicFrameLocks noGrp="1"/>
          </p:cNvGraphicFramePr>
          <p:nvPr>
            <p:extLst>
              <p:ext uri="{D42A27DB-BD31-4B8C-83A1-F6EECF244321}">
                <p14:modId xmlns:p14="http://schemas.microsoft.com/office/powerpoint/2010/main" val="757869881"/>
              </p:ext>
            </p:extLst>
          </p:nvPr>
        </p:nvGraphicFramePr>
        <p:xfrm>
          <a:off x="395538" y="1423788"/>
          <a:ext cx="8280918" cy="8458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664294">
                  <a:extLst>
                    <a:ext uri="{9D8B030D-6E8A-4147-A177-3AD203B41FA5}">
                      <a16:colId xmlns="" xmlns:a16="http://schemas.microsoft.com/office/drawing/2014/main" val="448322106"/>
                    </a:ext>
                  </a:extLst>
                </a:gridCol>
                <a:gridCol w="2160240">
                  <a:extLst>
                    <a:ext uri="{9D8B030D-6E8A-4147-A177-3AD203B41FA5}">
                      <a16:colId xmlns="" xmlns:a16="http://schemas.microsoft.com/office/drawing/2014/main" val="705427520"/>
                    </a:ext>
                  </a:extLst>
                </a:gridCol>
                <a:gridCol w="1656184">
                  <a:extLst>
                    <a:ext uri="{9D8B030D-6E8A-4147-A177-3AD203B41FA5}">
                      <a16:colId xmlns="" xmlns:a16="http://schemas.microsoft.com/office/drawing/2014/main" val="1105786771"/>
                    </a:ext>
                  </a:extLst>
                </a:gridCol>
                <a:gridCol w="1800200">
                  <a:extLst>
                    <a:ext uri="{9D8B030D-6E8A-4147-A177-3AD203B41FA5}">
                      <a16:colId xmlns="" xmlns:a16="http://schemas.microsoft.com/office/drawing/2014/main" val="3421933994"/>
                    </a:ext>
                  </a:extLst>
                </a:gridCol>
              </a:tblGrid>
              <a:tr h="500762">
                <a:tc>
                  <a:txBody>
                    <a:bodyPr/>
                    <a:lstStyle/>
                    <a:p>
                      <a:pPr algn="l" fontAlgn="b"/>
                      <a:r>
                        <a:rPr lang="en-US" sz="1100" b="1" i="1" u="none" strike="noStrike" dirty="0">
                          <a:solidFill>
                            <a:schemeClr val="accent6">
                              <a:lumMod val="60000"/>
                              <a:lumOff val="40000"/>
                            </a:schemeClr>
                          </a:solidFill>
                          <a:effectLst/>
                        </a:rPr>
                        <a:t>Income Statement and Cashflow items</a:t>
                      </a:r>
                      <a:endParaRPr lang="en-US" sz="1100" b="1" i="1" u="none" strike="noStrike" dirty="0">
                        <a:solidFill>
                          <a:schemeClr val="accent6">
                            <a:lumMod val="60000"/>
                            <a:lumOff val="40000"/>
                          </a:schemeClr>
                        </a:solidFill>
                        <a:effectLst/>
                        <a:latin typeface="Calibri" panose="020F0502020204030204" pitchFamily="34" charset="0"/>
                      </a:endParaRPr>
                    </a:p>
                    <a:p>
                      <a:pPr algn="l" fontAlgn="t"/>
                      <a:r>
                        <a:rPr lang="en-GB" sz="1100" b="1" u="none" strike="noStrike" dirty="0">
                          <a:effectLst/>
                        </a:rPr>
                        <a:t>Revenue</a:t>
                      </a:r>
                      <a:r>
                        <a:rPr lang="en-GB" sz="1100" u="none" strike="noStrike" dirty="0">
                          <a:effectLst/>
                        </a:rPr>
                        <a:t>: 74599 </a:t>
                      </a:r>
                      <a:br>
                        <a:rPr lang="en-GB" sz="1100" u="none" strike="noStrike" dirty="0">
                          <a:effectLst/>
                        </a:rPr>
                      </a:br>
                      <a:r>
                        <a:rPr lang="en-GB" sz="1100" u="none" strike="noStrike" dirty="0">
                          <a:effectLst/>
                        </a:rPr>
                        <a:t>Net Income: 18024, </a:t>
                      </a:r>
                    </a:p>
                    <a:p>
                      <a:pPr algn="l" fontAlgn="t"/>
                      <a:r>
                        <a:rPr lang="en-GB" sz="1100" u="none" strike="noStrike" dirty="0">
                          <a:effectLst/>
                        </a:rPr>
                        <a:t>Tax: 6392, </a:t>
                      </a:r>
                    </a:p>
                    <a:p>
                      <a:pPr algn="l" fontAlgn="t"/>
                      <a:r>
                        <a:rPr lang="en-GB" sz="1100" u="none" strike="noStrike" dirty="0">
                          <a:effectLst/>
                        </a:rPr>
                        <a:t>NetChangeInCash: 5634, …</a:t>
                      </a:r>
                      <a:endParaRPr lang="en-GB" sz="1100" b="0" i="0" u="none" strike="noStrike" dirty="0">
                        <a:solidFill>
                          <a:srgbClr val="000000"/>
                        </a:solidFill>
                        <a:effectLst/>
                        <a:latin typeface="Calibri" panose="020F0502020204030204" pitchFamily="34" charset="0"/>
                      </a:endParaRPr>
                    </a:p>
                  </a:txBody>
                  <a:tcPr marL="7620" marR="7620" marT="7620" marB="0">
                    <a:solidFill>
                      <a:schemeClr val="accent1"/>
                    </a:solidFill>
                  </a:tcPr>
                </a:tc>
                <a:tc>
                  <a:txBody>
                    <a:bodyPr/>
                    <a:lstStyle/>
                    <a:p>
                      <a:pPr algn="l" fontAlgn="b"/>
                      <a:r>
                        <a:rPr lang="en-GB" sz="1100" b="1" i="1" u="none" strike="noStrike" dirty="0">
                          <a:solidFill>
                            <a:schemeClr val="accent6">
                              <a:lumMod val="60000"/>
                              <a:lumOff val="40000"/>
                            </a:schemeClr>
                          </a:solidFill>
                          <a:effectLst/>
                        </a:rPr>
                        <a:t>Balance Sheet items</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b="1" u="none" strike="noStrike" dirty="0">
                          <a:effectLst/>
                        </a:rPr>
                        <a:t>Asset</a:t>
                      </a:r>
                      <a:r>
                        <a:rPr lang="en-US" sz="1100" u="none" strike="noStrike" dirty="0">
                          <a:effectLst/>
                        </a:rPr>
                        <a:t>: 261894</a:t>
                      </a:r>
                      <a:br>
                        <a:rPr lang="en-US" sz="1100" u="none" strike="noStrike" dirty="0">
                          <a:effectLst/>
                        </a:rPr>
                      </a:br>
                      <a:r>
                        <a:rPr lang="en-US" sz="1100" u="none" strike="noStrike" dirty="0">
                          <a:effectLst/>
                        </a:rPr>
                        <a:t>Equity: 123328, </a:t>
                      </a:r>
                    </a:p>
                    <a:p>
                      <a:pPr algn="l" fontAlgn="t"/>
                      <a:r>
                        <a:rPr lang="en-US" sz="1100" u="none" strike="noStrike" dirty="0">
                          <a:effectLst/>
                        </a:rPr>
                        <a:t>Liability: 138566, ShortTermDebt: 3899, …</a:t>
                      </a:r>
                      <a:endParaRPr lang="en-US" sz="1100" b="0" i="0" u="none" strike="noStrike" dirty="0">
                        <a:solidFill>
                          <a:srgbClr val="000000"/>
                        </a:solidFill>
                        <a:effectLst/>
                        <a:latin typeface="Calibri" panose="020F0502020204030204" pitchFamily="34" charset="0"/>
                      </a:endParaRPr>
                    </a:p>
                  </a:txBody>
                  <a:tcPr marL="7620" marR="7620" marT="7620" marB="0">
                    <a:solidFill>
                      <a:schemeClr val="accent5"/>
                    </a:solidFill>
                  </a:tcPr>
                </a:tc>
                <a:tc>
                  <a:txBody>
                    <a:bodyPr/>
                    <a:lstStyle/>
                    <a:p>
                      <a:pPr algn="l" fontAlgn="ctr"/>
                      <a:r>
                        <a:rPr lang="en-GB" sz="1100" b="1" i="1" u="none" strike="noStrike" dirty="0">
                          <a:solidFill>
                            <a:schemeClr val="accent6">
                              <a:lumMod val="60000"/>
                              <a:lumOff val="40000"/>
                            </a:schemeClr>
                          </a:solidFill>
                          <a:effectLst/>
                        </a:rPr>
                        <a:t>Ratio items</a:t>
                      </a:r>
                    </a:p>
                    <a:p>
                      <a:pPr algn="l" fontAlgn="ctr"/>
                      <a:r>
                        <a:rPr lang="en-US" sz="1100" u="none" strike="noStrike" kern="1200" dirty="0">
                          <a:solidFill>
                            <a:schemeClr val="dk1"/>
                          </a:solidFill>
                          <a:effectLst/>
                          <a:latin typeface="+mn-lt"/>
                          <a:ea typeface="+mn-ea"/>
                          <a:cs typeface="+mn-cs"/>
                        </a:rPr>
                        <a:t>P</a:t>
                      </a:r>
                      <a:r>
                        <a:rPr lang="en-GB" sz="1100" u="none" strike="noStrike" kern="1200" dirty="0">
                          <a:solidFill>
                            <a:schemeClr val="dk1"/>
                          </a:solidFill>
                          <a:effectLst/>
                          <a:latin typeface="+mn-lt"/>
                          <a:ea typeface="+mn-ea"/>
                          <a:cs typeface="+mn-cs"/>
                        </a:rPr>
                        <a:t>/E ratios, </a:t>
                      </a:r>
                    </a:p>
                    <a:p>
                      <a:pPr algn="l" fontAlgn="ctr"/>
                      <a:r>
                        <a:rPr lang="en-GB" sz="1100" u="none" strike="noStrike" kern="1200" dirty="0">
                          <a:solidFill>
                            <a:schemeClr val="dk1"/>
                          </a:solidFill>
                          <a:effectLst/>
                          <a:latin typeface="+mn-lt"/>
                          <a:ea typeface="+mn-ea"/>
                          <a:cs typeface="+mn-cs"/>
                        </a:rPr>
                        <a:t>P/Book ratios,</a:t>
                      </a:r>
                    </a:p>
                    <a:p>
                      <a:pPr algn="l" fontAlgn="ctr"/>
                      <a:r>
                        <a:rPr lang="en-GB" sz="1100" u="none" strike="noStrike" kern="1200" dirty="0">
                          <a:solidFill>
                            <a:schemeClr val="dk1"/>
                          </a:solidFill>
                          <a:effectLst/>
                          <a:latin typeface="+mn-lt"/>
                          <a:ea typeface="+mn-ea"/>
                          <a:cs typeface="+mn-cs"/>
                        </a:rPr>
                        <a:t>Debt/Equity,</a:t>
                      </a:r>
                    </a:p>
                    <a:p>
                      <a:pPr algn="l" fontAlgn="ctr"/>
                      <a:r>
                        <a:rPr lang="en-GB" sz="1100" u="none" strike="noStrike" kern="1200" dirty="0">
                          <a:solidFill>
                            <a:schemeClr val="dk1"/>
                          </a:solidFill>
                          <a:effectLst/>
                          <a:latin typeface="+mn-lt"/>
                          <a:ea typeface="+mn-ea"/>
                          <a:cs typeface="+mn-cs"/>
                        </a:rPr>
                        <a:t>CFO/Liability,.. </a:t>
                      </a:r>
                    </a:p>
                  </a:txBody>
                  <a:tcPr marL="7620" marR="7620" marT="7620" marB="0">
                    <a:solidFill>
                      <a:schemeClr val="bg2">
                        <a:lumMod val="60000"/>
                        <a:lumOff val="40000"/>
                      </a:schemeClr>
                    </a:solidFill>
                  </a:tcPr>
                </a:tc>
                <a:tc>
                  <a:txBody>
                    <a:bodyPr/>
                    <a:lstStyle/>
                    <a:p>
                      <a:pPr algn="l" fontAlgn="b"/>
                      <a:r>
                        <a:rPr lang="en-GB" sz="1100" b="1" i="1" u="none" strike="noStrike" dirty="0">
                          <a:solidFill>
                            <a:schemeClr val="accent6">
                              <a:lumMod val="60000"/>
                              <a:lumOff val="40000"/>
                            </a:schemeClr>
                          </a:solidFill>
                          <a:effectLst/>
                        </a:rPr>
                        <a:t>All other input data</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u="none" strike="noStrike" dirty="0">
                          <a:effectLst/>
                        </a:rPr>
                        <a:t>Technical indicators, Earnings Surprise, Forward Guidance, volume and price time series, …</a:t>
                      </a:r>
                      <a:endParaRPr lang="en-US" sz="1100" b="0" i="0" u="none" strike="noStrike" dirty="0">
                        <a:solidFill>
                          <a:srgbClr val="000000"/>
                        </a:solidFill>
                        <a:effectLst/>
                        <a:latin typeface="Calibri" panose="020F0502020204030204" pitchFamily="34" charset="0"/>
                      </a:endParaRPr>
                    </a:p>
                  </a:txBody>
                  <a:tcPr marL="7620" marR="7620" marT="7620" marB="0">
                    <a:solidFill>
                      <a:schemeClr val="bg2">
                        <a:lumMod val="40000"/>
                        <a:lumOff val="60000"/>
                      </a:schemeClr>
                    </a:solidFill>
                  </a:tcPr>
                </a:tc>
                <a:extLst>
                  <a:ext uri="{0D108BD9-81ED-4DB2-BD59-A6C34878D82A}">
                    <a16:rowId xmlns="" xmlns:a16="http://schemas.microsoft.com/office/drawing/2014/main" val="3836055638"/>
                  </a:ext>
                </a:extLst>
              </a:tr>
            </a:tbl>
          </a:graphicData>
        </a:graphic>
      </p:graphicFrame>
      <p:graphicFrame>
        <p:nvGraphicFramePr>
          <p:cNvPr id="5" name="Table 4">
            <a:extLst>
              <a:ext uri="{FF2B5EF4-FFF2-40B4-BE49-F238E27FC236}">
                <a16:creationId xmlns="" xmlns:a16="http://schemas.microsoft.com/office/drawing/2014/main" id="{F98AD353-B6DF-4144-B089-064AC43D2A9F}"/>
              </a:ext>
            </a:extLst>
          </p:cNvPr>
          <p:cNvGraphicFramePr>
            <a:graphicFrameLocks noGrp="1"/>
          </p:cNvGraphicFramePr>
          <p:nvPr>
            <p:extLst>
              <p:ext uri="{D42A27DB-BD31-4B8C-83A1-F6EECF244321}">
                <p14:modId xmlns:p14="http://schemas.microsoft.com/office/powerpoint/2010/main" val="3169651143"/>
              </p:ext>
            </p:extLst>
          </p:nvPr>
        </p:nvGraphicFramePr>
        <p:xfrm>
          <a:off x="395536" y="2771755"/>
          <a:ext cx="8280920" cy="8458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 xmlns:a16="http://schemas.microsoft.com/office/drawing/2014/main" val="448322106"/>
                    </a:ext>
                  </a:extLst>
                </a:gridCol>
                <a:gridCol w="2160240">
                  <a:extLst>
                    <a:ext uri="{9D8B030D-6E8A-4147-A177-3AD203B41FA5}">
                      <a16:colId xmlns="" xmlns:a16="http://schemas.microsoft.com/office/drawing/2014/main" val="705427520"/>
                    </a:ext>
                  </a:extLst>
                </a:gridCol>
                <a:gridCol w="1656184">
                  <a:extLst>
                    <a:ext uri="{9D8B030D-6E8A-4147-A177-3AD203B41FA5}">
                      <a16:colId xmlns="" xmlns:a16="http://schemas.microsoft.com/office/drawing/2014/main" val="1105786771"/>
                    </a:ext>
                  </a:extLst>
                </a:gridCol>
                <a:gridCol w="1800200">
                  <a:extLst>
                    <a:ext uri="{9D8B030D-6E8A-4147-A177-3AD203B41FA5}">
                      <a16:colId xmlns="" xmlns:a16="http://schemas.microsoft.com/office/drawing/2014/main" val="3421933994"/>
                    </a:ext>
                  </a:extLst>
                </a:gridCol>
              </a:tblGrid>
              <a:tr h="500762">
                <a:tc>
                  <a:txBody>
                    <a:bodyPr/>
                    <a:lstStyle/>
                    <a:p>
                      <a:pPr algn="l" fontAlgn="b"/>
                      <a:r>
                        <a:rPr lang="en-US" sz="1100" b="1" i="1" u="none" strike="noStrike" dirty="0">
                          <a:solidFill>
                            <a:schemeClr val="accent6">
                              <a:lumMod val="60000"/>
                              <a:lumOff val="40000"/>
                            </a:schemeClr>
                          </a:solidFill>
                          <a:effectLst/>
                        </a:rPr>
                        <a:t>Income Statement and Cashflow items</a:t>
                      </a:r>
                      <a:endParaRPr lang="en-US" sz="1100" b="1" i="1" u="none" strike="noStrike" dirty="0">
                        <a:solidFill>
                          <a:schemeClr val="accent6">
                            <a:lumMod val="60000"/>
                            <a:lumOff val="40000"/>
                          </a:schemeClr>
                        </a:solidFill>
                        <a:effectLst/>
                        <a:latin typeface="Calibri" panose="020F0502020204030204" pitchFamily="34" charset="0"/>
                      </a:endParaRPr>
                    </a:p>
                    <a:p>
                      <a:pPr algn="l" fontAlgn="t"/>
                      <a:r>
                        <a:rPr lang="en-GB" sz="1100" b="0" u="none" strike="noStrike" dirty="0">
                          <a:effectLst/>
                        </a:rPr>
                        <a:t>Revenue</a:t>
                      </a:r>
                      <a:r>
                        <a:rPr lang="en-GB" sz="1100" u="none" strike="noStrike" dirty="0">
                          <a:effectLst/>
                        </a:rPr>
                        <a:t>: 74599 </a:t>
                      </a:r>
                      <a:br>
                        <a:rPr lang="en-GB" sz="1100" u="none" strike="noStrike" dirty="0">
                          <a:effectLst/>
                        </a:rPr>
                      </a:br>
                      <a:r>
                        <a:rPr lang="en-GB" sz="1100" u="none" strike="noStrike" dirty="0">
                          <a:effectLst/>
                        </a:rPr>
                        <a:t>Net Income: </a:t>
                      </a:r>
                      <a:r>
                        <a:rPr lang="en-GB" sz="1100" b="1" i="1" u="none" strike="noStrike" dirty="0">
                          <a:effectLst/>
                        </a:rPr>
                        <a:t>24.2%</a:t>
                      </a:r>
                      <a:r>
                        <a:rPr lang="en-GB" sz="1100" u="none" strike="noStrike" dirty="0">
                          <a:effectLst/>
                        </a:rPr>
                        <a:t>, </a:t>
                      </a:r>
                    </a:p>
                    <a:p>
                      <a:pPr algn="l" fontAlgn="t"/>
                      <a:r>
                        <a:rPr lang="en-GB" sz="1100" u="none" strike="noStrike" dirty="0">
                          <a:effectLst/>
                        </a:rPr>
                        <a:t>Tax: </a:t>
                      </a:r>
                      <a:r>
                        <a:rPr lang="en-GB" sz="1100" b="1" i="1" u="none" strike="noStrike" dirty="0">
                          <a:effectLst/>
                        </a:rPr>
                        <a:t>8.6%</a:t>
                      </a:r>
                      <a:r>
                        <a:rPr lang="en-GB" sz="1100" u="none" strike="noStrike" dirty="0">
                          <a:effectLst/>
                        </a:rPr>
                        <a:t>, </a:t>
                      </a:r>
                    </a:p>
                    <a:p>
                      <a:pPr algn="l" fontAlgn="t"/>
                      <a:r>
                        <a:rPr lang="en-GB" sz="1100" u="none" strike="noStrike" dirty="0">
                          <a:effectLst/>
                        </a:rPr>
                        <a:t>NetChangeInCash: </a:t>
                      </a:r>
                      <a:r>
                        <a:rPr lang="en-GB" sz="1100" b="1" i="1" u="none" strike="noStrike" dirty="0">
                          <a:effectLst/>
                        </a:rPr>
                        <a:t>7.6%</a:t>
                      </a:r>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7620" marR="7620" marT="7620" marB="0">
                    <a:solidFill>
                      <a:schemeClr val="accent1"/>
                    </a:solidFill>
                  </a:tcPr>
                </a:tc>
                <a:tc>
                  <a:txBody>
                    <a:bodyPr/>
                    <a:lstStyle/>
                    <a:p>
                      <a:pPr algn="l" fontAlgn="b"/>
                      <a:r>
                        <a:rPr lang="en-GB" sz="1100" b="1" i="1" u="none" strike="noStrike" dirty="0">
                          <a:solidFill>
                            <a:schemeClr val="accent6">
                              <a:lumMod val="60000"/>
                              <a:lumOff val="40000"/>
                            </a:schemeClr>
                          </a:solidFill>
                          <a:effectLst/>
                        </a:rPr>
                        <a:t>Balance Sheet items</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b="0" u="none" strike="noStrike" dirty="0">
                          <a:effectLst/>
                        </a:rPr>
                        <a:t>Asset</a:t>
                      </a:r>
                      <a:r>
                        <a:rPr lang="en-US" sz="1100" u="none" strike="noStrike" dirty="0">
                          <a:effectLst/>
                        </a:rPr>
                        <a:t>: 261894</a:t>
                      </a:r>
                      <a:br>
                        <a:rPr lang="en-US" sz="1100" u="none" strike="noStrike" dirty="0">
                          <a:effectLst/>
                        </a:rPr>
                      </a:br>
                      <a:r>
                        <a:rPr lang="en-US" sz="1100" u="none" strike="noStrike" dirty="0">
                          <a:effectLst/>
                        </a:rPr>
                        <a:t>Equity: </a:t>
                      </a:r>
                      <a:r>
                        <a:rPr lang="en-US" sz="1100" b="1" i="1" u="none" strike="noStrike" dirty="0">
                          <a:effectLst/>
                        </a:rPr>
                        <a:t>47.1%</a:t>
                      </a:r>
                      <a:r>
                        <a:rPr lang="en-US" sz="1100" u="none" strike="noStrike" dirty="0">
                          <a:effectLst/>
                        </a:rPr>
                        <a:t>, </a:t>
                      </a:r>
                    </a:p>
                    <a:p>
                      <a:pPr algn="l" fontAlgn="t"/>
                      <a:r>
                        <a:rPr lang="en-US" sz="1100" u="none" strike="noStrike" dirty="0">
                          <a:effectLst/>
                        </a:rPr>
                        <a:t>Liability: </a:t>
                      </a:r>
                      <a:r>
                        <a:rPr lang="en-US" sz="1100" b="1" i="1" u="none" strike="noStrike" dirty="0">
                          <a:effectLst/>
                        </a:rPr>
                        <a:t>52.9%</a:t>
                      </a:r>
                      <a:r>
                        <a:rPr lang="en-US" sz="1100" u="none" strike="noStrike" dirty="0">
                          <a:effectLst/>
                        </a:rPr>
                        <a:t>, </a:t>
                      </a:r>
                    </a:p>
                    <a:p>
                      <a:pPr algn="l" fontAlgn="t"/>
                      <a:r>
                        <a:rPr lang="en-US" sz="1100" u="none" strike="noStrike" dirty="0">
                          <a:effectLst/>
                        </a:rPr>
                        <a:t>ShortTermDebt: </a:t>
                      </a:r>
                      <a:r>
                        <a:rPr lang="en-US" sz="1100" b="1" i="1" u="none" strike="noStrike" dirty="0">
                          <a:effectLst/>
                        </a:rPr>
                        <a:t>1.5%</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solidFill>
                      <a:schemeClr val="accent5"/>
                    </a:solidFill>
                  </a:tcPr>
                </a:tc>
                <a:tc>
                  <a:txBody>
                    <a:bodyPr/>
                    <a:lstStyle/>
                    <a:p>
                      <a:pPr algn="l" fontAlgn="ctr"/>
                      <a:r>
                        <a:rPr lang="en-GB" sz="1100" b="1" i="1" u="none" strike="noStrike" dirty="0">
                          <a:solidFill>
                            <a:schemeClr val="accent6">
                              <a:lumMod val="60000"/>
                              <a:lumOff val="40000"/>
                            </a:schemeClr>
                          </a:solidFill>
                          <a:effectLst/>
                        </a:rPr>
                        <a:t>Ratio items</a:t>
                      </a:r>
                    </a:p>
                    <a:p>
                      <a:pPr algn="l" fontAlgn="ctr"/>
                      <a:r>
                        <a:rPr lang="en-US" sz="1100" u="none" strike="noStrike" kern="1200" dirty="0">
                          <a:solidFill>
                            <a:schemeClr val="dk1"/>
                          </a:solidFill>
                          <a:effectLst/>
                          <a:latin typeface="+mn-lt"/>
                          <a:ea typeface="+mn-ea"/>
                          <a:cs typeface="+mn-cs"/>
                        </a:rPr>
                        <a:t>P</a:t>
                      </a:r>
                      <a:r>
                        <a:rPr lang="en-GB" sz="1100" u="none" strike="noStrike" kern="1200" dirty="0">
                          <a:solidFill>
                            <a:schemeClr val="dk1"/>
                          </a:solidFill>
                          <a:effectLst/>
                          <a:latin typeface="+mn-lt"/>
                          <a:ea typeface="+mn-ea"/>
                          <a:cs typeface="+mn-cs"/>
                        </a:rPr>
                        <a:t>/E ratios, </a:t>
                      </a:r>
                    </a:p>
                    <a:p>
                      <a:pPr algn="l" fontAlgn="ctr"/>
                      <a:r>
                        <a:rPr lang="en-GB" sz="1100" u="none" strike="noStrike" kern="1200" dirty="0">
                          <a:solidFill>
                            <a:schemeClr val="dk1"/>
                          </a:solidFill>
                          <a:effectLst/>
                          <a:latin typeface="+mn-lt"/>
                          <a:ea typeface="+mn-ea"/>
                          <a:cs typeface="+mn-cs"/>
                        </a:rPr>
                        <a:t>P/Book ratios,</a:t>
                      </a:r>
                    </a:p>
                    <a:p>
                      <a:pPr algn="l" fontAlgn="ctr"/>
                      <a:r>
                        <a:rPr lang="en-GB" sz="1100" u="none" strike="noStrike" kern="1200" dirty="0">
                          <a:solidFill>
                            <a:schemeClr val="dk1"/>
                          </a:solidFill>
                          <a:effectLst/>
                          <a:latin typeface="+mn-lt"/>
                          <a:ea typeface="+mn-ea"/>
                          <a:cs typeface="+mn-cs"/>
                        </a:rPr>
                        <a:t>Debt/Equity,</a:t>
                      </a:r>
                    </a:p>
                    <a:p>
                      <a:pPr algn="l" fontAlgn="ctr"/>
                      <a:r>
                        <a:rPr lang="en-GB" sz="1100" u="none" strike="noStrike" kern="1200" dirty="0">
                          <a:solidFill>
                            <a:schemeClr val="dk1"/>
                          </a:solidFill>
                          <a:effectLst/>
                          <a:latin typeface="+mn-lt"/>
                          <a:ea typeface="+mn-ea"/>
                          <a:cs typeface="+mn-cs"/>
                        </a:rPr>
                        <a:t>CFO/Liability,..</a:t>
                      </a:r>
                      <a:endParaRPr lang="en-GB" sz="1100" b="1" i="1" u="none" strike="noStrike" dirty="0">
                        <a:solidFill>
                          <a:schemeClr val="accent6">
                            <a:lumMod val="60000"/>
                            <a:lumOff val="40000"/>
                          </a:schemeClr>
                        </a:solidFill>
                        <a:effectLst/>
                        <a:latin typeface="Calibri" panose="020F0502020204030204" pitchFamily="34" charset="0"/>
                      </a:endParaRPr>
                    </a:p>
                  </a:txBody>
                  <a:tcPr marL="7620" marR="7620" marT="7620" marB="0">
                    <a:solidFill>
                      <a:schemeClr val="bg2">
                        <a:lumMod val="40000"/>
                        <a:lumOff val="60000"/>
                      </a:schemeClr>
                    </a:solidFill>
                  </a:tcPr>
                </a:tc>
                <a:tc>
                  <a:txBody>
                    <a:bodyPr/>
                    <a:lstStyle/>
                    <a:p>
                      <a:pPr algn="l" fontAlgn="b"/>
                      <a:r>
                        <a:rPr lang="en-GB" sz="1100" b="1" i="1" u="none" strike="noStrike" dirty="0">
                          <a:solidFill>
                            <a:schemeClr val="accent6">
                              <a:lumMod val="60000"/>
                              <a:lumOff val="40000"/>
                            </a:schemeClr>
                          </a:solidFill>
                          <a:effectLst/>
                        </a:rPr>
                        <a:t>All other input data</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u="none" strike="noStrike" dirty="0">
                          <a:effectLst/>
                        </a:rPr>
                        <a:t>Technical indicators, Earnings Surprise, Forward Guidance, volume and price time series, …</a:t>
                      </a:r>
                      <a:endParaRPr lang="en-US" sz="1100" b="0" i="0" u="none" strike="noStrike" dirty="0">
                        <a:solidFill>
                          <a:srgbClr val="000000"/>
                        </a:solidFill>
                        <a:effectLst/>
                        <a:latin typeface="Calibri" panose="020F0502020204030204" pitchFamily="34" charset="0"/>
                      </a:endParaRPr>
                    </a:p>
                  </a:txBody>
                  <a:tcPr marL="7620" marR="7620" marT="7620" marB="0">
                    <a:solidFill>
                      <a:schemeClr val="bg2">
                        <a:lumMod val="40000"/>
                        <a:lumOff val="60000"/>
                      </a:schemeClr>
                    </a:solidFill>
                  </a:tcPr>
                </a:tc>
                <a:extLst>
                  <a:ext uri="{0D108BD9-81ED-4DB2-BD59-A6C34878D82A}">
                    <a16:rowId xmlns="" xmlns:a16="http://schemas.microsoft.com/office/drawing/2014/main" val="3836055638"/>
                  </a:ext>
                </a:extLst>
              </a:tr>
            </a:tbl>
          </a:graphicData>
        </a:graphic>
      </p:graphicFrame>
      <p:sp>
        <p:nvSpPr>
          <p:cNvPr id="3" name="TextBox 2">
            <a:extLst>
              <a:ext uri="{FF2B5EF4-FFF2-40B4-BE49-F238E27FC236}">
                <a16:creationId xmlns="" xmlns:a16="http://schemas.microsoft.com/office/drawing/2014/main" id="{3BA05B03-17CB-4E6D-AA2B-02F542182758}"/>
              </a:ext>
            </a:extLst>
          </p:cNvPr>
          <p:cNvSpPr txBox="1"/>
          <p:nvPr/>
        </p:nvSpPr>
        <p:spPr>
          <a:xfrm>
            <a:off x="323530" y="784391"/>
            <a:ext cx="7772400" cy="461665"/>
          </a:xfrm>
          <a:prstGeom prst="rect">
            <a:avLst/>
          </a:prstGeom>
          <a:noFill/>
        </p:spPr>
        <p:txBody>
          <a:bodyPr wrap="square" rtlCol="0">
            <a:spAutoFit/>
          </a:bodyPr>
          <a:lstStyle/>
          <a:p>
            <a:r>
              <a:rPr lang="en-US" sz="1200" dirty="0"/>
              <a:t>Below are the steps taken to pre-process Apple’s 2015 Q1 earnings report </a:t>
            </a:r>
            <a:r>
              <a:rPr lang="en-US" sz="1200" dirty="0" smtClean="0"/>
              <a:t>data. </a:t>
            </a:r>
            <a:endParaRPr lang="en-US" sz="1200" dirty="0"/>
          </a:p>
          <a:p>
            <a:r>
              <a:rPr lang="en-US" sz="1200" dirty="0"/>
              <a:t>The whole data block below constitutes one input data point of the training data population</a:t>
            </a:r>
            <a:endParaRPr lang="en-GB" sz="1200" dirty="0"/>
          </a:p>
        </p:txBody>
      </p:sp>
      <p:sp>
        <p:nvSpPr>
          <p:cNvPr id="7" name="Arrow: Down 6">
            <a:extLst>
              <a:ext uri="{FF2B5EF4-FFF2-40B4-BE49-F238E27FC236}">
                <a16:creationId xmlns="" xmlns:a16="http://schemas.microsoft.com/office/drawing/2014/main" id="{50040847-2554-409B-A101-3C092958829E}"/>
              </a:ext>
            </a:extLst>
          </p:cNvPr>
          <p:cNvSpPr/>
          <p:nvPr/>
        </p:nvSpPr>
        <p:spPr>
          <a:xfrm>
            <a:off x="4067944" y="2395205"/>
            <a:ext cx="504056" cy="284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 xmlns:a16="http://schemas.microsoft.com/office/drawing/2014/main" id="{6727ACF7-EF5E-4AD8-AF51-9C5F0C15DACF}"/>
              </a:ext>
            </a:extLst>
          </p:cNvPr>
          <p:cNvSpPr txBox="1"/>
          <p:nvPr/>
        </p:nvSpPr>
        <p:spPr>
          <a:xfrm>
            <a:off x="4572000" y="2336864"/>
            <a:ext cx="3523932" cy="400110"/>
          </a:xfrm>
          <a:prstGeom prst="rect">
            <a:avLst/>
          </a:prstGeom>
          <a:noFill/>
        </p:spPr>
        <p:txBody>
          <a:bodyPr wrap="square" rtlCol="0">
            <a:spAutoFit/>
          </a:bodyPr>
          <a:lstStyle/>
          <a:p>
            <a:r>
              <a:rPr lang="en-US" sz="1000" dirty="0">
                <a:solidFill>
                  <a:srgbClr val="FF0000"/>
                </a:solidFill>
              </a:rPr>
              <a:t>Normalization against </a:t>
            </a:r>
            <a:r>
              <a:rPr lang="en-US" sz="1000" dirty="0" smtClean="0">
                <a:solidFill>
                  <a:srgbClr val="FF0000"/>
                </a:solidFill>
              </a:rPr>
              <a:t>the level of either </a:t>
            </a:r>
            <a:r>
              <a:rPr lang="en-US" sz="1000" dirty="0">
                <a:solidFill>
                  <a:srgbClr val="FF0000"/>
                </a:solidFill>
              </a:rPr>
              <a:t>Revenue or </a:t>
            </a:r>
            <a:r>
              <a:rPr lang="en-US" sz="1000" dirty="0" smtClean="0">
                <a:solidFill>
                  <a:srgbClr val="FF0000"/>
                </a:solidFill>
              </a:rPr>
              <a:t>Asset, </a:t>
            </a:r>
            <a:r>
              <a:rPr lang="en-US" sz="1000" dirty="0">
                <a:solidFill>
                  <a:srgbClr val="FF0000"/>
                </a:solidFill>
              </a:rPr>
              <a:t>according to Vertical Analysis</a:t>
            </a:r>
            <a:endParaRPr lang="en-GB" sz="1000" dirty="0">
              <a:solidFill>
                <a:srgbClr val="FF0000"/>
              </a:solidFill>
            </a:endParaRPr>
          </a:p>
        </p:txBody>
      </p:sp>
      <p:graphicFrame>
        <p:nvGraphicFramePr>
          <p:cNvPr id="19" name="Table 18">
            <a:extLst>
              <a:ext uri="{FF2B5EF4-FFF2-40B4-BE49-F238E27FC236}">
                <a16:creationId xmlns="" xmlns:a16="http://schemas.microsoft.com/office/drawing/2014/main" id="{72D08B6D-1F1B-43C8-9254-5929B0306FAB}"/>
              </a:ext>
            </a:extLst>
          </p:cNvPr>
          <p:cNvGraphicFramePr>
            <a:graphicFrameLocks noGrp="1"/>
          </p:cNvGraphicFramePr>
          <p:nvPr>
            <p:extLst>
              <p:ext uri="{D42A27DB-BD31-4B8C-83A1-F6EECF244321}">
                <p14:modId xmlns:p14="http://schemas.microsoft.com/office/powerpoint/2010/main" val="27254716"/>
              </p:ext>
            </p:extLst>
          </p:nvPr>
        </p:nvGraphicFramePr>
        <p:xfrm>
          <a:off x="424461" y="4104876"/>
          <a:ext cx="8251995" cy="8458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635371">
                  <a:extLst>
                    <a:ext uri="{9D8B030D-6E8A-4147-A177-3AD203B41FA5}">
                      <a16:colId xmlns="" xmlns:a16="http://schemas.microsoft.com/office/drawing/2014/main" val="448322106"/>
                    </a:ext>
                  </a:extLst>
                </a:gridCol>
                <a:gridCol w="2160240">
                  <a:extLst>
                    <a:ext uri="{9D8B030D-6E8A-4147-A177-3AD203B41FA5}">
                      <a16:colId xmlns="" xmlns:a16="http://schemas.microsoft.com/office/drawing/2014/main" val="705427520"/>
                    </a:ext>
                  </a:extLst>
                </a:gridCol>
                <a:gridCol w="1656184">
                  <a:extLst>
                    <a:ext uri="{9D8B030D-6E8A-4147-A177-3AD203B41FA5}">
                      <a16:colId xmlns="" xmlns:a16="http://schemas.microsoft.com/office/drawing/2014/main" val="1105786771"/>
                    </a:ext>
                  </a:extLst>
                </a:gridCol>
                <a:gridCol w="1800200">
                  <a:extLst>
                    <a:ext uri="{9D8B030D-6E8A-4147-A177-3AD203B41FA5}">
                      <a16:colId xmlns="" xmlns:a16="http://schemas.microsoft.com/office/drawing/2014/main" val="3421933994"/>
                    </a:ext>
                  </a:extLst>
                </a:gridCol>
              </a:tblGrid>
              <a:tr h="500762">
                <a:tc>
                  <a:txBody>
                    <a:bodyPr/>
                    <a:lstStyle/>
                    <a:p>
                      <a:pPr algn="l" fontAlgn="b"/>
                      <a:r>
                        <a:rPr lang="en-US" sz="1100" b="1" i="1" u="none" strike="noStrike" dirty="0">
                          <a:solidFill>
                            <a:schemeClr val="accent6">
                              <a:lumMod val="60000"/>
                              <a:lumOff val="40000"/>
                            </a:schemeClr>
                          </a:solidFill>
                          <a:effectLst/>
                        </a:rPr>
                        <a:t>Income Statement and Cashflow items</a:t>
                      </a:r>
                      <a:endParaRPr lang="en-US" sz="1100" b="1" i="1" u="none" strike="noStrike" dirty="0">
                        <a:solidFill>
                          <a:schemeClr val="accent6">
                            <a:lumMod val="60000"/>
                            <a:lumOff val="40000"/>
                          </a:schemeClr>
                        </a:solidFill>
                        <a:effectLst/>
                        <a:latin typeface="Calibri" panose="020F0502020204030204" pitchFamily="34" charset="0"/>
                      </a:endParaRPr>
                    </a:p>
                    <a:p>
                      <a:pPr algn="l" fontAlgn="t"/>
                      <a:r>
                        <a:rPr lang="en-GB" sz="1100" b="0" u="none" strike="noStrike" dirty="0">
                          <a:effectLst/>
                        </a:rPr>
                        <a:t>Revenue =&gt; Revenue Quarterly Diff</a:t>
                      </a:r>
                    </a:p>
                    <a:p>
                      <a:pPr algn="l" fontAlgn="t"/>
                      <a:r>
                        <a:rPr lang="en-GB" sz="1100" u="none" strike="noStrike" dirty="0">
                          <a:effectLst/>
                        </a:rPr>
                        <a:t>                     Revenue Yearly Diff</a:t>
                      </a:r>
                      <a:br>
                        <a:rPr lang="en-GB" sz="1100" u="none" strike="noStrike" dirty="0">
                          <a:effectLst/>
                        </a:rPr>
                      </a:br>
                      <a:r>
                        <a:rPr lang="en-GB" sz="1100" u="none" strike="noStrike" dirty="0">
                          <a:effectLst/>
                        </a:rPr>
                        <a:t>Net Income =&gt; Net Income Quarterly Diff</a:t>
                      </a:r>
                    </a:p>
                    <a:p>
                      <a:pPr algn="l" fontAlgn="t"/>
                      <a:r>
                        <a:rPr lang="en-US" sz="1100" u="none" strike="noStrike" dirty="0">
                          <a:effectLst/>
                        </a:rPr>
                        <a:t>                         Net Income Yearly Diff</a:t>
                      </a:r>
                      <a:endParaRPr lang="en-GB" sz="1100" u="none" strike="noStrike" dirty="0">
                        <a:effectLst/>
                      </a:endParaRPr>
                    </a:p>
                  </a:txBody>
                  <a:tcPr marL="7620" marR="7620" marT="7620" marB="0">
                    <a:solidFill>
                      <a:schemeClr val="accent1"/>
                    </a:solidFill>
                  </a:tcPr>
                </a:tc>
                <a:tc>
                  <a:txBody>
                    <a:bodyPr/>
                    <a:lstStyle/>
                    <a:p>
                      <a:pPr algn="l" fontAlgn="b"/>
                      <a:r>
                        <a:rPr lang="en-GB" sz="1100" b="1" i="1" u="none" strike="noStrike" dirty="0">
                          <a:solidFill>
                            <a:schemeClr val="accent6">
                              <a:lumMod val="60000"/>
                              <a:lumOff val="40000"/>
                            </a:schemeClr>
                          </a:solidFill>
                          <a:effectLst/>
                        </a:rPr>
                        <a:t>Balance Sheet items</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b="0" u="none" strike="noStrike" dirty="0">
                          <a:effectLst/>
                        </a:rPr>
                        <a:t>Asset =&gt; Asset Quarterly Diff</a:t>
                      </a:r>
                      <a:r>
                        <a:rPr lang="en-US" sz="1100" u="none" strike="noStrike" dirty="0">
                          <a:effectLst/>
                        </a:rPr>
                        <a:t/>
                      </a:r>
                      <a:br>
                        <a:rPr lang="en-US" sz="1100" u="none" strike="noStrike" dirty="0">
                          <a:effectLst/>
                        </a:rPr>
                      </a:br>
                      <a:r>
                        <a:rPr lang="en-US" sz="1100" u="none" strike="noStrike" dirty="0">
                          <a:effectLst/>
                        </a:rPr>
                        <a:t>                Asset Yearly Diff</a:t>
                      </a:r>
                    </a:p>
                    <a:p>
                      <a:pPr algn="l" fontAlgn="t"/>
                      <a:r>
                        <a:rPr lang="en-US" sz="1100" u="none" strike="noStrike" dirty="0">
                          <a:effectLst/>
                        </a:rPr>
                        <a:t>Liability =&gt; Liability Quarterly Diff</a:t>
                      </a:r>
                    </a:p>
                    <a:p>
                      <a:pPr algn="l" fontAlgn="t"/>
                      <a:r>
                        <a:rPr lang="en-US" sz="1100" u="none" strike="noStrike" dirty="0">
                          <a:effectLst/>
                        </a:rPr>
                        <a:t>                   Liability Yearly Diff</a:t>
                      </a:r>
                    </a:p>
                  </a:txBody>
                  <a:tcPr marL="7620" marR="7620" marT="7620" marB="0">
                    <a:solidFill>
                      <a:schemeClr val="accent5"/>
                    </a:solidFill>
                  </a:tcPr>
                </a:tc>
                <a:tc>
                  <a:txBody>
                    <a:bodyPr/>
                    <a:lstStyle/>
                    <a:p>
                      <a:pPr algn="l" fontAlgn="ctr"/>
                      <a:r>
                        <a:rPr lang="en-GB" sz="1100" b="1" i="1" u="none" strike="noStrike" dirty="0">
                          <a:solidFill>
                            <a:schemeClr val="accent6">
                              <a:lumMod val="60000"/>
                              <a:lumOff val="40000"/>
                            </a:schemeClr>
                          </a:solidFill>
                          <a:effectLst/>
                        </a:rPr>
                        <a:t>Ratio items</a:t>
                      </a:r>
                    </a:p>
                    <a:p>
                      <a:pPr algn="l" fontAlgn="ctr"/>
                      <a:r>
                        <a:rPr lang="en-US" sz="1100" u="none" strike="noStrike" kern="1200" dirty="0">
                          <a:solidFill>
                            <a:schemeClr val="dk1"/>
                          </a:solidFill>
                          <a:effectLst/>
                          <a:latin typeface="+mn-lt"/>
                          <a:ea typeface="+mn-ea"/>
                          <a:cs typeface="+mn-cs"/>
                        </a:rPr>
                        <a:t>P</a:t>
                      </a:r>
                      <a:r>
                        <a:rPr lang="en-GB" sz="1100" u="none" strike="noStrike" kern="1200" dirty="0">
                          <a:solidFill>
                            <a:schemeClr val="dk1"/>
                          </a:solidFill>
                          <a:effectLst/>
                          <a:latin typeface="+mn-lt"/>
                          <a:ea typeface="+mn-ea"/>
                          <a:cs typeface="+mn-cs"/>
                        </a:rPr>
                        <a:t>/E ratios Quarterly Diff, P/E ratios Yearly Diff </a:t>
                      </a:r>
                    </a:p>
                    <a:p>
                      <a:pPr algn="l" fontAlgn="ctr"/>
                      <a:r>
                        <a:rPr lang="en-GB" sz="1100" u="none" strike="noStrike" kern="1200" dirty="0">
                          <a:solidFill>
                            <a:schemeClr val="dk1"/>
                          </a:solidFill>
                          <a:effectLst/>
                          <a:latin typeface="+mn-lt"/>
                          <a:ea typeface="+mn-ea"/>
                          <a:cs typeface="+mn-cs"/>
                        </a:rPr>
                        <a:t>P/B ratios Quarterly Diff, P/B ratios Yearly Diff, …</a:t>
                      </a:r>
                      <a:endParaRPr lang="en-GB" sz="1100" b="1" i="1" u="none" strike="noStrike" dirty="0">
                        <a:solidFill>
                          <a:schemeClr val="accent6">
                            <a:lumMod val="60000"/>
                            <a:lumOff val="40000"/>
                          </a:schemeClr>
                        </a:solidFill>
                        <a:effectLst/>
                        <a:latin typeface="Calibri" panose="020F0502020204030204" pitchFamily="34" charset="0"/>
                      </a:endParaRPr>
                    </a:p>
                  </a:txBody>
                  <a:tcPr marL="7620" marR="7620" marT="7620" marB="0">
                    <a:solidFill>
                      <a:schemeClr val="accent1">
                        <a:lumMod val="90000"/>
                      </a:schemeClr>
                    </a:solidFill>
                  </a:tcPr>
                </a:tc>
                <a:tc>
                  <a:txBody>
                    <a:bodyPr/>
                    <a:lstStyle/>
                    <a:p>
                      <a:pPr algn="l" fontAlgn="b"/>
                      <a:r>
                        <a:rPr lang="en-GB" sz="1100" b="1" i="1" u="none" strike="noStrike" dirty="0">
                          <a:solidFill>
                            <a:schemeClr val="accent6">
                              <a:lumMod val="60000"/>
                              <a:lumOff val="40000"/>
                            </a:schemeClr>
                          </a:solidFill>
                          <a:effectLst/>
                        </a:rPr>
                        <a:t>All other input data</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u="none" strike="noStrike" dirty="0">
                          <a:effectLst/>
                        </a:rPr>
                        <a:t>Technical indicators, Earnings Surprise, Forward Guidance, volume and price time series, …</a:t>
                      </a:r>
                      <a:endParaRPr lang="en-US" sz="1100" b="0" i="0" u="none" strike="noStrike" dirty="0">
                        <a:solidFill>
                          <a:srgbClr val="000000"/>
                        </a:solidFill>
                        <a:effectLst/>
                        <a:latin typeface="Calibri" panose="020F0502020204030204" pitchFamily="34" charset="0"/>
                      </a:endParaRPr>
                    </a:p>
                  </a:txBody>
                  <a:tcPr marL="7620" marR="7620" marT="7620" marB="0">
                    <a:solidFill>
                      <a:schemeClr val="bg2">
                        <a:lumMod val="40000"/>
                        <a:lumOff val="60000"/>
                      </a:schemeClr>
                    </a:solidFill>
                  </a:tcPr>
                </a:tc>
                <a:extLst>
                  <a:ext uri="{0D108BD9-81ED-4DB2-BD59-A6C34878D82A}">
                    <a16:rowId xmlns="" xmlns:a16="http://schemas.microsoft.com/office/drawing/2014/main" val="3836055638"/>
                  </a:ext>
                </a:extLst>
              </a:tr>
            </a:tbl>
          </a:graphicData>
        </a:graphic>
      </p:graphicFrame>
      <p:sp>
        <p:nvSpPr>
          <p:cNvPr id="20" name="Arrow: Down 19">
            <a:extLst>
              <a:ext uri="{FF2B5EF4-FFF2-40B4-BE49-F238E27FC236}">
                <a16:creationId xmlns="" xmlns:a16="http://schemas.microsoft.com/office/drawing/2014/main" id="{D4C81D7A-F90D-48A2-8472-DF1A828BE08C}"/>
              </a:ext>
            </a:extLst>
          </p:cNvPr>
          <p:cNvSpPr/>
          <p:nvPr/>
        </p:nvSpPr>
        <p:spPr>
          <a:xfrm>
            <a:off x="4067943" y="3746806"/>
            <a:ext cx="504056" cy="284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 xmlns:a16="http://schemas.microsoft.com/office/drawing/2014/main" id="{79F71167-B1E1-4F99-977F-7DC52850E38B}"/>
              </a:ext>
            </a:extLst>
          </p:cNvPr>
          <p:cNvSpPr txBox="1"/>
          <p:nvPr/>
        </p:nvSpPr>
        <p:spPr>
          <a:xfrm>
            <a:off x="4600924" y="3670591"/>
            <a:ext cx="3783036" cy="400110"/>
          </a:xfrm>
          <a:prstGeom prst="rect">
            <a:avLst/>
          </a:prstGeom>
          <a:noFill/>
        </p:spPr>
        <p:txBody>
          <a:bodyPr wrap="square" rtlCol="0">
            <a:spAutoFit/>
          </a:bodyPr>
          <a:lstStyle/>
          <a:p>
            <a:r>
              <a:rPr lang="en-US" sz="1000" dirty="0" smtClean="0">
                <a:solidFill>
                  <a:srgbClr val="FF0000"/>
                </a:solidFill>
              </a:rPr>
              <a:t>Turning </a:t>
            </a:r>
            <a:r>
              <a:rPr lang="en-US" sz="1000" dirty="0">
                <a:solidFill>
                  <a:srgbClr val="FF0000"/>
                </a:solidFill>
              </a:rPr>
              <a:t>reported figures into Quarterly Changes and Yearly </a:t>
            </a:r>
            <a:r>
              <a:rPr lang="en-US" sz="1000" dirty="0" smtClean="0">
                <a:solidFill>
                  <a:srgbClr val="FF0000"/>
                </a:solidFill>
              </a:rPr>
              <a:t>Changes (Some are %change; others are simple difference)</a:t>
            </a:r>
            <a:endParaRPr lang="en-GB" sz="1000" dirty="0">
              <a:solidFill>
                <a:srgbClr val="FF0000"/>
              </a:solidFill>
            </a:endParaRPr>
          </a:p>
        </p:txBody>
      </p:sp>
      <p:graphicFrame>
        <p:nvGraphicFramePr>
          <p:cNvPr id="22" name="Table 21">
            <a:extLst>
              <a:ext uri="{FF2B5EF4-FFF2-40B4-BE49-F238E27FC236}">
                <a16:creationId xmlns="" xmlns:a16="http://schemas.microsoft.com/office/drawing/2014/main" id="{8B9476D1-F72A-4755-8BE4-BB49C3F91E6C}"/>
              </a:ext>
            </a:extLst>
          </p:cNvPr>
          <p:cNvGraphicFramePr>
            <a:graphicFrameLocks noGrp="1"/>
          </p:cNvGraphicFramePr>
          <p:nvPr>
            <p:extLst>
              <p:ext uri="{D42A27DB-BD31-4B8C-83A1-F6EECF244321}">
                <p14:modId xmlns:p14="http://schemas.microsoft.com/office/powerpoint/2010/main" val="981783244"/>
              </p:ext>
            </p:extLst>
          </p:nvPr>
        </p:nvGraphicFramePr>
        <p:xfrm>
          <a:off x="395536" y="5483059"/>
          <a:ext cx="8280920" cy="11811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 xmlns:a16="http://schemas.microsoft.com/office/drawing/2014/main" val="448322106"/>
                    </a:ext>
                  </a:extLst>
                </a:gridCol>
                <a:gridCol w="2160240">
                  <a:extLst>
                    <a:ext uri="{9D8B030D-6E8A-4147-A177-3AD203B41FA5}">
                      <a16:colId xmlns="" xmlns:a16="http://schemas.microsoft.com/office/drawing/2014/main" val="705427520"/>
                    </a:ext>
                  </a:extLst>
                </a:gridCol>
                <a:gridCol w="1656184">
                  <a:extLst>
                    <a:ext uri="{9D8B030D-6E8A-4147-A177-3AD203B41FA5}">
                      <a16:colId xmlns="" xmlns:a16="http://schemas.microsoft.com/office/drawing/2014/main" val="1105786771"/>
                    </a:ext>
                  </a:extLst>
                </a:gridCol>
                <a:gridCol w="1800200">
                  <a:extLst>
                    <a:ext uri="{9D8B030D-6E8A-4147-A177-3AD203B41FA5}">
                      <a16:colId xmlns="" xmlns:a16="http://schemas.microsoft.com/office/drawing/2014/main" val="3421933994"/>
                    </a:ext>
                  </a:extLst>
                </a:gridCol>
              </a:tblGrid>
              <a:tr h="1114293">
                <a:tc>
                  <a:txBody>
                    <a:bodyPr/>
                    <a:lstStyle/>
                    <a:p>
                      <a:pPr algn="l" fontAlgn="b"/>
                      <a:r>
                        <a:rPr lang="en-US" sz="1100" b="1" i="1" u="none" strike="noStrike" dirty="0">
                          <a:solidFill>
                            <a:schemeClr val="accent6">
                              <a:lumMod val="60000"/>
                              <a:lumOff val="40000"/>
                            </a:schemeClr>
                          </a:solidFill>
                          <a:effectLst/>
                        </a:rPr>
                        <a:t>Income Statement and Cashflow items</a:t>
                      </a:r>
                      <a:endParaRPr lang="en-US" sz="1100" b="1" i="1" u="none" strike="noStrike" dirty="0">
                        <a:solidFill>
                          <a:schemeClr val="accent6">
                            <a:lumMod val="60000"/>
                            <a:lumOff val="40000"/>
                          </a:schemeClr>
                        </a:solidFill>
                        <a:effectLst/>
                        <a:latin typeface="Calibri" panose="020F0502020204030204" pitchFamily="34" charset="0"/>
                      </a:endParaRPr>
                    </a:p>
                    <a:p>
                      <a:pPr algn="l" fontAlgn="t"/>
                      <a:r>
                        <a:rPr lang="en-US" sz="1100" b="0" u="none" strike="noStrike" dirty="0">
                          <a:effectLst/>
                        </a:rPr>
                        <a:t>Missing Data =&gt; </a:t>
                      </a:r>
                    </a:p>
                    <a:p>
                      <a:pPr marL="228600" indent="-228600" algn="l" fontAlgn="t">
                        <a:buAutoNum type="alphaLcParenBoth"/>
                      </a:pPr>
                      <a:r>
                        <a:rPr lang="en-US" sz="1100" b="0" u="none" strike="noStrike" dirty="0">
                          <a:effectLst/>
                        </a:rPr>
                        <a:t>0; or</a:t>
                      </a:r>
                    </a:p>
                    <a:p>
                      <a:pPr marL="228600" indent="-228600" algn="l" fontAlgn="t">
                        <a:buAutoNum type="alphaLcParenBoth"/>
                      </a:pPr>
                      <a:r>
                        <a:rPr lang="en-US" sz="1100" b="0" u="none" strike="noStrike" dirty="0">
                          <a:effectLst/>
                        </a:rPr>
                        <a:t>Mean; or</a:t>
                      </a:r>
                    </a:p>
                    <a:p>
                      <a:pPr algn="l" fontAlgn="t"/>
                      <a:r>
                        <a:rPr lang="en-US" sz="1100" b="0" u="none" strike="noStrike" dirty="0">
                          <a:effectLst/>
                        </a:rPr>
                        <a:t>(c) NAN; or</a:t>
                      </a:r>
                    </a:p>
                    <a:p>
                      <a:pPr algn="l" fontAlgn="t"/>
                      <a:r>
                        <a:rPr lang="en-US" sz="1100" b="0" u="none" strike="noStrike" dirty="0">
                          <a:effectLst/>
                        </a:rPr>
                        <a:t>(d) data point removed</a:t>
                      </a:r>
                      <a:endParaRPr lang="en-GB" sz="1100" u="none" strike="noStrike" dirty="0">
                        <a:effectLst/>
                      </a:endParaRPr>
                    </a:p>
                  </a:txBody>
                  <a:tcPr marL="7620" marR="7620" marT="7620" marB="0">
                    <a:solidFill>
                      <a:schemeClr val="accent1"/>
                    </a:solidFill>
                  </a:tcPr>
                </a:tc>
                <a:tc>
                  <a:txBody>
                    <a:bodyPr/>
                    <a:lstStyle/>
                    <a:p>
                      <a:pPr algn="l" fontAlgn="b"/>
                      <a:r>
                        <a:rPr lang="en-GB" sz="1100" b="1" i="1" u="none" strike="noStrike" dirty="0">
                          <a:solidFill>
                            <a:schemeClr val="accent6">
                              <a:lumMod val="60000"/>
                              <a:lumOff val="40000"/>
                            </a:schemeClr>
                          </a:solidFill>
                          <a:effectLst/>
                        </a:rPr>
                        <a:t>Balance Sheet items</a:t>
                      </a:r>
                    </a:p>
                    <a:p>
                      <a:pPr algn="l" fontAlgn="t"/>
                      <a:r>
                        <a:rPr lang="en-US" sz="1100" b="0" u="none" strike="noStrike" dirty="0">
                          <a:effectLst/>
                        </a:rPr>
                        <a:t>Missing Data =&gt; </a:t>
                      </a:r>
                    </a:p>
                    <a:p>
                      <a:pPr marL="228600" indent="-228600" algn="l" fontAlgn="t">
                        <a:buAutoNum type="alphaLcParenBoth"/>
                      </a:pPr>
                      <a:r>
                        <a:rPr lang="en-US" sz="1100" b="0" u="none" strike="noStrike" dirty="0">
                          <a:effectLst/>
                        </a:rPr>
                        <a:t>0; or</a:t>
                      </a:r>
                    </a:p>
                    <a:p>
                      <a:pPr marL="228600" indent="-228600" algn="l" fontAlgn="t">
                        <a:buAutoNum type="alphaLcParenBoth"/>
                      </a:pPr>
                      <a:r>
                        <a:rPr lang="en-US" sz="1100" b="0" u="none" strike="noStrike" dirty="0">
                          <a:effectLst/>
                        </a:rPr>
                        <a:t>Mean; or</a:t>
                      </a:r>
                    </a:p>
                    <a:p>
                      <a:pPr algn="l" fontAlgn="t"/>
                      <a:r>
                        <a:rPr lang="en-US" sz="1100" b="0" u="none" strike="noStrike" dirty="0">
                          <a:effectLst/>
                        </a:rPr>
                        <a:t>(c) NAN; or</a:t>
                      </a:r>
                    </a:p>
                    <a:p>
                      <a:pPr algn="l" fontAlgn="t"/>
                      <a:r>
                        <a:rPr lang="en-US" sz="1100" b="0" u="none" strike="noStrike" dirty="0">
                          <a:effectLst/>
                        </a:rPr>
                        <a:t>(d) data point removed</a:t>
                      </a:r>
                      <a:endParaRPr lang="en-GB" sz="1100" u="none" strike="noStrike" dirty="0">
                        <a:effectLst/>
                      </a:endParaRPr>
                    </a:p>
                  </a:txBody>
                  <a:tcPr marL="7620" marR="7620" marT="7620" marB="0">
                    <a:solidFill>
                      <a:schemeClr val="accent5"/>
                    </a:solidFill>
                  </a:tcPr>
                </a:tc>
                <a:tc>
                  <a:txBody>
                    <a:bodyPr/>
                    <a:lstStyle/>
                    <a:p>
                      <a:pPr algn="l" fontAlgn="ctr"/>
                      <a:r>
                        <a:rPr lang="en-GB" sz="1100" b="1" i="1" u="none" strike="noStrike" dirty="0">
                          <a:solidFill>
                            <a:schemeClr val="accent6">
                              <a:lumMod val="60000"/>
                              <a:lumOff val="40000"/>
                            </a:schemeClr>
                          </a:solidFill>
                          <a:effectLst/>
                        </a:rPr>
                        <a:t>Ratio items</a:t>
                      </a:r>
                    </a:p>
                    <a:p>
                      <a:pPr algn="l" fontAlgn="t"/>
                      <a:r>
                        <a:rPr lang="en-US" sz="1100" b="0" u="none" strike="noStrike" dirty="0">
                          <a:effectLst/>
                        </a:rPr>
                        <a:t>Missing Data =&gt; </a:t>
                      </a:r>
                    </a:p>
                    <a:p>
                      <a:pPr marL="228600" indent="-228600" algn="l" fontAlgn="t">
                        <a:buAutoNum type="alphaLcParenBoth"/>
                      </a:pPr>
                      <a:r>
                        <a:rPr lang="en-US" sz="1100" b="0" u="none" strike="noStrike" dirty="0">
                          <a:effectLst/>
                        </a:rPr>
                        <a:t>0; or</a:t>
                      </a:r>
                    </a:p>
                    <a:p>
                      <a:pPr marL="228600" indent="-228600" algn="l" fontAlgn="t">
                        <a:buAutoNum type="alphaLcParenBoth"/>
                      </a:pPr>
                      <a:r>
                        <a:rPr lang="en-US" sz="1100" b="0" u="none" strike="noStrike" dirty="0">
                          <a:effectLst/>
                        </a:rPr>
                        <a:t>Mean; or</a:t>
                      </a:r>
                    </a:p>
                    <a:p>
                      <a:pPr algn="l" fontAlgn="t"/>
                      <a:r>
                        <a:rPr lang="en-US" sz="1100" b="0" u="none" strike="noStrike" dirty="0">
                          <a:effectLst/>
                        </a:rPr>
                        <a:t>(c) NAN; or</a:t>
                      </a:r>
                    </a:p>
                    <a:p>
                      <a:pPr algn="l" fontAlgn="t"/>
                      <a:r>
                        <a:rPr lang="en-US" sz="1100" b="0" u="none" strike="noStrike" dirty="0">
                          <a:effectLst/>
                        </a:rPr>
                        <a:t>(d) data point removed</a:t>
                      </a:r>
                      <a:endParaRPr lang="en-GB" sz="1100" b="1" i="1" u="none" strike="noStrike" dirty="0">
                        <a:solidFill>
                          <a:schemeClr val="accent6">
                            <a:lumMod val="60000"/>
                            <a:lumOff val="40000"/>
                          </a:schemeClr>
                        </a:solidFill>
                        <a:effectLst/>
                        <a:latin typeface="Calibri" panose="020F0502020204030204" pitchFamily="34" charset="0"/>
                      </a:endParaRPr>
                    </a:p>
                    <a:p>
                      <a:pPr algn="l" fontAlgn="ctr"/>
                      <a:endParaRPr lang="en-GB" sz="1100" b="1" i="1" u="none" strike="noStrike" dirty="0">
                        <a:solidFill>
                          <a:schemeClr val="accent6">
                            <a:lumMod val="60000"/>
                            <a:lumOff val="40000"/>
                          </a:schemeClr>
                        </a:solidFill>
                        <a:effectLst/>
                        <a:latin typeface="Calibri" panose="020F0502020204030204" pitchFamily="34" charset="0"/>
                      </a:endParaRPr>
                    </a:p>
                  </a:txBody>
                  <a:tcPr marL="7620" marR="7620" marT="7620" marB="0">
                    <a:solidFill>
                      <a:schemeClr val="accent1">
                        <a:lumMod val="90000"/>
                      </a:schemeClr>
                    </a:solidFill>
                  </a:tcPr>
                </a:tc>
                <a:tc>
                  <a:txBody>
                    <a:bodyPr/>
                    <a:lstStyle/>
                    <a:p>
                      <a:pPr algn="l" fontAlgn="b"/>
                      <a:r>
                        <a:rPr lang="en-GB" sz="1100" b="1" i="1" u="none" strike="noStrike" dirty="0">
                          <a:solidFill>
                            <a:schemeClr val="accent6">
                              <a:lumMod val="60000"/>
                              <a:lumOff val="40000"/>
                            </a:schemeClr>
                          </a:solidFill>
                          <a:effectLst/>
                        </a:rPr>
                        <a:t>All other input data</a:t>
                      </a:r>
                      <a:endParaRPr lang="en-GB" sz="1100" b="1" i="1" u="none" strike="noStrike" dirty="0">
                        <a:solidFill>
                          <a:schemeClr val="accent6">
                            <a:lumMod val="60000"/>
                            <a:lumOff val="40000"/>
                          </a:schemeClr>
                        </a:solidFill>
                        <a:effectLst/>
                        <a:latin typeface="Calibri" panose="020F0502020204030204" pitchFamily="34" charset="0"/>
                      </a:endParaRPr>
                    </a:p>
                    <a:p>
                      <a:pPr algn="l" fontAlgn="t"/>
                      <a:r>
                        <a:rPr lang="en-US" sz="1100" b="0" u="none" strike="noStrike" dirty="0">
                          <a:effectLst/>
                        </a:rPr>
                        <a:t>Missing Data =&gt; </a:t>
                      </a:r>
                    </a:p>
                    <a:p>
                      <a:pPr marL="228600" indent="-228600" algn="l" fontAlgn="t">
                        <a:buAutoNum type="alphaLcParenBoth"/>
                      </a:pPr>
                      <a:r>
                        <a:rPr lang="en-US" sz="1100" b="0" u="none" strike="noStrike" dirty="0">
                          <a:effectLst/>
                        </a:rPr>
                        <a:t>0; or</a:t>
                      </a:r>
                    </a:p>
                    <a:p>
                      <a:pPr marL="228600" indent="-228600" algn="l" fontAlgn="t">
                        <a:buAutoNum type="alphaLcParenBoth"/>
                      </a:pPr>
                      <a:r>
                        <a:rPr lang="en-US" sz="1100" b="0" u="none" strike="noStrike" dirty="0">
                          <a:effectLst/>
                        </a:rPr>
                        <a:t>Mean; or</a:t>
                      </a:r>
                    </a:p>
                    <a:p>
                      <a:pPr algn="l" fontAlgn="t"/>
                      <a:r>
                        <a:rPr lang="en-US" sz="1100" b="0" u="none" strike="noStrike" dirty="0">
                          <a:effectLst/>
                        </a:rPr>
                        <a:t>(c) NAN; or</a:t>
                      </a:r>
                    </a:p>
                    <a:p>
                      <a:pPr algn="l" fontAlgn="t"/>
                      <a:r>
                        <a:rPr lang="en-US" sz="1100" b="0" u="none" strike="noStrike" dirty="0">
                          <a:effectLst/>
                        </a:rPr>
                        <a:t>(d) data point removed</a:t>
                      </a:r>
                      <a:endParaRPr lang="en-GB" sz="1100" b="1" i="1" u="none" strike="noStrike" dirty="0">
                        <a:solidFill>
                          <a:schemeClr val="accent6">
                            <a:lumMod val="60000"/>
                            <a:lumOff val="40000"/>
                          </a:schemeClr>
                        </a:solidFill>
                        <a:effectLst/>
                        <a:latin typeface="Calibri" panose="020F0502020204030204" pitchFamily="34" charset="0"/>
                      </a:endParaRPr>
                    </a:p>
                  </a:txBody>
                  <a:tcPr marL="7620" marR="7620" marT="7620" marB="0">
                    <a:solidFill>
                      <a:schemeClr val="accent5"/>
                    </a:solidFill>
                  </a:tcPr>
                </a:tc>
                <a:extLst>
                  <a:ext uri="{0D108BD9-81ED-4DB2-BD59-A6C34878D82A}">
                    <a16:rowId xmlns="" xmlns:a16="http://schemas.microsoft.com/office/drawing/2014/main" val="3836055638"/>
                  </a:ext>
                </a:extLst>
              </a:tr>
            </a:tbl>
          </a:graphicData>
        </a:graphic>
      </p:graphicFrame>
      <p:sp>
        <p:nvSpPr>
          <p:cNvPr id="23" name="Arrow: Down 22">
            <a:extLst>
              <a:ext uri="{FF2B5EF4-FFF2-40B4-BE49-F238E27FC236}">
                <a16:creationId xmlns="" xmlns:a16="http://schemas.microsoft.com/office/drawing/2014/main" id="{53935C2A-99EB-4C81-8A24-0E1910DA1E15}"/>
              </a:ext>
            </a:extLst>
          </p:cNvPr>
          <p:cNvSpPr/>
          <p:nvPr/>
        </p:nvSpPr>
        <p:spPr>
          <a:xfrm>
            <a:off x="4067944" y="5106509"/>
            <a:ext cx="504056" cy="284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 xmlns:a16="http://schemas.microsoft.com/office/drawing/2014/main" id="{693DD772-E2BB-4CB4-9375-E95938D6D01A}"/>
              </a:ext>
            </a:extLst>
          </p:cNvPr>
          <p:cNvSpPr txBox="1"/>
          <p:nvPr/>
        </p:nvSpPr>
        <p:spPr>
          <a:xfrm>
            <a:off x="4571999" y="5048774"/>
            <a:ext cx="3355454" cy="246221"/>
          </a:xfrm>
          <a:prstGeom prst="rect">
            <a:avLst/>
          </a:prstGeom>
          <a:noFill/>
        </p:spPr>
        <p:txBody>
          <a:bodyPr wrap="square" rtlCol="0">
            <a:spAutoFit/>
          </a:bodyPr>
          <a:lstStyle/>
          <a:p>
            <a:r>
              <a:rPr lang="en-US" sz="1000" dirty="0">
                <a:solidFill>
                  <a:srgbClr val="FF0000"/>
                </a:solidFill>
              </a:rPr>
              <a:t>Options of Missing Data Processing</a:t>
            </a:r>
            <a:endParaRPr lang="en-GB" sz="1000" dirty="0">
              <a:solidFill>
                <a:srgbClr val="FF0000"/>
              </a:solidFill>
            </a:endParaRPr>
          </a:p>
        </p:txBody>
      </p:sp>
    </p:spTree>
    <p:extLst>
      <p:ext uri="{BB962C8B-B14F-4D97-AF65-F5344CB8AC3E}">
        <p14:creationId xmlns:p14="http://schemas.microsoft.com/office/powerpoint/2010/main" val="153496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DACC7C90-973D-4FF0-844B-40809C4FE232}"/>
              </a:ext>
            </a:extLst>
          </p:cNvPr>
          <p:cNvSpPr/>
          <p:nvPr/>
        </p:nvSpPr>
        <p:spPr>
          <a:xfrm>
            <a:off x="1122956" y="1048217"/>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1"/>
                </a:solidFill>
              </a:rPr>
              <a:t>Preprocessed Data point - Apple </a:t>
            </a:r>
            <a:r>
              <a:rPr lang="en-US" sz="1100" b="1" dirty="0">
                <a:solidFill>
                  <a:schemeClr val="tx1"/>
                </a:solidFill>
              </a:rPr>
              <a:t>2018 Q2</a:t>
            </a:r>
            <a:endParaRPr lang="en-GB" sz="1100" b="1" dirty="0">
              <a:solidFill>
                <a:schemeClr val="tx1"/>
              </a:solidFill>
            </a:endParaRPr>
          </a:p>
        </p:txBody>
      </p:sp>
      <p:sp>
        <p:nvSpPr>
          <p:cNvPr id="5" name="Rectangle: Rounded Corners 4">
            <a:extLst>
              <a:ext uri="{FF2B5EF4-FFF2-40B4-BE49-F238E27FC236}">
                <a16:creationId xmlns="" xmlns:a16="http://schemas.microsoft.com/office/drawing/2014/main" id="{EE1E9B4B-5BA7-4A14-9D9C-DAD819883514}"/>
              </a:ext>
            </a:extLst>
          </p:cNvPr>
          <p:cNvSpPr/>
          <p:nvPr/>
        </p:nvSpPr>
        <p:spPr>
          <a:xfrm>
            <a:off x="918518" y="1400621"/>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1"/>
                </a:solidFill>
              </a:rPr>
              <a:t>Preprocessed Data point - Apple </a:t>
            </a:r>
            <a:r>
              <a:rPr lang="en-US" sz="1100" b="1" dirty="0">
                <a:solidFill>
                  <a:schemeClr val="tx1"/>
                </a:solidFill>
              </a:rPr>
              <a:t>2018 Q1</a:t>
            </a:r>
            <a:endParaRPr lang="en-GB" sz="1100" b="1" dirty="0">
              <a:solidFill>
                <a:schemeClr val="tx1"/>
              </a:solidFill>
            </a:endParaRPr>
          </a:p>
        </p:txBody>
      </p:sp>
      <p:sp>
        <p:nvSpPr>
          <p:cNvPr id="6" name="Rectangle: Rounded Corners 5">
            <a:extLst>
              <a:ext uri="{FF2B5EF4-FFF2-40B4-BE49-F238E27FC236}">
                <a16:creationId xmlns="" xmlns:a16="http://schemas.microsoft.com/office/drawing/2014/main" id="{7F09272C-82C0-4EED-9D24-1A788E310B71}"/>
              </a:ext>
            </a:extLst>
          </p:cNvPr>
          <p:cNvSpPr/>
          <p:nvPr/>
        </p:nvSpPr>
        <p:spPr>
          <a:xfrm>
            <a:off x="431216" y="2172489"/>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1"/>
                </a:solidFill>
              </a:rPr>
              <a:t>Preprocessed Data point - Apple </a:t>
            </a:r>
            <a:r>
              <a:rPr lang="en-US" sz="1100" b="1" dirty="0">
                <a:solidFill>
                  <a:schemeClr val="tx1"/>
                </a:solidFill>
              </a:rPr>
              <a:t>1996 Q2</a:t>
            </a:r>
            <a:endParaRPr lang="en-GB" sz="1100" b="1" dirty="0">
              <a:solidFill>
                <a:schemeClr val="tx1"/>
              </a:solidFill>
            </a:endParaRPr>
          </a:p>
        </p:txBody>
      </p:sp>
      <p:sp>
        <p:nvSpPr>
          <p:cNvPr id="7" name="Rectangle: Rounded Corners 6">
            <a:extLst>
              <a:ext uri="{FF2B5EF4-FFF2-40B4-BE49-F238E27FC236}">
                <a16:creationId xmlns="" xmlns:a16="http://schemas.microsoft.com/office/drawing/2014/main" id="{17832DB3-BA9E-4E12-8FEE-C8E546C069B8}"/>
              </a:ext>
            </a:extLst>
          </p:cNvPr>
          <p:cNvSpPr/>
          <p:nvPr/>
        </p:nvSpPr>
        <p:spPr>
          <a:xfrm>
            <a:off x="250871" y="2520266"/>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1"/>
                </a:solidFill>
              </a:rPr>
              <a:t>Preprocessed Data point - Apple </a:t>
            </a:r>
            <a:r>
              <a:rPr lang="en-US" sz="1100" b="1" dirty="0">
                <a:solidFill>
                  <a:schemeClr val="tx1"/>
                </a:solidFill>
              </a:rPr>
              <a:t>1996 Q1</a:t>
            </a:r>
            <a:endParaRPr lang="en-GB" sz="1100" b="1" dirty="0">
              <a:solidFill>
                <a:schemeClr val="tx1"/>
              </a:solidFill>
            </a:endParaRPr>
          </a:p>
        </p:txBody>
      </p:sp>
      <p:sp>
        <p:nvSpPr>
          <p:cNvPr id="8" name="Oval 7">
            <a:extLst>
              <a:ext uri="{FF2B5EF4-FFF2-40B4-BE49-F238E27FC236}">
                <a16:creationId xmlns="" xmlns:a16="http://schemas.microsoft.com/office/drawing/2014/main" id="{2BE88D4A-E972-4467-BA4D-72B998DE9202}"/>
              </a:ext>
            </a:extLst>
          </p:cNvPr>
          <p:cNvSpPr/>
          <p:nvPr/>
        </p:nvSpPr>
        <p:spPr>
          <a:xfrm flipH="1">
            <a:off x="2133556" y="1821709"/>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217B76F2-15E5-4153-BEE3-99359755C240}"/>
              </a:ext>
            </a:extLst>
          </p:cNvPr>
          <p:cNvSpPr/>
          <p:nvPr/>
        </p:nvSpPr>
        <p:spPr>
          <a:xfrm flipH="1">
            <a:off x="1971486" y="2011009"/>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2">
            <a:extLst>
              <a:ext uri="{FF2B5EF4-FFF2-40B4-BE49-F238E27FC236}">
                <a16:creationId xmlns="" xmlns:a16="http://schemas.microsoft.com/office/drawing/2014/main" id="{2E8D3AB5-D6D1-4A4B-8E31-D3DBB7B96F2A}"/>
              </a:ext>
            </a:extLst>
          </p:cNvPr>
          <p:cNvSpPr txBox="1">
            <a:spLocks noChangeArrowheads="1"/>
          </p:cNvSpPr>
          <p:nvPr/>
        </p:nvSpPr>
        <p:spPr bwMode="auto">
          <a:xfrm>
            <a:off x="685800" y="126221"/>
            <a:ext cx="7772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2000" dirty="0" smtClean="0"/>
              <a:t>Putting all pre-processing steps together</a:t>
            </a:r>
            <a:endParaRPr lang="en-US" altLang="zh-CN" sz="2000" dirty="0"/>
          </a:p>
        </p:txBody>
      </p:sp>
      <p:graphicFrame>
        <p:nvGraphicFramePr>
          <p:cNvPr id="13" name="Table 12">
            <a:extLst>
              <a:ext uri="{FF2B5EF4-FFF2-40B4-BE49-F238E27FC236}">
                <a16:creationId xmlns="" xmlns:a16="http://schemas.microsoft.com/office/drawing/2014/main" id="{4BC5A0AC-5557-420B-A56C-F378221AB2C1}"/>
              </a:ext>
            </a:extLst>
          </p:cNvPr>
          <p:cNvGraphicFramePr>
            <a:graphicFrameLocks noGrp="1"/>
          </p:cNvGraphicFramePr>
          <p:nvPr>
            <p:extLst>
              <p:ext uri="{D42A27DB-BD31-4B8C-83A1-F6EECF244321}">
                <p14:modId xmlns:p14="http://schemas.microsoft.com/office/powerpoint/2010/main" val="2351545954"/>
              </p:ext>
            </p:extLst>
          </p:nvPr>
        </p:nvGraphicFramePr>
        <p:xfrm>
          <a:off x="4667401" y="1048217"/>
          <a:ext cx="4250651" cy="1584960"/>
        </p:xfrm>
        <a:graphic>
          <a:graphicData uri="http://schemas.openxmlformats.org/drawingml/2006/table">
            <a:tbl>
              <a:tblPr>
                <a:tableStyleId>{5C22544A-7EE6-4342-B048-85BDC9FD1C3A}</a:tableStyleId>
              </a:tblPr>
              <a:tblGrid>
                <a:gridCol w="1017710">
                  <a:extLst>
                    <a:ext uri="{9D8B030D-6E8A-4147-A177-3AD203B41FA5}">
                      <a16:colId xmlns="" xmlns:a16="http://schemas.microsoft.com/office/drawing/2014/main" val="2132434859"/>
                    </a:ext>
                  </a:extLst>
                </a:gridCol>
                <a:gridCol w="772038">
                  <a:extLst>
                    <a:ext uri="{9D8B030D-6E8A-4147-A177-3AD203B41FA5}">
                      <a16:colId xmlns="" xmlns:a16="http://schemas.microsoft.com/office/drawing/2014/main" val="1119340615"/>
                    </a:ext>
                  </a:extLst>
                </a:gridCol>
                <a:gridCol w="820301">
                  <a:extLst>
                    <a:ext uri="{9D8B030D-6E8A-4147-A177-3AD203B41FA5}">
                      <a16:colId xmlns="" xmlns:a16="http://schemas.microsoft.com/office/drawing/2014/main" val="800974738"/>
                    </a:ext>
                  </a:extLst>
                </a:gridCol>
                <a:gridCol w="594327">
                  <a:extLst>
                    <a:ext uri="{9D8B030D-6E8A-4147-A177-3AD203B41FA5}">
                      <a16:colId xmlns="" xmlns:a16="http://schemas.microsoft.com/office/drawing/2014/main" val="3106209563"/>
                    </a:ext>
                  </a:extLst>
                </a:gridCol>
                <a:gridCol w="1046275">
                  <a:extLst>
                    <a:ext uri="{9D8B030D-6E8A-4147-A177-3AD203B41FA5}">
                      <a16:colId xmlns="" xmlns:a16="http://schemas.microsoft.com/office/drawing/2014/main" val="2824206391"/>
                    </a:ext>
                  </a:extLst>
                </a:gridCol>
              </a:tblGrid>
              <a:tr h="182880">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 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a:t>
                      </a:r>
                      <a:r>
                        <a:rPr lang="en-GB" sz="1100" u="none" strike="noStrike" dirty="0">
                          <a:effectLst/>
                        </a:rPr>
                        <a:t> </a:t>
                      </a:r>
                      <a:r>
                        <a:rPr lang="en-GB" sz="1100" b="1" u="none" strike="noStrike" dirty="0">
                          <a:effectLst/>
                        </a:rPr>
                        <a:t>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 </a:t>
                      </a:r>
                      <a:r>
                        <a:rPr lang="en-GB" sz="1100" b="1" u="none" strike="noStrike" dirty="0" smtClean="0">
                          <a:effectLst/>
                        </a:rPr>
                        <a:t>n</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8758570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75383676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213997248"/>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368322632"/>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2593087903"/>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Q3</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0.10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153792038"/>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0.01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2706606076"/>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529091248"/>
                  </a:ext>
                </a:extLst>
              </a:tr>
            </a:tbl>
          </a:graphicData>
        </a:graphic>
      </p:graphicFrame>
      <p:sp>
        <p:nvSpPr>
          <p:cNvPr id="15" name="Arrow: Right 14">
            <a:extLst>
              <a:ext uri="{FF2B5EF4-FFF2-40B4-BE49-F238E27FC236}">
                <a16:creationId xmlns="" xmlns:a16="http://schemas.microsoft.com/office/drawing/2014/main" id="{3F0198CE-5759-4FEA-B2FD-9EF26CE8260C}"/>
              </a:ext>
            </a:extLst>
          </p:cNvPr>
          <p:cNvSpPr/>
          <p:nvPr/>
        </p:nvSpPr>
        <p:spPr>
          <a:xfrm>
            <a:off x="3903831" y="1881475"/>
            <a:ext cx="678862" cy="2507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 xmlns:a16="http://schemas.microsoft.com/office/drawing/2014/main" id="{515664F9-BAB7-4A57-BFCB-A653884905FE}"/>
              </a:ext>
            </a:extLst>
          </p:cNvPr>
          <p:cNvSpPr txBox="1"/>
          <p:nvPr/>
        </p:nvSpPr>
        <p:spPr>
          <a:xfrm>
            <a:off x="3600216" y="2153206"/>
            <a:ext cx="1115799" cy="923330"/>
          </a:xfrm>
          <a:prstGeom prst="rect">
            <a:avLst/>
          </a:prstGeom>
          <a:noFill/>
        </p:spPr>
        <p:txBody>
          <a:bodyPr wrap="square" rtlCol="0">
            <a:spAutoFit/>
          </a:bodyPr>
          <a:lstStyle/>
          <a:p>
            <a:r>
              <a:rPr lang="en-US" sz="900" dirty="0" smtClean="0">
                <a:solidFill>
                  <a:srgbClr val="FF0000"/>
                </a:solidFill>
              </a:rPr>
              <a:t>1. Standardization </a:t>
            </a:r>
            <a:r>
              <a:rPr lang="en-US" sz="900" dirty="0">
                <a:solidFill>
                  <a:srgbClr val="FF0000"/>
                </a:solidFill>
              </a:rPr>
              <a:t>to zero mean and unit </a:t>
            </a:r>
            <a:r>
              <a:rPr lang="en-US" sz="900" dirty="0" smtClean="0">
                <a:solidFill>
                  <a:srgbClr val="FF0000"/>
                </a:solidFill>
              </a:rPr>
              <a:t>variance</a:t>
            </a:r>
          </a:p>
          <a:p>
            <a:r>
              <a:rPr lang="en-US" sz="900" dirty="0" smtClean="0">
                <a:solidFill>
                  <a:srgbClr val="FF0000"/>
                </a:solidFill>
              </a:rPr>
              <a:t>+</a:t>
            </a:r>
          </a:p>
          <a:p>
            <a:r>
              <a:rPr lang="en-US" sz="900" dirty="0" smtClean="0">
                <a:solidFill>
                  <a:srgbClr val="FF0000"/>
                </a:solidFill>
              </a:rPr>
              <a:t>2. Removing outliers</a:t>
            </a:r>
            <a:endParaRPr lang="en-GB" sz="900" dirty="0">
              <a:solidFill>
                <a:srgbClr val="FF0000"/>
              </a:solidFill>
            </a:endParaRPr>
          </a:p>
        </p:txBody>
      </p:sp>
      <p:sp>
        <p:nvSpPr>
          <p:cNvPr id="18" name="TextBox 17">
            <a:extLst>
              <a:ext uri="{FF2B5EF4-FFF2-40B4-BE49-F238E27FC236}">
                <a16:creationId xmlns="" xmlns:a16="http://schemas.microsoft.com/office/drawing/2014/main" id="{BF1FE0AE-620A-4A4F-B505-1602F05B390D}"/>
              </a:ext>
            </a:extLst>
          </p:cNvPr>
          <p:cNvSpPr txBox="1"/>
          <p:nvPr/>
        </p:nvSpPr>
        <p:spPr>
          <a:xfrm>
            <a:off x="4650774" y="2693486"/>
            <a:ext cx="3829502" cy="553998"/>
          </a:xfrm>
          <a:prstGeom prst="rect">
            <a:avLst/>
          </a:prstGeom>
          <a:noFill/>
        </p:spPr>
        <p:txBody>
          <a:bodyPr wrap="square" rtlCol="0">
            <a:spAutoFit/>
          </a:bodyPr>
          <a:lstStyle/>
          <a:p>
            <a:r>
              <a:rPr lang="en-US" sz="1000" b="1" dirty="0" smtClean="0">
                <a:solidFill>
                  <a:srgbClr val="FF0000"/>
                </a:solidFill>
              </a:rPr>
              <a:t>Important</a:t>
            </a:r>
            <a:r>
              <a:rPr lang="en-US" sz="1000" dirty="0" smtClean="0">
                <a:solidFill>
                  <a:srgbClr val="FF0000"/>
                </a:solidFill>
              </a:rPr>
              <a:t>: the </a:t>
            </a:r>
            <a:r>
              <a:rPr lang="en-US" sz="1000" dirty="0">
                <a:solidFill>
                  <a:srgbClr val="FF0000"/>
                </a:solidFill>
              </a:rPr>
              <a:t>statistics used for standardizing each feature is remembered and will be </a:t>
            </a:r>
            <a:r>
              <a:rPr lang="en-US" sz="1000" dirty="0" smtClean="0">
                <a:solidFill>
                  <a:srgbClr val="FF0000"/>
                </a:solidFill>
              </a:rPr>
              <a:t>re-used </a:t>
            </a:r>
            <a:r>
              <a:rPr lang="en-US" sz="1000" dirty="0">
                <a:solidFill>
                  <a:srgbClr val="FF0000"/>
                </a:solidFill>
              </a:rPr>
              <a:t>later to standardize new data point </a:t>
            </a:r>
            <a:r>
              <a:rPr lang="en-US" sz="1000" b="1" dirty="0">
                <a:solidFill>
                  <a:srgbClr val="FF0000"/>
                </a:solidFill>
              </a:rPr>
              <a:t>of the same company</a:t>
            </a:r>
            <a:endParaRPr lang="en-GB" sz="1000" b="1" dirty="0">
              <a:solidFill>
                <a:srgbClr val="FF0000"/>
              </a:solidFill>
            </a:endParaRPr>
          </a:p>
        </p:txBody>
      </p:sp>
      <p:sp>
        <p:nvSpPr>
          <p:cNvPr id="17" name="Oval 16">
            <a:extLst>
              <a:ext uri="{FF2B5EF4-FFF2-40B4-BE49-F238E27FC236}">
                <a16:creationId xmlns="" xmlns:a16="http://schemas.microsoft.com/office/drawing/2014/main" id="{217B76F2-15E5-4153-BEE3-99359755C240}"/>
              </a:ext>
            </a:extLst>
          </p:cNvPr>
          <p:cNvSpPr/>
          <p:nvPr/>
        </p:nvSpPr>
        <p:spPr>
          <a:xfrm flipH="1">
            <a:off x="2056194" y="1911348"/>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158377" y="1689038"/>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19" name="TextBox 18"/>
          <p:cNvSpPr txBox="1"/>
          <p:nvPr/>
        </p:nvSpPr>
        <p:spPr>
          <a:xfrm>
            <a:off x="7452319" y="1689038"/>
            <a:ext cx="325139" cy="400110"/>
          </a:xfrm>
          <a:prstGeom prst="rect">
            <a:avLst/>
          </a:prstGeom>
          <a:noFill/>
        </p:spPr>
        <p:txBody>
          <a:bodyPr wrap="square" rtlCol="0">
            <a:spAutoFit/>
          </a:bodyPr>
          <a:lstStyle/>
          <a:p>
            <a:r>
              <a:rPr lang="en-GB" sz="1000" b="1" dirty="0" smtClean="0"/>
              <a:t>.</a:t>
            </a:r>
          </a:p>
          <a:p>
            <a:r>
              <a:rPr lang="en-GB" sz="1000" b="1" dirty="0" smtClean="0"/>
              <a:t>.</a:t>
            </a:r>
          </a:p>
        </p:txBody>
      </p:sp>
      <p:graphicFrame>
        <p:nvGraphicFramePr>
          <p:cNvPr id="21" name="Table 20">
            <a:extLst>
              <a:ext uri="{FF2B5EF4-FFF2-40B4-BE49-F238E27FC236}">
                <a16:creationId xmlns="" xmlns:a16="http://schemas.microsoft.com/office/drawing/2014/main" id="{4BC5A0AC-5557-420B-A56C-F378221AB2C1}"/>
              </a:ext>
            </a:extLst>
          </p:cNvPr>
          <p:cNvGraphicFramePr>
            <a:graphicFrameLocks noGrp="1"/>
          </p:cNvGraphicFramePr>
          <p:nvPr>
            <p:extLst>
              <p:ext uri="{D42A27DB-BD31-4B8C-83A1-F6EECF244321}">
                <p14:modId xmlns:p14="http://schemas.microsoft.com/office/powerpoint/2010/main" val="3547263639"/>
              </p:ext>
            </p:extLst>
          </p:nvPr>
        </p:nvGraphicFramePr>
        <p:xfrm>
          <a:off x="1954321" y="3786333"/>
          <a:ext cx="4250651" cy="2438400"/>
        </p:xfrm>
        <a:graphic>
          <a:graphicData uri="http://schemas.openxmlformats.org/drawingml/2006/table">
            <a:tbl>
              <a:tblPr>
                <a:tableStyleId>{5C22544A-7EE6-4342-B048-85BDC9FD1C3A}</a:tableStyleId>
              </a:tblPr>
              <a:tblGrid>
                <a:gridCol w="1017710">
                  <a:extLst>
                    <a:ext uri="{9D8B030D-6E8A-4147-A177-3AD203B41FA5}">
                      <a16:colId xmlns="" xmlns:a16="http://schemas.microsoft.com/office/drawing/2014/main" val="2132434859"/>
                    </a:ext>
                  </a:extLst>
                </a:gridCol>
                <a:gridCol w="772038">
                  <a:extLst>
                    <a:ext uri="{9D8B030D-6E8A-4147-A177-3AD203B41FA5}">
                      <a16:colId xmlns="" xmlns:a16="http://schemas.microsoft.com/office/drawing/2014/main" val="1119340615"/>
                    </a:ext>
                  </a:extLst>
                </a:gridCol>
                <a:gridCol w="820301">
                  <a:extLst>
                    <a:ext uri="{9D8B030D-6E8A-4147-A177-3AD203B41FA5}">
                      <a16:colId xmlns="" xmlns:a16="http://schemas.microsoft.com/office/drawing/2014/main" val="800974738"/>
                    </a:ext>
                  </a:extLst>
                </a:gridCol>
                <a:gridCol w="594327">
                  <a:extLst>
                    <a:ext uri="{9D8B030D-6E8A-4147-A177-3AD203B41FA5}">
                      <a16:colId xmlns="" xmlns:a16="http://schemas.microsoft.com/office/drawing/2014/main" val="3106209563"/>
                    </a:ext>
                  </a:extLst>
                </a:gridCol>
                <a:gridCol w="1046275">
                  <a:extLst>
                    <a:ext uri="{9D8B030D-6E8A-4147-A177-3AD203B41FA5}">
                      <a16:colId xmlns="" xmlns:a16="http://schemas.microsoft.com/office/drawing/2014/main" val="2824206391"/>
                    </a:ext>
                  </a:extLst>
                </a:gridCol>
              </a:tblGrid>
              <a:tr h="237743">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 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a:t>
                      </a:r>
                      <a:r>
                        <a:rPr lang="en-GB" sz="1100" u="none" strike="noStrike" dirty="0">
                          <a:effectLst/>
                        </a:rPr>
                        <a:t> </a:t>
                      </a:r>
                      <a:r>
                        <a:rPr lang="en-GB" sz="1100" b="1" u="none" strike="noStrike" dirty="0">
                          <a:effectLst/>
                        </a:rPr>
                        <a:t>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 </a:t>
                      </a:r>
                      <a:r>
                        <a:rPr lang="en-GB" sz="1100" b="1" u="none" strike="noStrike" dirty="0" smtClean="0">
                          <a:effectLst/>
                        </a:rPr>
                        <a:t>n</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18758570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0.94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75383676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213997248"/>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368322632"/>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2593087903"/>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0.90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0.56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1529091248"/>
                  </a:ext>
                </a:extLst>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AMD </a:t>
                      </a:r>
                      <a:r>
                        <a:rPr lang="en-GB" sz="1100" b="1" u="none" strike="noStrike" dirty="0" smtClean="0">
                          <a:effectLst/>
                        </a:rPr>
                        <a:t>2018 Q2</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0.11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algn="ctr" fontAlgn="b"/>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algn="ctr" fontAlgn="b"/>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Apple </a:t>
                      </a:r>
                      <a:r>
                        <a:rPr lang="en-GB" sz="1100" b="1" u="none" strike="noStrike" dirty="0" smtClean="0">
                          <a:effectLst/>
                        </a:rPr>
                        <a:t>1996 Q1</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0.88</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0.35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JPM </a:t>
                      </a:r>
                      <a:r>
                        <a:rPr lang="en-GB" sz="1100" b="1" u="none" strike="noStrike" dirty="0" smtClean="0">
                          <a:effectLst/>
                        </a:rPr>
                        <a:t>2018 Q2</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0.74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22" name="TextBox 21"/>
          <p:cNvSpPr txBox="1"/>
          <p:nvPr/>
        </p:nvSpPr>
        <p:spPr>
          <a:xfrm>
            <a:off x="2371973" y="431011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3" name="TextBox 22"/>
          <p:cNvSpPr txBox="1"/>
          <p:nvPr/>
        </p:nvSpPr>
        <p:spPr>
          <a:xfrm>
            <a:off x="4665915" y="431011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4" name="TextBox 23"/>
          <p:cNvSpPr txBox="1"/>
          <p:nvPr/>
        </p:nvSpPr>
        <p:spPr>
          <a:xfrm>
            <a:off x="2371973" y="5053727"/>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5" name="TextBox 24"/>
          <p:cNvSpPr txBox="1"/>
          <p:nvPr/>
        </p:nvSpPr>
        <p:spPr>
          <a:xfrm>
            <a:off x="4665915" y="5053727"/>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6" name="TextBox 25"/>
          <p:cNvSpPr txBox="1"/>
          <p:nvPr/>
        </p:nvSpPr>
        <p:spPr>
          <a:xfrm>
            <a:off x="2395681" y="5787316"/>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7" name="TextBox 26"/>
          <p:cNvSpPr txBox="1"/>
          <p:nvPr/>
        </p:nvSpPr>
        <p:spPr>
          <a:xfrm>
            <a:off x="4664285" y="5756370"/>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46" name="Bent Arrow 45"/>
          <p:cNvSpPr/>
          <p:nvPr/>
        </p:nvSpPr>
        <p:spPr>
          <a:xfrm rot="10800000">
            <a:off x="8340975" y="2693484"/>
            <a:ext cx="191464" cy="15033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p:cNvSpPr txBox="1"/>
          <p:nvPr/>
        </p:nvSpPr>
        <p:spPr>
          <a:xfrm>
            <a:off x="261019" y="4074596"/>
            <a:ext cx="1572052" cy="2062103"/>
          </a:xfrm>
          <a:prstGeom prst="rect">
            <a:avLst/>
          </a:prstGeom>
          <a:noFill/>
        </p:spPr>
        <p:txBody>
          <a:bodyPr wrap="square" rtlCol="0">
            <a:spAutoFit/>
          </a:bodyPr>
          <a:lstStyle/>
          <a:p>
            <a:r>
              <a:rPr lang="en-GB" sz="1200" b="1" dirty="0" smtClean="0">
                <a:solidFill>
                  <a:srgbClr val="FF0000"/>
                </a:solidFill>
              </a:rPr>
              <a:t>This is the full training data population.</a:t>
            </a:r>
          </a:p>
          <a:p>
            <a:endParaRPr lang="en-GB" sz="1200" b="1" dirty="0" smtClean="0">
              <a:solidFill>
                <a:srgbClr val="FF0000"/>
              </a:solidFill>
            </a:endParaRPr>
          </a:p>
          <a:p>
            <a:r>
              <a:rPr lang="en-GB" sz="1000" dirty="0" smtClean="0">
                <a:solidFill>
                  <a:srgbClr val="FF0000"/>
                </a:solidFill>
              </a:rPr>
              <a:t>It will next be firstly split into </a:t>
            </a:r>
            <a:r>
              <a:rPr lang="en-GB" sz="1000" b="1" dirty="0" smtClean="0">
                <a:solidFill>
                  <a:srgbClr val="FF0000"/>
                </a:solidFill>
              </a:rPr>
              <a:t>learning set</a:t>
            </a:r>
            <a:r>
              <a:rPr lang="en-GB" sz="1000" dirty="0" smtClean="0">
                <a:solidFill>
                  <a:srgbClr val="FF0000"/>
                </a:solidFill>
              </a:rPr>
              <a:t> and </a:t>
            </a:r>
            <a:r>
              <a:rPr lang="en-GB" sz="1000" b="1" dirty="0" smtClean="0">
                <a:solidFill>
                  <a:srgbClr val="FF0000"/>
                </a:solidFill>
              </a:rPr>
              <a:t>test set</a:t>
            </a:r>
            <a:r>
              <a:rPr lang="en-GB" sz="1000" dirty="0" smtClean="0">
                <a:solidFill>
                  <a:srgbClr val="FF0000"/>
                </a:solidFill>
              </a:rPr>
              <a:t>. </a:t>
            </a:r>
          </a:p>
          <a:p>
            <a:r>
              <a:rPr lang="en-GB" sz="1000" dirty="0" smtClean="0">
                <a:solidFill>
                  <a:srgbClr val="FF0000"/>
                </a:solidFill>
              </a:rPr>
              <a:t>The learning set will be then further split into </a:t>
            </a:r>
            <a:r>
              <a:rPr lang="en-GB" sz="1000" b="1" dirty="0" smtClean="0">
                <a:solidFill>
                  <a:srgbClr val="FF0000"/>
                </a:solidFill>
              </a:rPr>
              <a:t>training set</a:t>
            </a:r>
            <a:r>
              <a:rPr lang="en-GB" sz="1000" dirty="0" smtClean="0">
                <a:solidFill>
                  <a:srgbClr val="FF0000"/>
                </a:solidFill>
              </a:rPr>
              <a:t> and </a:t>
            </a:r>
            <a:r>
              <a:rPr lang="en-GB" sz="1000" b="1" dirty="0" smtClean="0">
                <a:solidFill>
                  <a:srgbClr val="FF0000"/>
                </a:solidFill>
              </a:rPr>
              <a:t>validation set</a:t>
            </a:r>
            <a:r>
              <a:rPr lang="en-GB" sz="1000" dirty="0" smtClean="0">
                <a:solidFill>
                  <a:srgbClr val="FF0000"/>
                </a:solidFill>
              </a:rPr>
              <a:t> during k-fold cross validations.</a:t>
            </a:r>
            <a:endParaRPr lang="en-GB" sz="1000" dirty="0">
              <a:solidFill>
                <a:srgbClr val="FF0000"/>
              </a:solidFill>
            </a:endParaRPr>
          </a:p>
        </p:txBody>
      </p:sp>
      <p:sp>
        <p:nvSpPr>
          <p:cNvPr id="48" name="Right Brace 47"/>
          <p:cNvSpPr/>
          <p:nvPr/>
        </p:nvSpPr>
        <p:spPr>
          <a:xfrm>
            <a:off x="1728034" y="4035456"/>
            <a:ext cx="77724" cy="21519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p:cNvSpPr txBox="1"/>
          <p:nvPr/>
        </p:nvSpPr>
        <p:spPr>
          <a:xfrm>
            <a:off x="1968571" y="6266745"/>
            <a:ext cx="4242448" cy="507831"/>
          </a:xfrm>
          <a:prstGeom prst="rect">
            <a:avLst/>
          </a:prstGeom>
          <a:noFill/>
        </p:spPr>
        <p:txBody>
          <a:bodyPr wrap="square" rtlCol="0">
            <a:spAutoFit/>
          </a:bodyPr>
          <a:lstStyle/>
          <a:p>
            <a:r>
              <a:rPr lang="en-GB" sz="900" dirty="0" smtClean="0">
                <a:solidFill>
                  <a:srgbClr val="FF0000"/>
                </a:solidFill>
              </a:rPr>
              <a:t>Each feature’s data </a:t>
            </a:r>
            <a:r>
              <a:rPr lang="en-GB" sz="900" dirty="0">
                <a:solidFill>
                  <a:srgbClr val="FF0000"/>
                </a:solidFill>
              </a:rPr>
              <a:t>over the whole </a:t>
            </a:r>
            <a:r>
              <a:rPr lang="en-GB" sz="900" b="1" dirty="0">
                <a:solidFill>
                  <a:srgbClr val="FF0000"/>
                </a:solidFill>
              </a:rPr>
              <a:t>training set </a:t>
            </a:r>
            <a:r>
              <a:rPr lang="en-GB" sz="900" dirty="0" smtClean="0">
                <a:solidFill>
                  <a:srgbClr val="FF0000"/>
                </a:solidFill>
              </a:rPr>
              <a:t>will globally standardized.</a:t>
            </a:r>
          </a:p>
          <a:p>
            <a:r>
              <a:rPr lang="en-GB" sz="900" dirty="0" smtClean="0">
                <a:solidFill>
                  <a:srgbClr val="FF0000"/>
                </a:solidFill>
              </a:rPr>
              <a:t>Statistics calculated in that standardization process will be used to standardize data of the same feature in the both </a:t>
            </a:r>
            <a:r>
              <a:rPr lang="en-GB" sz="900" b="1" dirty="0" smtClean="0">
                <a:solidFill>
                  <a:srgbClr val="FF0000"/>
                </a:solidFill>
              </a:rPr>
              <a:t>validation set</a:t>
            </a:r>
            <a:r>
              <a:rPr lang="en-GB" sz="900" dirty="0" smtClean="0">
                <a:solidFill>
                  <a:srgbClr val="FF0000"/>
                </a:solidFill>
              </a:rPr>
              <a:t> and </a:t>
            </a:r>
            <a:r>
              <a:rPr lang="en-GB" sz="900" b="1" dirty="0" smtClean="0">
                <a:solidFill>
                  <a:srgbClr val="FF0000"/>
                </a:solidFill>
              </a:rPr>
              <a:t>test set</a:t>
            </a:r>
            <a:r>
              <a:rPr lang="en-GB" sz="900" dirty="0" smtClean="0">
                <a:solidFill>
                  <a:srgbClr val="FF0000"/>
                </a:solidFill>
              </a:rPr>
              <a:t>, respectively.</a:t>
            </a:r>
            <a:endParaRPr lang="en-GB" sz="900" dirty="0">
              <a:solidFill>
                <a:srgbClr val="FF0000"/>
              </a:solidFill>
            </a:endParaRPr>
          </a:p>
        </p:txBody>
      </p:sp>
      <p:sp>
        <p:nvSpPr>
          <p:cNvPr id="54" name="TextBox 53">
            <a:extLst>
              <a:ext uri="{FF2B5EF4-FFF2-40B4-BE49-F238E27FC236}">
                <a16:creationId xmlns="" xmlns:a16="http://schemas.microsoft.com/office/drawing/2014/main" id="{515664F9-BAB7-4A57-BFCB-A653884905FE}"/>
              </a:ext>
            </a:extLst>
          </p:cNvPr>
          <p:cNvSpPr txBox="1"/>
          <p:nvPr/>
        </p:nvSpPr>
        <p:spPr>
          <a:xfrm>
            <a:off x="250871" y="573882"/>
            <a:ext cx="8497593" cy="369332"/>
          </a:xfrm>
          <a:prstGeom prst="rect">
            <a:avLst/>
          </a:prstGeom>
          <a:noFill/>
        </p:spPr>
        <p:txBody>
          <a:bodyPr wrap="square" rtlCol="0">
            <a:spAutoFit/>
          </a:bodyPr>
          <a:lstStyle/>
          <a:p>
            <a:r>
              <a:rPr lang="en-US" sz="900" dirty="0" smtClean="0"/>
              <a:t>All pre-processed quarterly data points of the same company are put together in a table. Then each feature’s data is standardized over all the quarters. Each feature’s data must be also processed to get rid of outliers, using Winsorizing or point truncation.</a:t>
            </a:r>
            <a:endParaRPr lang="en-GB" sz="900" dirty="0"/>
          </a:p>
        </p:txBody>
      </p:sp>
      <p:sp>
        <p:nvSpPr>
          <p:cNvPr id="55" name="TextBox 54">
            <a:extLst>
              <a:ext uri="{FF2B5EF4-FFF2-40B4-BE49-F238E27FC236}">
                <a16:creationId xmlns="" xmlns:a16="http://schemas.microsoft.com/office/drawing/2014/main" id="{515664F9-BAB7-4A57-BFCB-A653884905FE}"/>
              </a:ext>
            </a:extLst>
          </p:cNvPr>
          <p:cNvSpPr txBox="1"/>
          <p:nvPr/>
        </p:nvSpPr>
        <p:spPr>
          <a:xfrm>
            <a:off x="6482807" y="3573016"/>
            <a:ext cx="1997469" cy="369332"/>
          </a:xfrm>
          <a:prstGeom prst="rect">
            <a:avLst/>
          </a:prstGeom>
          <a:noFill/>
        </p:spPr>
        <p:txBody>
          <a:bodyPr wrap="square" rtlCol="0">
            <a:spAutoFit/>
          </a:bodyPr>
          <a:lstStyle/>
          <a:p>
            <a:r>
              <a:rPr lang="en-US" sz="900" b="1" dirty="0" smtClean="0"/>
              <a:t>Putting data of all companies of all quarters together</a:t>
            </a:r>
            <a:endParaRPr lang="en-GB" sz="900" b="1" dirty="0"/>
          </a:p>
        </p:txBody>
      </p:sp>
      <p:grpSp>
        <p:nvGrpSpPr>
          <p:cNvPr id="60" name="Group 59"/>
          <p:cNvGrpSpPr/>
          <p:nvPr/>
        </p:nvGrpSpPr>
        <p:grpSpPr>
          <a:xfrm>
            <a:off x="6395558" y="4035456"/>
            <a:ext cx="2535161" cy="2412987"/>
            <a:chOff x="6395558" y="4035456"/>
            <a:chExt cx="2535161" cy="2412987"/>
          </a:xfrm>
        </p:grpSpPr>
        <p:sp>
          <p:nvSpPr>
            <p:cNvPr id="28" name="Oval 27"/>
            <p:cNvSpPr/>
            <p:nvPr/>
          </p:nvSpPr>
          <p:spPr>
            <a:xfrm>
              <a:off x="7035788" y="4857398"/>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JPMorgan</a:t>
              </a:r>
              <a:endParaRPr lang="en-GB" sz="1100" dirty="0"/>
            </a:p>
          </p:txBody>
        </p:sp>
        <p:sp>
          <p:nvSpPr>
            <p:cNvPr id="29" name="Oval 28"/>
            <p:cNvSpPr/>
            <p:nvPr/>
          </p:nvSpPr>
          <p:spPr>
            <a:xfrm>
              <a:off x="7035788" y="5268369"/>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Microsoft</a:t>
              </a:r>
              <a:endParaRPr lang="en-GB" sz="1100" dirty="0"/>
            </a:p>
          </p:txBody>
        </p:sp>
        <p:sp>
          <p:nvSpPr>
            <p:cNvPr id="30" name="Oval 29"/>
            <p:cNvSpPr/>
            <p:nvPr/>
          </p:nvSpPr>
          <p:spPr>
            <a:xfrm>
              <a:off x="7035788" y="5749147"/>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AMD</a:t>
              </a:r>
            </a:p>
          </p:txBody>
        </p:sp>
        <p:sp>
          <p:nvSpPr>
            <p:cNvPr id="34" name="Oval 33"/>
            <p:cNvSpPr/>
            <p:nvPr/>
          </p:nvSpPr>
          <p:spPr>
            <a:xfrm>
              <a:off x="7035787" y="4035456"/>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Apple</a:t>
              </a:r>
              <a:endParaRPr lang="en-GB" sz="1100" dirty="0"/>
            </a:p>
          </p:txBody>
        </p:sp>
        <p:sp>
          <p:nvSpPr>
            <p:cNvPr id="36" name="Oval 35"/>
            <p:cNvSpPr/>
            <p:nvPr/>
          </p:nvSpPr>
          <p:spPr>
            <a:xfrm>
              <a:off x="7035788" y="4446427"/>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Exxon Mobil</a:t>
              </a:r>
              <a:endParaRPr lang="en-GB" sz="1000" dirty="0"/>
            </a:p>
          </p:txBody>
        </p:sp>
        <p:sp>
          <p:nvSpPr>
            <p:cNvPr id="38" name="TextBox 37"/>
            <p:cNvSpPr txBox="1"/>
            <p:nvPr/>
          </p:nvSpPr>
          <p:spPr>
            <a:xfrm>
              <a:off x="7552827" y="604833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39" name="Left Arrow 38"/>
            <p:cNvSpPr/>
            <p:nvPr/>
          </p:nvSpPr>
          <p:spPr>
            <a:xfrm>
              <a:off x="6395558" y="4142875"/>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Left Arrow 39"/>
            <p:cNvSpPr/>
            <p:nvPr/>
          </p:nvSpPr>
          <p:spPr>
            <a:xfrm>
              <a:off x="6395558" y="4571298"/>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Left Arrow 40"/>
            <p:cNvSpPr/>
            <p:nvPr/>
          </p:nvSpPr>
          <p:spPr>
            <a:xfrm>
              <a:off x="6395558" y="4999721"/>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Left Arrow 41"/>
            <p:cNvSpPr/>
            <p:nvPr/>
          </p:nvSpPr>
          <p:spPr>
            <a:xfrm>
              <a:off x="6395558" y="5422215"/>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Left Arrow 42"/>
            <p:cNvSpPr/>
            <p:nvPr/>
          </p:nvSpPr>
          <p:spPr>
            <a:xfrm>
              <a:off x="6395558" y="5843798"/>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Left Arrow 55"/>
            <p:cNvSpPr/>
            <p:nvPr/>
          </p:nvSpPr>
          <p:spPr>
            <a:xfrm>
              <a:off x="8347606" y="4571298"/>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Left Arrow 56"/>
            <p:cNvSpPr/>
            <p:nvPr/>
          </p:nvSpPr>
          <p:spPr>
            <a:xfrm>
              <a:off x="8347606" y="4999721"/>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Left Arrow 57"/>
            <p:cNvSpPr/>
            <p:nvPr/>
          </p:nvSpPr>
          <p:spPr>
            <a:xfrm>
              <a:off x="8347606" y="5422215"/>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Left Arrow 58"/>
            <p:cNvSpPr/>
            <p:nvPr/>
          </p:nvSpPr>
          <p:spPr>
            <a:xfrm>
              <a:off x="8347606" y="5843798"/>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TextBox 36"/>
          <p:cNvSpPr txBox="1"/>
          <p:nvPr/>
        </p:nvSpPr>
        <p:spPr>
          <a:xfrm>
            <a:off x="8330268" y="5973334"/>
            <a:ext cx="813732" cy="784830"/>
          </a:xfrm>
          <a:prstGeom prst="rect">
            <a:avLst/>
          </a:prstGeom>
          <a:noFill/>
        </p:spPr>
        <p:txBody>
          <a:bodyPr wrap="square" rtlCol="0">
            <a:spAutoFit/>
          </a:bodyPr>
          <a:lstStyle/>
          <a:p>
            <a:r>
              <a:rPr lang="en-GB" sz="900" dirty="0" smtClean="0"/>
              <a:t>400+ </a:t>
            </a:r>
          </a:p>
          <a:p>
            <a:r>
              <a:rPr lang="en-GB" sz="900" dirty="0" smtClean="0"/>
              <a:t>S&amp;P 500 companies</a:t>
            </a:r>
          </a:p>
          <a:p>
            <a:r>
              <a:rPr lang="en-GB" sz="900" dirty="0" smtClean="0"/>
              <a:t>Over 22 years</a:t>
            </a:r>
            <a:endParaRPr lang="en-GB" sz="900" dirty="0"/>
          </a:p>
        </p:txBody>
      </p:sp>
    </p:spTree>
    <p:extLst>
      <p:ext uri="{BB962C8B-B14F-4D97-AF65-F5344CB8AC3E}">
        <p14:creationId xmlns:p14="http://schemas.microsoft.com/office/powerpoint/2010/main" val="31659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DACC7C90-973D-4FF0-844B-40809C4FE232}"/>
              </a:ext>
            </a:extLst>
          </p:cNvPr>
          <p:cNvSpPr/>
          <p:nvPr/>
        </p:nvSpPr>
        <p:spPr>
          <a:xfrm>
            <a:off x="1122956" y="1048217"/>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solidFill>
              </a:rPr>
              <a:t>Data </a:t>
            </a:r>
            <a:r>
              <a:rPr lang="en-US" sz="1100" b="1" dirty="0">
                <a:solidFill>
                  <a:schemeClr val="bg1"/>
                </a:solidFill>
              </a:rPr>
              <a:t>point - Apple </a:t>
            </a:r>
            <a:r>
              <a:rPr lang="en-US" sz="1100" b="1" dirty="0">
                <a:solidFill>
                  <a:schemeClr val="tx1"/>
                </a:solidFill>
              </a:rPr>
              <a:t>2018 Q2</a:t>
            </a:r>
            <a:endParaRPr lang="en-GB" sz="1100" b="1" dirty="0">
              <a:solidFill>
                <a:schemeClr val="tx1"/>
              </a:solidFill>
            </a:endParaRPr>
          </a:p>
        </p:txBody>
      </p:sp>
      <p:sp>
        <p:nvSpPr>
          <p:cNvPr id="5" name="Rectangle: Rounded Corners 4">
            <a:extLst>
              <a:ext uri="{FF2B5EF4-FFF2-40B4-BE49-F238E27FC236}">
                <a16:creationId xmlns="" xmlns:a16="http://schemas.microsoft.com/office/drawing/2014/main" id="{EE1E9B4B-5BA7-4A14-9D9C-DAD819883514}"/>
              </a:ext>
            </a:extLst>
          </p:cNvPr>
          <p:cNvSpPr/>
          <p:nvPr/>
        </p:nvSpPr>
        <p:spPr>
          <a:xfrm>
            <a:off x="918518" y="1400621"/>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solidFill>
              </a:rPr>
              <a:t>Data </a:t>
            </a:r>
            <a:r>
              <a:rPr lang="en-US" sz="1100" b="1" dirty="0">
                <a:solidFill>
                  <a:schemeClr val="bg1"/>
                </a:solidFill>
              </a:rPr>
              <a:t>point - Apple </a:t>
            </a:r>
            <a:r>
              <a:rPr lang="en-US" sz="1100" b="1" dirty="0">
                <a:solidFill>
                  <a:schemeClr val="tx1"/>
                </a:solidFill>
              </a:rPr>
              <a:t>2018 Q1</a:t>
            </a:r>
            <a:endParaRPr lang="en-GB" sz="1100" b="1" dirty="0">
              <a:solidFill>
                <a:schemeClr val="tx1"/>
              </a:solidFill>
            </a:endParaRPr>
          </a:p>
        </p:txBody>
      </p:sp>
      <p:sp>
        <p:nvSpPr>
          <p:cNvPr id="6" name="Rectangle: Rounded Corners 5">
            <a:extLst>
              <a:ext uri="{FF2B5EF4-FFF2-40B4-BE49-F238E27FC236}">
                <a16:creationId xmlns="" xmlns:a16="http://schemas.microsoft.com/office/drawing/2014/main" id="{7F09272C-82C0-4EED-9D24-1A788E310B71}"/>
              </a:ext>
            </a:extLst>
          </p:cNvPr>
          <p:cNvSpPr/>
          <p:nvPr/>
        </p:nvSpPr>
        <p:spPr>
          <a:xfrm>
            <a:off x="431216" y="2172489"/>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solidFill>
              </a:rPr>
              <a:t>Data point </a:t>
            </a:r>
            <a:r>
              <a:rPr lang="en-US" sz="1100" b="1" dirty="0">
                <a:solidFill>
                  <a:schemeClr val="bg1"/>
                </a:solidFill>
              </a:rPr>
              <a:t>- Apple </a:t>
            </a:r>
            <a:r>
              <a:rPr lang="en-US" sz="1100" b="1" dirty="0">
                <a:solidFill>
                  <a:schemeClr val="tx1"/>
                </a:solidFill>
              </a:rPr>
              <a:t>1996 Q2</a:t>
            </a:r>
            <a:endParaRPr lang="en-GB" sz="1100" b="1" dirty="0">
              <a:solidFill>
                <a:schemeClr val="tx1"/>
              </a:solidFill>
            </a:endParaRPr>
          </a:p>
        </p:txBody>
      </p:sp>
      <p:sp>
        <p:nvSpPr>
          <p:cNvPr id="7" name="Rectangle: Rounded Corners 6">
            <a:extLst>
              <a:ext uri="{FF2B5EF4-FFF2-40B4-BE49-F238E27FC236}">
                <a16:creationId xmlns="" xmlns:a16="http://schemas.microsoft.com/office/drawing/2014/main" id="{17832DB3-BA9E-4E12-8FEE-C8E546C069B8}"/>
              </a:ext>
            </a:extLst>
          </p:cNvPr>
          <p:cNvSpPr/>
          <p:nvPr/>
        </p:nvSpPr>
        <p:spPr>
          <a:xfrm>
            <a:off x="250871" y="2520266"/>
            <a:ext cx="2988656" cy="346440"/>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solidFill>
              </a:rPr>
              <a:t>Data </a:t>
            </a:r>
            <a:r>
              <a:rPr lang="en-US" sz="1100" b="1" dirty="0">
                <a:solidFill>
                  <a:schemeClr val="bg1"/>
                </a:solidFill>
              </a:rPr>
              <a:t>point - Apple </a:t>
            </a:r>
            <a:r>
              <a:rPr lang="en-US" sz="1100" b="1" dirty="0">
                <a:solidFill>
                  <a:schemeClr val="tx1"/>
                </a:solidFill>
              </a:rPr>
              <a:t>1996 Q1</a:t>
            </a:r>
            <a:endParaRPr lang="en-GB" sz="1100" b="1" dirty="0">
              <a:solidFill>
                <a:schemeClr val="tx1"/>
              </a:solidFill>
            </a:endParaRPr>
          </a:p>
        </p:txBody>
      </p:sp>
      <p:sp>
        <p:nvSpPr>
          <p:cNvPr id="8" name="Oval 7">
            <a:extLst>
              <a:ext uri="{FF2B5EF4-FFF2-40B4-BE49-F238E27FC236}">
                <a16:creationId xmlns="" xmlns:a16="http://schemas.microsoft.com/office/drawing/2014/main" id="{2BE88D4A-E972-4467-BA4D-72B998DE9202}"/>
              </a:ext>
            </a:extLst>
          </p:cNvPr>
          <p:cNvSpPr/>
          <p:nvPr/>
        </p:nvSpPr>
        <p:spPr>
          <a:xfrm flipH="1">
            <a:off x="2133556" y="1821709"/>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217B76F2-15E5-4153-BEE3-99359755C240}"/>
              </a:ext>
            </a:extLst>
          </p:cNvPr>
          <p:cNvSpPr/>
          <p:nvPr/>
        </p:nvSpPr>
        <p:spPr>
          <a:xfrm flipH="1">
            <a:off x="1971486" y="2011009"/>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2">
            <a:extLst>
              <a:ext uri="{FF2B5EF4-FFF2-40B4-BE49-F238E27FC236}">
                <a16:creationId xmlns="" xmlns:a16="http://schemas.microsoft.com/office/drawing/2014/main" id="{2E8D3AB5-D6D1-4A4B-8E31-D3DBB7B96F2A}"/>
              </a:ext>
            </a:extLst>
          </p:cNvPr>
          <p:cNvSpPr txBox="1">
            <a:spLocks noChangeArrowheads="1"/>
          </p:cNvSpPr>
          <p:nvPr/>
        </p:nvSpPr>
        <p:spPr bwMode="auto">
          <a:xfrm>
            <a:off x="685800" y="126221"/>
            <a:ext cx="7772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2000" dirty="0" smtClean="0"/>
              <a:t>Putting all pre-processing steps together</a:t>
            </a:r>
            <a:endParaRPr lang="en-US" altLang="zh-CN" sz="2000" dirty="0"/>
          </a:p>
        </p:txBody>
      </p:sp>
      <p:graphicFrame>
        <p:nvGraphicFramePr>
          <p:cNvPr id="13" name="Table 12">
            <a:extLst>
              <a:ext uri="{FF2B5EF4-FFF2-40B4-BE49-F238E27FC236}">
                <a16:creationId xmlns="" xmlns:a16="http://schemas.microsoft.com/office/drawing/2014/main" id="{4BC5A0AC-5557-420B-A56C-F378221AB2C1}"/>
              </a:ext>
            </a:extLst>
          </p:cNvPr>
          <p:cNvGraphicFramePr>
            <a:graphicFrameLocks noGrp="1"/>
          </p:cNvGraphicFramePr>
          <p:nvPr>
            <p:extLst>
              <p:ext uri="{D42A27DB-BD31-4B8C-83A1-F6EECF244321}">
                <p14:modId xmlns:p14="http://schemas.microsoft.com/office/powerpoint/2010/main" val="2351545954"/>
              </p:ext>
            </p:extLst>
          </p:nvPr>
        </p:nvGraphicFramePr>
        <p:xfrm>
          <a:off x="4667401" y="1048217"/>
          <a:ext cx="4250651" cy="1584960"/>
        </p:xfrm>
        <a:graphic>
          <a:graphicData uri="http://schemas.openxmlformats.org/drawingml/2006/table">
            <a:tbl>
              <a:tblPr>
                <a:tableStyleId>{5C22544A-7EE6-4342-B048-85BDC9FD1C3A}</a:tableStyleId>
              </a:tblPr>
              <a:tblGrid>
                <a:gridCol w="1017710">
                  <a:extLst>
                    <a:ext uri="{9D8B030D-6E8A-4147-A177-3AD203B41FA5}">
                      <a16:colId xmlns="" xmlns:a16="http://schemas.microsoft.com/office/drawing/2014/main" val="2132434859"/>
                    </a:ext>
                  </a:extLst>
                </a:gridCol>
                <a:gridCol w="772038">
                  <a:extLst>
                    <a:ext uri="{9D8B030D-6E8A-4147-A177-3AD203B41FA5}">
                      <a16:colId xmlns="" xmlns:a16="http://schemas.microsoft.com/office/drawing/2014/main" val="1119340615"/>
                    </a:ext>
                  </a:extLst>
                </a:gridCol>
                <a:gridCol w="820301">
                  <a:extLst>
                    <a:ext uri="{9D8B030D-6E8A-4147-A177-3AD203B41FA5}">
                      <a16:colId xmlns="" xmlns:a16="http://schemas.microsoft.com/office/drawing/2014/main" val="800974738"/>
                    </a:ext>
                  </a:extLst>
                </a:gridCol>
                <a:gridCol w="594327">
                  <a:extLst>
                    <a:ext uri="{9D8B030D-6E8A-4147-A177-3AD203B41FA5}">
                      <a16:colId xmlns="" xmlns:a16="http://schemas.microsoft.com/office/drawing/2014/main" val="3106209563"/>
                    </a:ext>
                  </a:extLst>
                </a:gridCol>
                <a:gridCol w="1046275">
                  <a:extLst>
                    <a:ext uri="{9D8B030D-6E8A-4147-A177-3AD203B41FA5}">
                      <a16:colId xmlns="" xmlns:a16="http://schemas.microsoft.com/office/drawing/2014/main" val="2824206391"/>
                    </a:ext>
                  </a:extLst>
                </a:gridCol>
              </a:tblGrid>
              <a:tr h="182880">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 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a:t>
                      </a:r>
                      <a:r>
                        <a:rPr lang="en-GB" sz="1100" u="none" strike="noStrike" dirty="0">
                          <a:effectLst/>
                        </a:rPr>
                        <a:t> </a:t>
                      </a:r>
                      <a:r>
                        <a:rPr lang="en-GB" sz="1100" b="1" u="none" strike="noStrike" dirty="0">
                          <a:effectLst/>
                        </a:rPr>
                        <a:t>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b="1" u="none" strike="noStrike" dirty="0">
                          <a:effectLst/>
                        </a:rPr>
                        <a:t>Feature </a:t>
                      </a:r>
                      <a:r>
                        <a:rPr lang="en-GB" sz="1100" b="1" u="none" strike="noStrike" dirty="0" smtClean="0">
                          <a:effectLst/>
                        </a:rPr>
                        <a:t>n</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8758570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75383676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213997248"/>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3368322632"/>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2593087903"/>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Q3</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0.10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153792038"/>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0.01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2706606076"/>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0.90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fontAlgn="b"/>
                      <a:r>
                        <a:rPr lang="en-GB" sz="1100" u="none" strike="noStrike" dirty="0">
                          <a:effectLst/>
                        </a:rPr>
                        <a:t>0.56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extLst>
                  <a:ext uri="{0D108BD9-81ED-4DB2-BD59-A6C34878D82A}">
                    <a16:rowId xmlns="" xmlns:a16="http://schemas.microsoft.com/office/drawing/2014/main" val="1529091248"/>
                  </a:ext>
                </a:extLst>
              </a:tr>
            </a:tbl>
          </a:graphicData>
        </a:graphic>
      </p:graphicFrame>
      <p:sp>
        <p:nvSpPr>
          <p:cNvPr id="15" name="Arrow: Right 14">
            <a:extLst>
              <a:ext uri="{FF2B5EF4-FFF2-40B4-BE49-F238E27FC236}">
                <a16:creationId xmlns="" xmlns:a16="http://schemas.microsoft.com/office/drawing/2014/main" id="{3F0198CE-5759-4FEA-B2FD-9EF26CE8260C}"/>
              </a:ext>
            </a:extLst>
          </p:cNvPr>
          <p:cNvSpPr/>
          <p:nvPr/>
        </p:nvSpPr>
        <p:spPr>
          <a:xfrm>
            <a:off x="3903831" y="1881475"/>
            <a:ext cx="678862" cy="2507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 xmlns:a16="http://schemas.microsoft.com/office/drawing/2014/main" id="{515664F9-BAB7-4A57-BFCB-A653884905FE}"/>
              </a:ext>
            </a:extLst>
          </p:cNvPr>
          <p:cNvSpPr txBox="1"/>
          <p:nvPr/>
        </p:nvSpPr>
        <p:spPr>
          <a:xfrm>
            <a:off x="3600216" y="2153206"/>
            <a:ext cx="1115799" cy="923330"/>
          </a:xfrm>
          <a:prstGeom prst="rect">
            <a:avLst/>
          </a:prstGeom>
          <a:noFill/>
        </p:spPr>
        <p:txBody>
          <a:bodyPr wrap="square" rtlCol="0">
            <a:spAutoFit/>
          </a:bodyPr>
          <a:lstStyle/>
          <a:p>
            <a:r>
              <a:rPr lang="en-US" sz="900" dirty="0" smtClean="0">
                <a:solidFill>
                  <a:srgbClr val="FF0000"/>
                </a:solidFill>
              </a:rPr>
              <a:t>1. Standardization </a:t>
            </a:r>
            <a:r>
              <a:rPr lang="en-US" sz="900" dirty="0">
                <a:solidFill>
                  <a:srgbClr val="FF0000"/>
                </a:solidFill>
              </a:rPr>
              <a:t>to zero mean and unit </a:t>
            </a:r>
            <a:r>
              <a:rPr lang="en-US" sz="900" dirty="0" smtClean="0">
                <a:solidFill>
                  <a:srgbClr val="FF0000"/>
                </a:solidFill>
              </a:rPr>
              <a:t>variance</a:t>
            </a:r>
          </a:p>
          <a:p>
            <a:r>
              <a:rPr lang="en-US" sz="900" dirty="0" smtClean="0">
                <a:solidFill>
                  <a:srgbClr val="FF0000"/>
                </a:solidFill>
              </a:rPr>
              <a:t>+</a:t>
            </a:r>
          </a:p>
          <a:p>
            <a:r>
              <a:rPr lang="en-US" sz="900" dirty="0" smtClean="0">
                <a:solidFill>
                  <a:srgbClr val="FF0000"/>
                </a:solidFill>
              </a:rPr>
              <a:t>2. Removing outliers</a:t>
            </a:r>
            <a:endParaRPr lang="en-GB" sz="900" dirty="0">
              <a:solidFill>
                <a:srgbClr val="FF0000"/>
              </a:solidFill>
            </a:endParaRPr>
          </a:p>
        </p:txBody>
      </p:sp>
      <p:sp>
        <p:nvSpPr>
          <p:cNvPr id="18" name="TextBox 17">
            <a:extLst>
              <a:ext uri="{FF2B5EF4-FFF2-40B4-BE49-F238E27FC236}">
                <a16:creationId xmlns="" xmlns:a16="http://schemas.microsoft.com/office/drawing/2014/main" id="{BF1FE0AE-620A-4A4F-B505-1602F05B390D}"/>
              </a:ext>
            </a:extLst>
          </p:cNvPr>
          <p:cNvSpPr txBox="1"/>
          <p:nvPr/>
        </p:nvSpPr>
        <p:spPr>
          <a:xfrm>
            <a:off x="4650774" y="2693486"/>
            <a:ext cx="3829502" cy="553998"/>
          </a:xfrm>
          <a:prstGeom prst="rect">
            <a:avLst/>
          </a:prstGeom>
          <a:noFill/>
        </p:spPr>
        <p:txBody>
          <a:bodyPr wrap="square" rtlCol="0">
            <a:spAutoFit/>
          </a:bodyPr>
          <a:lstStyle/>
          <a:p>
            <a:r>
              <a:rPr lang="en-US" sz="1000" b="1" dirty="0" smtClean="0">
                <a:solidFill>
                  <a:srgbClr val="FF0000"/>
                </a:solidFill>
              </a:rPr>
              <a:t>Important</a:t>
            </a:r>
            <a:r>
              <a:rPr lang="en-US" sz="1000" dirty="0" smtClean="0">
                <a:solidFill>
                  <a:srgbClr val="FF0000"/>
                </a:solidFill>
              </a:rPr>
              <a:t>: the </a:t>
            </a:r>
            <a:r>
              <a:rPr lang="en-US" sz="1000" dirty="0">
                <a:solidFill>
                  <a:srgbClr val="FF0000"/>
                </a:solidFill>
              </a:rPr>
              <a:t>statistics used for standardizing each feature is remembered and will be </a:t>
            </a:r>
            <a:r>
              <a:rPr lang="en-US" sz="1000" dirty="0" smtClean="0">
                <a:solidFill>
                  <a:srgbClr val="FF0000"/>
                </a:solidFill>
              </a:rPr>
              <a:t>re-used </a:t>
            </a:r>
            <a:r>
              <a:rPr lang="en-US" sz="1000" dirty="0">
                <a:solidFill>
                  <a:srgbClr val="FF0000"/>
                </a:solidFill>
              </a:rPr>
              <a:t>later to standardize new data point </a:t>
            </a:r>
            <a:r>
              <a:rPr lang="en-US" sz="1000" b="1" dirty="0">
                <a:solidFill>
                  <a:srgbClr val="FF0000"/>
                </a:solidFill>
              </a:rPr>
              <a:t>of the same company</a:t>
            </a:r>
            <a:endParaRPr lang="en-GB" sz="1000" b="1" dirty="0">
              <a:solidFill>
                <a:srgbClr val="FF0000"/>
              </a:solidFill>
            </a:endParaRPr>
          </a:p>
        </p:txBody>
      </p:sp>
      <p:sp>
        <p:nvSpPr>
          <p:cNvPr id="17" name="Oval 16">
            <a:extLst>
              <a:ext uri="{FF2B5EF4-FFF2-40B4-BE49-F238E27FC236}">
                <a16:creationId xmlns="" xmlns:a16="http://schemas.microsoft.com/office/drawing/2014/main" id="{217B76F2-15E5-4153-BEE3-99359755C240}"/>
              </a:ext>
            </a:extLst>
          </p:cNvPr>
          <p:cNvSpPr/>
          <p:nvPr/>
        </p:nvSpPr>
        <p:spPr>
          <a:xfrm flipH="1">
            <a:off x="2056194" y="1911348"/>
            <a:ext cx="72008" cy="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158377" y="1689038"/>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19" name="TextBox 18"/>
          <p:cNvSpPr txBox="1"/>
          <p:nvPr/>
        </p:nvSpPr>
        <p:spPr>
          <a:xfrm>
            <a:off x="7452319" y="1689038"/>
            <a:ext cx="325139" cy="400110"/>
          </a:xfrm>
          <a:prstGeom prst="rect">
            <a:avLst/>
          </a:prstGeom>
          <a:noFill/>
        </p:spPr>
        <p:txBody>
          <a:bodyPr wrap="square" rtlCol="0">
            <a:spAutoFit/>
          </a:bodyPr>
          <a:lstStyle/>
          <a:p>
            <a:r>
              <a:rPr lang="en-GB" sz="1000" b="1" dirty="0" smtClean="0"/>
              <a:t>.</a:t>
            </a:r>
          </a:p>
          <a:p>
            <a:r>
              <a:rPr lang="en-GB" sz="1000" b="1" dirty="0" smtClean="0"/>
              <a:t>.</a:t>
            </a:r>
          </a:p>
        </p:txBody>
      </p:sp>
      <p:graphicFrame>
        <p:nvGraphicFramePr>
          <p:cNvPr id="21" name="Table 20">
            <a:extLst>
              <a:ext uri="{FF2B5EF4-FFF2-40B4-BE49-F238E27FC236}">
                <a16:creationId xmlns="" xmlns:a16="http://schemas.microsoft.com/office/drawing/2014/main" id="{4BC5A0AC-5557-420B-A56C-F378221AB2C1}"/>
              </a:ext>
            </a:extLst>
          </p:cNvPr>
          <p:cNvGraphicFramePr>
            <a:graphicFrameLocks noGrp="1"/>
          </p:cNvGraphicFramePr>
          <p:nvPr>
            <p:extLst>
              <p:ext uri="{D42A27DB-BD31-4B8C-83A1-F6EECF244321}">
                <p14:modId xmlns:p14="http://schemas.microsoft.com/office/powerpoint/2010/main" val="4259488162"/>
              </p:ext>
            </p:extLst>
          </p:nvPr>
        </p:nvGraphicFramePr>
        <p:xfrm>
          <a:off x="1954321" y="3786333"/>
          <a:ext cx="4250651" cy="2438400"/>
        </p:xfrm>
        <a:graphic>
          <a:graphicData uri="http://schemas.openxmlformats.org/drawingml/2006/table">
            <a:tbl>
              <a:tblPr>
                <a:tableStyleId>{5C22544A-7EE6-4342-B048-85BDC9FD1C3A}</a:tableStyleId>
              </a:tblPr>
              <a:tblGrid>
                <a:gridCol w="1017710">
                  <a:extLst>
                    <a:ext uri="{9D8B030D-6E8A-4147-A177-3AD203B41FA5}">
                      <a16:colId xmlns="" xmlns:a16="http://schemas.microsoft.com/office/drawing/2014/main" val="2132434859"/>
                    </a:ext>
                  </a:extLst>
                </a:gridCol>
                <a:gridCol w="772038">
                  <a:extLst>
                    <a:ext uri="{9D8B030D-6E8A-4147-A177-3AD203B41FA5}">
                      <a16:colId xmlns="" xmlns:a16="http://schemas.microsoft.com/office/drawing/2014/main" val="1119340615"/>
                    </a:ext>
                  </a:extLst>
                </a:gridCol>
                <a:gridCol w="820301">
                  <a:extLst>
                    <a:ext uri="{9D8B030D-6E8A-4147-A177-3AD203B41FA5}">
                      <a16:colId xmlns="" xmlns:a16="http://schemas.microsoft.com/office/drawing/2014/main" val="800974738"/>
                    </a:ext>
                  </a:extLst>
                </a:gridCol>
                <a:gridCol w="594327">
                  <a:extLst>
                    <a:ext uri="{9D8B030D-6E8A-4147-A177-3AD203B41FA5}">
                      <a16:colId xmlns="" xmlns:a16="http://schemas.microsoft.com/office/drawing/2014/main" val="3106209563"/>
                    </a:ext>
                  </a:extLst>
                </a:gridCol>
                <a:gridCol w="1046275">
                  <a:extLst>
                    <a:ext uri="{9D8B030D-6E8A-4147-A177-3AD203B41FA5}">
                      <a16:colId xmlns="" xmlns:a16="http://schemas.microsoft.com/office/drawing/2014/main" val="2824206391"/>
                    </a:ext>
                  </a:extLst>
                </a:gridCol>
              </a:tblGrid>
              <a:tr h="237743">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 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a:t>
                      </a:r>
                      <a:r>
                        <a:rPr lang="en-GB" sz="1100" u="none" strike="noStrike" dirty="0">
                          <a:effectLst/>
                        </a:rPr>
                        <a:t> </a:t>
                      </a:r>
                      <a:r>
                        <a:rPr lang="en-GB" sz="1100" b="1" u="none" strike="noStrike" dirty="0">
                          <a:effectLst/>
                        </a:rPr>
                        <a:t>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b="1" u="none" strike="noStrike" dirty="0">
                          <a:effectLst/>
                        </a:rPr>
                        <a:t>Feature </a:t>
                      </a:r>
                      <a:r>
                        <a:rPr lang="en-GB" sz="1100" b="1" u="none" strike="noStrike" dirty="0" smtClean="0">
                          <a:effectLst/>
                        </a:rPr>
                        <a:t>n</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18758570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Q2</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0.94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753836760"/>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2018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213997248"/>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3368322632"/>
                  </a:ext>
                </a:extLst>
              </a:tr>
              <a:tr h="182880">
                <a:tc>
                  <a:txBody>
                    <a:bodyPr/>
                    <a:lstStyle/>
                    <a:p>
                      <a:pPr algn="ctr"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2593087903"/>
                  </a:ext>
                </a:extLst>
              </a:tr>
              <a:tr h="182880">
                <a:tc>
                  <a:txBody>
                    <a:bodyPr/>
                    <a:lstStyle/>
                    <a:p>
                      <a:pPr algn="ctr" fontAlgn="b"/>
                      <a:r>
                        <a:rPr lang="en-GB" sz="1100" b="1" u="none" strike="noStrike" dirty="0" smtClean="0">
                          <a:solidFill>
                            <a:schemeClr val="bg1"/>
                          </a:solidFill>
                          <a:effectLst/>
                        </a:rPr>
                        <a:t>Apple </a:t>
                      </a:r>
                      <a:r>
                        <a:rPr lang="en-GB" sz="1100" b="1" u="none" strike="noStrike" dirty="0" smtClean="0">
                          <a:effectLst/>
                        </a:rPr>
                        <a:t>1996 </a:t>
                      </a:r>
                      <a:r>
                        <a:rPr lang="en-GB" sz="1100" b="1" u="none" strike="noStrike" dirty="0">
                          <a:effectLst/>
                        </a:rPr>
                        <a:t>Q1</a:t>
                      </a:r>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0.90</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0.45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a:effectLst/>
                        </a:rPr>
                        <a:t>0.56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 xmlns:a16="http://schemas.microsoft.com/office/drawing/2014/main" val="1529091248"/>
                  </a:ext>
                </a:extLst>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AMD </a:t>
                      </a:r>
                      <a:r>
                        <a:rPr lang="en-GB" sz="1100" b="1" u="none" strike="noStrike" dirty="0" smtClean="0">
                          <a:effectLst/>
                        </a:rPr>
                        <a:t>2018 Q2</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0.73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0.11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AMD </a:t>
                      </a:r>
                      <a:r>
                        <a:rPr lang="en-GB" sz="1100" b="1" u="none" strike="noStrike" dirty="0" smtClean="0">
                          <a:effectLst/>
                        </a:rPr>
                        <a:t>2018 </a:t>
                      </a:r>
                      <a:r>
                        <a:rPr lang="en-GB" sz="1100" b="1" u="none" strike="noStrike" dirty="0" err="1" smtClean="0">
                          <a:effectLst/>
                        </a:rPr>
                        <a:t>Q1</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0.69</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0.13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0.28</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algn="ctr" fontAlgn="b"/>
                      <a:endParaRPr lang="en-GB" sz="11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AMD </a:t>
                      </a:r>
                      <a:r>
                        <a:rPr lang="en-GB" sz="1100" b="1" u="none" strike="noStrike" dirty="0" smtClean="0">
                          <a:effectLst/>
                        </a:rPr>
                        <a:t>1996 Q1</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0.88</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0.35</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0.53</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rPr>
                        <a:t>JPM </a:t>
                      </a:r>
                      <a:r>
                        <a:rPr lang="en-GB" sz="1100" b="1" u="none" strike="noStrike" dirty="0" smtClean="0">
                          <a:effectLst/>
                        </a:rPr>
                        <a:t>2018 Q2</a:t>
                      </a: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0.74</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0.26</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100" u="none" strike="noStrike" dirty="0" smtClean="0">
                          <a:effectLst/>
                        </a:rPr>
                        <a:t>0.21</a:t>
                      </a:r>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828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1" i="0" u="none" strike="noStrike" dirty="0" smtClean="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22" name="TextBox 21"/>
          <p:cNvSpPr txBox="1"/>
          <p:nvPr/>
        </p:nvSpPr>
        <p:spPr>
          <a:xfrm>
            <a:off x="2371973" y="431011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3" name="TextBox 22"/>
          <p:cNvSpPr txBox="1"/>
          <p:nvPr/>
        </p:nvSpPr>
        <p:spPr>
          <a:xfrm>
            <a:off x="4665915" y="431011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4" name="TextBox 23"/>
          <p:cNvSpPr txBox="1"/>
          <p:nvPr/>
        </p:nvSpPr>
        <p:spPr>
          <a:xfrm>
            <a:off x="2371973" y="5053727"/>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5" name="TextBox 24"/>
          <p:cNvSpPr txBox="1"/>
          <p:nvPr/>
        </p:nvSpPr>
        <p:spPr>
          <a:xfrm>
            <a:off x="4666073" y="5180248"/>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6" name="TextBox 25"/>
          <p:cNvSpPr txBox="1"/>
          <p:nvPr/>
        </p:nvSpPr>
        <p:spPr>
          <a:xfrm>
            <a:off x="2395681" y="5787316"/>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27" name="TextBox 26"/>
          <p:cNvSpPr txBox="1"/>
          <p:nvPr/>
        </p:nvSpPr>
        <p:spPr>
          <a:xfrm>
            <a:off x="4664285" y="5756370"/>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46" name="Bent Arrow 45"/>
          <p:cNvSpPr/>
          <p:nvPr/>
        </p:nvSpPr>
        <p:spPr>
          <a:xfrm rot="10800000">
            <a:off x="8340975" y="2693484"/>
            <a:ext cx="191464" cy="15033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p:cNvSpPr txBox="1"/>
          <p:nvPr/>
        </p:nvSpPr>
        <p:spPr>
          <a:xfrm>
            <a:off x="261019" y="4074596"/>
            <a:ext cx="1572052" cy="2062103"/>
          </a:xfrm>
          <a:prstGeom prst="rect">
            <a:avLst/>
          </a:prstGeom>
          <a:noFill/>
        </p:spPr>
        <p:txBody>
          <a:bodyPr wrap="square" rtlCol="0">
            <a:spAutoFit/>
          </a:bodyPr>
          <a:lstStyle/>
          <a:p>
            <a:r>
              <a:rPr lang="en-GB" sz="1200" b="1" dirty="0" smtClean="0">
                <a:solidFill>
                  <a:srgbClr val="FF0000"/>
                </a:solidFill>
              </a:rPr>
              <a:t>This is the full training data population.</a:t>
            </a:r>
          </a:p>
          <a:p>
            <a:endParaRPr lang="en-GB" sz="1200" b="1" dirty="0" smtClean="0">
              <a:solidFill>
                <a:srgbClr val="FF0000"/>
              </a:solidFill>
            </a:endParaRPr>
          </a:p>
          <a:p>
            <a:r>
              <a:rPr lang="en-GB" sz="1000" dirty="0" smtClean="0">
                <a:solidFill>
                  <a:srgbClr val="FF0000"/>
                </a:solidFill>
              </a:rPr>
              <a:t>It will next be firstly split into </a:t>
            </a:r>
            <a:r>
              <a:rPr lang="en-GB" sz="1000" b="1" dirty="0" smtClean="0">
                <a:solidFill>
                  <a:srgbClr val="FF0000"/>
                </a:solidFill>
              </a:rPr>
              <a:t>learning set</a:t>
            </a:r>
            <a:r>
              <a:rPr lang="en-GB" sz="1000" dirty="0" smtClean="0">
                <a:solidFill>
                  <a:srgbClr val="FF0000"/>
                </a:solidFill>
              </a:rPr>
              <a:t> and </a:t>
            </a:r>
            <a:r>
              <a:rPr lang="en-GB" sz="1000" b="1" dirty="0" smtClean="0">
                <a:solidFill>
                  <a:srgbClr val="FF0000"/>
                </a:solidFill>
              </a:rPr>
              <a:t>test set</a:t>
            </a:r>
            <a:r>
              <a:rPr lang="en-GB" sz="1000" dirty="0" smtClean="0">
                <a:solidFill>
                  <a:srgbClr val="FF0000"/>
                </a:solidFill>
              </a:rPr>
              <a:t>. </a:t>
            </a:r>
          </a:p>
          <a:p>
            <a:r>
              <a:rPr lang="en-GB" sz="1000" dirty="0" smtClean="0">
                <a:solidFill>
                  <a:srgbClr val="FF0000"/>
                </a:solidFill>
              </a:rPr>
              <a:t>The learning set will be then further split into </a:t>
            </a:r>
            <a:r>
              <a:rPr lang="en-GB" sz="1000" b="1" dirty="0" smtClean="0">
                <a:solidFill>
                  <a:srgbClr val="FF0000"/>
                </a:solidFill>
              </a:rPr>
              <a:t>training set</a:t>
            </a:r>
            <a:r>
              <a:rPr lang="en-GB" sz="1000" dirty="0" smtClean="0">
                <a:solidFill>
                  <a:srgbClr val="FF0000"/>
                </a:solidFill>
              </a:rPr>
              <a:t> and </a:t>
            </a:r>
            <a:r>
              <a:rPr lang="en-GB" sz="1000" b="1" dirty="0" smtClean="0">
                <a:solidFill>
                  <a:srgbClr val="FF0000"/>
                </a:solidFill>
              </a:rPr>
              <a:t>validation set</a:t>
            </a:r>
            <a:r>
              <a:rPr lang="en-GB" sz="1000" dirty="0" smtClean="0">
                <a:solidFill>
                  <a:srgbClr val="FF0000"/>
                </a:solidFill>
              </a:rPr>
              <a:t> during k-fold cross validations.</a:t>
            </a:r>
            <a:endParaRPr lang="en-GB" sz="1000" dirty="0">
              <a:solidFill>
                <a:srgbClr val="FF0000"/>
              </a:solidFill>
            </a:endParaRPr>
          </a:p>
        </p:txBody>
      </p:sp>
      <p:sp>
        <p:nvSpPr>
          <p:cNvPr id="48" name="Right Brace 47"/>
          <p:cNvSpPr/>
          <p:nvPr/>
        </p:nvSpPr>
        <p:spPr>
          <a:xfrm>
            <a:off x="1728034" y="4035456"/>
            <a:ext cx="77724" cy="21519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p:cNvSpPr txBox="1"/>
          <p:nvPr/>
        </p:nvSpPr>
        <p:spPr>
          <a:xfrm>
            <a:off x="1968571" y="6266745"/>
            <a:ext cx="4242448" cy="507831"/>
          </a:xfrm>
          <a:prstGeom prst="rect">
            <a:avLst/>
          </a:prstGeom>
          <a:noFill/>
        </p:spPr>
        <p:txBody>
          <a:bodyPr wrap="square" rtlCol="0">
            <a:spAutoFit/>
          </a:bodyPr>
          <a:lstStyle/>
          <a:p>
            <a:r>
              <a:rPr lang="en-GB" sz="900" dirty="0" smtClean="0">
                <a:solidFill>
                  <a:srgbClr val="FF0000"/>
                </a:solidFill>
              </a:rPr>
              <a:t>Each feature’s data </a:t>
            </a:r>
            <a:r>
              <a:rPr lang="en-GB" sz="900" dirty="0">
                <a:solidFill>
                  <a:srgbClr val="FF0000"/>
                </a:solidFill>
              </a:rPr>
              <a:t>over the whole </a:t>
            </a:r>
            <a:r>
              <a:rPr lang="en-GB" sz="900" b="1" dirty="0">
                <a:solidFill>
                  <a:srgbClr val="FF0000"/>
                </a:solidFill>
              </a:rPr>
              <a:t>training set </a:t>
            </a:r>
            <a:r>
              <a:rPr lang="en-GB" sz="900" dirty="0" smtClean="0">
                <a:solidFill>
                  <a:srgbClr val="FF0000"/>
                </a:solidFill>
              </a:rPr>
              <a:t>will globally standardized.</a:t>
            </a:r>
          </a:p>
          <a:p>
            <a:r>
              <a:rPr lang="en-GB" sz="900" dirty="0" smtClean="0">
                <a:solidFill>
                  <a:srgbClr val="FF0000"/>
                </a:solidFill>
              </a:rPr>
              <a:t>Statistics calculated in that standardization process will be used to standardize data of the same feature in the both </a:t>
            </a:r>
            <a:r>
              <a:rPr lang="en-GB" sz="900" b="1" dirty="0" smtClean="0">
                <a:solidFill>
                  <a:srgbClr val="FF0000"/>
                </a:solidFill>
              </a:rPr>
              <a:t>validation set</a:t>
            </a:r>
            <a:r>
              <a:rPr lang="en-GB" sz="900" dirty="0" smtClean="0">
                <a:solidFill>
                  <a:srgbClr val="FF0000"/>
                </a:solidFill>
              </a:rPr>
              <a:t> and </a:t>
            </a:r>
            <a:r>
              <a:rPr lang="en-GB" sz="900" b="1" dirty="0" smtClean="0">
                <a:solidFill>
                  <a:srgbClr val="FF0000"/>
                </a:solidFill>
              </a:rPr>
              <a:t>test set</a:t>
            </a:r>
            <a:r>
              <a:rPr lang="en-GB" sz="900" dirty="0" smtClean="0">
                <a:solidFill>
                  <a:srgbClr val="FF0000"/>
                </a:solidFill>
              </a:rPr>
              <a:t>, respectively.</a:t>
            </a:r>
            <a:endParaRPr lang="en-GB" sz="900" dirty="0">
              <a:solidFill>
                <a:srgbClr val="FF0000"/>
              </a:solidFill>
            </a:endParaRPr>
          </a:p>
        </p:txBody>
      </p:sp>
      <p:sp>
        <p:nvSpPr>
          <p:cNvPr id="54" name="TextBox 53">
            <a:extLst>
              <a:ext uri="{FF2B5EF4-FFF2-40B4-BE49-F238E27FC236}">
                <a16:creationId xmlns="" xmlns:a16="http://schemas.microsoft.com/office/drawing/2014/main" id="{515664F9-BAB7-4A57-BFCB-A653884905FE}"/>
              </a:ext>
            </a:extLst>
          </p:cNvPr>
          <p:cNvSpPr txBox="1"/>
          <p:nvPr/>
        </p:nvSpPr>
        <p:spPr>
          <a:xfrm>
            <a:off x="250871" y="573882"/>
            <a:ext cx="8497593" cy="369332"/>
          </a:xfrm>
          <a:prstGeom prst="rect">
            <a:avLst/>
          </a:prstGeom>
          <a:noFill/>
        </p:spPr>
        <p:txBody>
          <a:bodyPr wrap="square" rtlCol="0">
            <a:spAutoFit/>
          </a:bodyPr>
          <a:lstStyle/>
          <a:p>
            <a:r>
              <a:rPr lang="en-US" sz="900" dirty="0" smtClean="0"/>
              <a:t>All pre-processed quarterly data points of the same company are put together in a table. Then each feature’s data is standardized over all the quarters. Each feature’s data must be also processed to get rid of outliers, using Winsorizing or point truncation.</a:t>
            </a:r>
            <a:endParaRPr lang="en-GB" sz="900" dirty="0"/>
          </a:p>
        </p:txBody>
      </p:sp>
      <p:sp>
        <p:nvSpPr>
          <p:cNvPr id="55" name="TextBox 54">
            <a:extLst>
              <a:ext uri="{FF2B5EF4-FFF2-40B4-BE49-F238E27FC236}">
                <a16:creationId xmlns="" xmlns:a16="http://schemas.microsoft.com/office/drawing/2014/main" id="{515664F9-BAB7-4A57-BFCB-A653884905FE}"/>
              </a:ext>
            </a:extLst>
          </p:cNvPr>
          <p:cNvSpPr txBox="1"/>
          <p:nvPr/>
        </p:nvSpPr>
        <p:spPr>
          <a:xfrm>
            <a:off x="6482807" y="3573016"/>
            <a:ext cx="1997469" cy="369332"/>
          </a:xfrm>
          <a:prstGeom prst="rect">
            <a:avLst/>
          </a:prstGeom>
          <a:noFill/>
        </p:spPr>
        <p:txBody>
          <a:bodyPr wrap="square" rtlCol="0">
            <a:spAutoFit/>
          </a:bodyPr>
          <a:lstStyle/>
          <a:p>
            <a:r>
              <a:rPr lang="en-US" sz="900" b="1" dirty="0" smtClean="0"/>
              <a:t>Putting data of all companies of all quarters together</a:t>
            </a:r>
            <a:endParaRPr lang="en-GB" sz="900" b="1" dirty="0"/>
          </a:p>
        </p:txBody>
      </p:sp>
      <p:grpSp>
        <p:nvGrpSpPr>
          <p:cNvPr id="60" name="Group 59"/>
          <p:cNvGrpSpPr/>
          <p:nvPr/>
        </p:nvGrpSpPr>
        <p:grpSpPr>
          <a:xfrm>
            <a:off x="6395558" y="4035456"/>
            <a:ext cx="2535161" cy="2412987"/>
            <a:chOff x="6395558" y="4035456"/>
            <a:chExt cx="2535161" cy="2412987"/>
          </a:xfrm>
        </p:grpSpPr>
        <p:sp>
          <p:nvSpPr>
            <p:cNvPr id="28" name="Oval 27"/>
            <p:cNvSpPr/>
            <p:nvPr/>
          </p:nvSpPr>
          <p:spPr>
            <a:xfrm>
              <a:off x="7035788" y="4857398"/>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JPMorgan</a:t>
              </a:r>
              <a:endParaRPr lang="en-GB" sz="1100" dirty="0"/>
            </a:p>
          </p:txBody>
        </p:sp>
        <p:sp>
          <p:nvSpPr>
            <p:cNvPr id="29" name="Oval 28"/>
            <p:cNvSpPr/>
            <p:nvPr/>
          </p:nvSpPr>
          <p:spPr>
            <a:xfrm>
              <a:off x="7035788" y="5268369"/>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Microsoft</a:t>
              </a:r>
              <a:endParaRPr lang="en-GB" sz="1100" dirty="0"/>
            </a:p>
          </p:txBody>
        </p:sp>
        <p:sp>
          <p:nvSpPr>
            <p:cNvPr id="30" name="Oval 29"/>
            <p:cNvSpPr/>
            <p:nvPr/>
          </p:nvSpPr>
          <p:spPr>
            <a:xfrm>
              <a:off x="7035788" y="5749147"/>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AMD</a:t>
              </a:r>
            </a:p>
          </p:txBody>
        </p:sp>
        <p:sp>
          <p:nvSpPr>
            <p:cNvPr id="34" name="Oval 33"/>
            <p:cNvSpPr/>
            <p:nvPr/>
          </p:nvSpPr>
          <p:spPr>
            <a:xfrm>
              <a:off x="7035787" y="4035456"/>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Apple</a:t>
              </a:r>
              <a:endParaRPr lang="en-GB" sz="1100" dirty="0"/>
            </a:p>
          </p:txBody>
        </p:sp>
        <p:sp>
          <p:nvSpPr>
            <p:cNvPr id="36" name="Oval 35"/>
            <p:cNvSpPr/>
            <p:nvPr/>
          </p:nvSpPr>
          <p:spPr>
            <a:xfrm>
              <a:off x="7035788" y="4446427"/>
              <a:ext cx="1215753" cy="322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Exxon Mobil</a:t>
              </a:r>
              <a:endParaRPr lang="en-GB" sz="1000" dirty="0"/>
            </a:p>
          </p:txBody>
        </p:sp>
        <p:sp>
          <p:nvSpPr>
            <p:cNvPr id="38" name="TextBox 37"/>
            <p:cNvSpPr txBox="1"/>
            <p:nvPr/>
          </p:nvSpPr>
          <p:spPr>
            <a:xfrm>
              <a:off x="7552827" y="6048333"/>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39" name="Left Arrow 38"/>
            <p:cNvSpPr/>
            <p:nvPr/>
          </p:nvSpPr>
          <p:spPr>
            <a:xfrm>
              <a:off x="6395558" y="4142875"/>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Left Arrow 39"/>
            <p:cNvSpPr/>
            <p:nvPr/>
          </p:nvSpPr>
          <p:spPr>
            <a:xfrm>
              <a:off x="6395558" y="4571298"/>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Left Arrow 40"/>
            <p:cNvSpPr/>
            <p:nvPr/>
          </p:nvSpPr>
          <p:spPr>
            <a:xfrm>
              <a:off x="6395558" y="4999721"/>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Left Arrow 41"/>
            <p:cNvSpPr/>
            <p:nvPr/>
          </p:nvSpPr>
          <p:spPr>
            <a:xfrm>
              <a:off x="6395558" y="5422215"/>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Left Arrow 42"/>
            <p:cNvSpPr/>
            <p:nvPr/>
          </p:nvSpPr>
          <p:spPr>
            <a:xfrm>
              <a:off x="6395558" y="5843798"/>
              <a:ext cx="474726" cy="1080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Left Arrow 55"/>
            <p:cNvSpPr/>
            <p:nvPr/>
          </p:nvSpPr>
          <p:spPr>
            <a:xfrm>
              <a:off x="8347606" y="4571298"/>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Left Arrow 56"/>
            <p:cNvSpPr/>
            <p:nvPr/>
          </p:nvSpPr>
          <p:spPr>
            <a:xfrm>
              <a:off x="8347606" y="4999721"/>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Left Arrow 57"/>
            <p:cNvSpPr/>
            <p:nvPr/>
          </p:nvSpPr>
          <p:spPr>
            <a:xfrm>
              <a:off x="8347606" y="5422215"/>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Left Arrow 58"/>
            <p:cNvSpPr/>
            <p:nvPr/>
          </p:nvSpPr>
          <p:spPr>
            <a:xfrm>
              <a:off x="8347606" y="5843798"/>
              <a:ext cx="583113" cy="100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TextBox 36"/>
          <p:cNvSpPr txBox="1"/>
          <p:nvPr/>
        </p:nvSpPr>
        <p:spPr>
          <a:xfrm>
            <a:off x="8330268" y="5973334"/>
            <a:ext cx="813732" cy="784830"/>
          </a:xfrm>
          <a:prstGeom prst="rect">
            <a:avLst/>
          </a:prstGeom>
          <a:noFill/>
        </p:spPr>
        <p:txBody>
          <a:bodyPr wrap="square" rtlCol="0">
            <a:spAutoFit/>
          </a:bodyPr>
          <a:lstStyle/>
          <a:p>
            <a:r>
              <a:rPr lang="en-GB" sz="900" dirty="0" smtClean="0"/>
              <a:t>400+ </a:t>
            </a:r>
          </a:p>
          <a:p>
            <a:r>
              <a:rPr lang="en-GB" sz="900" dirty="0" smtClean="0"/>
              <a:t>S&amp;P 500 companies</a:t>
            </a:r>
          </a:p>
          <a:p>
            <a:r>
              <a:rPr lang="en-GB" sz="900" dirty="0" smtClean="0"/>
              <a:t>Over 22 years</a:t>
            </a:r>
            <a:endParaRPr lang="en-GB" sz="900" dirty="0"/>
          </a:p>
        </p:txBody>
      </p:sp>
      <p:sp>
        <p:nvSpPr>
          <p:cNvPr id="50" name="TextBox 49"/>
          <p:cNvSpPr txBox="1"/>
          <p:nvPr/>
        </p:nvSpPr>
        <p:spPr>
          <a:xfrm>
            <a:off x="3259257" y="5180248"/>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51" name="TextBox 50"/>
          <p:cNvSpPr txBox="1"/>
          <p:nvPr/>
        </p:nvSpPr>
        <p:spPr>
          <a:xfrm>
            <a:off x="4032218" y="5180248"/>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52" name="TextBox 51"/>
          <p:cNvSpPr txBox="1"/>
          <p:nvPr/>
        </p:nvSpPr>
        <p:spPr>
          <a:xfrm>
            <a:off x="3232180" y="4320325"/>
            <a:ext cx="325139" cy="400110"/>
          </a:xfrm>
          <a:prstGeom prst="rect">
            <a:avLst/>
          </a:prstGeom>
          <a:noFill/>
        </p:spPr>
        <p:txBody>
          <a:bodyPr wrap="square" rtlCol="0">
            <a:spAutoFit/>
          </a:bodyPr>
          <a:lstStyle/>
          <a:p>
            <a:r>
              <a:rPr lang="en-GB" sz="1000" b="1" dirty="0" smtClean="0"/>
              <a:t>.</a:t>
            </a:r>
          </a:p>
          <a:p>
            <a:r>
              <a:rPr lang="en-GB" sz="1000" b="1" dirty="0" smtClean="0"/>
              <a:t>.</a:t>
            </a:r>
          </a:p>
        </p:txBody>
      </p:sp>
      <p:sp>
        <p:nvSpPr>
          <p:cNvPr id="53" name="TextBox 52"/>
          <p:cNvSpPr txBox="1"/>
          <p:nvPr/>
        </p:nvSpPr>
        <p:spPr>
          <a:xfrm>
            <a:off x="5571347" y="5180248"/>
            <a:ext cx="325139" cy="400110"/>
          </a:xfrm>
          <a:prstGeom prst="rect">
            <a:avLst/>
          </a:prstGeom>
          <a:noFill/>
        </p:spPr>
        <p:txBody>
          <a:bodyPr wrap="square" rtlCol="0">
            <a:spAutoFit/>
          </a:bodyPr>
          <a:lstStyle/>
          <a:p>
            <a:r>
              <a:rPr lang="en-GB" sz="1000" b="1" dirty="0" smtClean="0"/>
              <a:t>.</a:t>
            </a:r>
          </a:p>
          <a:p>
            <a:r>
              <a:rPr lang="en-GB" sz="1000" b="1" dirty="0" smtClean="0"/>
              <a:t>.</a:t>
            </a:r>
          </a:p>
        </p:txBody>
      </p:sp>
    </p:spTree>
    <p:extLst>
      <p:ext uri="{BB962C8B-B14F-4D97-AF65-F5344CB8AC3E}">
        <p14:creationId xmlns:p14="http://schemas.microsoft.com/office/powerpoint/2010/main" val="133586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Project Challenges</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r>
              <a:rPr lang="en-US" altLang="zh-CN" sz="1600" b="1" dirty="0"/>
              <a:t>1. Company level data normalization</a:t>
            </a:r>
            <a:r>
              <a:rPr lang="en-US" altLang="zh-CN" sz="1600" dirty="0"/>
              <a:t>. </a:t>
            </a:r>
          </a:p>
          <a:p>
            <a:pPr marL="265113" algn="l"/>
            <a:r>
              <a:rPr lang="en-US" altLang="zh-CN" sz="1600" dirty="0"/>
              <a:t>A 10% increase in quarterly revenue for a growth company like Apple Inc. and a value company like Verizon won’t achieve the same impact on stock prices. Individual company’s earnings data need to be normalized through training, validation and testing and must be done in a consistent manner.</a:t>
            </a:r>
          </a:p>
          <a:p>
            <a:pPr marL="354013" algn="l"/>
            <a:endParaRPr lang="en-US" altLang="zh-CN" sz="1600" dirty="0"/>
          </a:p>
          <a:p>
            <a:pPr algn="l"/>
            <a:r>
              <a:rPr lang="en-US" altLang="zh-CN" sz="1600" b="1" dirty="0"/>
              <a:t>2. Global data normalization</a:t>
            </a:r>
            <a:r>
              <a:rPr lang="en-US" altLang="zh-CN" sz="1600" dirty="0"/>
              <a:t>. </a:t>
            </a:r>
          </a:p>
          <a:p>
            <a:pPr marL="265113" algn="l"/>
            <a:r>
              <a:rPr lang="en-US" altLang="zh-CN" sz="1600" dirty="0"/>
              <a:t>Both being components of S&amp;P500, Microsoft has quarterly revenue of £30 billion whereas Microchip only has about $1 billion. Global normalization of all features across companies and quarters is needed but faced challenges from missing data and other data quality issues. </a:t>
            </a:r>
          </a:p>
          <a:p>
            <a:pPr marL="265113" algn="l"/>
            <a:endParaRPr lang="en-US" altLang="zh-CN" sz="1600" dirty="0"/>
          </a:p>
          <a:p>
            <a:pPr algn="l"/>
            <a:r>
              <a:rPr lang="en-US" altLang="zh-CN" sz="1600" b="1" dirty="0"/>
              <a:t>3. Missing Data</a:t>
            </a:r>
            <a:r>
              <a:rPr lang="en-US" altLang="zh-CN" sz="1600" dirty="0"/>
              <a:t>. </a:t>
            </a:r>
          </a:p>
          <a:p>
            <a:pPr marL="265113" algn="l"/>
            <a:r>
              <a:rPr lang="en-US" altLang="zh-CN" sz="1600" dirty="0"/>
              <a:t>Missing data is such a widespread problem in financial data and can have profound impacts on the accuracy of learning models. While some models such as </a:t>
            </a:r>
            <a:r>
              <a:rPr lang="en-US" altLang="zh-CN" sz="1600" dirty="0" err="1"/>
              <a:t>XGBoost</a:t>
            </a:r>
            <a:r>
              <a:rPr lang="en-US" altLang="zh-CN" sz="1600" dirty="0"/>
              <a:t> purport to be able to handle this problem, models based on convex optimization such as neural networks and SVM don’t.</a:t>
            </a:r>
          </a:p>
          <a:p>
            <a:pPr marL="265113" algn="l"/>
            <a:endParaRPr lang="en-US" altLang="zh-CN" sz="1600" dirty="0"/>
          </a:p>
          <a:p>
            <a:pPr algn="l"/>
            <a:endParaRPr lang="en-US" altLang="zh-CN" sz="1800" dirty="0"/>
          </a:p>
          <a:p>
            <a:pPr algn="l"/>
            <a:endParaRPr lang="en-US" altLang="zh-CN" sz="1800" dirty="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1052513"/>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457200" indent="-457200" algn="l">
              <a:lnSpc>
                <a:spcPct val="90000"/>
              </a:lnSpc>
              <a:buFont typeface="+mj-lt"/>
              <a:buAutoNum type="arabicPeriod"/>
            </a:pPr>
            <a:endParaRPr lang="en-US" altLang="zh-CN" sz="2000" dirty="0"/>
          </a:p>
        </p:txBody>
      </p:sp>
    </p:spTree>
    <p:extLst>
      <p:ext uri="{BB962C8B-B14F-4D97-AF65-F5344CB8AC3E}">
        <p14:creationId xmlns:p14="http://schemas.microsoft.com/office/powerpoint/2010/main" val="44806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76314DD-5603-400D-8C1F-9DC9188AEF63}"/>
              </a:ext>
            </a:extLst>
          </p:cNvPr>
          <p:cNvSpPr>
            <a:spLocks noGrp="1" noChangeArrowheads="1"/>
          </p:cNvSpPr>
          <p:nvPr>
            <p:ph type="ctrTitle"/>
          </p:nvPr>
        </p:nvSpPr>
        <p:spPr>
          <a:xfrm>
            <a:off x="611188" y="476250"/>
            <a:ext cx="7772400" cy="431800"/>
          </a:xfrm>
        </p:spPr>
        <p:txBody>
          <a:bodyPr anchor="ctr"/>
          <a:lstStyle/>
          <a:p>
            <a:r>
              <a:rPr lang="en-US" altLang="zh-CN" sz="2000" dirty="0"/>
              <a:t>Project </a:t>
            </a:r>
            <a:r>
              <a:rPr lang="en-US" altLang="zh-CN" sz="2000" dirty="0" smtClean="0"/>
              <a:t>Challenges, </a:t>
            </a:r>
            <a:r>
              <a:rPr lang="en-US" altLang="zh-CN" sz="2000" dirty="0"/>
              <a:t>Con’d</a:t>
            </a:r>
          </a:p>
        </p:txBody>
      </p:sp>
      <p:sp>
        <p:nvSpPr>
          <p:cNvPr id="7171" name="Rectangle 3">
            <a:extLst>
              <a:ext uri="{FF2B5EF4-FFF2-40B4-BE49-F238E27FC236}">
                <a16:creationId xmlns="" xmlns:a16="http://schemas.microsoft.com/office/drawing/2014/main" id="{9BCA9B04-F6E4-440B-924E-09F0974AFD17}"/>
              </a:ext>
            </a:extLst>
          </p:cNvPr>
          <p:cNvSpPr>
            <a:spLocks noGrp="1" noChangeArrowheads="1"/>
          </p:cNvSpPr>
          <p:nvPr>
            <p:ph type="subTitle" idx="1"/>
          </p:nvPr>
        </p:nvSpPr>
        <p:spPr>
          <a:xfrm>
            <a:off x="611188" y="1052513"/>
            <a:ext cx="7777162" cy="5040312"/>
          </a:xfrm>
        </p:spPr>
        <p:txBody>
          <a:bodyPr/>
          <a:lstStyle/>
          <a:p>
            <a:pPr algn="l"/>
            <a:r>
              <a:rPr lang="en-US" altLang="zh-CN" sz="1600" b="1" dirty="0"/>
              <a:t>4 .Outliers</a:t>
            </a:r>
            <a:r>
              <a:rPr lang="en-US" altLang="zh-CN" sz="1600" dirty="0"/>
              <a:t>. </a:t>
            </a:r>
          </a:p>
          <a:p>
            <a:pPr marL="176213" algn="l"/>
            <a:r>
              <a:rPr lang="en-US" altLang="zh-CN" sz="1600" dirty="0"/>
              <a:t>Outliers in earnings data is a prevalent issue and require serious attention. Winsorization and data truncation are separately tried.</a:t>
            </a:r>
          </a:p>
          <a:p>
            <a:pPr algn="l"/>
            <a:endParaRPr lang="en-US" altLang="zh-CN" sz="1600" b="1" dirty="0"/>
          </a:p>
          <a:p>
            <a:pPr algn="l"/>
            <a:r>
              <a:rPr lang="en-US" altLang="zh-CN" sz="1600" b="1" dirty="0"/>
              <a:t>5. Changing patterns between different eras of time and different types of company</a:t>
            </a:r>
          </a:p>
          <a:p>
            <a:pPr marL="176213" algn="l"/>
            <a:r>
              <a:rPr lang="en-US" altLang="zh-CN" sz="1600" dirty="0"/>
              <a:t>It’s a delicate act in choosing the in-sample and out-of-sample periods and equally delicate act in choosing companies of which industrial sector(s) and of what sizes to include as training samples</a:t>
            </a:r>
          </a:p>
          <a:p>
            <a:pPr algn="l"/>
            <a:endParaRPr lang="en-US" altLang="zh-CN" sz="1600" dirty="0"/>
          </a:p>
          <a:p>
            <a:pPr algn="l"/>
            <a:r>
              <a:rPr lang="en-US" altLang="zh-CN" sz="1600" b="1" dirty="0"/>
              <a:t>6. Danger of not catching enough features</a:t>
            </a:r>
            <a:r>
              <a:rPr lang="en-US" altLang="zh-CN" sz="1600" dirty="0"/>
              <a:t>.</a:t>
            </a:r>
          </a:p>
          <a:p>
            <a:pPr marL="176213" algn="l"/>
            <a:r>
              <a:rPr lang="en-US" altLang="zh-CN" sz="1600" dirty="0"/>
              <a:t>There were always factors that drove historical stock movements that couldn’t be captured such as insider information and hence can’t be accurately inferred. There are also non-numerical data which fall outside of this project’s scope of interests such as any textual data that require using Natural Language Processing.</a:t>
            </a:r>
          </a:p>
          <a:p>
            <a:pPr algn="l"/>
            <a:r>
              <a:rPr lang="en-US" altLang="zh-CN" sz="1600" dirty="0"/>
              <a:t> </a:t>
            </a:r>
          </a:p>
          <a:p>
            <a:pPr algn="l"/>
            <a:r>
              <a:rPr lang="en-US" altLang="zh-CN" sz="1600" b="1" dirty="0"/>
              <a:t>7. Feature engineering</a:t>
            </a:r>
          </a:p>
          <a:p>
            <a:pPr marL="176213" algn="l"/>
            <a:r>
              <a:rPr lang="en-US" altLang="zh-CN" sz="1600" dirty="0"/>
              <a:t>Additional features need to be created such as quarterly and yearly changes of earnings data as well as others but such a step is faced with problems such as negative earnings data as well as all common data quality issues.</a:t>
            </a:r>
          </a:p>
          <a:p>
            <a:pPr algn="l"/>
            <a:endParaRPr lang="en-US" altLang="zh-CN" sz="1800" dirty="0"/>
          </a:p>
          <a:p>
            <a:pPr algn="l"/>
            <a:endParaRPr lang="en-US" altLang="zh-CN" sz="1800" dirty="0"/>
          </a:p>
        </p:txBody>
      </p:sp>
      <p:sp>
        <p:nvSpPr>
          <p:cNvPr id="7172" name="Rectangle 4">
            <a:extLst>
              <a:ext uri="{FF2B5EF4-FFF2-40B4-BE49-F238E27FC236}">
                <a16:creationId xmlns="" xmlns:a16="http://schemas.microsoft.com/office/drawing/2014/main" id="{59CB8675-0ECD-4A31-976B-853ED69372D1}"/>
              </a:ext>
            </a:extLst>
          </p:cNvPr>
          <p:cNvSpPr>
            <a:spLocks noChangeArrowheads="1"/>
          </p:cNvSpPr>
          <p:nvPr/>
        </p:nvSpPr>
        <p:spPr bwMode="auto">
          <a:xfrm>
            <a:off x="755650" y="980728"/>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457200" indent="-457200" algn="l">
              <a:lnSpc>
                <a:spcPct val="90000"/>
              </a:lnSpc>
              <a:buFont typeface="+mj-lt"/>
              <a:buAutoNum type="arabicPeriod"/>
            </a:pPr>
            <a:endParaRPr lang="en-US" altLang="zh-CN" sz="2000" dirty="0"/>
          </a:p>
        </p:txBody>
      </p:sp>
    </p:spTree>
    <p:extLst>
      <p:ext uri="{BB962C8B-B14F-4D97-AF65-F5344CB8AC3E}">
        <p14:creationId xmlns:p14="http://schemas.microsoft.com/office/powerpoint/2010/main" val="369706524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6569</TotalTime>
  <Words>2557</Words>
  <Application>Microsoft Office PowerPoint</Application>
  <PresentationFormat>On-screen Show (4:3)</PresentationFormat>
  <Paragraphs>408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宋体</vt:lpstr>
      <vt:lpstr>Arial</vt:lpstr>
      <vt:lpstr>Calibri</vt:lpstr>
      <vt:lpstr>默认设计模板</vt:lpstr>
      <vt:lpstr>Stock Market Characteristics and Event Driven Investing</vt:lpstr>
      <vt:lpstr>Stock Movements after Earnings Release</vt:lpstr>
      <vt:lpstr>Inputs and Outputs of Modelling Earnings Impacts on Stock Price Movements</vt:lpstr>
      <vt:lpstr>High Level Model Architecture</vt:lpstr>
      <vt:lpstr>PowerPoint Presentation</vt:lpstr>
      <vt:lpstr>PowerPoint Presentation</vt:lpstr>
      <vt:lpstr>PowerPoint Presentation</vt:lpstr>
      <vt:lpstr>Project Challenges</vt:lpstr>
      <vt:lpstr>Project Challenges, Con’d</vt:lpstr>
      <vt:lpstr>Next Phase Research</vt:lpstr>
      <vt:lpstr>Next Phase Research, Con’d</vt:lpstr>
      <vt:lpstr>Machine Learning in Investment Banking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zhengxin ye</cp:lastModifiedBy>
  <cp:revision>159</cp:revision>
  <dcterms:created xsi:type="dcterms:W3CDTF">2019-02-01T19:33:53Z</dcterms:created>
  <dcterms:modified xsi:type="dcterms:W3CDTF">2019-05-17T13:48:09Z</dcterms:modified>
</cp:coreProperties>
</file>