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926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62731-701E-4E4A-B84A-802EC098DDBE}" type="datetimeFigureOut">
              <a:rPr lang="en-GB" smtClean="0"/>
              <a:t>17/02/2019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574E7B-574F-4CA8-A0A7-FF01D3618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170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5F25E3D0-0D81-4751-AE91-BA683FD5FE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9F9EF5-83B4-4B36-81BA-1D21BDC3E2E2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8194" name="Rectangle 2">
            <a:extLst>
              <a:ext uri="{FF2B5EF4-FFF2-40B4-BE49-F238E27FC236}">
                <a16:creationId xmlns="" xmlns:a16="http://schemas.microsoft.com/office/drawing/2014/main" id="{8E2AD44C-1AAD-48D4-85DD-AC44371A53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="" xmlns:a16="http://schemas.microsoft.com/office/drawing/2014/main" id="{FCCD5B59-679C-4AB6-932F-7AA8209951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03745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="" xmlns:a16="http://schemas.microsoft.com/office/drawing/2014/main" id="{C76314DD-5603-400D-8C1F-9DC9188AEF6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135188" y="476250"/>
            <a:ext cx="7772400" cy="431800"/>
          </a:xfrm>
        </p:spPr>
        <p:txBody>
          <a:bodyPr anchor="ctr"/>
          <a:lstStyle/>
          <a:p>
            <a:r>
              <a:rPr lang="en-US" altLang="zh-CN" sz="2000" dirty="0" smtClean="0"/>
              <a:t>Stock Event Analysis - High </a:t>
            </a:r>
            <a:r>
              <a:rPr lang="en-US" altLang="zh-CN" sz="2000" dirty="0"/>
              <a:t>Level Model Architecture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="" xmlns:a16="http://schemas.microsoft.com/office/drawing/2014/main" id="{9BCA9B04-F6E4-440B-924E-09F0974AFD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135188" y="1052513"/>
            <a:ext cx="7777162" cy="5040312"/>
          </a:xfrm>
        </p:spPr>
        <p:txBody>
          <a:bodyPr/>
          <a:lstStyle/>
          <a:p>
            <a:pPr algn="l"/>
            <a:endParaRPr lang="en-US" altLang="zh-CN" sz="1800" dirty="0"/>
          </a:p>
          <a:p>
            <a:pPr algn="l"/>
            <a:endParaRPr lang="en-US" altLang="zh-CN" sz="1800" dirty="0"/>
          </a:p>
          <a:p>
            <a:pPr algn="l"/>
            <a:endParaRPr lang="en-US" altLang="zh-CN" sz="1800" dirty="0"/>
          </a:p>
        </p:txBody>
      </p:sp>
      <p:sp>
        <p:nvSpPr>
          <p:cNvPr id="2" name="Oval 1">
            <a:extLst>
              <a:ext uri="{FF2B5EF4-FFF2-40B4-BE49-F238E27FC236}">
                <a16:creationId xmlns="" xmlns:a16="http://schemas.microsoft.com/office/drawing/2014/main" id="{4BE88481-DFB1-4459-AD79-BDE5A8A62DF7}"/>
              </a:ext>
            </a:extLst>
          </p:cNvPr>
          <p:cNvSpPr/>
          <p:nvPr/>
        </p:nvSpPr>
        <p:spPr>
          <a:xfrm>
            <a:off x="3309206" y="1434067"/>
            <a:ext cx="914400" cy="59265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dirty="0">
                <a:solidFill>
                  <a:schemeClr val="bg2"/>
                </a:solidFill>
              </a:rPr>
              <a:t>Data Source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="" xmlns:a16="http://schemas.microsoft.com/office/drawing/2014/main" id="{0A5BF157-00B3-4D4F-885A-C4DCE7CA88CD}"/>
              </a:ext>
            </a:extLst>
          </p:cNvPr>
          <p:cNvSpPr/>
          <p:nvPr/>
        </p:nvSpPr>
        <p:spPr>
          <a:xfrm>
            <a:off x="6096000" y="4075492"/>
            <a:ext cx="1944215" cy="79208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dirty="0">
                <a:solidFill>
                  <a:schemeClr val="bg2"/>
                </a:solidFill>
              </a:rPr>
              <a:t>Feature Selection</a:t>
            </a:r>
          </a:p>
          <a:p>
            <a:pPr algn="ctr"/>
            <a:r>
              <a:rPr lang="en-GB" sz="900" b="1" dirty="0">
                <a:solidFill>
                  <a:schemeClr val="bg2"/>
                </a:solidFill>
              </a:rPr>
              <a:t>Genetic Algorithm + </a:t>
            </a:r>
          </a:p>
          <a:p>
            <a:pPr algn="ctr"/>
            <a:r>
              <a:rPr lang="en-GB" sz="900" b="1" dirty="0">
                <a:solidFill>
                  <a:schemeClr val="bg2"/>
                </a:solidFill>
              </a:rPr>
              <a:t>k-fold cross validation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F9297C0A-E2FF-42C0-88F9-5E5FC9409730}"/>
              </a:ext>
            </a:extLst>
          </p:cNvPr>
          <p:cNvSpPr/>
          <p:nvPr/>
        </p:nvSpPr>
        <p:spPr>
          <a:xfrm>
            <a:off x="2362250" y="2384367"/>
            <a:ext cx="2808312" cy="5614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dirty="0">
                <a:solidFill>
                  <a:schemeClr val="bg2"/>
                </a:solidFill>
              </a:rPr>
              <a:t>Company level earnings data transformation based on Vertical Analysis and Ratio Analysis ideas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597F438C-4CB8-4CFA-8AF8-F0D94916BED4}"/>
              </a:ext>
            </a:extLst>
          </p:cNvPr>
          <p:cNvSpPr/>
          <p:nvPr/>
        </p:nvSpPr>
        <p:spPr>
          <a:xfrm>
            <a:off x="2362250" y="3389905"/>
            <a:ext cx="2808312" cy="3357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dirty="0">
                <a:solidFill>
                  <a:schemeClr val="bg2"/>
                </a:solidFill>
              </a:rPr>
              <a:t>Company level earning data </a:t>
            </a:r>
            <a:r>
              <a:rPr lang="en-GB" sz="900" b="1" dirty="0" err="1">
                <a:solidFill>
                  <a:schemeClr val="bg2"/>
                </a:solidFill>
              </a:rPr>
              <a:t>preprocessing</a:t>
            </a:r>
            <a:endParaRPr lang="en-GB" sz="900" b="1" dirty="0">
              <a:solidFill>
                <a:schemeClr val="bg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5E5A686-215B-4A7B-8934-A80EA718C497}"/>
              </a:ext>
            </a:extLst>
          </p:cNvPr>
          <p:cNvSpPr/>
          <p:nvPr/>
        </p:nvSpPr>
        <p:spPr>
          <a:xfrm>
            <a:off x="2340546" y="5775091"/>
            <a:ext cx="2808312" cy="3357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dirty="0">
                <a:solidFill>
                  <a:schemeClr val="bg2"/>
                </a:solidFill>
              </a:rPr>
              <a:t>Global level earnings data normalization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C09D8D8-59CB-4FFD-9A81-B74AA5EF1045}"/>
              </a:ext>
            </a:extLst>
          </p:cNvPr>
          <p:cNvSpPr/>
          <p:nvPr/>
        </p:nvSpPr>
        <p:spPr>
          <a:xfrm>
            <a:off x="2376246" y="4197584"/>
            <a:ext cx="2808312" cy="3357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dirty="0">
                <a:solidFill>
                  <a:schemeClr val="bg2"/>
                </a:solidFill>
              </a:rPr>
              <a:t>Company level outlier data processing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5B46B8AC-9CCE-4C4E-9648-1C2BD117C8E4}"/>
              </a:ext>
            </a:extLst>
          </p:cNvPr>
          <p:cNvSpPr/>
          <p:nvPr/>
        </p:nvSpPr>
        <p:spPr>
          <a:xfrm>
            <a:off x="2376246" y="4995309"/>
            <a:ext cx="2808312" cy="3357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dirty="0">
                <a:solidFill>
                  <a:schemeClr val="bg2"/>
                </a:solidFill>
              </a:rPr>
              <a:t>Company level missing data processing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BA143069-24C5-4A0B-AAAE-755D392634B9}"/>
              </a:ext>
            </a:extLst>
          </p:cNvPr>
          <p:cNvSpPr/>
          <p:nvPr/>
        </p:nvSpPr>
        <p:spPr>
          <a:xfrm>
            <a:off x="5735960" y="5472610"/>
            <a:ext cx="2808312" cy="6657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dirty="0">
                <a:solidFill>
                  <a:schemeClr val="bg2"/>
                </a:solidFill>
              </a:rPr>
              <a:t>Additional feature generation such as quarterly and yearly changes and different forms of cumulative stock returns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="" xmlns:a16="http://schemas.microsoft.com/office/drawing/2014/main" id="{C34820A5-4EC9-46C4-B391-41083F2926A0}"/>
              </a:ext>
            </a:extLst>
          </p:cNvPr>
          <p:cNvSpPr/>
          <p:nvPr/>
        </p:nvSpPr>
        <p:spPr>
          <a:xfrm>
            <a:off x="6054044" y="2678374"/>
            <a:ext cx="1986171" cy="79208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dirty="0">
                <a:solidFill>
                  <a:schemeClr val="bg2"/>
                </a:solidFill>
              </a:rPr>
              <a:t>Model Hyperparameter Tuning</a:t>
            </a:r>
          </a:p>
          <a:p>
            <a:pPr algn="ctr"/>
            <a:r>
              <a:rPr lang="en-GB" sz="900" b="1" dirty="0">
                <a:solidFill>
                  <a:schemeClr val="bg2"/>
                </a:solidFill>
              </a:rPr>
              <a:t>Genetic Algorithm + </a:t>
            </a:r>
          </a:p>
          <a:p>
            <a:pPr algn="ctr"/>
            <a:r>
              <a:rPr lang="en-GB" sz="900" b="1" dirty="0">
                <a:solidFill>
                  <a:schemeClr val="bg2"/>
                </a:solidFill>
              </a:rPr>
              <a:t>k-fold cross validation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D8846105-502C-4030-AAFC-D1D7A4362353}"/>
              </a:ext>
            </a:extLst>
          </p:cNvPr>
          <p:cNvSpPr/>
          <p:nvPr/>
        </p:nvSpPr>
        <p:spPr>
          <a:xfrm>
            <a:off x="6237132" y="1309721"/>
            <a:ext cx="1619992" cy="914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dirty="0">
                <a:solidFill>
                  <a:schemeClr val="bg2"/>
                </a:solidFill>
              </a:rPr>
              <a:t>Supervised Models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="" xmlns:a16="http://schemas.microsoft.com/office/drawing/2014/main" id="{09793562-2F7A-45EA-83C4-893CCE01E050}"/>
              </a:ext>
            </a:extLst>
          </p:cNvPr>
          <p:cNvSpPr/>
          <p:nvPr/>
        </p:nvSpPr>
        <p:spPr>
          <a:xfrm>
            <a:off x="3574055" y="2116109"/>
            <a:ext cx="38470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Down 16">
            <a:extLst>
              <a:ext uri="{FF2B5EF4-FFF2-40B4-BE49-F238E27FC236}">
                <a16:creationId xmlns="" xmlns:a16="http://schemas.microsoft.com/office/drawing/2014/main" id="{883E2B2B-F7E4-4AA6-A395-3BEAB4F2585D}"/>
              </a:ext>
            </a:extLst>
          </p:cNvPr>
          <p:cNvSpPr/>
          <p:nvPr/>
        </p:nvSpPr>
        <p:spPr>
          <a:xfrm>
            <a:off x="3574055" y="3070601"/>
            <a:ext cx="38470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Down 17">
            <a:extLst>
              <a:ext uri="{FF2B5EF4-FFF2-40B4-BE49-F238E27FC236}">
                <a16:creationId xmlns="" xmlns:a16="http://schemas.microsoft.com/office/drawing/2014/main" id="{381C42D4-DA3F-403A-8DB6-01DB51053570}"/>
              </a:ext>
            </a:extLst>
          </p:cNvPr>
          <p:cNvSpPr/>
          <p:nvPr/>
        </p:nvSpPr>
        <p:spPr>
          <a:xfrm>
            <a:off x="3574055" y="3837096"/>
            <a:ext cx="38470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Down 18">
            <a:extLst>
              <a:ext uri="{FF2B5EF4-FFF2-40B4-BE49-F238E27FC236}">
                <a16:creationId xmlns="" xmlns:a16="http://schemas.microsoft.com/office/drawing/2014/main" id="{4F3910AF-0C57-42DF-A8EB-3A22C6E3208B}"/>
              </a:ext>
            </a:extLst>
          </p:cNvPr>
          <p:cNvSpPr/>
          <p:nvPr/>
        </p:nvSpPr>
        <p:spPr>
          <a:xfrm>
            <a:off x="3574055" y="4677761"/>
            <a:ext cx="38470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Down 19">
            <a:extLst>
              <a:ext uri="{FF2B5EF4-FFF2-40B4-BE49-F238E27FC236}">
                <a16:creationId xmlns="" xmlns:a16="http://schemas.microsoft.com/office/drawing/2014/main" id="{B36A97CD-0785-49CE-A7DF-72DA74E0894C}"/>
              </a:ext>
            </a:extLst>
          </p:cNvPr>
          <p:cNvSpPr/>
          <p:nvPr/>
        </p:nvSpPr>
        <p:spPr>
          <a:xfrm>
            <a:off x="3574055" y="5444007"/>
            <a:ext cx="38470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Right 7">
            <a:extLst>
              <a:ext uri="{FF2B5EF4-FFF2-40B4-BE49-F238E27FC236}">
                <a16:creationId xmlns="" xmlns:a16="http://schemas.microsoft.com/office/drawing/2014/main" id="{4A22CFFD-9FA5-4A74-BB63-988383ED844F}"/>
              </a:ext>
            </a:extLst>
          </p:cNvPr>
          <p:cNvSpPr/>
          <p:nvPr/>
        </p:nvSpPr>
        <p:spPr>
          <a:xfrm>
            <a:off x="5298393" y="5821838"/>
            <a:ext cx="288032" cy="3165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Up 14">
            <a:extLst>
              <a:ext uri="{FF2B5EF4-FFF2-40B4-BE49-F238E27FC236}">
                <a16:creationId xmlns="" xmlns:a16="http://schemas.microsoft.com/office/drawing/2014/main" id="{2C8EF529-606A-4BA1-A3AE-8C22F628A0F4}"/>
              </a:ext>
            </a:extLst>
          </p:cNvPr>
          <p:cNvSpPr/>
          <p:nvPr/>
        </p:nvSpPr>
        <p:spPr>
          <a:xfrm>
            <a:off x="6846563" y="5012044"/>
            <a:ext cx="401129" cy="3357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row: Up 23">
            <a:extLst>
              <a:ext uri="{FF2B5EF4-FFF2-40B4-BE49-F238E27FC236}">
                <a16:creationId xmlns="" xmlns:a16="http://schemas.microsoft.com/office/drawing/2014/main" id="{61BD3DCE-AB82-4206-BFCD-B46C43F42957}"/>
              </a:ext>
            </a:extLst>
          </p:cNvPr>
          <p:cNvSpPr/>
          <p:nvPr/>
        </p:nvSpPr>
        <p:spPr>
          <a:xfrm>
            <a:off x="6846563" y="3605120"/>
            <a:ext cx="401129" cy="3357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row: Up 24">
            <a:extLst>
              <a:ext uri="{FF2B5EF4-FFF2-40B4-BE49-F238E27FC236}">
                <a16:creationId xmlns="" xmlns:a16="http://schemas.microsoft.com/office/drawing/2014/main" id="{3A2F15F1-7B9C-4716-A8CE-E3787F1E5922}"/>
              </a:ext>
            </a:extLst>
          </p:cNvPr>
          <p:cNvSpPr/>
          <p:nvPr/>
        </p:nvSpPr>
        <p:spPr>
          <a:xfrm>
            <a:off x="6846563" y="2283391"/>
            <a:ext cx="401129" cy="3357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C34155C7-C069-4BBD-9CEC-EB7EE98FBF54}"/>
              </a:ext>
            </a:extLst>
          </p:cNvPr>
          <p:cNvSpPr/>
          <p:nvPr/>
        </p:nvSpPr>
        <p:spPr>
          <a:xfrm>
            <a:off x="8911360" y="1309721"/>
            <a:ext cx="1224136" cy="914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dirty="0">
                <a:solidFill>
                  <a:schemeClr val="bg2"/>
                </a:solidFill>
              </a:rPr>
              <a:t>Regression or</a:t>
            </a:r>
          </a:p>
          <a:p>
            <a:pPr algn="ctr"/>
            <a:r>
              <a:rPr lang="en-GB" sz="900" b="1" dirty="0">
                <a:solidFill>
                  <a:schemeClr val="bg2"/>
                </a:solidFill>
              </a:rPr>
              <a:t>Classification;</a:t>
            </a:r>
          </a:p>
          <a:p>
            <a:pPr algn="ctr"/>
            <a:r>
              <a:rPr lang="en-GB" sz="900" b="1" dirty="0">
                <a:solidFill>
                  <a:schemeClr val="bg2"/>
                </a:solidFill>
              </a:rPr>
              <a:t>Multi-day forecasts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="" xmlns:a16="http://schemas.microsoft.com/office/drawing/2014/main" id="{E5B0CA15-E381-4E45-850B-31690F80E9C9}"/>
              </a:ext>
            </a:extLst>
          </p:cNvPr>
          <p:cNvSpPr/>
          <p:nvPr/>
        </p:nvSpPr>
        <p:spPr>
          <a:xfrm>
            <a:off x="8168218" y="1599064"/>
            <a:ext cx="432048" cy="335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9702220" y="4654886"/>
            <a:ext cx="20726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Student:</a:t>
            </a:r>
          </a:p>
          <a:p>
            <a:r>
              <a:rPr lang="en-GB" i="1" dirty="0" smtClean="0"/>
              <a:t>Zhengxin Ye</a:t>
            </a:r>
          </a:p>
          <a:p>
            <a:endParaRPr lang="en-GB" dirty="0"/>
          </a:p>
          <a:p>
            <a:r>
              <a:rPr lang="en-GB" dirty="0" smtClean="0"/>
              <a:t>Supervisor:</a:t>
            </a:r>
          </a:p>
          <a:p>
            <a:r>
              <a:rPr lang="en-GB" i="1" dirty="0" smtClean="0"/>
              <a:t>Dr Thomas Heinis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0029250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</TotalTime>
  <Words>94</Words>
  <Application>Microsoft Office PowerPoint</Application>
  <PresentationFormat>Widescreen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Century Gothic</vt:lpstr>
      <vt:lpstr>Wingdings 3</vt:lpstr>
      <vt:lpstr>Ion</vt:lpstr>
      <vt:lpstr>Stock Event Analysis - High Level Model Architecture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zhengxin ye</dc:creator>
  <cp:lastModifiedBy>zhengxin ye</cp:lastModifiedBy>
  <cp:revision>3</cp:revision>
  <dcterms:created xsi:type="dcterms:W3CDTF">2019-02-17T11:53:42Z</dcterms:created>
  <dcterms:modified xsi:type="dcterms:W3CDTF">2019-02-17T12:02:24Z</dcterms:modified>
</cp:coreProperties>
</file>