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2111"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02F4F7-1B79-4C2D-9178-82EA0FF03503}" type="datetimeFigureOut">
              <a:rPr lang="en-GB" smtClean="0"/>
              <a:t>22/11/2019</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GB" smtClean="0"/>
              <a:t>Student: Zhengxin Ye, Supervisor: Thomas Heinis</a:t>
            </a:r>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C3A92B-616E-400A-AD3A-12CFB0776394}" type="slidenum">
              <a:rPr lang="en-GB" smtClean="0"/>
              <a:t>‹#›</a:t>
            </a:fld>
            <a:endParaRPr lang="en-GB"/>
          </a:p>
        </p:txBody>
      </p:sp>
    </p:spTree>
    <p:extLst>
      <p:ext uri="{BB962C8B-B14F-4D97-AF65-F5344CB8AC3E}">
        <p14:creationId xmlns:p14="http://schemas.microsoft.com/office/powerpoint/2010/main" val="380877744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589208-48F6-47AB-856B-1534FDADD2F0}" type="datetimeFigureOut">
              <a:rPr lang="en-GB" smtClean="0"/>
              <a:t>22/11/2019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GB" smtClean="0"/>
              <a:t>Student: Zhengxin Ye, Supervisor: Thomas Heinis</a:t>
            </a: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402B06-0D19-4DC4-A7F7-B8B78FB48FAC}" type="slidenum">
              <a:rPr lang="en-GB" smtClean="0"/>
              <a:t>‹#›</a:t>
            </a:fld>
            <a:endParaRPr lang="en-GB"/>
          </a:p>
        </p:txBody>
      </p:sp>
    </p:spTree>
    <p:extLst>
      <p:ext uri="{BB962C8B-B14F-4D97-AF65-F5344CB8AC3E}">
        <p14:creationId xmlns:p14="http://schemas.microsoft.com/office/powerpoint/2010/main" val="41284669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A402B06-0D19-4DC4-A7F7-B8B78FB48FAC}"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Student: Zhengxin Ye, Supervisor: Thomas Heinis</a:t>
            </a:r>
            <a:endParaRPr lang="en-GB"/>
          </a:p>
        </p:txBody>
      </p:sp>
    </p:spTree>
    <p:extLst>
      <p:ext uri="{BB962C8B-B14F-4D97-AF65-F5344CB8AC3E}">
        <p14:creationId xmlns:p14="http://schemas.microsoft.com/office/powerpoint/2010/main" val="3157759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1BA2141-22FA-4150-99B6-EE02D8169209}" type="datetimeFigureOut">
              <a:rPr lang="en-GB" smtClean="0"/>
              <a:t>22/11/2019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D7F5EE-DDC8-4208-B5E0-97289CB8EDB4}" type="slidenum">
              <a:rPr lang="en-GB" smtClean="0"/>
              <a:t>‹#›</a:t>
            </a:fld>
            <a:endParaRPr lang="en-GB"/>
          </a:p>
        </p:txBody>
      </p:sp>
    </p:spTree>
    <p:extLst>
      <p:ext uri="{BB962C8B-B14F-4D97-AF65-F5344CB8AC3E}">
        <p14:creationId xmlns:p14="http://schemas.microsoft.com/office/powerpoint/2010/main" val="231479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1BA2141-22FA-4150-99B6-EE02D8169209}" type="datetimeFigureOut">
              <a:rPr lang="en-GB" smtClean="0"/>
              <a:t>22/11/2019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D7F5EE-DDC8-4208-B5E0-97289CB8EDB4}" type="slidenum">
              <a:rPr lang="en-GB" smtClean="0"/>
              <a:t>‹#›</a:t>
            </a:fld>
            <a:endParaRPr lang="en-GB"/>
          </a:p>
        </p:txBody>
      </p:sp>
    </p:spTree>
    <p:extLst>
      <p:ext uri="{BB962C8B-B14F-4D97-AF65-F5344CB8AC3E}">
        <p14:creationId xmlns:p14="http://schemas.microsoft.com/office/powerpoint/2010/main" val="1894130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1BA2141-22FA-4150-99B6-EE02D8169209}" type="datetimeFigureOut">
              <a:rPr lang="en-GB" smtClean="0"/>
              <a:t>22/11/2019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D7F5EE-DDC8-4208-B5E0-97289CB8EDB4}" type="slidenum">
              <a:rPr lang="en-GB" smtClean="0"/>
              <a:t>‹#›</a:t>
            </a:fld>
            <a:endParaRPr lang="en-GB"/>
          </a:p>
        </p:txBody>
      </p:sp>
    </p:spTree>
    <p:extLst>
      <p:ext uri="{BB962C8B-B14F-4D97-AF65-F5344CB8AC3E}">
        <p14:creationId xmlns:p14="http://schemas.microsoft.com/office/powerpoint/2010/main" val="585308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1BA2141-22FA-4150-99B6-EE02D8169209}" type="datetimeFigureOut">
              <a:rPr lang="en-GB" smtClean="0"/>
              <a:t>22/11/2019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D7F5EE-DDC8-4208-B5E0-97289CB8EDB4}" type="slidenum">
              <a:rPr lang="en-GB" smtClean="0"/>
              <a:t>‹#›</a:t>
            </a:fld>
            <a:endParaRPr lang="en-GB"/>
          </a:p>
        </p:txBody>
      </p:sp>
    </p:spTree>
    <p:extLst>
      <p:ext uri="{BB962C8B-B14F-4D97-AF65-F5344CB8AC3E}">
        <p14:creationId xmlns:p14="http://schemas.microsoft.com/office/powerpoint/2010/main" val="2894012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BA2141-22FA-4150-99B6-EE02D8169209}" type="datetimeFigureOut">
              <a:rPr lang="en-GB" smtClean="0"/>
              <a:t>22/11/2019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D7F5EE-DDC8-4208-B5E0-97289CB8EDB4}" type="slidenum">
              <a:rPr lang="en-GB" smtClean="0"/>
              <a:t>‹#›</a:t>
            </a:fld>
            <a:endParaRPr lang="en-GB"/>
          </a:p>
        </p:txBody>
      </p:sp>
    </p:spTree>
    <p:extLst>
      <p:ext uri="{BB962C8B-B14F-4D97-AF65-F5344CB8AC3E}">
        <p14:creationId xmlns:p14="http://schemas.microsoft.com/office/powerpoint/2010/main" val="1206177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1BA2141-22FA-4150-99B6-EE02D8169209}" type="datetimeFigureOut">
              <a:rPr lang="en-GB" smtClean="0"/>
              <a:t>22/11/2019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D7F5EE-DDC8-4208-B5E0-97289CB8EDB4}" type="slidenum">
              <a:rPr lang="en-GB" smtClean="0"/>
              <a:t>‹#›</a:t>
            </a:fld>
            <a:endParaRPr lang="en-GB"/>
          </a:p>
        </p:txBody>
      </p:sp>
    </p:spTree>
    <p:extLst>
      <p:ext uri="{BB962C8B-B14F-4D97-AF65-F5344CB8AC3E}">
        <p14:creationId xmlns:p14="http://schemas.microsoft.com/office/powerpoint/2010/main" val="3027746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1BA2141-22FA-4150-99B6-EE02D8169209}" type="datetimeFigureOut">
              <a:rPr lang="en-GB" smtClean="0"/>
              <a:t>22/11/2019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BD7F5EE-DDC8-4208-B5E0-97289CB8EDB4}" type="slidenum">
              <a:rPr lang="en-GB" smtClean="0"/>
              <a:t>‹#›</a:t>
            </a:fld>
            <a:endParaRPr lang="en-GB"/>
          </a:p>
        </p:txBody>
      </p:sp>
    </p:spTree>
    <p:extLst>
      <p:ext uri="{BB962C8B-B14F-4D97-AF65-F5344CB8AC3E}">
        <p14:creationId xmlns:p14="http://schemas.microsoft.com/office/powerpoint/2010/main" val="2162815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1BA2141-22FA-4150-99B6-EE02D8169209}" type="datetimeFigureOut">
              <a:rPr lang="en-GB" smtClean="0"/>
              <a:t>22/11/2019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BD7F5EE-DDC8-4208-B5E0-97289CB8EDB4}" type="slidenum">
              <a:rPr lang="en-GB" smtClean="0"/>
              <a:t>‹#›</a:t>
            </a:fld>
            <a:endParaRPr lang="en-GB"/>
          </a:p>
        </p:txBody>
      </p:sp>
    </p:spTree>
    <p:extLst>
      <p:ext uri="{BB962C8B-B14F-4D97-AF65-F5344CB8AC3E}">
        <p14:creationId xmlns:p14="http://schemas.microsoft.com/office/powerpoint/2010/main" val="115195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A2141-22FA-4150-99B6-EE02D8169209}" type="datetimeFigureOut">
              <a:rPr lang="en-GB" smtClean="0"/>
              <a:t>22/11/2019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BD7F5EE-DDC8-4208-B5E0-97289CB8EDB4}" type="slidenum">
              <a:rPr lang="en-GB" smtClean="0"/>
              <a:t>‹#›</a:t>
            </a:fld>
            <a:endParaRPr lang="en-GB"/>
          </a:p>
        </p:txBody>
      </p:sp>
    </p:spTree>
    <p:extLst>
      <p:ext uri="{BB962C8B-B14F-4D97-AF65-F5344CB8AC3E}">
        <p14:creationId xmlns:p14="http://schemas.microsoft.com/office/powerpoint/2010/main" val="3301456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BA2141-22FA-4150-99B6-EE02D8169209}" type="datetimeFigureOut">
              <a:rPr lang="en-GB" smtClean="0"/>
              <a:t>22/11/2019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D7F5EE-DDC8-4208-B5E0-97289CB8EDB4}" type="slidenum">
              <a:rPr lang="en-GB" smtClean="0"/>
              <a:t>‹#›</a:t>
            </a:fld>
            <a:endParaRPr lang="en-GB"/>
          </a:p>
        </p:txBody>
      </p:sp>
    </p:spTree>
    <p:extLst>
      <p:ext uri="{BB962C8B-B14F-4D97-AF65-F5344CB8AC3E}">
        <p14:creationId xmlns:p14="http://schemas.microsoft.com/office/powerpoint/2010/main" val="882456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BA2141-22FA-4150-99B6-EE02D8169209}" type="datetimeFigureOut">
              <a:rPr lang="en-GB" smtClean="0"/>
              <a:t>22/11/2019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D7F5EE-DDC8-4208-B5E0-97289CB8EDB4}" type="slidenum">
              <a:rPr lang="en-GB" smtClean="0"/>
              <a:t>‹#›</a:t>
            </a:fld>
            <a:endParaRPr lang="en-GB"/>
          </a:p>
        </p:txBody>
      </p:sp>
    </p:spTree>
    <p:extLst>
      <p:ext uri="{BB962C8B-B14F-4D97-AF65-F5344CB8AC3E}">
        <p14:creationId xmlns:p14="http://schemas.microsoft.com/office/powerpoint/2010/main" val="27560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A2141-22FA-4150-99B6-EE02D8169209}" type="datetimeFigureOut">
              <a:rPr lang="en-GB" smtClean="0"/>
              <a:t>22/11/2019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D7F5EE-DDC8-4208-B5E0-97289CB8EDB4}" type="slidenum">
              <a:rPr lang="en-GB" smtClean="0"/>
              <a:t>‹#›</a:t>
            </a:fld>
            <a:endParaRPr lang="en-GB"/>
          </a:p>
        </p:txBody>
      </p:sp>
    </p:spTree>
    <p:extLst>
      <p:ext uri="{BB962C8B-B14F-4D97-AF65-F5344CB8AC3E}">
        <p14:creationId xmlns:p14="http://schemas.microsoft.com/office/powerpoint/2010/main" val="3805381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403783"/>
          </a:xfrm>
        </p:spPr>
        <p:txBody>
          <a:bodyPr>
            <a:noAutofit/>
          </a:bodyPr>
          <a:lstStyle/>
          <a:p>
            <a:r>
              <a:rPr lang="en-GB" sz="3200" b="1" dirty="0" smtClean="0"/>
              <a:t>Post Earnings Announcement Drift</a:t>
            </a:r>
            <a:endParaRPr lang="en-GB" sz="3200" b="1" dirty="0"/>
          </a:p>
        </p:txBody>
      </p:sp>
      <p:sp>
        <p:nvSpPr>
          <p:cNvPr id="3" name="Subtitle 2"/>
          <p:cNvSpPr>
            <a:spLocks noGrp="1"/>
          </p:cNvSpPr>
          <p:nvPr>
            <p:ph type="subTitle" idx="1"/>
          </p:nvPr>
        </p:nvSpPr>
        <p:spPr>
          <a:xfrm>
            <a:off x="1524000" y="1577662"/>
            <a:ext cx="9144000" cy="3680138"/>
          </a:xfrm>
        </p:spPr>
        <p:txBody>
          <a:bodyPr>
            <a:normAutofit fontScale="92500"/>
          </a:bodyPr>
          <a:lstStyle/>
          <a:p>
            <a:pPr marL="342900" indent="-342900" algn="l">
              <a:buFont typeface="Arial" panose="020B0604020202020204" pitchFamily="34" charset="0"/>
              <a:buChar char="•"/>
            </a:pPr>
            <a:endParaRPr lang="en-GB" b="1" dirty="0" smtClean="0"/>
          </a:p>
          <a:p>
            <a:pPr marL="342900" indent="-342900" algn="l">
              <a:buFont typeface="Arial" panose="020B0604020202020204" pitchFamily="34" charset="0"/>
              <a:buChar char="•"/>
            </a:pPr>
            <a:r>
              <a:rPr lang="en-GB" b="1" dirty="0" smtClean="0"/>
              <a:t>Efficient Market Hypothesis (</a:t>
            </a:r>
            <a:r>
              <a:rPr lang="en-GB" b="1" dirty="0" err="1" smtClean="0"/>
              <a:t>EMH</a:t>
            </a:r>
            <a:r>
              <a:rPr lang="en-GB" b="1" dirty="0" smtClean="0"/>
              <a:t>)</a:t>
            </a:r>
            <a:r>
              <a:rPr lang="en-GB" dirty="0" smtClean="0"/>
              <a:t> -  asset prices fully reflect all available information and the market only moves by reacting to new information.</a:t>
            </a:r>
          </a:p>
          <a:p>
            <a:pPr algn="l"/>
            <a:endParaRPr lang="en-GB" dirty="0" smtClean="0"/>
          </a:p>
          <a:p>
            <a:pPr algn="l"/>
            <a:r>
              <a:rPr lang="en-GB" dirty="0" smtClean="0"/>
              <a:t>But, there’s anomaly…</a:t>
            </a:r>
            <a:endParaRPr lang="en-GB" dirty="0"/>
          </a:p>
          <a:p>
            <a:pPr marL="342900" indent="-342900" algn="l">
              <a:buFont typeface="Arial" panose="020B0604020202020204" pitchFamily="34" charset="0"/>
              <a:buChar char="•"/>
            </a:pPr>
            <a:r>
              <a:rPr lang="en-GB" b="1" dirty="0" smtClean="0"/>
              <a:t>Post Earnings Announcement Drift (</a:t>
            </a:r>
            <a:r>
              <a:rPr lang="en-GB" b="1" dirty="0" err="1" smtClean="0"/>
              <a:t>PEAD</a:t>
            </a:r>
            <a:r>
              <a:rPr lang="en-GB" b="1" dirty="0" smtClean="0"/>
              <a:t>)</a:t>
            </a:r>
            <a:r>
              <a:rPr lang="en-GB" dirty="0" smtClean="0"/>
              <a:t> - It has long been noted that after earnings are announced, estimated cumulative abnormal returns continue to drift up for firms that are perceived to have reported good financial results for the preceding quarter and drift down for firms whose results have turned out worse than the market had expected.</a:t>
            </a:r>
            <a:endParaRPr lang="en-GB" dirty="0"/>
          </a:p>
        </p:txBody>
      </p:sp>
      <p:sp>
        <p:nvSpPr>
          <p:cNvPr id="5" name="Title 1"/>
          <p:cNvSpPr txBox="1">
            <a:spLocks/>
          </p:cNvSpPr>
          <p:nvPr/>
        </p:nvSpPr>
        <p:spPr>
          <a:xfrm>
            <a:off x="853762" y="6072388"/>
            <a:ext cx="10484476" cy="3963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smtClean="0"/>
              <a:t>Student: Zhengxin Ye, Supervisor: Thomas Heinis</a:t>
            </a:r>
            <a:endParaRPr lang="en-GB" sz="1200" dirty="0"/>
          </a:p>
        </p:txBody>
      </p:sp>
    </p:spTree>
    <p:extLst>
      <p:ext uri="{BB962C8B-B14F-4D97-AF65-F5344CB8AC3E}">
        <p14:creationId xmlns:p14="http://schemas.microsoft.com/office/powerpoint/2010/main" val="3535805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dirty="0" smtClean="0"/>
              <a:t>Inputs</a:t>
            </a:r>
          </a:p>
          <a:p>
            <a:r>
              <a:rPr lang="en-GB" dirty="0" smtClean="0"/>
              <a:t>Financial Statement data</a:t>
            </a:r>
          </a:p>
          <a:p>
            <a:r>
              <a:rPr lang="en-GB" dirty="0" smtClean="0"/>
              <a:t>Earnings Surprise data</a:t>
            </a:r>
          </a:p>
          <a:p>
            <a:r>
              <a:rPr lang="en-GB" dirty="0" smtClean="0"/>
              <a:t>Price Movements data</a:t>
            </a:r>
          </a:p>
          <a:p>
            <a:r>
              <a:rPr lang="en-GB" dirty="0" smtClean="0"/>
              <a:t>Momentum Indicator data</a:t>
            </a:r>
          </a:p>
          <a:p>
            <a:endParaRPr lang="en-GB" dirty="0"/>
          </a:p>
          <a:p>
            <a:pPr marL="0" indent="0">
              <a:buNone/>
            </a:pPr>
            <a:r>
              <a:rPr lang="en-GB" dirty="0" smtClean="0"/>
              <a:t>Output</a:t>
            </a:r>
          </a:p>
          <a:p>
            <a:r>
              <a:rPr lang="en-GB" dirty="0" smtClean="0"/>
              <a:t>30 day price movement direction or magnitude</a:t>
            </a:r>
            <a:endParaRPr lang="en-GB" dirty="0"/>
          </a:p>
        </p:txBody>
      </p:sp>
      <p:sp>
        <p:nvSpPr>
          <p:cNvPr id="4" name="Title 1"/>
          <p:cNvSpPr txBox="1">
            <a:spLocks/>
          </p:cNvSpPr>
          <p:nvPr/>
        </p:nvSpPr>
        <p:spPr>
          <a:xfrm>
            <a:off x="1524000" y="1122363"/>
            <a:ext cx="9144000" cy="4037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smtClean="0"/>
              <a:t>Input and Output</a:t>
            </a:r>
            <a:endParaRPr lang="en-GB" sz="3200" b="1" dirty="0"/>
          </a:p>
        </p:txBody>
      </p:sp>
      <p:sp>
        <p:nvSpPr>
          <p:cNvPr id="5" name="Title 1"/>
          <p:cNvSpPr>
            <a:spLocks noGrp="1"/>
          </p:cNvSpPr>
          <p:nvPr>
            <p:ph type="title"/>
          </p:nvPr>
        </p:nvSpPr>
        <p:spPr>
          <a:xfrm>
            <a:off x="763610" y="6176963"/>
            <a:ext cx="10484476" cy="396361"/>
          </a:xfrm>
        </p:spPr>
        <p:txBody>
          <a:bodyPr>
            <a:normAutofit/>
          </a:bodyPr>
          <a:lstStyle/>
          <a:p>
            <a:r>
              <a:rPr lang="en-GB" sz="1200" dirty="0" smtClean="0"/>
              <a:t>Student: Zhengxin Ye, Supervisor: Thomas Heinis</a:t>
            </a:r>
            <a:endParaRPr lang="en-GB" sz="1200" dirty="0"/>
          </a:p>
        </p:txBody>
      </p:sp>
    </p:spTree>
    <p:extLst>
      <p:ext uri="{BB962C8B-B14F-4D97-AF65-F5344CB8AC3E}">
        <p14:creationId xmlns:p14="http://schemas.microsoft.com/office/powerpoint/2010/main" val="2123204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6834" y="1912513"/>
            <a:ext cx="7360276" cy="4252967"/>
          </a:xfrm>
        </p:spPr>
      </p:pic>
      <p:sp>
        <p:nvSpPr>
          <p:cNvPr id="5" name="Title 1"/>
          <p:cNvSpPr txBox="1">
            <a:spLocks/>
          </p:cNvSpPr>
          <p:nvPr/>
        </p:nvSpPr>
        <p:spPr>
          <a:xfrm>
            <a:off x="1524000" y="1122363"/>
            <a:ext cx="9144000" cy="4037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smtClean="0"/>
              <a:t>System Structure</a:t>
            </a:r>
            <a:endParaRPr lang="en-GB" sz="3200" b="1" dirty="0"/>
          </a:p>
        </p:txBody>
      </p:sp>
      <p:sp>
        <p:nvSpPr>
          <p:cNvPr id="6" name="Title 1"/>
          <p:cNvSpPr>
            <a:spLocks noGrp="1"/>
          </p:cNvSpPr>
          <p:nvPr>
            <p:ph type="title"/>
          </p:nvPr>
        </p:nvSpPr>
        <p:spPr>
          <a:xfrm>
            <a:off x="853762" y="6259132"/>
            <a:ext cx="10484476" cy="396361"/>
          </a:xfrm>
        </p:spPr>
        <p:txBody>
          <a:bodyPr>
            <a:normAutofit/>
          </a:bodyPr>
          <a:lstStyle/>
          <a:p>
            <a:r>
              <a:rPr lang="en-GB" sz="1200" dirty="0" smtClean="0"/>
              <a:t>Student: Zhengxin Ye, Supervisor: Thomas Heinis</a:t>
            </a:r>
            <a:endParaRPr lang="en-GB" sz="1200" dirty="0"/>
          </a:p>
        </p:txBody>
      </p:sp>
    </p:spTree>
    <p:extLst>
      <p:ext uri="{BB962C8B-B14F-4D97-AF65-F5344CB8AC3E}">
        <p14:creationId xmlns:p14="http://schemas.microsoft.com/office/powerpoint/2010/main" val="2202696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156</Words>
  <Application>Microsoft Office PowerPoint</Application>
  <PresentationFormat>Widescreen</PresentationFormat>
  <Paragraphs>21</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Post Earnings Announcement Drift</vt:lpstr>
      <vt:lpstr>Student: Zhengxin Ye, Supervisor: Thomas Heinis</vt:lpstr>
      <vt:lpstr>Student: Zhengxin Ye, Supervisor: Thomas Heinis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 Earnings Announcement Drift</dc:title>
  <dc:creator>zhengxin ye</dc:creator>
  <cp:lastModifiedBy>zhengxin ye</cp:lastModifiedBy>
  <cp:revision>9</cp:revision>
  <dcterms:created xsi:type="dcterms:W3CDTF">2019-11-22T16:06:34Z</dcterms:created>
  <dcterms:modified xsi:type="dcterms:W3CDTF">2019-11-22T16:36:49Z</dcterms:modified>
</cp:coreProperties>
</file>