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基于超声波的智能机器人室内定位系统的研究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莫维宇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>
                <a:solidFill>
                  <a:schemeClr val="tx1"/>
                </a:solidFill>
              </a:rPr>
              <a:t>指导老师：王鸿鹏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>
                <a:solidFill>
                  <a:schemeClr val="tx1"/>
                </a:solidFill>
              </a:rPr>
              <a:t>学号：</a:t>
            </a:r>
            <a:r>
              <a:rPr lang="en-US" altLang="zh-CN" sz="3200" b="1" dirty="0">
                <a:solidFill>
                  <a:schemeClr val="tx1"/>
                </a:solidFill>
              </a:rPr>
              <a:t>12S051091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77718" y="494675"/>
            <a:ext cx="460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无线通信数据帧</a:t>
            </a:r>
            <a:endParaRPr lang="zh-CN" alt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54" y="2473377"/>
            <a:ext cx="9001975" cy="3701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23672" y="2998033"/>
            <a:ext cx="280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地址头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范围</a:t>
            </a:r>
            <a:r>
              <a:rPr lang="en-US" altLang="zh-CN" b="1" dirty="0" smtClean="0"/>
              <a:t>0-255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036695" y="2998033"/>
            <a:ext cx="127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0xfe,0x55,0xaa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49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8525" y="524656"/>
            <a:ext cx="6880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时间同步算法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08759" y="2435424"/>
                <a:ext cx="1768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59" y="2435424"/>
                <a:ext cx="176894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64183" y="2165041"/>
            <a:ext cx="3904079" cy="17923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19134" y="1633928"/>
            <a:ext cx="305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世界时间：</a:t>
            </a:r>
            <a:r>
              <a:rPr lang="en-US" altLang="zh-CN" dirty="0" smtClean="0"/>
              <a:t>t</a:t>
            </a:r>
          </a:p>
          <a:p>
            <a:r>
              <a:rPr lang="zh-CN" altLang="en-US" dirty="0" smtClean="0"/>
              <a:t>节点</a:t>
            </a:r>
            <a:r>
              <a:rPr lang="en-US" altLang="zh-CN" dirty="0" smtClean="0"/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t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(t)     </a:t>
            </a:r>
            <a:r>
              <a:rPr lang="zh-CN" altLang="en-US" dirty="0" smtClean="0">
                <a:sym typeface="Wingdings" panose="05000000000000000000" pitchFamily="2" charset="2"/>
              </a:rPr>
              <a:t>节点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t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(t)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61224" y="3184373"/>
                <a:ext cx="15554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24" y="3184373"/>
                <a:ext cx="155549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2473377" y="2804756"/>
            <a:ext cx="374754" cy="388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20222" y="4214935"/>
                <a:ext cx="1528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2" y="4214935"/>
                <a:ext cx="152830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848131" y="4112086"/>
                <a:ext cx="1868075" cy="472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12≤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31" y="4112086"/>
                <a:ext cx="1868075" cy="4721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74813" y="4636583"/>
                <a:ext cx="1925206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13" y="4636583"/>
                <a:ext cx="1925206" cy="616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15812" y="4570074"/>
                <a:ext cx="1778436" cy="729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ba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ba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12" y="4570074"/>
                <a:ext cx="1778436" cy="7293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15812" y="5546366"/>
                <a:ext cx="1916294" cy="472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812" y="5546366"/>
                <a:ext cx="1916294" cy="4721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/>
          <p:cNvSpPr/>
          <p:nvPr/>
        </p:nvSpPr>
        <p:spPr>
          <a:xfrm>
            <a:off x="2448560" y="4333092"/>
            <a:ext cx="374754" cy="23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542323">
            <a:off x="2539032" y="4685329"/>
            <a:ext cx="374754" cy="23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941058" y="4826317"/>
            <a:ext cx="374754" cy="23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2304196">
            <a:off x="4941058" y="5310289"/>
            <a:ext cx="374754" cy="23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1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3003" y="269823"/>
            <a:ext cx="539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其他已经完成的研究工作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648917" y="1454046"/>
            <a:ext cx="81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整个毕业设计全部在开源免费平台下完成，不涉及任何盗版软件！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99016" y="2428407"/>
            <a:ext cx="9218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操作系统：</a:t>
            </a:r>
            <a:r>
              <a:rPr lang="en-US" altLang="zh-CN" sz="2400" dirty="0" smtClean="0"/>
              <a:t>UBUNTU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开发环境：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Creator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编译器：</a:t>
            </a:r>
            <a:r>
              <a:rPr lang="en-US" altLang="zh-CN" sz="2400" dirty="0" smtClean="0"/>
              <a:t>MSPGCC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调试器：</a:t>
            </a:r>
            <a:r>
              <a:rPr lang="en-US" altLang="zh-CN" sz="2400" dirty="0" smtClean="0"/>
              <a:t>MSPDEBUG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PCB</a:t>
            </a:r>
            <a:r>
              <a:rPr lang="zh-CN" altLang="en-US" sz="2400" dirty="0" smtClean="0"/>
              <a:t>板绘制：</a:t>
            </a:r>
            <a:r>
              <a:rPr lang="en-US" altLang="zh-CN" sz="2400" dirty="0" smtClean="0"/>
              <a:t>EAGLE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算法调试：</a:t>
            </a:r>
            <a:r>
              <a:rPr lang="en-US" altLang="zh-CN" sz="2400" dirty="0" err="1" smtClean="0"/>
              <a:t>Python+Scipy+Numpy+Matplotlib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	</a:t>
            </a:r>
            <a:r>
              <a:rPr lang="zh-CN" altLang="en-US" sz="2400" dirty="0" smtClean="0"/>
              <a:t>版本控制：</a:t>
            </a:r>
            <a:r>
              <a:rPr lang="en-US" altLang="zh-CN" sz="2400" dirty="0" err="1" smtClean="0"/>
              <a:t>git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		</a:t>
            </a:r>
            <a:r>
              <a:rPr lang="zh-CN" altLang="en-US" sz="2400" dirty="0" smtClean="0"/>
              <a:t>代码库：</a:t>
            </a:r>
            <a:r>
              <a:rPr lang="en-US" altLang="zh-CN" sz="2400" dirty="0" err="1" smtClean="0"/>
              <a:t>github</a:t>
            </a:r>
            <a:r>
              <a:rPr lang="en-US" altLang="zh-CN" sz="2400" dirty="0" smtClean="0"/>
              <a:t>: 				https</a:t>
            </a:r>
            <a:r>
              <a:rPr lang="en-US" altLang="zh-CN" sz="2400" dirty="0"/>
              <a:t>://github.com/mtofum/graduate.git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633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38466" y="419725"/>
            <a:ext cx="789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后期拟完成的研究工作及进度安排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873770" y="1783830"/>
            <a:ext cx="86343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  <a:r>
              <a:rPr lang="en-US" altLang="zh-CN" sz="2400" dirty="0"/>
              <a:t>—2014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月：（</a:t>
            </a:r>
            <a:r>
              <a:rPr lang="en-US" altLang="zh-CN" sz="2400" dirty="0"/>
              <a:t>1</a:t>
            </a:r>
            <a:r>
              <a:rPr lang="zh-CN" altLang="en-US" sz="2400" dirty="0"/>
              <a:t>）测试并改进时间同步算法，确保时间同步精度能够达到要求。调试超声波测距功能，确保时间同步以后超声波测距能达到要求精度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—2014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月：完成课题要求数量的节点，组网安装并测试定位功能，对相应算法进行优化，以获得足够精度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—2014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月：（</a:t>
            </a:r>
            <a:r>
              <a:rPr lang="en-US" altLang="zh-CN" sz="2400" dirty="0"/>
              <a:t>1</a:t>
            </a:r>
            <a:r>
              <a:rPr lang="zh-CN" altLang="en-US" sz="2400" dirty="0"/>
              <a:t>）完善程序，算法，修改存在的</a:t>
            </a:r>
            <a:r>
              <a:rPr lang="en-US" altLang="zh-CN" sz="2400" dirty="0"/>
              <a:t>BUG</a:t>
            </a:r>
            <a:r>
              <a:rPr lang="zh-CN" altLang="en-US" sz="2400" dirty="0"/>
              <a:t>，有必要的情况下，对</a:t>
            </a:r>
            <a:r>
              <a:rPr lang="en-US" altLang="zh-CN" sz="2400" dirty="0"/>
              <a:t>PCB</a:t>
            </a:r>
            <a:r>
              <a:rPr lang="zh-CN" altLang="en-US" sz="2400" dirty="0"/>
              <a:t>板进行改进，出下一版电路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</a:t>
            </a:r>
            <a:r>
              <a:rPr lang="en-US" altLang="zh-CN" sz="2400" dirty="0"/>
              <a:t>—2014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月：研究总结，完成论文的撰写，并且准备参加毕业答辩。</a:t>
            </a:r>
          </a:p>
        </p:txBody>
      </p:sp>
    </p:spTree>
    <p:extLst>
      <p:ext uri="{BB962C8B-B14F-4D97-AF65-F5344CB8AC3E}">
        <p14:creationId xmlns:p14="http://schemas.microsoft.com/office/powerpoint/2010/main" val="156814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13220" y="479685"/>
            <a:ext cx="6550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/>
              <a:t>存在的困难与问题</a:t>
            </a:r>
            <a:endParaRPr lang="zh-CN" altLang="en-US" sz="4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24262" y="1723869"/>
            <a:ext cx="9413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Zigbee</a:t>
            </a:r>
            <a:r>
              <a:rPr lang="zh-CN" altLang="zh-CN" sz="2800" dirty="0"/>
              <a:t>数据帧率</a:t>
            </a:r>
            <a:r>
              <a:rPr lang="zh-CN" altLang="zh-CN" sz="2800" dirty="0" smtClean="0"/>
              <a:t>较低</a:t>
            </a:r>
            <a:r>
              <a:rPr lang="zh-CN" altLang="en-US" sz="2800" dirty="0" smtClean="0"/>
              <a:t>，时延较长</a:t>
            </a:r>
            <a:r>
              <a:rPr lang="zh-CN" altLang="zh-CN" sz="2800" dirty="0" smtClean="0"/>
              <a:t>，</a:t>
            </a:r>
            <a:r>
              <a:rPr lang="zh-CN" altLang="zh-CN" sz="2800" dirty="0"/>
              <a:t>时间同步精度还未确定是否能</a:t>
            </a:r>
            <a:r>
              <a:rPr lang="zh-CN" altLang="zh-CN" sz="2800"/>
              <a:t>达到</a:t>
            </a:r>
            <a:r>
              <a:rPr lang="zh-CN" altLang="zh-CN" sz="2800" smtClean="0"/>
              <a:t>要求</a:t>
            </a:r>
            <a:r>
              <a:rPr lang="zh-CN" altLang="en-US" sz="2800" smtClean="0"/>
              <a:t>。</a:t>
            </a:r>
            <a:endParaRPr lang="en-US" altLang="zh-CN" sz="2800" dirty="0" smtClean="0"/>
          </a:p>
          <a:p>
            <a:endParaRPr lang="zh-CN" altLang="zh-CN" sz="2800" dirty="0"/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）最终组网测试定位的时候，外界干扰不确定，超声波反射，外界声波干扰，以及</a:t>
            </a:r>
            <a:r>
              <a:rPr lang="en-US" altLang="zh-CN" sz="2800" dirty="0"/>
              <a:t>2.4G</a:t>
            </a:r>
            <a:r>
              <a:rPr lang="zh-CN" altLang="zh-CN" sz="2800" dirty="0"/>
              <a:t>信号干扰等问题，造成系统工作异常，不稳定，难以调试等问题。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05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88748" y="695793"/>
            <a:ext cx="4292523" cy="1327880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论文阅读及总结</a:t>
            </a:r>
            <a:endParaRPr lang="zh-CN" alt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3416" y="2023673"/>
            <a:ext cx="8739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超声波发射电路：需要高压差升压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无线通信模块：</a:t>
            </a:r>
            <a:r>
              <a:rPr lang="en-US" altLang="zh-CN" sz="3600" b="1" dirty="0" err="1" smtClean="0"/>
              <a:t>Zigbee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VS  Bluetooth 4.0</a:t>
            </a:r>
          </a:p>
          <a:p>
            <a:r>
              <a:rPr lang="zh-CN" altLang="en-US" sz="3600" b="1" dirty="0" smtClean="0"/>
              <a:t>精确时间同步：</a:t>
            </a:r>
            <a:r>
              <a:rPr lang="en-US" altLang="zh-CN" sz="3600" b="1" dirty="0" smtClean="0"/>
              <a:t>NTP</a:t>
            </a:r>
            <a:r>
              <a:rPr lang="zh-CN" altLang="en-US" sz="3600" b="1" dirty="0" smtClean="0"/>
              <a:t>，</a:t>
            </a:r>
            <a:r>
              <a:rPr lang="en-US" altLang="zh-CN" sz="3600" b="1" dirty="0" smtClean="0"/>
              <a:t>RBS</a:t>
            </a:r>
            <a:r>
              <a:rPr lang="zh-CN" altLang="en-US" sz="3600" b="1" dirty="0" smtClean="0"/>
              <a:t>，</a:t>
            </a:r>
            <a:r>
              <a:rPr lang="en-US" altLang="zh-CN" sz="3600" b="1" dirty="0" smtClean="0"/>
              <a:t>TPSN</a:t>
            </a:r>
          </a:p>
          <a:p>
            <a:r>
              <a:rPr lang="zh-CN" altLang="en-US" sz="3600" b="1" dirty="0" smtClean="0"/>
              <a:t>位置估计：卡尔曼滤波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9630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011" y="685800"/>
            <a:ext cx="4007709" cy="13716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超声波发射电路研究</a:t>
            </a:r>
            <a:endParaRPr lang="zh-CN" altLang="en-US" sz="32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60064" y="3394022"/>
            <a:ext cx="3832655" cy="2091267"/>
          </a:xfrm>
        </p:spPr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BOOST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升压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VS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隔离变压器升压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</a:rPr>
              <a:t>最终方案：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TI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LM2733,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实测：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4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20V@1.6MHz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3" y="1281112"/>
            <a:ext cx="6019800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65" y="3550639"/>
            <a:ext cx="4029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10" y="296915"/>
            <a:ext cx="5915025" cy="2066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85" y="2623903"/>
            <a:ext cx="4762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08682" y="1109272"/>
            <a:ext cx="428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超声波驱动电路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047344" y="2053652"/>
            <a:ext cx="712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</a:t>
            </a:r>
            <a:r>
              <a:rPr lang="zh-CN" altLang="en-US" sz="2400" dirty="0" smtClean="0"/>
              <a:t>桥驱动： </a:t>
            </a:r>
            <a:r>
              <a:rPr lang="en-US" altLang="zh-CN" sz="2400" dirty="0" smtClean="0"/>
              <a:t>20V</a:t>
            </a:r>
            <a:r>
              <a:rPr lang="en-US" altLang="zh-CN" sz="2400" dirty="0" smtClean="0">
                <a:sym typeface="Wingdings" panose="05000000000000000000" pitchFamily="2" charset="2"/>
              </a:rPr>
              <a:t>40V</a:t>
            </a: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高耐压：</a:t>
            </a:r>
            <a:r>
              <a:rPr lang="en-US" altLang="zh-CN" sz="2400" dirty="0" smtClean="0">
                <a:sym typeface="Wingdings" panose="05000000000000000000" pitchFamily="2" charset="2"/>
              </a:rPr>
              <a:t>40V</a:t>
            </a:r>
            <a:r>
              <a:rPr lang="zh-CN" altLang="en-US" sz="2400" dirty="0" smtClean="0">
                <a:sym typeface="Wingdings" panose="05000000000000000000" pitchFamily="2" charset="2"/>
              </a:rPr>
              <a:t>耐压值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92" y="3355455"/>
            <a:ext cx="8208378" cy="26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696" y="516882"/>
            <a:ext cx="8534400" cy="1507067"/>
          </a:xfrm>
        </p:spPr>
        <p:txBody>
          <a:bodyPr/>
          <a:lstStyle/>
          <a:p>
            <a:pPr algn="ctr"/>
            <a:r>
              <a:rPr lang="zh-CN" altLang="en-US" dirty="0" smtClean="0"/>
              <a:t>超声波接收电路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0" y="2623555"/>
            <a:ext cx="6815292" cy="32525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362" y="3890084"/>
            <a:ext cx="4459467" cy="26568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7240" y="1687904"/>
            <a:ext cx="6220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分立元件带通滤波器，带自动增益：</a:t>
            </a:r>
            <a:endParaRPr lang="en-US" altLang="zh-CN" sz="2400" b="1" dirty="0" smtClean="0"/>
          </a:p>
          <a:p>
            <a:r>
              <a:rPr lang="zh-CN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电路复杂，抗干扰能力差，响应快</a:t>
            </a:r>
            <a:endParaRPr lang="zh-CN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4362" y="2623555"/>
            <a:ext cx="4107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PLL</a:t>
            </a:r>
            <a:r>
              <a:rPr lang="zh-CN" altLang="en-US" sz="2400" b="1" dirty="0" smtClean="0"/>
              <a:t>锁相环接收电路：</a:t>
            </a:r>
            <a:endParaRPr lang="en-US" altLang="zh-CN" sz="2400" b="1" dirty="0" smtClean="0"/>
          </a:p>
          <a:p>
            <a:r>
              <a:rPr lang="zh-CN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成熟芯片，电路简单，抗干扰能力强，相应相对较慢</a:t>
            </a:r>
            <a:endParaRPr lang="zh-CN" alt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87974" y="389744"/>
            <a:ext cx="6235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无线通信方式研究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54833" y="1528997"/>
            <a:ext cx="464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Zigbee</a:t>
            </a:r>
            <a:r>
              <a:rPr lang="en-US" altLang="zh-CN" dirty="0" smtClean="0"/>
              <a:t> VS Bluetooth 4.0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4577" y="2323475"/>
            <a:ext cx="28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Zigbee</a:t>
            </a:r>
            <a:r>
              <a:rPr lang="zh-CN" altLang="en-US" dirty="0" smtClean="0"/>
              <a:t>：无跳频功能，已经广泛使用，资料多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58584" y="334280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：无组网功能，易于后期扩展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5" y="1528997"/>
            <a:ext cx="5419335" cy="47789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8859" y="4452079"/>
            <a:ext cx="281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 CC2530 </a:t>
            </a:r>
            <a:r>
              <a:rPr lang="en-US" altLang="zh-CN" dirty="0" err="1" smtClean="0"/>
              <a:t>zigbee</a:t>
            </a:r>
            <a:r>
              <a:rPr lang="en-US" altLang="zh-CN" dirty="0" smtClean="0"/>
              <a:t> </a:t>
            </a:r>
            <a:r>
              <a:rPr lang="zh-CN" altLang="en-US" dirty="0" smtClean="0"/>
              <a:t>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7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13416" y="404734"/>
            <a:ext cx="563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精确时间同步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34518" y="1439056"/>
            <a:ext cx="547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一：基于模拟无线通信电路的时间同步。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3830" y="2383436"/>
            <a:ext cx="442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优点：通信延迟低，且延迟时长较稳定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缺点：需要额外的硬件电路，且需要多占用一个无线信道</a:t>
            </a:r>
            <a:endParaRPr lang="zh-CN" altLang="en-US" sz="2400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66" y="1695731"/>
            <a:ext cx="5151085" cy="3745699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7180289" y="5591331"/>
            <a:ext cx="44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实测通信延时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69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13416" y="404734"/>
            <a:ext cx="563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prstClr val="white"/>
                </a:solidFill>
              </a:rPr>
              <a:t>精确时间同步</a:t>
            </a:r>
            <a:endParaRPr lang="zh-CN" altLang="en-US" sz="4000" b="1" dirty="0">
              <a:solidFill>
                <a:prstClr val="whit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4518" y="1439056"/>
            <a:ext cx="547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</a:rPr>
              <a:t>二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：基于网络时间同步算法。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13416" y="2568183"/>
            <a:ext cx="4422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</a:rPr>
              <a:t>优点：不需要额外的电路，软件上即可完成。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r>
              <a:rPr lang="zh-CN" altLang="en-US" sz="2400" dirty="0" smtClean="0">
                <a:solidFill>
                  <a:prstClr val="white"/>
                </a:solidFill>
              </a:rPr>
              <a:t>缺点：同步精度有限，不一定能满足要求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65692" y="4205140"/>
            <a:ext cx="5156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NTP(</a:t>
            </a:r>
            <a:r>
              <a:rPr lang="en-US" altLang="zh-CN" dirty="0"/>
              <a:t>Network Time Protocol</a:t>
            </a:r>
            <a:r>
              <a:rPr lang="en-US" altLang="zh-CN" dirty="0" smtClean="0">
                <a:solidFill>
                  <a:prstClr val="white"/>
                </a:solidFill>
              </a:rPr>
              <a:t>)</a:t>
            </a:r>
            <a:r>
              <a:rPr lang="zh-CN" altLang="en-US" dirty="0" smtClean="0">
                <a:solidFill>
                  <a:prstClr val="white"/>
                </a:solidFill>
              </a:rPr>
              <a:t>，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en-US" altLang="zh-CN" dirty="0" smtClean="0">
                <a:solidFill>
                  <a:prstClr val="white"/>
                </a:solidFill>
              </a:rPr>
              <a:t>RBS(</a:t>
            </a:r>
            <a:r>
              <a:rPr lang="en-US" altLang="zh-CN" dirty="0"/>
              <a:t>Reference Broadcast Synchronization</a:t>
            </a:r>
            <a:r>
              <a:rPr lang="en-US" altLang="zh-CN" dirty="0" smtClean="0">
                <a:solidFill>
                  <a:prstClr val="white"/>
                </a:solidFill>
              </a:rPr>
              <a:t>)</a:t>
            </a:r>
            <a:r>
              <a:rPr lang="zh-CN" altLang="en-US" dirty="0" smtClean="0">
                <a:solidFill>
                  <a:prstClr val="white"/>
                </a:solidFill>
              </a:rPr>
              <a:t>，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en-US" altLang="zh-CN" dirty="0" smtClean="0">
                <a:solidFill>
                  <a:prstClr val="white"/>
                </a:solidFill>
              </a:rPr>
              <a:t>TPSN(</a:t>
            </a:r>
            <a:r>
              <a:rPr lang="en-US" altLang="zh-CN" dirty="0"/>
              <a:t>Timing-sync Protocol for Sensor Networks</a:t>
            </a:r>
            <a:r>
              <a:rPr lang="en-US" altLang="zh-CN" dirty="0" smtClean="0">
                <a:solidFill>
                  <a:prstClr val="white"/>
                </a:solidFill>
              </a:rPr>
              <a:t>)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8106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</TotalTime>
  <Words>626</Words>
  <Application>Microsoft Office PowerPoint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幼圆</vt:lpstr>
      <vt:lpstr>Cambria Math</vt:lpstr>
      <vt:lpstr>Century Gothic</vt:lpstr>
      <vt:lpstr>Wingdings</vt:lpstr>
      <vt:lpstr>Wingdings 3</vt:lpstr>
      <vt:lpstr>切片</vt:lpstr>
      <vt:lpstr>基于超声波的智能机器人室内定位系统的研究</vt:lpstr>
      <vt:lpstr>PowerPoint 演示文稿</vt:lpstr>
      <vt:lpstr>超声波发射电路研究</vt:lpstr>
      <vt:lpstr>PowerPoint 演示文稿</vt:lpstr>
      <vt:lpstr>PowerPoint 演示文稿</vt:lpstr>
      <vt:lpstr>超声波接收电路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基于超声波的智能机器人室内定位系统的研究</dc:title>
  <dc:creator>tofu_lab</dc:creator>
  <cp:lastModifiedBy>tofu_lab</cp:lastModifiedBy>
  <cp:revision>14</cp:revision>
  <dcterms:created xsi:type="dcterms:W3CDTF">2014-03-06T01:54:49Z</dcterms:created>
  <dcterms:modified xsi:type="dcterms:W3CDTF">2014-03-07T02:38:26Z</dcterms:modified>
</cp:coreProperties>
</file>