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301" r:id="rId3"/>
    <p:sldId id="351" r:id="rId4"/>
    <p:sldId id="355" r:id="rId5"/>
    <p:sldId id="30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ak" initials="v" lastIdx="13" clrIdx="0">
    <p:extLst>
      <p:ext uri="{19B8F6BF-5375-455C-9EA6-DF929625EA0E}">
        <p15:presenceInfo xmlns:p15="http://schemas.microsoft.com/office/powerpoint/2012/main" userId="vinay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0C8"/>
    <a:srgbClr val="E6E6E6"/>
    <a:srgbClr val="CAE8AA"/>
    <a:srgbClr val="BEE396"/>
    <a:srgbClr val="7CBF33"/>
    <a:srgbClr val="FFEEDD"/>
    <a:srgbClr val="FEB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09" d="100"/>
          <a:sy n="109" d="100"/>
        </p:scale>
        <p:origin x="14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39479-9125-4966-B8FF-988A49BE9300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12C81-EC3D-4E29-A33E-54A728F8E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0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B208B-13CA-41BC-BEED-A35E321F7644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78808-0F9F-4F32-83AA-193B6757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57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1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0A441-B736-4CEB-8BE3-9DBD92F14918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5E9-42FF-42F1-B10A-68C5665F8B5A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7694-14C8-4B5A-BC7B-08D3A5AEDD1B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17504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lang="es-ES" sz="16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1600" kern="12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649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48871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05680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9091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8FA2-DEB0-4FE6-B9C2-E432F3B00933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2DDA8-426B-4199-B692-FA55E00C14E0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43501-102C-4D96-A20F-6539349A4B4A}" type="datetime1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1C4A-4CD2-4860-82C2-F2F0898BB523}" type="datetime1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39F4-D4F8-4E48-8450-24C3EEB81FDE}" type="datetime1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44E4-0678-4D5A-B2ED-37E409B74207}" type="datetime1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D35B-4571-449F-A845-D5680EAC2747}" type="datetime1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DCA9-3E9B-4CF5-A449-7BB0A7A707C1}" type="datetime1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6115"/>
            <a:ext cx="8229600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9DF8C20-FD34-4897-8F3C-10CB74DB31B7}" type="datetime1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9"/>
            </p:custDataLst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0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28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s-ES" sz="4400" dirty="0" smtClean="0">
          <a:solidFill>
            <a:schemeClr val="accent6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2.wdp"/><Relationship Id="rId3" Type="http://schemas.openxmlformats.org/officeDocument/2006/relationships/tags" Target="../tags/tag27.xml"/><Relationship Id="rId7" Type="http://schemas.openxmlformats.org/officeDocument/2006/relationships/image" Target="../media/image3.svg"/><Relationship Id="rId12" Type="http://schemas.openxmlformats.org/officeDocument/2006/relationships/image" Target="../media/image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.png"/><Relationship Id="rId11" Type="http://schemas.microsoft.com/office/2007/relationships/hdphoto" Target="../media/hdphoto1.wdp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28.xm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0" y="5791200"/>
            <a:ext cx="3156758" cy="469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3386141" y="5791200"/>
            <a:ext cx="2371719" cy="469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5987242" y="5791200"/>
            <a:ext cx="3156758" cy="46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9B4DB-897F-428E-99EC-A4064FACEDB5}"/>
              </a:ext>
            </a:extLst>
          </p:cNvPr>
          <p:cNvSpPr/>
          <p:nvPr/>
        </p:nvSpPr>
        <p:spPr>
          <a:xfrm>
            <a:off x="0" y="-27384"/>
            <a:ext cx="9144000" cy="980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brima"/>
              <a:ea typeface="+mn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7EEC1-FCC3-4109-8907-5A5F6A9EF0E2}"/>
              </a:ext>
            </a:extLst>
          </p:cNvPr>
          <p:cNvSpPr txBox="1"/>
          <p:nvPr/>
        </p:nvSpPr>
        <p:spPr>
          <a:xfrm>
            <a:off x="101622" y="2057400"/>
            <a:ext cx="8813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+mj-lt"/>
              </a:rPr>
              <a:t>Capstone Project  </a:t>
            </a:r>
          </a:p>
          <a:p>
            <a:pPr algn="ctr"/>
            <a:r>
              <a:rPr lang="en-IN" sz="3200" b="1" dirty="0">
                <a:solidFill>
                  <a:schemeClr val="bg1"/>
                </a:solidFill>
                <a:latin typeface="+mj-lt"/>
              </a:rPr>
              <a:t>(Background and Objectives)</a:t>
            </a:r>
            <a:r>
              <a:rPr lang="en-IN" sz="5400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35C99-9572-4F87-BDD7-6F02D82470E9}"/>
              </a:ext>
            </a:extLst>
          </p:cNvPr>
          <p:cNvSpPr txBox="1"/>
          <p:nvPr/>
        </p:nvSpPr>
        <p:spPr>
          <a:xfrm>
            <a:off x="457200" y="407806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CREDIT SCORING</a:t>
            </a:r>
          </a:p>
        </p:txBody>
      </p:sp>
    </p:spTree>
    <p:extLst>
      <p:ext uri="{BB962C8B-B14F-4D97-AF65-F5344CB8AC3E}">
        <p14:creationId xmlns:p14="http://schemas.microsoft.com/office/powerpoint/2010/main" val="250337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1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2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3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457200" y="207457"/>
            <a:ext cx="8229600" cy="7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900" b="1" kern="0" dirty="0">
                <a:solidFill>
                  <a:schemeClr val="accent1"/>
                </a:solidFill>
                <a:latin typeface="+mj-lt"/>
              </a:rPr>
              <a:t>OBJECTIVES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48A50AAF-253B-4DA3-87B4-03F178D8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4" r="21873"/>
          <a:stretch/>
        </p:blipFill>
        <p:spPr>
          <a:xfrm>
            <a:off x="5241387" y="4191000"/>
            <a:ext cx="3902613" cy="266700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F49FFF-A4A7-4B23-8FAD-3229102D7674}"/>
              </a:ext>
            </a:extLst>
          </p:cNvPr>
          <p:cNvSpPr/>
          <p:nvPr/>
        </p:nvSpPr>
        <p:spPr>
          <a:xfrm>
            <a:off x="-29493" y="1805479"/>
            <a:ext cx="902109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</a:pPr>
            <a:endParaRPr lang="en-US" sz="1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00050" lvl="1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Primary Objectives</a:t>
            </a:r>
          </a:p>
          <a:p>
            <a:pPr marL="400050" lvl="1" indent="0" fontAlgn="base">
              <a:lnSpc>
                <a:spcPct val="100000"/>
              </a:lnSpc>
              <a:spcAft>
                <a:spcPct val="0"/>
              </a:spcAft>
              <a:buNone/>
            </a:pPr>
            <a:endParaRPr lang="en-US" sz="17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Analyze defaulters and understand the factors associated with it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Develop credit scorecard using statistical modeling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Compare scorecard using ML methods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Develop web application for estimating probability of default</a:t>
            </a:r>
          </a:p>
          <a:p>
            <a:pPr marL="685800" lvl="1" fontAlgn="base">
              <a:lnSpc>
                <a:spcPct val="100000"/>
              </a:lnSpc>
              <a:spcAft>
                <a:spcPct val="0"/>
              </a:spcAft>
            </a:pPr>
            <a:r>
              <a:rPr lang="en-US" sz="17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Analyze open literature about issues in credit scoring</a:t>
            </a:r>
          </a:p>
        </p:txBody>
      </p:sp>
    </p:spTree>
    <p:extLst>
      <p:ext uri="{BB962C8B-B14F-4D97-AF65-F5344CB8AC3E}">
        <p14:creationId xmlns:p14="http://schemas.microsoft.com/office/powerpoint/2010/main" val="120422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B8B0C54-EA26-4776-AC5A-C0530184DFC4}"/>
              </a:ext>
            </a:extLst>
          </p:cNvPr>
          <p:cNvCxnSpPr/>
          <p:nvPr/>
        </p:nvCxnSpPr>
        <p:spPr>
          <a:xfrm>
            <a:off x="7753271" y="2474452"/>
            <a:ext cx="0" cy="560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Shape 127">
            <a:extLst>
              <a:ext uri="{FF2B5EF4-FFF2-40B4-BE49-F238E27FC236}">
                <a16:creationId xmlns:a16="http://schemas.microsoft.com/office/drawing/2014/main" id="{D15B3FB7-0BEB-4A88-AFED-5EB0D94A3824}"/>
              </a:ext>
            </a:extLst>
          </p:cNvPr>
          <p:cNvGrpSpPr/>
          <p:nvPr/>
        </p:nvGrpSpPr>
        <p:grpSpPr>
          <a:xfrm>
            <a:off x="7627911" y="2811231"/>
            <a:ext cx="263054" cy="717717"/>
            <a:chOff x="2223534" y="2938958"/>
            <a:chExt cx="198900" cy="593656"/>
          </a:xfrm>
        </p:grpSpPr>
        <p:cxnSp>
          <p:nvCxnSpPr>
            <p:cNvPr id="121" name="Shape 128">
              <a:extLst>
                <a:ext uri="{FF2B5EF4-FFF2-40B4-BE49-F238E27FC236}">
                  <a16:creationId xmlns:a16="http://schemas.microsoft.com/office/drawing/2014/main" id="{4545E432-2495-40B9-8CD6-5A5A92CC0059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" name="Shape 129">
              <a:extLst>
                <a:ext uri="{FF2B5EF4-FFF2-40B4-BE49-F238E27FC236}">
                  <a16:creationId xmlns:a16="http://schemas.microsoft.com/office/drawing/2014/main" id="{AD3C7CC9-8CE1-4703-9D18-6D18F866996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35D13-2E3D-470E-9959-F0529099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4A8CC3-D89B-47C7-8B8C-CCA7257E0B17}"/>
              </a:ext>
            </a:extLst>
          </p:cNvPr>
          <p:cNvGrpSpPr/>
          <p:nvPr/>
        </p:nvGrpSpPr>
        <p:grpSpPr>
          <a:xfrm>
            <a:off x="650549" y="1582924"/>
            <a:ext cx="1007581" cy="1124666"/>
            <a:chOff x="1220432" y="1752600"/>
            <a:chExt cx="2660373" cy="29076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469ED0-CE12-40A2-A572-98B1E2D14A16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F712C7-B63B-46C6-A471-8B26582225A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CEA769-4BAE-46B2-A577-740C27A77D9B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604D07-9ECC-48CD-A1A4-0FF4A4F56DE5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9E741C3-0A15-45F0-BBBF-E1D31E402EDE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BA57EA-B745-4A1B-BB2F-1E7A4D4A12A8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Graphic 25" descr="Research">
            <a:extLst>
              <a:ext uri="{FF2B5EF4-FFF2-40B4-BE49-F238E27FC236}">
                <a16:creationId xmlns:a16="http://schemas.microsoft.com/office/drawing/2014/main" id="{8CCCB306-E767-4CDF-BDB5-CF102E903E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1346" y="1922948"/>
            <a:ext cx="374462" cy="3744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3049DA-BEA9-4E08-BF16-2409CFB35ACE}"/>
              </a:ext>
            </a:extLst>
          </p:cNvPr>
          <p:cNvSpPr txBox="1"/>
          <p:nvPr/>
        </p:nvSpPr>
        <p:spPr>
          <a:xfrm>
            <a:off x="231312" y="1200158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Data management</a:t>
            </a:r>
          </a:p>
        </p:txBody>
      </p:sp>
      <p:grpSp>
        <p:nvGrpSpPr>
          <p:cNvPr id="32" name="Shape 127">
            <a:extLst>
              <a:ext uri="{FF2B5EF4-FFF2-40B4-BE49-F238E27FC236}">
                <a16:creationId xmlns:a16="http://schemas.microsoft.com/office/drawing/2014/main" id="{2ED2BEB3-D4FF-4FF9-94A7-1402CB6BFAFE}"/>
              </a:ext>
            </a:extLst>
          </p:cNvPr>
          <p:cNvGrpSpPr/>
          <p:nvPr/>
        </p:nvGrpSpPr>
        <p:grpSpPr>
          <a:xfrm>
            <a:off x="741024" y="2705025"/>
            <a:ext cx="263054" cy="717717"/>
            <a:chOff x="2223534" y="2938958"/>
            <a:chExt cx="198900" cy="593656"/>
          </a:xfrm>
        </p:grpSpPr>
        <p:cxnSp>
          <p:nvCxnSpPr>
            <p:cNvPr id="33" name="Shape 128">
              <a:extLst>
                <a:ext uri="{FF2B5EF4-FFF2-40B4-BE49-F238E27FC236}">
                  <a16:creationId xmlns:a16="http://schemas.microsoft.com/office/drawing/2014/main" id="{1FD97857-B6C0-4BD6-BF9A-1060B8171456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Shape 129">
              <a:extLst>
                <a:ext uri="{FF2B5EF4-FFF2-40B4-BE49-F238E27FC236}">
                  <a16:creationId xmlns:a16="http://schemas.microsoft.com/office/drawing/2014/main" id="{837D5DCC-24F4-4601-A5C1-3E69957AE8D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" name="Shape 127">
            <a:extLst>
              <a:ext uri="{FF2B5EF4-FFF2-40B4-BE49-F238E27FC236}">
                <a16:creationId xmlns:a16="http://schemas.microsoft.com/office/drawing/2014/main" id="{B009AB42-0F93-4083-A70D-B6252FBE2794}"/>
              </a:ext>
            </a:extLst>
          </p:cNvPr>
          <p:cNvGrpSpPr/>
          <p:nvPr/>
        </p:nvGrpSpPr>
        <p:grpSpPr>
          <a:xfrm>
            <a:off x="3168078" y="2891957"/>
            <a:ext cx="263054" cy="717717"/>
            <a:chOff x="2223534" y="2938958"/>
            <a:chExt cx="198900" cy="593656"/>
          </a:xfrm>
        </p:grpSpPr>
        <p:cxnSp>
          <p:nvCxnSpPr>
            <p:cNvPr id="38" name="Shape 128">
              <a:extLst>
                <a:ext uri="{FF2B5EF4-FFF2-40B4-BE49-F238E27FC236}">
                  <a16:creationId xmlns:a16="http://schemas.microsoft.com/office/drawing/2014/main" id="{8B62CAF2-A1D5-4847-91B6-3A7B27FD22CE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Shape 129">
              <a:extLst>
                <a:ext uri="{FF2B5EF4-FFF2-40B4-BE49-F238E27FC236}">
                  <a16:creationId xmlns:a16="http://schemas.microsoft.com/office/drawing/2014/main" id="{BA58017F-FFFD-4D1A-B4F6-6DCE80566A19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519C1D-4CAA-41A4-AE3B-141F5A06B23F}"/>
              </a:ext>
            </a:extLst>
          </p:cNvPr>
          <p:cNvCxnSpPr>
            <a:cxnSpLocks/>
          </p:cNvCxnSpPr>
          <p:nvPr/>
        </p:nvCxnSpPr>
        <p:spPr>
          <a:xfrm>
            <a:off x="3299605" y="2655404"/>
            <a:ext cx="0" cy="393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D7E1E2F-8E19-4331-A81B-763B274C8FD8}"/>
              </a:ext>
            </a:extLst>
          </p:cNvPr>
          <p:cNvGrpSpPr/>
          <p:nvPr/>
        </p:nvGrpSpPr>
        <p:grpSpPr>
          <a:xfrm>
            <a:off x="2057400" y="882928"/>
            <a:ext cx="5161551" cy="52403"/>
            <a:chOff x="1991225" y="1155160"/>
            <a:chExt cx="5161551" cy="5240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6548D71-41BC-45EE-B3E2-1D038482930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917803-55CA-4A22-A571-BDA7D9316CF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9669BC-B49B-466A-A669-E0BDBC85B78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brima"/>
                <a:ea typeface="+mn-ea"/>
                <a:cs typeface="Arial"/>
              </a:endParaRPr>
            </a:p>
          </p:txBody>
        </p:sp>
      </p:grpSp>
      <p:sp>
        <p:nvSpPr>
          <p:cNvPr id="49" name="Rectangle 2">
            <a:extLst>
              <a:ext uri="{FF2B5EF4-FFF2-40B4-BE49-F238E27FC236}">
                <a16:creationId xmlns:a16="http://schemas.microsoft.com/office/drawing/2014/main" id="{08127BF4-33AF-4063-96EA-D9F57F936B1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46786"/>
            <a:ext cx="8229600" cy="81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IN" sz="3000" kern="0" dirty="0">
                <a:solidFill>
                  <a:schemeClr val="accent1"/>
                </a:solidFill>
              </a:rPr>
              <a:t>Next steps</a:t>
            </a:r>
            <a:endParaRPr lang="en-US" sz="3000" kern="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980CB5-B1DC-4168-84D7-E37487F2335D}"/>
              </a:ext>
            </a:extLst>
          </p:cNvPr>
          <p:cNvSpPr txBox="1"/>
          <p:nvPr/>
        </p:nvSpPr>
        <p:spPr>
          <a:xfrm>
            <a:off x="2720099" y="1132340"/>
            <a:ext cx="274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Descriptive Statistics </a:t>
            </a:r>
          </a:p>
          <a:p>
            <a:r>
              <a:rPr lang="en-IN" sz="1200" dirty="0">
                <a:latin typeface="Century Gothic" panose="020B0502020202020204" pitchFamily="34" charset="0"/>
              </a:rPr>
              <a:t>&amp; Data visualization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E26329-20C4-4C11-B22B-C0D7BEB34471}"/>
              </a:ext>
            </a:extLst>
          </p:cNvPr>
          <p:cNvGrpSpPr/>
          <p:nvPr/>
        </p:nvGrpSpPr>
        <p:grpSpPr>
          <a:xfrm>
            <a:off x="3085553" y="1547846"/>
            <a:ext cx="1007581" cy="1124666"/>
            <a:chOff x="1220432" y="1752600"/>
            <a:chExt cx="2660373" cy="290761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2FBF6F-FBCF-4E20-9B40-1D320D8C9290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1C26B66-9256-4DF8-BE63-B5FF921C5AD0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7BEE35-8DFF-4960-B88D-8F58BC7C0E94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7FE8D94-CD44-4405-B351-4EE2B5038112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D7EA43-2D24-4E75-9403-EF623E4A495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E05200-43E3-4F4A-94D9-75607137454E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" name="Graphic 61" descr="Gears">
            <a:extLst>
              <a:ext uri="{FF2B5EF4-FFF2-40B4-BE49-F238E27FC236}">
                <a16:creationId xmlns:a16="http://schemas.microsoft.com/office/drawing/2014/main" id="{6C00ADC4-A897-46FE-A1E1-5540E74237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0186" y="1898704"/>
            <a:ext cx="409729" cy="40972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55F31C2-C95B-4DC8-873B-0D9A823BA33B}"/>
              </a:ext>
            </a:extLst>
          </p:cNvPr>
          <p:cNvSpPr txBox="1"/>
          <p:nvPr/>
        </p:nvSpPr>
        <p:spPr>
          <a:xfrm>
            <a:off x="4876109" y="1212218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Predictive modelling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120D44-D9C2-420F-B77A-06E60313E7CF}"/>
              </a:ext>
            </a:extLst>
          </p:cNvPr>
          <p:cNvGrpSpPr/>
          <p:nvPr/>
        </p:nvGrpSpPr>
        <p:grpSpPr>
          <a:xfrm>
            <a:off x="5217776" y="1594756"/>
            <a:ext cx="1007581" cy="1124666"/>
            <a:chOff x="1220432" y="1752600"/>
            <a:chExt cx="2660373" cy="290761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B264E7C-8B0A-4CCA-98AB-8752E8F16CCB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191760E-F742-4FDA-A678-07ADF0CF9E5F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97E65F8-1C1B-4469-A20E-A5A749BD8C50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778B409-9C64-4226-BAF0-C5529927F6BE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52E3A79-3084-4665-96BD-0A3B8DDD147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879C008-88C9-4355-A4C7-5140BEEB17CB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Shape 127">
            <a:extLst>
              <a:ext uri="{FF2B5EF4-FFF2-40B4-BE49-F238E27FC236}">
                <a16:creationId xmlns:a16="http://schemas.microsoft.com/office/drawing/2014/main" id="{9606C498-5661-4277-84EC-E021293F6424}"/>
              </a:ext>
            </a:extLst>
          </p:cNvPr>
          <p:cNvGrpSpPr/>
          <p:nvPr/>
        </p:nvGrpSpPr>
        <p:grpSpPr>
          <a:xfrm>
            <a:off x="5308251" y="2677528"/>
            <a:ext cx="263054" cy="717717"/>
            <a:chOff x="2223534" y="2938958"/>
            <a:chExt cx="198900" cy="593656"/>
          </a:xfrm>
        </p:grpSpPr>
        <p:cxnSp>
          <p:nvCxnSpPr>
            <p:cNvPr id="98" name="Shape 128">
              <a:extLst>
                <a:ext uri="{FF2B5EF4-FFF2-40B4-BE49-F238E27FC236}">
                  <a16:creationId xmlns:a16="http://schemas.microsoft.com/office/drawing/2014/main" id="{6CA841AB-5D9E-4867-B90C-2BA5F0886122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Shape 129">
              <a:extLst>
                <a:ext uri="{FF2B5EF4-FFF2-40B4-BE49-F238E27FC236}">
                  <a16:creationId xmlns:a16="http://schemas.microsoft.com/office/drawing/2014/main" id="{75BB2C67-33BC-481B-91EB-385FF918E781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6F44452-253B-4B71-B514-6D4A9951B7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4889" y1="30667" x2="64889" y2="30667"/>
                        <a14:foregroundMark x1="71111" y1="37778" x2="71111" y2="37778"/>
                        <a14:foregroundMark x1="65778" y1="41778" x2="65778" y2="41778"/>
                        <a14:foregroundMark x1="61333" y1="44889" x2="61333" y2="44889"/>
                        <a14:foregroundMark x1="59111" y1="49778" x2="59111" y2="49778"/>
                        <a14:foregroundMark x1="52444" y1="55111" x2="52444" y2="55111"/>
                        <a14:foregroundMark x1="61778" y1="52444" x2="61778" y2="52444"/>
                        <a14:foregroundMark x1="62222" y1="57778" x2="62222" y2="57778"/>
                        <a14:foregroundMark x1="62222" y1="65778" x2="62222" y2="65778"/>
                        <a14:foregroundMark x1="62667" y1="72444" x2="62667" y2="72444"/>
                        <a14:foregroundMark x1="55556" y1="73778" x2="55556" y2="7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13" y="1905168"/>
            <a:ext cx="443731" cy="50116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B20716E-A325-4D34-A7B0-22FD37D490C6}"/>
              </a:ext>
            </a:extLst>
          </p:cNvPr>
          <p:cNvSpPr txBox="1"/>
          <p:nvPr/>
        </p:nvSpPr>
        <p:spPr>
          <a:xfrm>
            <a:off x="7454889" y="1217682"/>
            <a:ext cx="27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entury Gothic" panose="020B0502020202020204" pitchFamily="34" charset="0"/>
              </a:rPr>
              <a:t>Text mining 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DB80107-B329-4FB4-9AD4-11317C052DA8}"/>
              </a:ext>
            </a:extLst>
          </p:cNvPr>
          <p:cNvGrpSpPr/>
          <p:nvPr/>
        </p:nvGrpSpPr>
        <p:grpSpPr>
          <a:xfrm>
            <a:off x="7598635" y="1577744"/>
            <a:ext cx="1007581" cy="1124666"/>
            <a:chOff x="1220432" y="1752600"/>
            <a:chExt cx="2660373" cy="2907614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C4E05B2-58A1-451C-AD0D-D571A5A9FB35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AA38D7D-2C9A-426C-A6F9-C0925CD8FBC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6FCA74-BEBD-461C-B40C-C2B623BEF261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450259F-81E2-41DF-95AC-64769A08EB99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rgbClr val="BEE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AA48C6F-7D20-4C94-A6FF-B6D96D83E5F7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B056723-80D1-440D-895D-8BEC7807B449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rgbClr val="DDF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7AA0CF5-AC1E-4FAE-A807-305DAAFE2B6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0714" y1="49081" x2="40714" y2="49081"/>
                        <a14:foregroundMark x1="42857" y1="42857" x2="42857" y2="42857"/>
                        <a14:foregroundMark x1="41905" y1="38331" x2="41905" y2="38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64" y="1962506"/>
            <a:ext cx="495092" cy="4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3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b="1">
                <a:solidFill>
                  <a:srgbClr val="3891A7"/>
                </a:solidFill>
                <a:latin typeface="Ebrima"/>
              </a:rPr>
              <a:t>THANK YOU!</a:t>
            </a:r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>
          <a:xfrm>
            <a:off x="0" y="5638800"/>
            <a:ext cx="3156758" cy="469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3386141" y="5638800"/>
            <a:ext cx="2371719" cy="469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5987242" y="5638800"/>
            <a:ext cx="3156758" cy="46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17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55&quot;/&gt;&lt;lineCharCount val=&quot;14&quot;/&gt;&lt;lineCharCount val=&quot;13&quot;/&gt;&lt;lineCharCount val=&quot;13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6DB62BF1-FE9A-4A5E-B50F-B5018FD65EB7}&quot;/&gt;&lt;isInvalidForFieldText val=&quot;0&quot;/&gt;&lt;Image&gt;&lt;filename val=&quot;C:\Users\Dell\AppData\Local\Temp\CP1156608419281Session\CPTrustFolder1156608419296\PPTImport1156618459906\data\asimages\{6DB62BF1-FE9A-4A5E-B50F-B5018FD65EB7}_23.png&quot;/&gt;&lt;left val=&quot;72&quot;/&gt;&lt;top val=&quot;224&quot;/&gt;&lt;width val=&quot;817&quot;/&gt;&lt;height val=&quot;155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redeterminado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10453</TotalTime>
  <Words>80</Words>
  <Application>Microsoft Macintosh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Ebrima</vt:lpstr>
      <vt:lpstr>Eras Demi ITC</vt:lpstr>
      <vt:lpstr>Office Theme</vt:lpstr>
      <vt:lpstr>1_Diseño predeterminado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Dell</dc:creator>
  <cp:lastModifiedBy>sankhya analytics</cp:lastModifiedBy>
  <cp:revision>516</cp:revision>
  <dcterms:created xsi:type="dcterms:W3CDTF">2006-08-16T00:00:00Z</dcterms:created>
  <dcterms:modified xsi:type="dcterms:W3CDTF">2023-04-14T09:58:34Z</dcterms:modified>
</cp:coreProperties>
</file>