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301" r:id="rId3"/>
    <p:sldId id="349" r:id="rId4"/>
    <p:sldId id="283" r:id="rId5"/>
    <p:sldId id="351" r:id="rId6"/>
    <p:sldId id="305" r:id="rId7"/>
    <p:sldId id="356" r:id="rId8"/>
    <p:sldId id="357" r:id="rId9"/>
    <p:sldId id="358" r:id="rId10"/>
    <p:sldId id="355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" initials="v" lastIdx="13" clrIdx="0">
    <p:extLst>
      <p:ext uri="{19B8F6BF-5375-455C-9EA6-DF929625EA0E}">
        <p15:presenceInfo xmlns:p15="http://schemas.microsoft.com/office/powerpoint/2012/main" userId="vina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0C8"/>
    <a:srgbClr val="E6E6E6"/>
    <a:srgbClr val="CAE8AA"/>
    <a:srgbClr val="BEE396"/>
    <a:srgbClr val="7CBF33"/>
    <a:srgbClr val="FFEEDD"/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9479-9125-4966-B8FF-988A49BE9300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12C81-EC3D-4E29-A33E-54A728F8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208B-13CA-41BC-BEED-A35E321F764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8808-0F9F-4F32-83AA-193B6757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5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4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29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96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441-B736-4CEB-8BE3-9DBD92F14918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5E9-42FF-42F1-B10A-68C5665F8B5A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7694-14C8-4B5A-BC7B-08D3A5AEDD1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750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64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887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568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9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8FA2-DEB0-4FE6-B9C2-E432F3B00933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DDA8-426B-4199-B692-FA55E00C14E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501-102C-4D96-A20F-6539349A4B4A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1C4A-4CD2-4860-82C2-F2F0898BB523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39F4-D4F8-4E48-8450-24C3EEB81FDE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4E4-0678-4D5A-B2ED-37E409B74207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D35B-4571-449F-A845-D5680EAC2747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DCA9-3E9B-4CF5-A449-7BB0A7A707C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DF8C20-FD34-4897-8F3C-10CB74DB31B7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tags" Target="../tags/tag3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tags" Target="../tags/tag3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tags" Target="../tags/tag4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tags" Target="../tags/tag4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3" Type="http://schemas.openxmlformats.org/officeDocument/2006/relationships/tags" Target="../tags/tag50.xml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51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57912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386141" y="57912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987242" y="57912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9B4DB-897F-428E-99EC-A4064FACEDB5}"/>
              </a:ext>
            </a:extLst>
          </p:cNvPr>
          <p:cNvSpPr/>
          <p:nvPr/>
        </p:nvSpPr>
        <p:spPr>
          <a:xfrm>
            <a:off x="0" y="-27384"/>
            <a:ext cx="91440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7EEC1-FCC3-4109-8907-5A5F6A9EF0E2}"/>
              </a:ext>
            </a:extLst>
          </p:cNvPr>
          <p:cNvSpPr txBox="1"/>
          <p:nvPr/>
        </p:nvSpPr>
        <p:spPr>
          <a:xfrm>
            <a:off x="101622" y="2057400"/>
            <a:ext cx="8813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Capstone Project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(Background and Objectives)</a:t>
            </a:r>
            <a:r>
              <a:rPr lang="en-IN" sz="54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35C99-9572-4F87-BDD7-6F02D82470E9}"/>
              </a:ext>
            </a:extLst>
          </p:cNvPr>
          <p:cNvSpPr txBox="1"/>
          <p:nvPr/>
        </p:nvSpPr>
        <p:spPr>
          <a:xfrm>
            <a:off x="457200" y="4078069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Global Markets: To study the global markets &amp; understand which markets have an impact on Nifty50</a:t>
            </a:r>
          </a:p>
        </p:txBody>
      </p:sp>
    </p:spTree>
    <p:extLst>
      <p:ext uri="{BB962C8B-B14F-4D97-AF65-F5344CB8AC3E}">
        <p14:creationId xmlns:p14="http://schemas.microsoft.com/office/powerpoint/2010/main" val="25033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6388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6388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6388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ED49D5-472F-4321-9EF2-A93B3937344B}"/>
              </a:ext>
            </a:extLst>
          </p:cNvPr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D7951B-615C-4FEF-8551-F05CA0F11C7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077548-3388-4723-923F-8D5A3D53196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FE2DF8-6118-464E-8CB7-AC633FEE65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B065-F25E-46E3-B1DC-F6A09086DCCB}"/>
              </a:ext>
            </a:extLst>
          </p:cNvPr>
          <p:cNvSpPr/>
          <p:nvPr/>
        </p:nvSpPr>
        <p:spPr>
          <a:xfrm>
            <a:off x="140903" y="1295400"/>
            <a:ext cx="9003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 :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Market Indices : Nifty50, Dow Jones Index, </a:t>
            </a:r>
            <a:r>
              <a:rPr lang="en-US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Hangseng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Index, DAX Index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 Global Market Indices. Daily movement of these markets over past 6 years since 2017 is observed. 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The markets open in the following order everyday </a:t>
            </a:r>
            <a:r>
              <a:rPr lang="en-US" b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Hangseng</a:t>
            </a: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, Nifty50 ,  Dow Jones Index &amp; DAX Index due to different </a:t>
            </a:r>
            <a:r>
              <a:rPr lang="en-US" b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timezones</a:t>
            </a: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Also with the Covid-19 Pandemic , each of these indices have been impacted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20B366-FB15-4876-90AF-A434734C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</p:spPr>
      </p:pic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200" y="3429000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7218-D7E3-45AD-9C1A-949990A6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85439"/>
            <a:ext cx="8839200" cy="4525963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 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objective of the study is three fold :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volatility existent among markets (Pre and Post the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covid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impact) &amp; the direct impact each market has on other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predict next day Close Price for Nifty50 Index also capture the effect of global market on Indian Market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 the sentiment of the Global market using Twitter Data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74FA563E-8F02-4D39-BC3B-9A86207560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55EE-3E97-4E89-997D-B24D19F54E16}"/>
              </a:ext>
            </a:extLst>
          </p:cNvPr>
          <p:cNvSpPr txBox="1"/>
          <p:nvPr/>
        </p:nvSpPr>
        <p:spPr>
          <a:xfrm>
            <a:off x="76200" y="1573908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Data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OHLC (Open, High, Low, Close) data for the period 01-01-2017 to 31-10-2023 is considered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available is the following :</a:t>
            </a:r>
          </a:p>
          <a:p>
            <a:pPr marL="342900" indent="-3429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OHLC data of Nifty50 (NSEI)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data of Dow Jones Index (DJI)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 data of </a:t>
            </a:r>
            <a:r>
              <a:rPr lang="en-US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Hangseng</a:t>
            </a: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 (HSI)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data of DAX Index (GDAXI)</a:t>
            </a:r>
          </a:p>
          <a:p>
            <a:endParaRPr lang="en-IN" dirty="0"/>
          </a:p>
        </p:txBody>
      </p:sp>
      <p:pic>
        <p:nvPicPr>
          <p:cNvPr id="15" name="Content Placeholder 16">
            <a:extLst>
              <a:ext uri="{FF2B5EF4-FFF2-40B4-BE49-F238E27FC236}">
                <a16:creationId xmlns:a16="http://schemas.microsoft.com/office/drawing/2014/main" id="{F0B86920-EFE3-4604-8FD6-7D95A4A2D1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2221"/>
          <a:stretch/>
        </p:blipFill>
        <p:spPr>
          <a:xfrm>
            <a:off x="4958748" y="3962401"/>
            <a:ext cx="4185251" cy="289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FC922-A9F1-41EC-B133-BE1D8291D66D}"/>
              </a:ext>
            </a:extLst>
          </p:cNvPr>
          <p:cNvSpPr txBox="1"/>
          <p:nvPr/>
        </p:nvSpPr>
        <p:spPr>
          <a:xfrm>
            <a:off x="685800" y="65532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*Data Source 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65F95F-DB50-4FF0-B057-50791AA4F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04384"/>
              </p:ext>
            </p:extLst>
          </p:nvPr>
        </p:nvGraphicFramePr>
        <p:xfrm>
          <a:off x="1752600" y="2647950"/>
          <a:ext cx="5335906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8" imgW="4008049" imgH="2933810" progId="Excel.Sheet.12">
                  <p:embed/>
                </p:oleObj>
              </mc:Choice>
              <mc:Fallback>
                <p:oleObj name="Worksheet" r:id="rId8" imgW="4008049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2647950"/>
                        <a:ext cx="5335906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NSEI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1212" y="1371601"/>
            <a:ext cx="85179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OHLC values of NIFTY50 Index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41994"/>
              </p:ext>
            </p:extLst>
          </p:nvPr>
        </p:nvGraphicFramePr>
        <p:xfrm>
          <a:off x="686151" y="4495800"/>
          <a:ext cx="8153400" cy="218338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Opening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Highest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Lowest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61525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NSEI_Close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Nifty50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373A39-3A96-4D72-86EF-D3669155C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2298"/>
              </p:ext>
            </p:extLst>
          </p:nvPr>
        </p:nvGraphicFramePr>
        <p:xfrm>
          <a:off x="3048000" y="2556666"/>
          <a:ext cx="2590800" cy="377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8" imgW="1539169" imgH="2933810" progId="Excel.Sheet.12">
                  <p:embed/>
                </p:oleObj>
              </mc:Choice>
              <mc:Fallback>
                <p:oleObj name="Worksheet" r:id="rId8" imgW="1539169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2556666"/>
                        <a:ext cx="2590800" cy="377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DJI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8600" y="1371601"/>
            <a:ext cx="86703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C values of Dow Jones Index (US)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87901"/>
              </p:ext>
            </p:extLst>
          </p:nvPr>
        </p:nvGraphicFramePr>
        <p:xfrm>
          <a:off x="686151" y="5343273"/>
          <a:ext cx="8153400" cy="105752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DJI_Close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DJI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7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HSI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1212" y="1371601"/>
            <a:ext cx="85179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OC values of Hang Seng Index (Hongkong)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B32455-B72C-4740-B817-C7E4A5716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31069"/>
              </p:ext>
            </p:extLst>
          </p:nvPr>
        </p:nvGraphicFramePr>
        <p:xfrm>
          <a:off x="2897280" y="2552700"/>
          <a:ext cx="3274920" cy="373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Worksheet" r:id="rId8" imgW="2362129" imgH="2933810" progId="Excel.Sheet.12">
                  <p:embed/>
                </p:oleObj>
              </mc:Choice>
              <mc:Fallback>
                <p:oleObj name="Worksheet" r:id="rId8" imgW="2362129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7280" y="2552700"/>
                        <a:ext cx="3274920" cy="373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39316"/>
              </p:ext>
            </p:extLst>
          </p:nvPr>
        </p:nvGraphicFramePr>
        <p:xfrm>
          <a:off x="686151" y="4953000"/>
          <a:ext cx="8153400" cy="143281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HSI_Open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Opening Price of HSI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HSI_Close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HSI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1235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Data : GDAXI</a:t>
            </a:r>
            <a:endParaRPr lang="en-US" sz="2900" kern="0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3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4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5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1212" y="1371601"/>
            <a:ext cx="8594188" cy="1066800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This data gives the C values of DAX Index (Germany) for the period 01-01-2017 to 31-10-2023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brima"/>
                  <a:ea typeface="+mn-e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Ebrim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54B6F8-8446-4070-B930-05D5A07F4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97234"/>
              </p:ext>
            </p:extLst>
          </p:nvPr>
        </p:nvGraphicFramePr>
        <p:xfrm>
          <a:off x="3048000" y="2628899"/>
          <a:ext cx="1997075" cy="380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Worksheet" r:id="rId8" imgW="1539169" imgH="2933810" progId="Excel.Sheet.12">
                  <p:embed/>
                </p:oleObj>
              </mc:Choice>
              <mc:Fallback>
                <p:oleObj name="Worksheet" r:id="rId8" imgW="1539169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2628899"/>
                        <a:ext cx="1997075" cy="380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3482A-B5A3-494D-A8C6-840448DF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5379"/>
              </p:ext>
            </p:extLst>
          </p:nvPr>
        </p:nvGraphicFramePr>
        <p:xfrm>
          <a:off x="686151" y="5343273"/>
          <a:ext cx="8153400" cy="1057527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dd-mm-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DAX_Close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Close Price of DAX Index on a particular 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Numeric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54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7753271" y="2474452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7617688" y="2811231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650549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346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231312" y="120015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741024" y="2705025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130">
            <a:extLst>
              <a:ext uri="{FF2B5EF4-FFF2-40B4-BE49-F238E27FC236}">
                <a16:creationId xmlns:a16="http://schemas.microsoft.com/office/drawing/2014/main" id="{1F15962D-F4DB-4B5E-A4FB-816420DA27CC}"/>
              </a:ext>
            </a:extLst>
          </p:cNvPr>
          <p:cNvSpPr txBox="1">
            <a:spLocks/>
          </p:cNvSpPr>
          <p:nvPr/>
        </p:nvSpPr>
        <p:spPr>
          <a:xfrm>
            <a:off x="49161" y="3781601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Compile all 4 data files based on Date 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Handling missing values and completing Basic Data checks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Create new variables as log returns &amp; lag of log returns for all 4 markets</a:t>
            </a:r>
          </a:p>
        </p:txBody>
      </p: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3168078" y="2891957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3299605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7E1E2F-8E19-4331-A81B-763B274C8FD8}"/>
              </a:ext>
            </a:extLst>
          </p:cNvPr>
          <p:cNvGrpSpPr/>
          <p:nvPr/>
        </p:nvGrpSpPr>
        <p:grpSpPr>
          <a:xfrm>
            <a:off x="1991225" y="1115831"/>
            <a:ext cx="5161551" cy="52403"/>
            <a:chOff x="1991225" y="1155160"/>
            <a:chExt cx="5161551" cy="524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548D71-41BC-45EE-B3E2-1D038482930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17803-55CA-4A22-A571-BDA7D9316CF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669BC-B49B-466A-A669-E0BDBC85B78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2720099" y="1132340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3085553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0186" y="1898704"/>
            <a:ext cx="409729" cy="409729"/>
          </a:xfrm>
          <a:prstGeom prst="rect">
            <a:avLst/>
          </a:prstGeom>
        </p:spPr>
      </p:pic>
      <p:sp>
        <p:nvSpPr>
          <p:cNvPr id="64" name="Shape 130">
            <a:extLst>
              <a:ext uri="{FF2B5EF4-FFF2-40B4-BE49-F238E27FC236}">
                <a16:creationId xmlns:a16="http://schemas.microsoft.com/office/drawing/2014/main" id="{9A355D36-F678-4D6E-A2C4-642E474CE4A0}"/>
              </a:ext>
            </a:extLst>
          </p:cNvPr>
          <p:cNvSpPr txBox="1">
            <a:spLocks/>
          </p:cNvSpPr>
          <p:nvPr/>
        </p:nvSpPr>
        <p:spPr>
          <a:xfrm>
            <a:off x="2524073" y="3761722"/>
            <a:ext cx="1804004" cy="1751371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Understanding the data better like checking volatility among markets, annual growth etc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How can this data be presented better visually 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4876109" y="121221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5217776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5308251" y="2677528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13" y="1905168"/>
            <a:ext cx="443731" cy="501162"/>
          </a:xfrm>
          <a:prstGeom prst="rect">
            <a:avLst/>
          </a:prstGeom>
        </p:spPr>
      </p:pic>
      <p:sp>
        <p:nvSpPr>
          <p:cNvPr id="104" name="Shape 130">
            <a:extLst>
              <a:ext uri="{FF2B5EF4-FFF2-40B4-BE49-F238E27FC236}">
                <a16:creationId xmlns:a16="http://schemas.microsoft.com/office/drawing/2014/main" id="{B4B8ADCB-F21C-4C89-A344-96F364058BD4}"/>
              </a:ext>
            </a:extLst>
          </p:cNvPr>
          <p:cNvSpPr txBox="1">
            <a:spLocks/>
          </p:cNvSpPr>
          <p:nvPr/>
        </p:nvSpPr>
        <p:spPr>
          <a:xfrm>
            <a:off x="4693998" y="3944328"/>
            <a:ext cx="1983893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Answer the objectives a) To predict next day close value for Nifty50. b) To predict the next day direction of Nifty50 based on global parameters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Using different Predictive model techniques to find next day Close value</a:t>
            </a: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Ensure you follow all steps like checking for  stationarity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7454889" y="1217682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7598635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64" y="1962506"/>
            <a:ext cx="495092" cy="416702"/>
          </a:xfrm>
          <a:prstGeom prst="rect">
            <a:avLst/>
          </a:prstGeom>
        </p:spPr>
      </p:pic>
      <p:sp>
        <p:nvSpPr>
          <p:cNvPr id="128" name="Shape 130">
            <a:extLst>
              <a:ext uri="{FF2B5EF4-FFF2-40B4-BE49-F238E27FC236}">
                <a16:creationId xmlns:a16="http://schemas.microsoft.com/office/drawing/2014/main" id="{047CEC2E-4C6D-4D09-8DCB-A2E59A90926B}"/>
              </a:ext>
            </a:extLst>
          </p:cNvPr>
          <p:cNvSpPr txBox="1">
            <a:spLocks/>
          </p:cNvSpPr>
          <p:nvPr/>
        </p:nvSpPr>
        <p:spPr>
          <a:xfrm>
            <a:off x="7067225" y="3744673"/>
            <a:ext cx="1804004" cy="966858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 the Sentiment of the Global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EAD3F-75CA-4ED8-AB5B-52099FA605F5}"/>
              </a:ext>
            </a:extLst>
          </p:cNvPr>
          <p:cNvSpPr txBox="1"/>
          <p:nvPr/>
        </p:nvSpPr>
        <p:spPr>
          <a:xfrm>
            <a:off x="457200" y="6670434"/>
            <a:ext cx="84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*  You can go through the Questions and Hint ppt to understand each section better / cross check if you have done all the steps mentioned </a:t>
            </a:r>
          </a:p>
        </p:txBody>
      </p:sp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16184</TotalTime>
  <Words>648</Words>
  <Application>Microsoft Macintosh PowerPoint</Application>
  <PresentationFormat>On-screen Show (4:3)</PresentationFormat>
  <Paragraphs>157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Ebrima</vt:lpstr>
      <vt:lpstr>Eras Demi ITC</vt:lpstr>
      <vt:lpstr>Wingdings</vt:lpstr>
      <vt:lpstr>Office Theme</vt:lpstr>
      <vt:lpstr>1_Diseño predeterminado</vt:lpstr>
      <vt:lpstr>Worksheet</vt:lpstr>
      <vt:lpstr>PowerPoint Presentation</vt:lpstr>
      <vt:lpstr>PowerPoint Presentation</vt:lpstr>
      <vt:lpstr>PowerPoint Presentation</vt:lpstr>
      <vt:lpstr>PowerPoint Presentation</vt:lpstr>
      <vt:lpstr>Data : NSEI</vt:lpstr>
      <vt:lpstr>Data : DJI</vt:lpstr>
      <vt:lpstr>Data : HSI</vt:lpstr>
      <vt:lpstr>Data : GDAXI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Dell</dc:creator>
  <cp:lastModifiedBy>sankhya analytics</cp:lastModifiedBy>
  <cp:revision>585</cp:revision>
  <dcterms:created xsi:type="dcterms:W3CDTF">2006-08-16T00:00:00Z</dcterms:created>
  <dcterms:modified xsi:type="dcterms:W3CDTF">2023-11-07T10:55:24Z</dcterms:modified>
</cp:coreProperties>
</file>