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301" r:id="rId3"/>
    <p:sldId id="349" r:id="rId4"/>
    <p:sldId id="283" r:id="rId5"/>
    <p:sldId id="351" r:id="rId6"/>
    <p:sldId id="352" r:id="rId7"/>
    <p:sldId id="305" r:id="rId8"/>
    <p:sldId id="339" r:id="rId9"/>
    <p:sldId id="341" r:id="rId10"/>
    <p:sldId id="343" r:id="rId11"/>
    <p:sldId id="353" r:id="rId12"/>
    <p:sldId id="345" r:id="rId13"/>
    <p:sldId id="355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ak" initials="v" lastIdx="13" clrIdx="0">
    <p:extLst>
      <p:ext uri="{19B8F6BF-5375-455C-9EA6-DF929625EA0E}">
        <p15:presenceInfo xmlns:p15="http://schemas.microsoft.com/office/powerpoint/2012/main" userId="vinay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0C8"/>
    <a:srgbClr val="E6E6E6"/>
    <a:srgbClr val="CAE8AA"/>
    <a:srgbClr val="BEE396"/>
    <a:srgbClr val="7CBF33"/>
    <a:srgbClr val="FFEEDD"/>
    <a:srgbClr val="FEB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9" d="100"/>
          <a:sy n="109" d="100"/>
        </p:scale>
        <p:origin x="14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39479-9125-4966-B8FF-988A49BE9300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12C81-EC3D-4E29-A33E-54A728F8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B208B-13CA-41BC-BEED-A35E321F764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8808-0F9F-4F32-83AA-193B6757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5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69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1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60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66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37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441-B736-4CEB-8BE3-9DBD92F14918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5E9-42FF-42F1-B10A-68C5665F8B5A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7694-14C8-4B5A-BC7B-08D3A5AEDD1B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17504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lang="es-ES" sz="16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1600" kern="12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649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48871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05680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091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8FA2-DEB0-4FE6-B9C2-E432F3B00933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DDA8-426B-4199-B692-FA55E00C14E0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501-102C-4D96-A20F-6539349A4B4A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1C4A-4CD2-4860-82C2-F2F0898BB523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39F4-D4F8-4E48-8450-24C3EEB81FDE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4E4-0678-4D5A-B2ED-37E409B74207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D35B-4571-449F-A845-D5680EAC2747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DCA9-3E9B-4CF5-A449-7BB0A7A707C1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611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9DF8C20-FD34-4897-8F3C-10CB74DB31B7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9"/>
            </p:custDataLst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0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28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dirty="0" smtClean="0">
          <a:solidFill>
            <a:schemeClr val="accent6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3.xml"/><Relationship Id="rId7" Type="http://schemas.microsoft.com/office/2007/relationships/hdphoto" Target="../media/hdphoto1.wdp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9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4.wdp"/><Relationship Id="rId3" Type="http://schemas.openxmlformats.org/officeDocument/2006/relationships/tags" Target="../tags/tag60.xml"/><Relationship Id="rId7" Type="http://schemas.openxmlformats.org/officeDocument/2006/relationships/image" Target="../media/image11.svg"/><Relationship Id="rId12" Type="http://schemas.openxmlformats.org/officeDocument/2006/relationships/image" Target="../media/image15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0.png"/><Relationship Id="rId11" Type="http://schemas.microsoft.com/office/2007/relationships/hdphoto" Target="../media/hdphoto3.wdp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61.xml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.jp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6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0" y="57912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3386141" y="57912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5987242" y="57912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9B4DB-897F-428E-99EC-A4064FACEDB5}"/>
              </a:ext>
            </a:extLst>
          </p:cNvPr>
          <p:cNvSpPr/>
          <p:nvPr/>
        </p:nvSpPr>
        <p:spPr>
          <a:xfrm>
            <a:off x="0" y="-27384"/>
            <a:ext cx="9144000" cy="98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7EEC1-FCC3-4109-8907-5A5F6A9EF0E2}"/>
              </a:ext>
            </a:extLst>
          </p:cNvPr>
          <p:cNvSpPr txBox="1"/>
          <p:nvPr/>
        </p:nvSpPr>
        <p:spPr>
          <a:xfrm>
            <a:off x="101622" y="2057400"/>
            <a:ext cx="8813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Capstone Project  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  <a:latin typeface="+mj-lt"/>
              </a:rPr>
              <a:t>(Background and Objectives)</a:t>
            </a:r>
            <a:r>
              <a:rPr lang="en-IN" sz="54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35C99-9572-4F87-BDD7-6F02D82470E9}"/>
              </a:ext>
            </a:extLst>
          </p:cNvPr>
          <p:cNvSpPr txBox="1"/>
          <p:nvPr/>
        </p:nvSpPr>
        <p:spPr>
          <a:xfrm>
            <a:off x="457200" y="407806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Marketing Analytics</a:t>
            </a:r>
          </a:p>
        </p:txBody>
      </p:sp>
    </p:spTree>
    <p:extLst>
      <p:ext uri="{BB962C8B-B14F-4D97-AF65-F5344CB8AC3E}">
        <p14:creationId xmlns:p14="http://schemas.microsoft.com/office/powerpoint/2010/main" val="25033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Understanding the Consumer/ End user Response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9EC5C8-C6A7-4FE2-B76C-3C44F7827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77" b="89753" l="4571" r="93524">
                        <a14:foregroundMark x1="44381" y1="19355" x2="44381" y2="19355"/>
                        <a14:foregroundMark x1="93524" y1="15180" x2="93524" y2="15180"/>
                        <a14:foregroundMark x1="4571" y1="45731" x2="4571" y2="45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38" y="1735154"/>
            <a:ext cx="3660481" cy="36744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0C3D23-577F-4B60-9DA8-F4780658C2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2700" y1="25370" x2="42700" y2="25370"/>
                        <a14:foregroundMark x1="66100" y1="48056" x2="66100" y2="48056"/>
                        <a14:foregroundMark x1="70300" y1="48148" x2="78500" y2="48148"/>
                        <a14:foregroundMark x1="78500" y1="48148" x2="85100" y2="47778"/>
                        <a14:foregroundMark x1="55100" y1="45833" x2="59800" y2="67315"/>
                        <a14:foregroundMark x1="59800" y1="67315" x2="59800" y2="68241"/>
                        <a14:foregroundMark x1="79700" y1="70648" x2="79700" y2="70648"/>
                        <a14:foregroundMark x1="63500" y1="70000" x2="63500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00" t="15519" b="25669"/>
          <a:stretch/>
        </p:blipFill>
        <p:spPr>
          <a:xfrm>
            <a:off x="381000" y="1669521"/>
            <a:ext cx="5511800" cy="40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6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91225" y="111583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8A6A11-532A-453A-A4FB-D195CD172D12}"/>
              </a:ext>
            </a:extLst>
          </p:cNvPr>
          <p:cNvGrpSpPr/>
          <p:nvPr/>
        </p:nvGrpSpPr>
        <p:grpSpPr>
          <a:xfrm>
            <a:off x="245012" y="1371600"/>
            <a:ext cx="8822787" cy="1064027"/>
            <a:chOff x="762000" y="2322459"/>
            <a:chExt cx="7315200" cy="1064027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B77D24EE-69CC-4309-8BBE-CC2CDE938C70}"/>
                </a:ext>
              </a:extLst>
            </p:cNvPr>
            <p:cNvSpPr/>
            <p:nvPr/>
          </p:nvSpPr>
          <p:spPr>
            <a:xfrm>
              <a:off x="762000" y="2575680"/>
              <a:ext cx="7315200" cy="810806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The response of consumer after a week of the samples given out were captured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Sample Size : 74 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41F8A-8F31-40AC-8E17-5D044FD9574A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B873681-6EC4-4E71-AF1F-096E60943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26" y="3124200"/>
            <a:ext cx="8153400" cy="28575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FAA6EB7-97A8-48BB-A6F7-6B77D8559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84600"/>
              </p:ext>
            </p:extLst>
          </p:nvPr>
        </p:nvGraphicFramePr>
        <p:xfrm>
          <a:off x="5105400" y="5523853"/>
          <a:ext cx="3810000" cy="64517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40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Consumer Responses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884084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37BDC538-F8AA-4266-B008-0E7BF7BC40D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46786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3000" kern="0" dirty="0">
                <a:solidFill>
                  <a:schemeClr val="accent1"/>
                </a:solidFill>
              </a:rPr>
              <a:t>Consumer Information : </a:t>
            </a:r>
            <a:r>
              <a:rPr lang="en-US" sz="3000" kern="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0441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B8B0C54-EA26-4776-AC5A-C0530184DFC4}"/>
              </a:ext>
            </a:extLst>
          </p:cNvPr>
          <p:cNvCxnSpPr/>
          <p:nvPr/>
        </p:nvCxnSpPr>
        <p:spPr>
          <a:xfrm>
            <a:off x="7753271" y="2474452"/>
            <a:ext cx="0" cy="560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Shape 127">
            <a:extLst>
              <a:ext uri="{FF2B5EF4-FFF2-40B4-BE49-F238E27FC236}">
                <a16:creationId xmlns:a16="http://schemas.microsoft.com/office/drawing/2014/main" id="{D15B3FB7-0BEB-4A88-AFED-5EB0D94A3824}"/>
              </a:ext>
            </a:extLst>
          </p:cNvPr>
          <p:cNvGrpSpPr/>
          <p:nvPr/>
        </p:nvGrpSpPr>
        <p:grpSpPr>
          <a:xfrm>
            <a:off x="7627911" y="2811231"/>
            <a:ext cx="263054" cy="717717"/>
            <a:chOff x="2223534" y="2938958"/>
            <a:chExt cx="198900" cy="593656"/>
          </a:xfrm>
        </p:grpSpPr>
        <p:cxnSp>
          <p:nvCxnSpPr>
            <p:cNvPr id="121" name="Shape 128">
              <a:extLst>
                <a:ext uri="{FF2B5EF4-FFF2-40B4-BE49-F238E27FC236}">
                  <a16:creationId xmlns:a16="http://schemas.microsoft.com/office/drawing/2014/main" id="{4545E432-2495-40B9-8CD6-5A5A92CC0059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Shape 129">
              <a:extLst>
                <a:ext uri="{FF2B5EF4-FFF2-40B4-BE49-F238E27FC236}">
                  <a16:creationId xmlns:a16="http://schemas.microsoft.com/office/drawing/2014/main" id="{AD3C7CC9-8CE1-4703-9D18-6D18F866996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35D13-2E3D-470E-9959-F0529099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4A8CC3-D89B-47C7-8B8C-CCA7257E0B17}"/>
              </a:ext>
            </a:extLst>
          </p:cNvPr>
          <p:cNvGrpSpPr/>
          <p:nvPr/>
        </p:nvGrpSpPr>
        <p:grpSpPr>
          <a:xfrm>
            <a:off x="650549" y="1582924"/>
            <a:ext cx="1007581" cy="1124666"/>
            <a:chOff x="1220432" y="1752600"/>
            <a:chExt cx="2660373" cy="29076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469ED0-CE12-40A2-A572-98B1E2D14A16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F712C7-B63B-46C6-A471-8B26582225A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CEA769-4BAE-46B2-A577-740C27A77D9B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604D07-9ECC-48CD-A1A4-0FF4A4F56DE5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9E741C3-0A15-45F0-BBBF-E1D31E402EDE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BA57EA-B745-4A1B-BB2F-1E7A4D4A12A8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raphic 25" descr="Research">
            <a:extLst>
              <a:ext uri="{FF2B5EF4-FFF2-40B4-BE49-F238E27FC236}">
                <a16:creationId xmlns:a16="http://schemas.microsoft.com/office/drawing/2014/main" id="{8CCCB306-E767-4CDF-BDB5-CF102E903E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346" y="1922948"/>
            <a:ext cx="374462" cy="3744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3049DA-BEA9-4E08-BF16-2409CFB35ACE}"/>
              </a:ext>
            </a:extLst>
          </p:cNvPr>
          <p:cNvSpPr txBox="1"/>
          <p:nvPr/>
        </p:nvSpPr>
        <p:spPr>
          <a:xfrm>
            <a:off x="231312" y="1200158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Data management</a:t>
            </a:r>
          </a:p>
        </p:txBody>
      </p:sp>
      <p:grpSp>
        <p:nvGrpSpPr>
          <p:cNvPr id="32" name="Shape 127">
            <a:extLst>
              <a:ext uri="{FF2B5EF4-FFF2-40B4-BE49-F238E27FC236}">
                <a16:creationId xmlns:a16="http://schemas.microsoft.com/office/drawing/2014/main" id="{2ED2BEB3-D4FF-4FF9-94A7-1402CB6BFAFE}"/>
              </a:ext>
            </a:extLst>
          </p:cNvPr>
          <p:cNvGrpSpPr/>
          <p:nvPr/>
        </p:nvGrpSpPr>
        <p:grpSpPr>
          <a:xfrm>
            <a:off x="741024" y="2705025"/>
            <a:ext cx="263054" cy="717717"/>
            <a:chOff x="2223534" y="2938958"/>
            <a:chExt cx="198900" cy="593656"/>
          </a:xfrm>
        </p:grpSpPr>
        <p:cxnSp>
          <p:nvCxnSpPr>
            <p:cNvPr id="33" name="Shape 128">
              <a:extLst>
                <a:ext uri="{FF2B5EF4-FFF2-40B4-BE49-F238E27FC236}">
                  <a16:creationId xmlns:a16="http://schemas.microsoft.com/office/drawing/2014/main" id="{1FD97857-B6C0-4BD6-BF9A-1060B8171456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Shape 129">
              <a:extLst>
                <a:ext uri="{FF2B5EF4-FFF2-40B4-BE49-F238E27FC236}">
                  <a16:creationId xmlns:a16="http://schemas.microsoft.com/office/drawing/2014/main" id="{837D5DCC-24F4-4601-A5C1-3E69957AE8D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130">
            <a:extLst>
              <a:ext uri="{FF2B5EF4-FFF2-40B4-BE49-F238E27FC236}">
                <a16:creationId xmlns:a16="http://schemas.microsoft.com/office/drawing/2014/main" id="{1F15962D-F4DB-4B5E-A4FB-816420DA27CC}"/>
              </a:ext>
            </a:extLst>
          </p:cNvPr>
          <p:cNvSpPr txBox="1">
            <a:spLocks/>
          </p:cNvSpPr>
          <p:nvPr/>
        </p:nvSpPr>
        <p:spPr>
          <a:xfrm>
            <a:off x="49161" y="3781601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Compile all 4 data files based on Channel partner ID of 1228 Channel partners who have taken part in the campaign.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Data cleaning , Handling missing values and completing Basic Data checks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Create variables other than existing data variables. For ex, Brand engagement : How many brands does each Channel partner buy in a particular year</a:t>
            </a:r>
          </a:p>
        </p:txBody>
      </p:sp>
      <p:grpSp>
        <p:nvGrpSpPr>
          <p:cNvPr id="37" name="Shape 127">
            <a:extLst>
              <a:ext uri="{FF2B5EF4-FFF2-40B4-BE49-F238E27FC236}">
                <a16:creationId xmlns:a16="http://schemas.microsoft.com/office/drawing/2014/main" id="{B009AB42-0F93-4083-A70D-B6252FBE2794}"/>
              </a:ext>
            </a:extLst>
          </p:cNvPr>
          <p:cNvGrpSpPr/>
          <p:nvPr/>
        </p:nvGrpSpPr>
        <p:grpSpPr>
          <a:xfrm>
            <a:off x="3168078" y="2891957"/>
            <a:ext cx="263054" cy="717717"/>
            <a:chOff x="2223534" y="2938958"/>
            <a:chExt cx="198900" cy="593656"/>
          </a:xfrm>
        </p:grpSpPr>
        <p:cxnSp>
          <p:nvCxnSpPr>
            <p:cNvPr id="38" name="Shape 128">
              <a:extLst>
                <a:ext uri="{FF2B5EF4-FFF2-40B4-BE49-F238E27FC236}">
                  <a16:creationId xmlns:a16="http://schemas.microsoft.com/office/drawing/2014/main" id="{8B62CAF2-A1D5-4847-91B6-3A7B27FD22CE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Shape 129">
              <a:extLst>
                <a:ext uri="{FF2B5EF4-FFF2-40B4-BE49-F238E27FC236}">
                  <a16:creationId xmlns:a16="http://schemas.microsoft.com/office/drawing/2014/main" id="{BA58017F-FFFD-4D1A-B4F6-6DCE80566A19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519C1D-4CAA-41A4-AE3B-141F5A06B23F}"/>
              </a:ext>
            </a:extLst>
          </p:cNvPr>
          <p:cNvCxnSpPr>
            <a:cxnSpLocks/>
          </p:cNvCxnSpPr>
          <p:nvPr/>
        </p:nvCxnSpPr>
        <p:spPr>
          <a:xfrm>
            <a:off x="3299605" y="2655404"/>
            <a:ext cx="0" cy="393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D7E1E2F-8E19-4331-A81B-763B274C8FD8}"/>
              </a:ext>
            </a:extLst>
          </p:cNvPr>
          <p:cNvGrpSpPr/>
          <p:nvPr/>
        </p:nvGrpSpPr>
        <p:grpSpPr>
          <a:xfrm>
            <a:off x="1991225" y="1115831"/>
            <a:ext cx="5161551" cy="52403"/>
            <a:chOff x="1991225" y="1155160"/>
            <a:chExt cx="5161551" cy="5240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548D71-41BC-45EE-B3E2-1D038482930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917803-55CA-4A22-A571-BDA7D9316CF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9669BC-B49B-466A-A669-E0BDBC85B78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49" name="Rectangle 2">
            <a:extLst>
              <a:ext uri="{FF2B5EF4-FFF2-40B4-BE49-F238E27FC236}">
                <a16:creationId xmlns:a16="http://schemas.microsoft.com/office/drawing/2014/main" id="{08127BF4-33AF-4063-96EA-D9F57F936B1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46786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3000" kern="0" dirty="0">
                <a:solidFill>
                  <a:schemeClr val="accent1"/>
                </a:solidFill>
              </a:rPr>
              <a:t>Next steps</a:t>
            </a:r>
            <a:endParaRPr lang="en-US" sz="3000" kern="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980CB5-B1DC-4168-84D7-E37487F2335D}"/>
              </a:ext>
            </a:extLst>
          </p:cNvPr>
          <p:cNvSpPr txBox="1"/>
          <p:nvPr/>
        </p:nvSpPr>
        <p:spPr>
          <a:xfrm>
            <a:off x="2720099" y="1132340"/>
            <a:ext cx="274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Descriptive Statistics </a:t>
            </a:r>
          </a:p>
          <a:p>
            <a:r>
              <a:rPr lang="en-IN" sz="1200" dirty="0">
                <a:latin typeface="Century Gothic" panose="020B0502020202020204" pitchFamily="34" charset="0"/>
              </a:rPr>
              <a:t>&amp; Data visualization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E26329-20C4-4C11-B22B-C0D7BEB34471}"/>
              </a:ext>
            </a:extLst>
          </p:cNvPr>
          <p:cNvGrpSpPr/>
          <p:nvPr/>
        </p:nvGrpSpPr>
        <p:grpSpPr>
          <a:xfrm>
            <a:off x="3085553" y="1547846"/>
            <a:ext cx="1007581" cy="1124666"/>
            <a:chOff x="1220432" y="1752600"/>
            <a:chExt cx="2660373" cy="290761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2FBF6F-FBCF-4E20-9B40-1D320D8C9290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1C26B66-9256-4DF8-BE63-B5FF921C5AD0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7BEE35-8DFF-4960-B88D-8F58BC7C0E94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7FE8D94-CD44-4405-B351-4EE2B5038112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D7EA43-2D24-4E75-9403-EF623E4A495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E05200-43E3-4F4A-94D9-75607137454E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6C00ADC4-A897-46FE-A1E1-5540E74237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0186" y="1898704"/>
            <a:ext cx="409729" cy="409729"/>
          </a:xfrm>
          <a:prstGeom prst="rect">
            <a:avLst/>
          </a:prstGeom>
        </p:spPr>
      </p:pic>
      <p:sp>
        <p:nvSpPr>
          <p:cNvPr id="64" name="Shape 130">
            <a:extLst>
              <a:ext uri="{FF2B5EF4-FFF2-40B4-BE49-F238E27FC236}">
                <a16:creationId xmlns:a16="http://schemas.microsoft.com/office/drawing/2014/main" id="{9A355D36-F678-4D6E-A2C4-642E474CE4A0}"/>
              </a:ext>
            </a:extLst>
          </p:cNvPr>
          <p:cNvSpPr txBox="1">
            <a:spLocks/>
          </p:cNvSpPr>
          <p:nvPr/>
        </p:nvSpPr>
        <p:spPr>
          <a:xfrm>
            <a:off x="2512679" y="3639110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Understanding the data better like checking responses region wise , region wise actively engaged </a:t>
            </a:r>
            <a:r>
              <a:rPr lang="en-IN" sz="900" dirty="0" err="1">
                <a:latin typeface="Century Gothic" panose="020B0502020202020204" pitchFamily="34" charset="0"/>
              </a:rPr>
              <a:t>Channelpartners</a:t>
            </a:r>
            <a:r>
              <a:rPr lang="en-IN" sz="900" dirty="0">
                <a:latin typeface="Century Gothic" panose="020B0502020202020204" pitchFamily="34" charset="0"/>
              </a:rPr>
              <a:t> etc.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How can this data be presented better visually ?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5F31C2-C95B-4DC8-873B-0D9A823BA33B}"/>
              </a:ext>
            </a:extLst>
          </p:cNvPr>
          <p:cNvSpPr txBox="1"/>
          <p:nvPr/>
        </p:nvSpPr>
        <p:spPr>
          <a:xfrm>
            <a:off x="4876109" y="1212218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Predictive modelling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120D44-D9C2-420F-B77A-06E60313E7CF}"/>
              </a:ext>
            </a:extLst>
          </p:cNvPr>
          <p:cNvGrpSpPr/>
          <p:nvPr/>
        </p:nvGrpSpPr>
        <p:grpSpPr>
          <a:xfrm>
            <a:off x="5217776" y="1594756"/>
            <a:ext cx="1007581" cy="1124666"/>
            <a:chOff x="1220432" y="1752600"/>
            <a:chExt cx="2660373" cy="290761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B264E7C-8B0A-4CCA-98AB-8752E8F16CCB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191760E-F742-4FDA-A678-07ADF0CF9E5F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97E65F8-1C1B-4469-A20E-A5A749BD8C50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778B409-9C64-4226-BAF0-C5529927F6BE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2E3A79-3084-4665-96BD-0A3B8DDD147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879C008-88C9-4355-A4C7-5140BEEB17CB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Shape 127">
            <a:extLst>
              <a:ext uri="{FF2B5EF4-FFF2-40B4-BE49-F238E27FC236}">
                <a16:creationId xmlns:a16="http://schemas.microsoft.com/office/drawing/2014/main" id="{9606C498-5661-4277-84EC-E021293F6424}"/>
              </a:ext>
            </a:extLst>
          </p:cNvPr>
          <p:cNvGrpSpPr/>
          <p:nvPr/>
        </p:nvGrpSpPr>
        <p:grpSpPr>
          <a:xfrm>
            <a:off x="5308251" y="2677528"/>
            <a:ext cx="263054" cy="717717"/>
            <a:chOff x="2223534" y="2938958"/>
            <a:chExt cx="198900" cy="593656"/>
          </a:xfrm>
        </p:grpSpPr>
        <p:cxnSp>
          <p:nvCxnSpPr>
            <p:cNvPr id="98" name="Shape 128">
              <a:extLst>
                <a:ext uri="{FF2B5EF4-FFF2-40B4-BE49-F238E27FC236}">
                  <a16:creationId xmlns:a16="http://schemas.microsoft.com/office/drawing/2014/main" id="{6CA841AB-5D9E-4867-B90C-2BA5F0886122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Shape 129">
              <a:extLst>
                <a:ext uri="{FF2B5EF4-FFF2-40B4-BE49-F238E27FC236}">
                  <a16:creationId xmlns:a16="http://schemas.microsoft.com/office/drawing/2014/main" id="{75BB2C67-33BC-481B-91EB-385FF918E781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6F44452-253B-4B71-B514-6D4A9951B7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4889" y1="30667" x2="64889" y2="30667"/>
                        <a14:foregroundMark x1="71111" y1="37778" x2="71111" y2="37778"/>
                        <a14:foregroundMark x1="65778" y1="41778" x2="65778" y2="41778"/>
                        <a14:foregroundMark x1="61333" y1="44889" x2="61333" y2="44889"/>
                        <a14:foregroundMark x1="59111" y1="49778" x2="59111" y2="49778"/>
                        <a14:foregroundMark x1="52444" y1="55111" x2="52444" y2="55111"/>
                        <a14:foregroundMark x1="61778" y1="52444" x2="61778" y2="52444"/>
                        <a14:foregroundMark x1="62222" y1="57778" x2="62222" y2="57778"/>
                        <a14:foregroundMark x1="62222" y1="65778" x2="62222" y2="65778"/>
                        <a14:foregroundMark x1="62667" y1="72444" x2="62667" y2="72444"/>
                        <a14:foregroundMark x1="55556" y1="73778" x2="55556" y2="7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13" y="1905168"/>
            <a:ext cx="443731" cy="501162"/>
          </a:xfrm>
          <a:prstGeom prst="rect">
            <a:avLst/>
          </a:prstGeom>
        </p:spPr>
      </p:pic>
      <p:sp>
        <p:nvSpPr>
          <p:cNvPr id="104" name="Shape 130">
            <a:extLst>
              <a:ext uri="{FF2B5EF4-FFF2-40B4-BE49-F238E27FC236}">
                <a16:creationId xmlns:a16="http://schemas.microsoft.com/office/drawing/2014/main" id="{B4B8ADCB-F21C-4C89-A344-96F364058BD4}"/>
              </a:ext>
            </a:extLst>
          </p:cNvPr>
          <p:cNvSpPr txBox="1">
            <a:spLocks/>
          </p:cNvSpPr>
          <p:nvPr/>
        </p:nvSpPr>
        <p:spPr>
          <a:xfrm>
            <a:off x="4712487" y="4043489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Answer the objectives a)</a:t>
            </a:r>
            <a:r>
              <a:rPr lang="en-US" sz="900" dirty="0">
                <a:latin typeface="Century Gothic" panose="020B0502020202020204" pitchFamily="34" charset="0"/>
              </a:rPr>
              <a:t>To identify which Channel partners responded and who to target first in the next planned campaign 		               b)To identify the most effective communication channel/s for them  </a:t>
            </a: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Using different Predictive model techniques to find Significant variables</a:t>
            </a: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Ensure you follow all steps like Train and test data , checking for  Multicollinearity</a:t>
            </a: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Check if any other  ML technique fits better 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20716E-A325-4D34-A7B0-22FD37D490C6}"/>
              </a:ext>
            </a:extLst>
          </p:cNvPr>
          <p:cNvSpPr txBox="1"/>
          <p:nvPr/>
        </p:nvSpPr>
        <p:spPr>
          <a:xfrm>
            <a:off x="7454889" y="1217682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Text mining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B80107-B329-4FB4-9AD4-11317C052DA8}"/>
              </a:ext>
            </a:extLst>
          </p:cNvPr>
          <p:cNvGrpSpPr/>
          <p:nvPr/>
        </p:nvGrpSpPr>
        <p:grpSpPr>
          <a:xfrm>
            <a:off x="7598635" y="1577744"/>
            <a:ext cx="1007581" cy="1124666"/>
            <a:chOff x="1220432" y="1752600"/>
            <a:chExt cx="2660373" cy="2907614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C4E05B2-58A1-451C-AD0D-D571A5A9FB35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AA38D7D-2C9A-426C-A6F9-C0925CD8FBC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6FCA74-BEBD-461C-B40C-C2B623BEF261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450259F-81E2-41DF-95AC-64769A08EB99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rgbClr val="BEE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AA48C6F-7D20-4C94-A6FF-B6D96D83E5F7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B056723-80D1-440D-895D-8BEC7807B449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rgbClr val="DDF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7AA0CF5-AC1E-4FAE-A807-305DAAFE2B6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0714" y1="49081" x2="40714" y2="49081"/>
                        <a14:foregroundMark x1="42857" y1="42857" x2="42857" y2="42857"/>
                        <a14:foregroundMark x1="41905" y1="38331" x2="41905" y2="38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64" y="1962506"/>
            <a:ext cx="495092" cy="416702"/>
          </a:xfrm>
          <a:prstGeom prst="rect">
            <a:avLst/>
          </a:prstGeom>
        </p:spPr>
      </p:pic>
      <p:sp>
        <p:nvSpPr>
          <p:cNvPr id="128" name="Shape 130">
            <a:extLst>
              <a:ext uri="{FF2B5EF4-FFF2-40B4-BE49-F238E27FC236}">
                <a16:creationId xmlns:a16="http://schemas.microsoft.com/office/drawing/2014/main" id="{047CEC2E-4C6D-4D09-8DCB-A2E59A90926B}"/>
              </a:ext>
            </a:extLst>
          </p:cNvPr>
          <p:cNvSpPr txBox="1">
            <a:spLocks/>
          </p:cNvSpPr>
          <p:nvPr/>
        </p:nvSpPr>
        <p:spPr>
          <a:xfrm>
            <a:off x="7067225" y="3744673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Understand the customer responses using  various Text mining Techniques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Answer the objective: </a:t>
            </a:r>
            <a:r>
              <a:rPr lang="en-US" sz="900" dirty="0">
                <a:latin typeface="Century Gothic" panose="020B0502020202020204" pitchFamily="34" charset="0"/>
              </a:rPr>
              <a:t>To analyze the responses collected from end user  and see if minor tweaks can be done to improve the product 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EAD3F-75CA-4ED8-AB5B-52099FA605F5}"/>
              </a:ext>
            </a:extLst>
          </p:cNvPr>
          <p:cNvSpPr txBox="1"/>
          <p:nvPr/>
        </p:nvSpPr>
        <p:spPr>
          <a:xfrm>
            <a:off x="457200" y="6670434"/>
            <a:ext cx="847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entury Gothic" panose="020B0502020202020204" pitchFamily="34" charset="0"/>
              </a:rPr>
              <a:t>*  You can go through the Questions and Hint ppt to understand each section better / cross check if you have done all the steps mentioned </a:t>
            </a:r>
          </a:p>
        </p:txBody>
      </p:sp>
    </p:spTree>
    <p:extLst>
      <p:ext uri="{BB962C8B-B14F-4D97-AF65-F5344CB8AC3E}">
        <p14:creationId xmlns:p14="http://schemas.microsoft.com/office/powerpoint/2010/main" val="156493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b="1">
                <a:solidFill>
                  <a:srgbClr val="3891A7"/>
                </a:solidFill>
                <a:latin typeface="Ebrima"/>
              </a:rPr>
              <a:t>THANK YOU!</a:t>
            </a: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0" y="56388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3386141" y="56388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5987242" y="56388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7187AD-1868-4EA9-9700-8144541AF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r="21873"/>
          <a:stretch/>
        </p:blipFill>
        <p:spPr>
          <a:xfrm>
            <a:off x="5241387" y="4191000"/>
            <a:ext cx="3902613" cy="2667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A1576-6C21-4CF0-BD16-55B8C491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E7636A-7054-45E5-98A3-39B9C169EB3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ED49D5-472F-4321-9EF2-A93B3937344B}"/>
              </a:ext>
            </a:extLst>
          </p:cNvPr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D7951B-615C-4FEF-8551-F05CA0F11C7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077548-3388-4723-923F-8D5A3D53196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FE2DF8-6118-464E-8CB7-AC633FEE657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9B065-F25E-46E3-B1DC-F6A09086DCCB}"/>
              </a:ext>
            </a:extLst>
          </p:cNvPr>
          <p:cNvSpPr/>
          <p:nvPr/>
        </p:nvSpPr>
        <p:spPr>
          <a:xfrm>
            <a:off x="140903" y="1295400"/>
            <a:ext cx="900309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leading FMCG company of XXX which manufactures and sells a host of products like Biscuits , Coffee , Juice , Chocolates and many more . 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2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company has PAN country business in 7 brands of following product Categories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B1 : Coffee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B2 : Biscuits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B3 : Juice 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B4 : Chocolates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B5 :  Ice cream 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B6 : Bottled water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B7 : Baby food </a:t>
            </a:r>
          </a:p>
          <a:p>
            <a:pPr fontAlgn="base">
              <a:spcAft>
                <a:spcPct val="0"/>
              </a:spcAft>
            </a:pPr>
            <a:endParaRPr lang="en-US" sz="16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2A9406-9BA3-412F-8608-6B7B21721E54}"/>
              </a:ext>
            </a:extLst>
          </p:cNvPr>
          <p:cNvSpPr/>
          <p:nvPr/>
        </p:nvSpPr>
        <p:spPr>
          <a:xfrm>
            <a:off x="81910" y="4823936"/>
            <a:ext cx="5404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company launched a new flavor variant of coffee brand in January 2023. The marketing campaign was executed for their Channel Partners and end consumers before the product launch</a:t>
            </a:r>
          </a:p>
        </p:txBody>
      </p:sp>
    </p:spTree>
    <p:extLst>
      <p:ext uri="{BB962C8B-B14F-4D97-AF65-F5344CB8AC3E}">
        <p14:creationId xmlns:p14="http://schemas.microsoft.com/office/powerpoint/2010/main" val="124176435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900" b="1" ker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dirty="0"/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9E748B-45E3-4BD3-88F4-B0EBCCD6461E}"/>
              </a:ext>
            </a:extLst>
          </p:cNvPr>
          <p:cNvSpPr/>
          <p:nvPr/>
        </p:nvSpPr>
        <p:spPr>
          <a:xfrm>
            <a:off x="76200" y="1374581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Channel Partners, the company introduced the product and reward system through SMS, email and call.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end consumers, product samples were given and initial opinion was understood through primary market research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48A50AAF-253B-4DA3-87B4-03F178D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r="21873"/>
          <a:stretch/>
        </p:blipFill>
        <p:spPr>
          <a:xfrm>
            <a:off x="5241387" y="4191000"/>
            <a:ext cx="3902613" cy="2667000"/>
          </a:xfr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F46DCCB-0BE6-4E22-B5B9-299BF8DA4AE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1" y="3158026"/>
            <a:ext cx="5294668" cy="4732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3"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Objective </a:t>
            </a:r>
          </a:p>
          <a:p>
            <a:pPr marL="400050" lvl="1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objective of the study was three-fold </a:t>
            </a:r>
          </a:p>
          <a:p>
            <a:pPr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To identify which Channel partners responded and who to target first in the next planned campaign </a:t>
            </a:r>
          </a:p>
          <a:p>
            <a:pPr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To identify the most effective communication channel/s for them </a:t>
            </a:r>
          </a:p>
          <a:p>
            <a:pPr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To analyze the responses collected from end consumers  and see if minor tweaks can be done to improve the product </a:t>
            </a:r>
          </a:p>
        </p:txBody>
      </p:sp>
    </p:spTree>
    <p:extLst>
      <p:ext uri="{BB962C8B-B14F-4D97-AF65-F5344CB8AC3E}">
        <p14:creationId xmlns:p14="http://schemas.microsoft.com/office/powerpoint/2010/main" val="37513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48A50AAF-253B-4DA3-87B4-03F178D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r="21873"/>
          <a:stretch/>
        </p:blipFill>
        <p:spPr>
          <a:xfrm>
            <a:off x="5241387" y="4191000"/>
            <a:ext cx="3902613" cy="266700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F49FFF-A4A7-4B23-8FAD-3229102D7674}"/>
              </a:ext>
            </a:extLst>
          </p:cNvPr>
          <p:cNvSpPr/>
          <p:nvPr/>
        </p:nvSpPr>
        <p:spPr>
          <a:xfrm>
            <a:off x="-29493" y="1805479"/>
            <a:ext cx="902109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4"/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400050" lvl="1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following data is available for analysis: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  <a:buFont typeface="Ebrima" panose="02000000000000000000" pitchFamily="2" charset="0"/>
              <a:buChar char="−"/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partners: Transactions of the Channel partners two years prior to the campaign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  <a:buFont typeface="Ebrima" panose="02000000000000000000" pitchFamily="2" charset="0"/>
              <a:buChar char="−"/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partners: Campaign Details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  <a:buFont typeface="Ebrima" panose="02000000000000000000" pitchFamily="2" charset="0"/>
              <a:buChar char="−"/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partners: Campaign Response Data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  <a:buFont typeface="Ebrima" panose="02000000000000000000" pitchFamily="2" charset="0"/>
              <a:buChar char="−"/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partners: Master Lookup 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  <a:buFont typeface="Ebrima" panose="02000000000000000000" pitchFamily="2" charset="0"/>
              <a:buChar char="−"/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Consumer: Responses about new coffee </a:t>
            </a:r>
            <a:r>
              <a:rPr lang="en-US" sz="1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flavour</a:t>
            </a:r>
            <a:endParaRPr lang="en-US" sz="1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Understanding the Channel partner 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42DB9-0E46-4F1F-99F4-61C33235D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238375"/>
            <a:ext cx="7143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0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Channel partner Information : Transaction Data </a:t>
            </a:r>
            <a:endParaRPr lang="en-US" sz="2900" kern="0" dirty="0">
              <a:solidFill>
                <a:schemeClr val="accen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5012" y="1371600"/>
            <a:ext cx="8822787" cy="1287523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marR="0" lvl="1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Transaction data of  all </a:t>
              </a: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90,000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 </a:t>
              </a: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Channel partners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 for the company . (2021 and 2022)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endParaRPr>
            </a:p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500,000 transactions to describe the transaction details of each Channel Partner by "Month" and "Brand"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28A01-C2EC-4772-B555-5F5BC462F0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97"/>
          <a:stretch/>
        </p:blipFill>
        <p:spPr>
          <a:xfrm>
            <a:off x="1295400" y="2914652"/>
            <a:ext cx="6172200" cy="344169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EBE479-EF3A-4D6F-BCC6-A146FA5B0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36122"/>
              </p:ext>
            </p:extLst>
          </p:nvPr>
        </p:nvGraphicFramePr>
        <p:xfrm>
          <a:off x="533400" y="4131898"/>
          <a:ext cx="8153400" cy="220256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Possible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partnerID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partner’s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2018, 2019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Brand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B1, B2, B3, B4, B5, B6, B7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numbers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FBC48E19-E6CA-4375-9B88-37F9A48E9B2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Channel partner Information : </a:t>
            </a:r>
            <a:r>
              <a:rPr lang="en-US" sz="2900" kern="0" dirty="0">
                <a:solidFill>
                  <a:schemeClr val="accent1"/>
                </a:solidFill>
              </a:rPr>
              <a:t>Campaign Details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5EBCB8-DA75-48CE-91C8-D04AADBA8919}"/>
              </a:ext>
            </a:extLst>
          </p:cNvPr>
          <p:cNvGrpSpPr/>
          <p:nvPr/>
        </p:nvGrpSpPr>
        <p:grpSpPr>
          <a:xfrm>
            <a:off x="245012" y="1371600"/>
            <a:ext cx="8822787" cy="1287523"/>
            <a:chOff x="762000" y="2322459"/>
            <a:chExt cx="7315200" cy="128752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4ACEE41-647F-4711-9124-879B1369ED6D}"/>
                </a:ext>
              </a:extLst>
            </p:cNvPr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Campaign was run in January 2023 for the new variant in Brand 1 : Coffee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Sample Size : 1228 Channel partners’ campaign communication data to describe which Communication channel was used to contact them 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CCFD219-7B45-43DE-9E6B-80E4440F4B6D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C73806-E09E-4EB0-8895-44663BC4B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460" y="2818663"/>
            <a:ext cx="4400339" cy="348615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2A67CD-53C9-40B3-9734-F6ED8F1F1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60857"/>
              </p:ext>
            </p:extLst>
          </p:nvPr>
        </p:nvGraphicFramePr>
        <p:xfrm>
          <a:off x="935285" y="4043955"/>
          <a:ext cx="7773638" cy="187980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54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Possible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partnerID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partner’s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emails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numbers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numbers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No. of calls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numbers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5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8AECBF4-C94E-44F8-8E8F-2F6AB25648E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Channel partner Information : </a:t>
            </a:r>
            <a:r>
              <a:rPr lang="en-US" sz="2900" kern="0" dirty="0">
                <a:solidFill>
                  <a:schemeClr val="accent1"/>
                </a:solidFill>
              </a:rPr>
              <a:t>Campaign response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81F486-A2FB-492B-AC26-B1EA4667707B}"/>
              </a:ext>
            </a:extLst>
          </p:cNvPr>
          <p:cNvGrpSpPr/>
          <p:nvPr/>
        </p:nvGrpSpPr>
        <p:grpSpPr>
          <a:xfrm>
            <a:off x="245012" y="1371600"/>
            <a:ext cx="8822787" cy="1064027"/>
            <a:chOff x="762000" y="2322459"/>
            <a:chExt cx="7315200" cy="1064027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FF57F69-CFCE-422E-AB40-0861D097A98A}"/>
                </a:ext>
              </a:extLst>
            </p:cNvPr>
            <p:cNvSpPr/>
            <p:nvPr/>
          </p:nvSpPr>
          <p:spPr>
            <a:xfrm>
              <a:off x="762000" y="2575680"/>
              <a:ext cx="7315200" cy="810806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The response of the 1228 Channel partners for the Campaign is captured . 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Sample Size : 1228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02A8759-ED7A-4241-8ED5-5B25D3320524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801E10-C2E5-481F-98F8-0588AA1BF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756382"/>
            <a:ext cx="6734175" cy="341619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C92304-7D19-4256-AABE-6441171E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89761"/>
              </p:ext>
            </p:extLst>
          </p:nvPr>
        </p:nvGraphicFramePr>
        <p:xfrm>
          <a:off x="493069" y="3077138"/>
          <a:ext cx="8326672" cy="32284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5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Measurement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Possible values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partnerID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partner’s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numeric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Customer’s response to campaign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= responded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= Did not respond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n_comp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complaints in last 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loyalty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member of loyalty program(Yes=1)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active on web portal(Yes=1)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rewards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Redeemed reward points last month(Yes=1)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 Promoter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0-10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004545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n_yrs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years in business with the company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931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D8F65AAC-1FF0-4DE9-A054-512CDFABE31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6115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Channel partner Information : </a:t>
            </a:r>
            <a:r>
              <a:rPr lang="en-US" sz="2900" kern="0" dirty="0">
                <a:solidFill>
                  <a:schemeClr val="accent1"/>
                </a:solidFill>
              </a:rPr>
              <a:t>Master lookup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8E94A7-3D4A-46A8-A681-598E439F628D}"/>
              </a:ext>
            </a:extLst>
          </p:cNvPr>
          <p:cNvGrpSpPr/>
          <p:nvPr/>
        </p:nvGrpSpPr>
        <p:grpSpPr>
          <a:xfrm>
            <a:off x="245012" y="1371600"/>
            <a:ext cx="8822787" cy="1064027"/>
            <a:chOff x="762000" y="2322459"/>
            <a:chExt cx="7315200" cy="106402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2216F88-AA33-454E-A5B7-F0F4222116B3}"/>
                </a:ext>
              </a:extLst>
            </p:cNvPr>
            <p:cNvSpPr/>
            <p:nvPr/>
          </p:nvSpPr>
          <p:spPr>
            <a:xfrm>
              <a:off x="762000" y="2575680"/>
              <a:ext cx="7315200" cy="810806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Region of business for each of 90,000 Channel Partners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5E773C42-3E1D-4EDC-B861-D02E84D14181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1CF9E9-75B5-4F52-A54C-7F4472B89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318" y="2632075"/>
            <a:ext cx="2992082" cy="372427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589FAA-A7B0-4E72-9160-ACFAB4FCA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74095"/>
              </p:ext>
            </p:extLst>
          </p:nvPr>
        </p:nvGraphicFramePr>
        <p:xfrm>
          <a:off x="922604" y="4724400"/>
          <a:ext cx="7467601" cy="1229127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48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Measurement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Possible values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partnerID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partner’s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numeric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Region of customer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East, North, South, West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4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14&quot;/&gt;&lt;lineCharCount val=&quot;13&quot;/&gt;&lt;lineCharCount val=&quot;13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6DB62BF1-FE9A-4A5E-B50F-B5018FD65EB7}&quot;/&gt;&lt;isInvalidForFieldText val=&quot;0&quot;/&gt;&lt;Image&gt;&lt;filename val=&quot;C:\Users\Dell\AppData\Local\Temp\CP1156608419281Session\CPTrustFolder1156608419296\PPTImport1156618459906\data\asimages\{6DB62BF1-FE9A-4A5E-B50F-B5018FD65EB7}_23.png&quot;/&gt;&lt;left val=&quot;72&quot;/&gt;&lt;top val=&quot;224&quot;/&gt;&lt;width val=&quot;817&quot;/&gt;&lt;height val=&quot;155&quot;/&gt;&lt;hasText val=&quot;1&quot;/&gt;&lt;/Image&gt;&lt;/ThreeDShape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redeterminado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10446</TotalTime>
  <Words>885</Words>
  <Application>Microsoft Macintosh PowerPoint</Application>
  <PresentationFormat>On-screen Show (4:3)</PresentationFormat>
  <Paragraphs>224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Ebrima</vt:lpstr>
      <vt:lpstr>Eras Demi ITC</vt:lpstr>
      <vt:lpstr>Wingdings</vt:lpstr>
      <vt:lpstr>Office Theme</vt:lpstr>
      <vt:lpstr>1_Diseño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Channel partner Information : Transaction Data </vt:lpstr>
      <vt:lpstr>Channel partner Information : Campaign Details Data</vt:lpstr>
      <vt:lpstr>Channel partner Information : Campaign response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Dell</dc:creator>
  <cp:lastModifiedBy>sankhya analytics</cp:lastModifiedBy>
  <cp:revision>514</cp:revision>
  <dcterms:created xsi:type="dcterms:W3CDTF">2006-08-16T00:00:00Z</dcterms:created>
  <dcterms:modified xsi:type="dcterms:W3CDTF">2023-11-07T10:42:46Z</dcterms:modified>
</cp:coreProperties>
</file>