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28" r:id="rId1"/>
  </p:sldMasterIdLst>
  <p:notesMasterIdLst>
    <p:notesMasterId r:id="rId5"/>
  </p:notesMasterIdLst>
  <p:sldIdLst>
    <p:sldId id="274" r:id="rId2"/>
    <p:sldId id="351" r:id="rId3"/>
    <p:sldId id="355" r:id="rId4"/>
  </p:sldIdLst>
  <p:sldSz cx="12131675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Light" panose="020B0306030504020204" pitchFamily="34" charset="0"/>
      <p:regular r:id="rId18"/>
      <p:italic r:id="rId19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0C8B3F-051C-4ACD-B76C-45B995CDDEDB}">
  <a:tblStyle styleId="{FD0C8B3F-051C-4ACD-B76C-45B995CDDEDB}" styleName="Table_0">
    <a:wholeTbl>
      <a:tcTxStyle b="off" i="off">
        <a:font>
          <a:latin typeface="Ebrima"/>
          <a:ea typeface="Ebrima"/>
          <a:cs typeface="Ebrim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5AD54B-2E56-4ADB-AB98-0DF1CC4A0C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44"/>
    <p:restoredTop sz="94694"/>
  </p:normalViewPr>
  <p:slideViewPr>
    <p:cSldViewPr snapToGrid="0">
      <p:cViewPr varScale="1">
        <p:scale>
          <a:sx n="114" d="100"/>
          <a:sy n="114" d="100"/>
        </p:scale>
        <p:origin x="200" y="328"/>
      </p:cViewPr>
      <p:guideLst>
        <p:guide orient="horz" pos="2160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6875" y="685800"/>
            <a:ext cx="6064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76" y="2130427"/>
            <a:ext cx="10311924" cy="1470025"/>
          </a:xfrm>
        </p:spPr>
        <p:txBody>
          <a:bodyPr>
            <a:normAutofit/>
          </a:bodyPr>
          <a:lstStyle>
            <a:lvl1pPr>
              <a:defRPr sz="35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9751" y="3886200"/>
            <a:ext cx="849217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6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3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1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6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2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39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46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2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194"/>
              </a:spcBef>
              <a:defRPr/>
            </a:lvl1pPr>
            <a:lvl2pPr>
              <a:spcBef>
                <a:spcPts val="1194"/>
              </a:spcBef>
              <a:defRPr/>
            </a:lvl2pPr>
            <a:lvl3pPr>
              <a:spcBef>
                <a:spcPts val="1194"/>
              </a:spcBef>
              <a:defRPr/>
            </a:lvl3pPr>
            <a:lvl4pPr>
              <a:spcBef>
                <a:spcPts val="1194"/>
              </a:spcBef>
              <a:defRPr/>
            </a:lvl4pPr>
            <a:lvl5pPr>
              <a:spcBef>
                <a:spcPts val="1194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0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76" y="1452421"/>
            <a:ext cx="10311924" cy="4627563"/>
          </a:xfrm>
        </p:spPr>
        <p:txBody>
          <a:bodyPr/>
          <a:lstStyle>
            <a:lvl1pPr>
              <a:spcBef>
                <a:spcPts val="1194"/>
              </a:spcBef>
              <a:defRPr/>
            </a:lvl1pPr>
            <a:lvl2pPr>
              <a:spcBef>
                <a:spcPts val="1194"/>
              </a:spcBef>
              <a:defRPr/>
            </a:lvl2pPr>
            <a:lvl3pPr>
              <a:spcBef>
                <a:spcPts val="1194"/>
              </a:spcBef>
              <a:defRPr/>
            </a:lvl3pPr>
            <a:lvl4pPr>
              <a:spcBef>
                <a:spcPts val="1194"/>
              </a:spcBef>
              <a:defRPr/>
            </a:lvl4pPr>
            <a:lvl5pPr>
              <a:spcBef>
                <a:spcPts val="1194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09876" y="933450"/>
            <a:ext cx="10311924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791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3889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194"/>
              </a:spcBef>
              <a:buNone/>
              <a:defRPr sz="1592"/>
            </a:lvl1pPr>
            <a:lvl2pPr marL="227474" indent="-227474">
              <a:spcBef>
                <a:spcPts val="1194"/>
              </a:spcBef>
              <a:buFont typeface="Arial" panose="020B0604020202020204" pitchFamily="34" charset="0"/>
              <a:buChar char="•"/>
              <a:defRPr sz="1592"/>
            </a:lvl2pPr>
            <a:lvl3pPr marL="473905" indent="-246431">
              <a:spcBef>
                <a:spcPts val="1194"/>
              </a:spcBef>
              <a:buFont typeface="Open Sans Light" panose="020B0306030504020204" pitchFamily="34" charset="0"/>
              <a:buChar char="–"/>
              <a:defRPr sz="1592"/>
            </a:lvl3pPr>
            <a:lvl4pPr marL="682423" indent="-227474">
              <a:spcBef>
                <a:spcPts val="1194"/>
              </a:spcBef>
              <a:buFont typeface="Arial" panose="020B0604020202020204" pitchFamily="34" charset="0"/>
              <a:buChar char="•"/>
              <a:defRPr sz="1592"/>
            </a:lvl4pPr>
            <a:lvl5pPr marL="909897" indent="-227474">
              <a:spcBef>
                <a:spcPts val="1194"/>
              </a:spcBef>
              <a:buFont typeface="Open Sans Light" panose="020B0306030504020204" pitchFamily="34" charset="0"/>
              <a:buChar char="–"/>
              <a:defRPr sz="1592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9876" y="279962"/>
            <a:ext cx="10311924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876" y="1219201"/>
            <a:ext cx="10311924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638D1-BA08-1795-18AA-42C0ABA4B0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487842" y="6297525"/>
            <a:ext cx="1467916" cy="3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5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</p:sldLayoutIdLst>
  <p:hf sldNum="0" hdr="0" ftr="0" dt="0"/>
  <p:txStyles>
    <p:titleStyle>
      <a:lvl1pPr algn="ctr" defTabSz="1213196" rtl="0" eaLnBrk="1" latinLnBrk="0" hangingPunct="1">
        <a:lnSpc>
          <a:spcPct val="86000"/>
        </a:lnSpc>
        <a:spcBef>
          <a:spcPct val="0"/>
        </a:spcBef>
        <a:buNone/>
        <a:defRPr sz="2786" kern="800" spc="-53" baseline="0">
          <a:solidFill>
            <a:schemeClr val="accent1"/>
          </a:solidFill>
          <a:latin typeface="Open Sans Light" panose="020B0306030504020204" pitchFamily="34" charset="0"/>
          <a:ea typeface="+mj-ea"/>
          <a:cs typeface="+mj-cs"/>
        </a:defRPr>
      </a:lvl1pPr>
    </p:titleStyle>
    <p:bodyStyle>
      <a:lvl1pPr marL="227474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99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7055" indent="-229582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592" kern="800">
          <a:solidFill>
            <a:schemeClr val="tx1"/>
          </a:solidFill>
          <a:latin typeface="+mn-lt"/>
          <a:ea typeface="+mn-ea"/>
          <a:cs typeface="+mn-cs"/>
        </a:defRPr>
      </a:lvl2pPr>
      <a:lvl3pPr marL="684529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92" kern="800">
          <a:solidFill>
            <a:schemeClr val="tx1"/>
          </a:solidFill>
          <a:latin typeface="+mn-lt"/>
          <a:ea typeface="+mn-ea"/>
          <a:cs typeface="+mn-cs"/>
        </a:defRPr>
      </a:lvl3pPr>
      <a:lvl4pPr marL="912003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592" kern="800">
          <a:solidFill>
            <a:schemeClr val="tx1"/>
          </a:solidFill>
          <a:latin typeface="+mn-lt"/>
          <a:ea typeface="+mn-ea"/>
          <a:cs typeface="+mn-cs"/>
        </a:defRPr>
      </a:lvl4pPr>
      <a:lvl5pPr marL="1139478" indent="-227474" algn="l" defTabSz="1213196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592" kern="800">
          <a:solidFill>
            <a:schemeClr val="tx1"/>
          </a:solidFill>
          <a:latin typeface="+mn-lt"/>
          <a:ea typeface="+mn-ea"/>
          <a:cs typeface="+mn-cs"/>
        </a:defRPr>
      </a:lvl5pPr>
      <a:lvl6pPr marL="3336288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6pPr>
      <a:lvl7pPr marL="3942886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7pPr>
      <a:lvl8pPr marL="4549484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8pPr>
      <a:lvl9pPr marL="5156081" indent="-303299" algn="l" defTabSz="12131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1pPr>
      <a:lvl2pPr marL="606598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2pPr>
      <a:lvl3pPr marL="1213196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3pPr>
      <a:lvl4pPr marL="1819793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4pPr>
      <a:lvl5pPr marL="2426391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5pPr>
      <a:lvl6pPr marL="3032989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6pPr>
      <a:lvl7pPr marL="3639587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7pPr>
      <a:lvl8pPr marL="4246184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8pPr>
      <a:lvl9pPr marL="4852782" algn="l" defTabSz="1213196" rtl="0" eaLnBrk="1" latinLnBrk="0" hangingPunct="1">
        <a:defRPr sz="23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microsoft.com/office/2007/relationships/hdphoto" Target="../media/hdphoto2.wdp"/><Relationship Id="rId4" Type="http://schemas.openxmlformats.org/officeDocument/2006/relationships/image" Target="../media/image4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32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</a:br>
            <a: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Capstone Project  </a:t>
            </a: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32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 and Objectives) </a:t>
            </a: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I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 SCORING</a:t>
            </a: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</a:b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</a:b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7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20775" y="6341866"/>
            <a:ext cx="2123043" cy="363318"/>
          </a:xfrm>
          <a:prstGeom prst="rect">
            <a:avLst/>
          </a:prstGeom>
        </p:spPr>
        <p:txBody>
          <a:bodyPr vert="horz" lIns="90988" tIns="45494" rIns="90988" bIns="45494" rtlCol="0" anchor="ctr"/>
          <a:lstStyle>
            <a:defPPr>
              <a:defRPr lang="en-US"/>
            </a:defPPr>
            <a:lvl1pPr marL="0" algn="r" defTabSz="909919" rtl="0" eaLnBrk="1" latinLnBrk="0" hangingPunct="1">
              <a:defRPr sz="995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4960" algn="l" defTabSz="909919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919" algn="l" defTabSz="909919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879" algn="l" defTabSz="909919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839" algn="l" defTabSz="909919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799" algn="l" defTabSz="909919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758" algn="l" defTabSz="909919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718" algn="l" defTabSz="909919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678" algn="l" defTabSz="909919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BF1D24-B7A1-4395-961C-C2199D7D7C20}"/>
              </a:ext>
            </a:extLst>
          </p:cNvPr>
          <p:cNvSpPr txBox="1">
            <a:spLocks/>
          </p:cNvSpPr>
          <p:nvPr/>
        </p:nvSpPr>
        <p:spPr bwMode="auto">
          <a:xfrm>
            <a:off x="1971397" y="223399"/>
            <a:ext cx="8188881" cy="776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88" tIns="45494" rIns="90988" bIns="45494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886" b="1" kern="0" dirty="0">
                <a:solidFill>
                  <a:schemeClr val="accent1"/>
                </a:solidFill>
                <a:latin typeface="+mj-lt"/>
              </a:rPr>
              <a:t>OBJECTIVES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48A50AAF-253B-4DA3-87B4-03F178D87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4" r="21873"/>
          <a:stretch/>
        </p:blipFill>
        <p:spPr>
          <a:xfrm>
            <a:off x="6731914" y="4187230"/>
            <a:ext cx="3883303" cy="2653804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1F49FFF-A4A7-4B23-8FAD-3229102D7674}"/>
              </a:ext>
            </a:extLst>
          </p:cNvPr>
          <p:cNvSpPr/>
          <p:nvPr/>
        </p:nvSpPr>
        <p:spPr>
          <a:xfrm>
            <a:off x="1487113" y="1813512"/>
            <a:ext cx="89764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Aft>
                <a:spcPct val="0"/>
              </a:spcAft>
            </a:pPr>
            <a:endParaRPr lang="en-US" sz="18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98090" lvl="1" fontAlgn="base"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Primary Objectives</a:t>
            </a:r>
          </a:p>
          <a:p>
            <a:pPr marL="398090" lvl="1" fontAlgn="base">
              <a:spcAft>
                <a:spcPct val="0"/>
              </a:spcAft>
            </a:pPr>
            <a:endParaRPr lang="en-US" sz="18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2440" lvl="1" fontAlgn="base"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Analyze defaulters and understand the factors associated with it</a:t>
            </a:r>
          </a:p>
          <a:p>
            <a:pPr marL="682440" lvl="1" fontAlgn="base"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Develop credit scorecard using statistical modeling</a:t>
            </a:r>
          </a:p>
          <a:p>
            <a:pPr marL="682440" lvl="1" fontAlgn="base"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Compare scorecard using ML methods</a:t>
            </a:r>
          </a:p>
          <a:p>
            <a:pPr marL="682440" lvl="1" fontAlgn="base"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Develop web application for estimating probability of default</a:t>
            </a:r>
          </a:p>
          <a:p>
            <a:pPr marL="682440" lvl="1" fontAlgn="base">
              <a:spcAft>
                <a:spcPct val="0"/>
              </a:spcAft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Analyze open literature about issues in credit scoring</a:t>
            </a:r>
          </a:p>
        </p:txBody>
      </p:sp>
    </p:spTree>
    <p:extLst>
      <p:ext uri="{BB962C8B-B14F-4D97-AF65-F5344CB8AC3E}">
        <p14:creationId xmlns:p14="http://schemas.microsoft.com/office/powerpoint/2010/main" val="120422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B8B0C54-EA26-4776-AC5A-C0530184DFC4}"/>
              </a:ext>
            </a:extLst>
          </p:cNvPr>
          <p:cNvCxnSpPr/>
          <p:nvPr/>
        </p:nvCxnSpPr>
        <p:spPr>
          <a:xfrm>
            <a:off x="9231367" y="2479177"/>
            <a:ext cx="0" cy="557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Shape 127">
            <a:extLst>
              <a:ext uri="{FF2B5EF4-FFF2-40B4-BE49-F238E27FC236}">
                <a16:creationId xmlns:a16="http://schemas.microsoft.com/office/drawing/2014/main" id="{D15B3FB7-0BEB-4A88-AFED-5EB0D94A3824}"/>
              </a:ext>
            </a:extLst>
          </p:cNvPr>
          <p:cNvGrpSpPr/>
          <p:nvPr/>
        </p:nvGrpSpPr>
        <p:grpSpPr>
          <a:xfrm>
            <a:off x="9106628" y="2814289"/>
            <a:ext cx="261752" cy="714166"/>
            <a:chOff x="2223534" y="2938958"/>
            <a:chExt cx="198900" cy="593656"/>
          </a:xfrm>
        </p:grpSpPr>
        <p:cxnSp>
          <p:nvCxnSpPr>
            <p:cNvPr id="121" name="Shape 128">
              <a:extLst>
                <a:ext uri="{FF2B5EF4-FFF2-40B4-BE49-F238E27FC236}">
                  <a16:creationId xmlns:a16="http://schemas.microsoft.com/office/drawing/2014/main" id="{4545E432-2495-40B9-8CD6-5A5A92CC0059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" name="Shape 129">
              <a:extLst>
                <a:ext uri="{FF2B5EF4-FFF2-40B4-BE49-F238E27FC236}">
                  <a16:creationId xmlns:a16="http://schemas.microsoft.com/office/drawing/2014/main" id="{AD3C7CC9-8CE1-4703-9D18-6D18F866996B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0973" tIns="90973" rIns="90973" bIns="90973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791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35D13-2E3D-470E-9959-F0529099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0775" y="6341866"/>
            <a:ext cx="2123043" cy="363318"/>
          </a:xfrm>
          <a:prstGeom prst="rect">
            <a:avLst/>
          </a:prstGeom>
        </p:spPr>
        <p:txBody>
          <a:bodyPr vert="horz" lIns="90988" tIns="45494" rIns="90988" bIns="45494" rtlCol="0" anchor="ctr"/>
          <a:lstStyle>
            <a:defPPr>
              <a:defRPr lang="en-US"/>
            </a:defPPr>
            <a:lvl1pPr marL="0" algn="r" defTabSz="909919" rtl="0" eaLnBrk="1" latinLnBrk="0" hangingPunct="1">
              <a:defRPr sz="995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4960" algn="l" defTabSz="909919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9919" algn="l" defTabSz="909919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4879" algn="l" defTabSz="909919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9839" algn="l" defTabSz="909919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4799" algn="l" defTabSz="909919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29758" algn="l" defTabSz="909919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718" algn="l" defTabSz="909919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39678" algn="l" defTabSz="909919" rtl="0" eaLnBrk="1" latinLnBrk="0" hangingPunct="1">
              <a:defRPr sz="17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4A8CC3-D89B-47C7-8B8C-CCA7257E0B17}"/>
              </a:ext>
            </a:extLst>
          </p:cNvPr>
          <p:cNvGrpSpPr/>
          <p:nvPr/>
        </p:nvGrpSpPr>
        <p:grpSpPr>
          <a:xfrm>
            <a:off x="2163790" y="1592058"/>
            <a:ext cx="1002596" cy="1119101"/>
            <a:chOff x="1220432" y="1752600"/>
            <a:chExt cx="2660373" cy="29076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469ED0-CE12-40A2-A572-98B1E2D14A16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88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F712C7-B63B-46C6-A471-8B26582225AD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88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CEA769-4BAE-46B2-A577-740C27A77D9B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988" tIns="45494" rIns="90988" bIns="454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8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B604D07-9ECC-48CD-A1A4-0FF4A4F56DE5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88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9E741C3-0A15-45F0-BBBF-E1D31E402EDE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988" tIns="45494" rIns="90988" bIns="454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8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BA57EA-B745-4A1B-BB2F-1E7A4D4A12A8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88"/>
            </a:p>
          </p:txBody>
        </p:sp>
      </p:grpSp>
      <p:pic>
        <p:nvPicPr>
          <p:cNvPr id="26" name="Graphic 25" descr="Research">
            <a:extLst>
              <a:ext uri="{FF2B5EF4-FFF2-40B4-BE49-F238E27FC236}">
                <a16:creationId xmlns:a16="http://schemas.microsoft.com/office/drawing/2014/main" id="{8CCCB306-E767-4CDF-BDB5-CF102E903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1415" y="1930400"/>
            <a:ext cx="372609" cy="3726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3049DA-BEA9-4E08-BF16-2409CFB35ACE}"/>
              </a:ext>
            </a:extLst>
          </p:cNvPr>
          <p:cNvSpPr txBox="1"/>
          <p:nvPr/>
        </p:nvSpPr>
        <p:spPr>
          <a:xfrm>
            <a:off x="1746626" y="1211188"/>
            <a:ext cx="2728403" cy="275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94" dirty="0">
                <a:latin typeface="Century Gothic" panose="020B0502020202020204" pitchFamily="34" charset="0"/>
              </a:rPr>
              <a:t>Data management</a:t>
            </a:r>
          </a:p>
        </p:txBody>
      </p:sp>
      <p:grpSp>
        <p:nvGrpSpPr>
          <p:cNvPr id="32" name="Shape 127">
            <a:extLst>
              <a:ext uri="{FF2B5EF4-FFF2-40B4-BE49-F238E27FC236}">
                <a16:creationId xmlns:a16="http://schemas.microsoft.com/office/drawing/2014/main" id="{2ED2BEB3-D4FF-4FF9-94A7-1402CB6BFAFE}"/>
              </a:ext>
            </a:extLst>
          </p:cNvPr>
          <p:cNvGrpSpPr/>
          <p:nvPr/>
        </p:nvGrpSpPr>
        <p:grpSpPr>
          <a:xfrm>
            <a:off x="2253817" y="2708609"/>
            <a:ext cx="261752" cy="714166"/>
            <a:chOff x="2223534" y="2938958"/>
            <a:chExt cx="198900" cy="593656"/>
          </a:xfrm>
        </p:grpSpPr>
        <p:cxnSp>
          <p:nvCxnSpPr>
            <p:cNvPr id="33" name="Shape 128">
              <a:extLst>
                <a:ext uri="{FF2B5EF4-FFF2-40B4-BE49-F238E27FC236}">
                  <a16:creationId xmlns:a16="http://schemas.microsoft.com/office/drawing/2014/main" id="{1FD97857-B6C0-4BD6-BF9A-1060B8171456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Shape 129">
              <a:extLst>
                <a:ext uri="{FF2B5EF4-FFF2-40B4-BE49-F238E27FC236}">
                  <a16:creationId xmlns:a16="http://schemas.microsoft.com/office/drawing/2014/main" id="{837D5DCC-24F4-4601-A5C1-3E69957AE8DB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0973" tIns="90973" rIns="90973" bIns="90973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791"/>
            </a:p>
          </p:txBody>
        </p:sp>
      </p:grpSp>
      <p:grpSp>
        <p:nvGrpSpPr>
          <p:cNvPr id="37" name="Shape 127">
            <a:extLst>
              <a:ext uri="{FF2B5EF4-FFF2-40B4-BE49-F238E27FC236}">
                <a16:creationId xmlns:a16="http://schemas.microsoft.com/office/drawing/2014/main" id="{B009AB42-0F93-4083-A70D-B6252FBE2794}"/>
              </a:ext>
            </a:extLst>
          </p:cNvPr>
          <p:cNvGrpSpPr/>
          <p:nvPr/>
        </p:nvGrpSpPr>
        <p:grpSpPr>
          <a:xfrm>
            <a:off x="4668862" y="2894616"/>
            <a:ext cx="261752" cy="714166"/>
            <a:chOff x="2223534" y="2938958"/>
            <a:chExt cx="198900" cy="593656"/>
          </a:xfrm>
        </p:grpSpPr>
        <p:cxnSp>
          <p:nvCxnSpPr>
            <p:cNvPr id="38" name="Shape 128">
              <a:extLst>
                <a:ext uri="{FF2B5EF4-FFF2-40B4-BE49-F238E27FC236}">
                  <a16:creationId xmlns:a16="http://schemas.microsoft.com/office/drawing/2014/main" id="{8B62CAF2-A1D5-4847-91B6-3A7B27FD22CE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Shape 129">
              <a:extLst>
                <a:ext uri="{FF2B5EF4-FFF2-40B4-BE49-F238E27FC236}">
                  <a16:creationId xmlns:a16="http://schemas.microsoft.com/office/drawing/2014/main" id="{BA58017F-FFFD-4D1A-B4F6-6DCE80566A19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0973" tIns="90973" rIns="90973" bIns="90973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791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519C1D-4CAA-41A4-AE3B-141F5A06B23F}"/>
              </a:ext>
            </a:extLst>
          </p:cNvPr>
          <p:cNvCxnSpPr>
            <a:cxnSpLocks/>
          </p:cNvCxnSpPr>
          <p:nvPr/>
        </p:nvCxnSpPr>
        <p:spPr>
          <a:xfrm>
            <a:off x="4799738" y="2659232"/>
            <a:ext cx="0" cy="391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">
            <a:extLst>
              <a:ext uri="{FF2B5EF4-FFF2-40B4-BE49-F238E27FC236}">
                <a16:creationId xmlns:a16="http://schemas.microsoft.com/office/drawing/2014/main" id="{08127BF4-33AF-4063-96EA-D9F57F936B1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71397" y="262533"/>
            <a:ext cx="8188881" cy="806793"/>
          </a:xfrm>
          <a:prstGeom prst="rect">
            <a:avLst/>
          </a:prstGeom>
        </p:spPr>
        <p:txBody>
          <a:bodyPr vert="horz" lIns="90988" tIns="45494" rIns="90988" bIns="45494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IN" sz="2985" kern="0" dirty="0">
                <a:solidFill>
                  <a:schemeClr val="accent1"/>
                </a:solidFill>
              </a:rPr>
              <a:t>Next steps</a:t>
            </a:r>
            <a:endParaRPr lang="en-US" sz="2985" kern="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980CB5-B1DC-4168-84D7-E37487F2335D}"/>
              </a:ext>
            </a:extLst>
          </p:cNvPr>
          <p:cNvSpPr txBox="1"/>
          <p:nvPr/>
        </p:nvSpPr>
        <p:spPr>
          <a:xfrm>
            <a:off x="4223099" y="1143705"/>
            <a:ext cx="2728403" cy="45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94" dirty="0">
                <a:latin typeface="Century Gothic" panose="020B0502020202020204" pitchFamily="34" charset="0"/>
              </a:rPr>
              <a:t>Descriptive Statistics </a:t>
            </a:r>
          </a:p>
          <a:p>
            <a:r>
              <a:rPr lang="en-IN" sz="1194" dirty="0">
                <a:latin typeface="Century Gothic" panose="020B0502020202020204" pitchFamily="34" charset="0"/>
              </a:rPr>
              <a:t>&amp; Data visualization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E26329-20C4-4C11-B22B-C0D7BEB34471}"/>
              </a:ext>
            </a:extLst>
          </p:cNvPr>
          <p:cNvGrpSpPr/>
          <p:nvPr/>
        </p:nvGrpSpPr>
        <p:grpSpPr>
          <a:xfrm>
            <a:off x="4586746" y="1557154"/>
            <a:ext cx="1002596" cy="1119101"/>
            <a:chOff x="1220432" y="1752600"/>
            <a:chExt cx="2660373" cy="2907614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2FBF6F-FBCF-4E20-9B40-1D320D8C9290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88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1C26B66-9256-4DF8-BE63-B5FF921C5AD0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88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07BEE35-8DFF-4960-B88D-8F58BC7C0E94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988" tIns="45494" rIns="90988" bIns="454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8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7FE8D94-CD44-4405-B351-4EE2B5038112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88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6D7EA43-2D24-4E75-9403-EF623E4A4958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988" tIns="45494" rIns="90988" bIns="454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8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E05200-43E3-4F4A-94D9-75607137454E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88"/>
            </a:p>
          </p:txBody>
        </p:sp>
      </p:grpSp>
      <p:pic>
        <p:nvPicPr>
          <p:cNvPr id="62" name="Graphic 61" descr="Gears">
            <a:extLst>
              <a:ext uri="{FF2B5EF4-FFF2-40B4-BE49-F238E27FC236}">
                <a16:creationId xmlns:a16="http://schemas.microsoft.com/office/drawing/2014/main" id="{6C00ADC4-A897-46FE-A1E1-5540E74237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8437" y="1906277"/>
            <a:ext cx="407702" cy="40770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55F31C2-C95B-4DC8-873B-0D9A823BA33B}"/>
              </a:ext>
            </a:extLst>
          </p:cNvPr>
          <p:cNvSpPr txBox="1"/>
          <p:nvPr/>
        </p:nvSpPr>
        <p:spPr>
          <a:xfrm>
            <a:off x="6368441" y="1223188"/>
            <a:ext cx="2728403" cy="275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94" dirty="0">
                <a:latin typeface="Century Gothic" panose="020B0502020202020204" pitchFamily="34" charset="0"/>
              </a:rPr>
              <a:t>Predictive modelling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7120D44-D9C2-420F-B77A-06E60313E7CF}"/>
              </a:ext>
            </a:extLst>
          </p:cNvPr>
          <p:cNvGrpSpPr/>
          <p:nvPr/>
        </p:nvGrpSpPr>
        <p:grpSpPr>
          <a:xfrm>
            <a:off x="6708419" y="1603832"/>
            <a:ext cx="1002596" cy="1119101"/>
            <a:chOff x="1220432" y="1752600"/>
            <a:chExt cx="2660373" cy="290761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B264E7C-8B0A-4CCA-98AB-8752E8F16CCB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88" dirty="0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A191760E-F742-4FDA-A678-07ADF0CF9E5F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88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97E65F8-1C1B-4469-A20E-A5A749BD8C50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988" tIns="45494" rIns="90988" bIns="454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8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778B409-9C64-4226-BAF0-C5529927F6BE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88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52E3A79-3084-4665-96BD-0A3B8DDD1478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988" tIns="45494" rIns="90988" bIns="454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8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2879C008-88C9-4355-A4C7-5140BEEB17CB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88"/>
            </a:p>
          </p:txBody>
        </p:sp>
      </p:grpSp>
      <p:grpSp>
        <p:nvGrpSpPr>
          <p:cNvPr id="97" name="Shape 127">
            <a:extLst>
              <a:ext uri="{FF2B5EF4-FFF2-40B4-BE49-F238E27FC236}">
                <a16:creationId xmlns:a16="http://schemas.microsoft.com/office/drawing/2014/main" id="{9606C498-5661-4277-84EC-E021293F6424}"/>
              </a:ext>
            </a:extLst>
          </p:cNvPr>
          <p:cNvGrpSpPr/>
          <p:nvPr/>
        </p:nvGrpSpPr>
        <p:grpSpPr>
          <a:xfrm>
            <a:off x="6798445" y="2681248"/>
            <a:ext cx="261752" cy="714166"/>
            <a:chOff x="2223534" y="2938958"/>
            <a:chExt cx="198900" cy="593656"/>
          </a:xfrm>
        </p:grpSpPr>
        <p:cxnSp>
          <p:nvCxnSpPr>
            <p:cNvPr id="98" name="Shape 128">
              <a:extLst>
                <a:ext uri="{FF2B5EF4-FFF2-40B4-BE49-F238E27FC236}">
                  <a16:creationId xmlns:a16="http://schemas.microsoft.com/office/drawing/2014/main" id="{6CA841AB-5D9E-4867-B90C-2BA5F0886122}"/>
                </a:ext>
              </a:extLst>
            </p:cNvPr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" name="Shape 129">
              <a:extLst>
                <a:ext uri="{FF2B5EF4-FFF2-40B4-BE49-F238E27FC236}">
                  <a16:creationId xmlns:a16="http://schemas.microsoft.com/office/drawing/2014/main" id="{75BB2C67-33BC-481B-91EB-385FF918E781}"/>
                </a:ext>
              </a:extLst>
            </p:cNvPr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0973" tIns="90973" rIns="90973" bIns="90973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sz="1791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16F44452-253B-4B71-B514-6D4A9951B7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4889" y1="30667" x2="64889" y2="30667"/>
                        <a14:foregroundMark x1="71111" y1="37778" x2="71111" y2="37778"/>
                        <a14:foregroundMark x1="65778" y1="41778" x2="65778" y2="41778"/>
                        <a14:foregroundMark x1="61333" y1="44889" x2="61333" y2="44889"/>
                        <a14:foregroundMark x1="59111" y1="49778" x2="59111" y2="49778"/>
                        <a14:foregroundMark x1="52444" y1="55111" x2="52444" y2="55111"/>
                        <a14:foregroundMark x1="61778" y1="52444" x2="61778" y2="52444"/>
                        <a14:foregroundMark x1="62222" y1="57778" x2="62222" y2="57778"/>
                        <a14:foregroundMark x1="62222" y1="65778" x2="62222" y2="65778"/>
                        <a14:foregroundMark x1="62667" y1="72444" x2="62667" y2="72444"/>
                        <a14:foregroundMark x1="55556" y1="73778" x2="55556" y2="7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84" y="1912708"/>
            <a:ext cx="441535" cy="49868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B20716E-A325-4D34-A7B0-22FD37D490C6}"/>
              </a:ext>
            </a:extLst>
          </p:cNvPr>
          <p:cNvSpPr txBox="1"/>
          <p:nvPr/>
        </p:nvSpPr>
        <p:spPr>
          <a:xfrm>
            <a:off x="8934462" y="1228625"/>
            <a:ext cx="2728403" cy="275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94" dirty="0">
                <a:latin typeface="Century Gothic" panose="020B0502020202020204" pitchFamily="34" charset="0"/>
              </a:rPr>
              <a:t>Text mining 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DB80107-B329-4FB4-9AD4-11317C052DA8}"/>
              </a:ext>
            </a:extLst>
          </p:cNvPr>
          <p:cNvGrpSpPr/>
          <p:nvPr/>
        </p:nvGrpSpPr>
        <p:grpSpPr>
          <a:xfrm>
            <a:off x="9077498" y="1586904"/>
            <a:ext cx="1002596" cy="1119101"/>
            <a:chOff x="1220432" y="1752600"/>
            <a:chExt cx="2660373" cy="2907614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C4E05B2-58A1-451C-AD0D-D571A5A9FB35}"/>
                </a:ext>
              </a:extLst>
            </p:cNvPr>
            <p:cNvSpPr/>
            <p:nvPr/>
          </p:nvSpPr>
          <p:spPr>
            <a:xfrm rot="5400000">
              <a:off x="1569459" y="2278180"/>
              <a:ext cx="2755409" cy="1856458"/>
            </a:xfrm>
            <a:custGeom>
              <a:avLst/>
              <a:gdLst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264094 w 3472683"/>
                <a:gd name="connsiteY3" fmla="*/ 195265 h 2339721"/>
                <a:gd name="connsiteX4" fmla="*/ 1735506 w 3472683"/>
                <a:gd name="connsiteY4" fmla="*/ 0 h 2339721"/>
                <a:gd name="connsiteX5" fmla="*/ 1737177 w 3472683"/>
                <a:gd name="connsiteY5" fmla="*/ 1 h 2339721"/>
                <a:gd name="connsiteX6" fmla="*/ 2208589 w 3472683"/>
                <a:gd name="connsiteY6" fmla="*/ 195266 h 2339721"/>
                <a:gd name="connsiteX7" fmla="*/ 2276970 w 3472683"/>
                <a:gd name="connsiteY7" fmla="*/ 278145 h 2339721"/>
                <a:gd name="connsiteX8" fmla="*/ 3472668 w 3472683"/>
                <a:gd name="connsiteY8" fmla="*/ 2339693 h 2339721"/>
                <a:gd name="connsiteX9" fmla="*/ 3472683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1737177 w 3472683"/>
                <a:gd name="connsiteY4" fmla="*/ 1 h 2339721"/>
                <a:gd name="connsiteX5" fmla="*/ 2208589 w 3472683"/>
                <a:gd name="connsiteY5" fmla="*/ 195266 h 2339721"/>
                <a:gd name="connsiteX6" fmla="*/ 2276970 w 3472683"/>
                <a:gd name="connsiteY6" fmla="*/ 278145 h 2339721"/>
                <a:gd name="connsiteX7" fmla="*/ 3472668 w 3472683"/>
                <a:gd name="connsiteY7" fmla="*/ 2339693 h 2339721"/>
                <a:gd name="connsiteX8" fmla="*/ 3472683 w 3472683"/>
                <a:gd name="connsiteY8" fmla="*/ 2339721 h 2339721"/>
                <a:gd name="connsiteX9" fmla="*/ 0 w 3472683"/>
                <a:gd name="connsiteY9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08589 w 3472683"/>
                <a:gd name="connsiteY4" fmla="*/ 195266 h 2339721"/>
                <a:gd name="connsiteX5" fmla="*/ 2276970 w 3472683"/>
                <a:gd name="connsiteY5" fmla="*/ 278145 h 2339721"/>
                <a:gd name="connsiteX6" fmla="*/ 3472668 w 3472683"/>
                <a:gd name="connsiteY6" fmla="*/ 2339693 h 2339721"/>
                <a:gd name="connsiteX7" fmla="*/ 3472683 w 3472683"/>
                <a:gd name="connsiteY7" fmla="*/ 2339721 h 2339721"/>
                <a:gd name="connsiteX8" fmla="*/ 0 w 3472683"/>
                <a:gd name="connsiteY8" fmla="*/ 2339721 h 2339721"/>
                <a:gd name="connsiteX0" fmla="*/ 0 w 3472683"/>
                <a:gd name="connsiteY0" fmla="*/ 2339721 h 2339721"/>
                <a:gd name="connsiteX1" fmla="*/ 31 w 3472683"/>
                <a:gd name="connsiteY1" fmla="*/ 2339664 h 2339721"/>
                <a:gd name="connsiteX2" fmla="*/ 1195714 w 3472683"/>
                <a:gd name="connsiteY2" fmla="*/ 278142 h 2339721"/>
                <a:gd name="connsiteX3" fmla="*/ 1735506 w 3472683"/>
                <a:gd name="connsiteY3" fmla="*/ 0 h 2339721"/>
                <a:gd name="connsiteX4" fmla="*/ 2276970 w 3472683"/>
                <a:gd name="connsiteY4" fmla="*/ 278145 h 2339721"/>
                <a:gd name="connsiteX5" fmla="*/ 3472668 w 3472683"/>
                <a:gd name="connsiteY5" fmla="*/ 2339693 h 2339721"/>
                <a:gd name="connsiteX6" fmla="*/ 3472683 w 3472683"/>
                <a:gd name="connsiteY6" fmla="*/ 2339721 h 2339721"/>
                <a:gd name="connsiteX7" fmla="*/ 0 w 3472683"/>
                <a:gd name="connsiteY7" fmla="*/ 2339721 h 23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2683" h="2339721">
                  <a:moveTo>
                    <a:pt x="0" y="2339721"/>
                  </a:moveTo>
                  <a:cubicBezTo>
                    <a:pt x="10" y="2339702"/>
                    <a:pt x="21" y="2339683"/>
                    <a:pt x="31" y="2339664"/>
                  </a:cubicBezTo>
                  <a:lnTo>
                    <a:pt x="1195714" y="278142"/>
                  </a:lnTo>
                  <a:lnTo>
                    <a:pt x="1735506" y="0"/>
                  </a:lnTo>
                  <a:lnTo>
                    <a:pt x="2276970" y="278145"/>
                  </a:lnTo>
                  <a:lnTo>
                    <a:pt x="3472668" y="2339693"/>
                  </a:lnTo>
                  <a:cubicBezTo>
                    <a:pt x="3472673" y="2339702"/>
                    <a:pt x="3472678" y="2339712"/>
                    <a:pt x="3472683" y="2339721"/>
                  </a:cubicBezTo>
                  <a:lnTo>
                    <a:pt x="0" y="23397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88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AA38D7D-2C9A-426C-A6F9-C0925CD8FBCD}"/>
                </a:ext>
              </a:extLst>
            </p:cNvPr>
            <p:cNvSpPr/>
            <p:nvPr/>
          </p:nvSpPr>
          <p:spPr>
            <a:xfrm>
              <a:off x="1220432" y="1752600"/>
              <a:ext cx="1057952" cy="2907614"/>
            </a:xfrm>
            <a:prstGeom prst="roundRect">
              <a:avLst>
                <a:gd name="adj" fmla="val 50000"/>
              </a:avLst>
            </a:pr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88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96FCA74-BEBD-461C-B40C-C2B623BEF261}"/>
                </a:ext>
              </a:extLst>
            </p:cNvPr>
            <p:cNvSpPr/>
            <p:nvPr/>
          </p:nvSpPr>
          <p:spPr>
            <a:xfrm>
              <a:off x="1960682" y="2259230"/>
              <a:ext cx="317702" cy="1894354"/>
            </a:xfrm>
            <a:custGeom>
              <a:avLst/>
              <a:gdLst>
                <a:gd name="connsiteX0" fmla="*/ 315449 w 317702"/>
                <a:gd name="connsiteY0" fmla="*/ 0 h 1894354"/>
                <a:gd name="connsiteX1" fmla="*/ 317702 w 317702"/>
                <a:gd name="connsiteY1" fmla="*/ 22346 h 1894354"/>
                <a:gd name="connsiteX2" fmla="*/ 317702 w 317702"/>
                <a:gd name="connsiteY2" fmla="*/ 1872008 h 1894354"/>
                <a:gd name="connsiteX3" fmla="*/ 315450 w 317702"/>
                <a:gd name="connsiteY3" fmla="*/ 1894354 h 1894354"/>
                <a:gd name="connsiteX4" fmla="*/ 233221 w 317702"/>
                <a:gd name="connsiteY4" fmla="*/ 1849721 h 1894354"/>
                <a:gd name="connsiteX5" fmla="*/ 0 w 317702"/>
                <a:gd name="connsiteY5" fmla="*/ 1411086 h 1894354"/>
                <a:gd name="connsiteX6" fmla="*/ 0 w 317702"/>
                <a:gd name="connsiteY6" fmla="*/ 483267 h 1894354"/>
                <a:gd name="connsiteX7" fmla="*/ 233221 w 317702"/>
                <a:gd name="connsiteY7" fmla="*/ 44632 h 189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2" h="1894354">
                  <a:moveTo>
                    <a:pt x="315449" y="0"/>
                  </a:moveTo>
                  <a:lnTo>
                    <a:pt x="317702" y="22346"/>
                  </a:lnTo>
                  <a:lnTo>
                    <a:pt x="317702" y="1872008"/>
                  </a:lnTo>
                  <a:lnTo>
                    <a:pt x="315450" y="1894354"/>
                  </a:lnTo>
                  <a:lnTo>
                    <a:pt x="233221" y="1849721"/>
                  </a:lnTo>
                  <a:cubicBezTo>
                    <a:pt x="92512" y="1754660"/>
                    <a:pt x="0" y="1593677"/>
                    <a:pt x="0" y="1411086"/>
                  </a:cubicBezTo>
                  <a:lnTo>
                    <a:pt x="0" y="483267"/>
                  </a:lnTo>
                  <a:cubicBezTo>
                    <a:pt x="0" y="300677"/>
                    <a:pt x="92512" y="139693"/>
                    <a:pt x="233221" y="4463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988" tIns="45494" rIns="90988" bIns="454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8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450259F-81E2-41DF-95AC-64769A08EB99}"/>
                </a:ext>
              </a:extLst>
            </p:cNvPr>
            <p:cNvSpPr/>
            <p:nvPr/>
          </p:nvSpPr>
          <p:spPr>
            <a:xfrm>
              <a:off x="1963105" y="2210059"/>
              <a:ext cx="1057952" cy="1985771"/>
            </a:xfrm>
            <a:prstGeom prst="roundRect">
              <a:avLst>
                <a:gd name="adj" fmla="val 50000"/>
              </a:avLst>
            </a:prstGeom>
            <a:solidFill>
              <a:srgbClr val="BEE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88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AA48C6F-7D20-4C94-A6FF-B6D96D83E5F7}"/>
                </a:ext>
              </a:extLst>
            </p:cNvPr>
            <p:cNvSpPr/>
            <p:nvPr/>
          </p:nvSpPr>
          <p:spPr>
            <a:xfrm>
              <a:off x="2761894" y="2722358"/>
              <a:ext cx="317701" cy="968101"/>
            </a:xfrm>
            <a:custGeom>
              <a:avLst/>
              <a:gdLst>
                <a:gd name="connsiteX0" fmla="*/ 315671 w 317701"/>
                <a:gd name="connsiteY0" fmla="*/ 0 h 968101"/>
                <a:gd name="connsiteX1" fmla="*/ 317701 w 317701"/>
                <a:gd name="connsiteY1" fmla="*/ 20140 h 968101"/>
                <a:gd name="connsiteX2" fmla="*/ 317701 w 317701"/>
                <a:gd name="connsiteY2" fmla="*/ 947959 h 968101"/>
                <a:gd name="connsiteX3" fmla="*/ 315671 w 317701"/>
                <a:gd name="connsiteY3" fmla="*/ 968101 h 968101"/>
                <a:gd name="connsiteX4" fmla="*/ 233221 w 317701"/>
                <a:gd name="connsiteY4" fmla="*/ 923348 h 968101"/>
                <a:gd name="connsiteX5" fmla="*/ 0 w 317701"/>
                <a:gd name="connsiteY5" fmla="*/ 484713 h 968101"/>
                <a:gd name="connsiteX6" fmla="*/ 0 w 317701"/>
                <a:gd name="connsiteY6" fmla="*/ 483387 h 968101"/>
                <a:gd name="connsiteX7" fmla="*/ 233221 w 317701"/>
                <a:gd name="connsiteY7" fmla="*/ 44752 h 96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701" h="968101">
                  <a:moveTo>
                    <a:pt x="315671" y="0"/>
                  </a:moveTo>
                  <a:lnTo>
                    <a:pt x="317701" y="20140"/>
                  </a:lnTo>
                  <a:lnTo>
                    <a:pt x="317701" y="947959"/>
                  </a:lnTo>
                  <a:lnTo>
                    <a:pt x="315671" y="968101"/>
                  </a:lnTo>
                  <a:lnTo>
                    <a:pt x="233221" y="923348"/>
                  </a:lnTo>
                  <a:cubicBezTo>
                    <a:pt x="92512" y="828287"/>
                    <a:pt x="0" y="667304"/>
                    <a:pt x="0" y="484713"/>
                  </a:cubicBezTo>
                  <a:lnTo>
                    <a:pt x="0" y="483387"/>
                  </a:lnTo>
                  <a:cubicBezTo>
                    <a:pt x="0" y="300797"/>
                    <a:pt x="92512" y="139813"/>
                    <a:pt x="233221" y="44752"/>
                  </a:cubicBez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988" tIns="45494" rIns="90988" bIns="454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88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B056723-80D1-440D-895D-8BEC7807B449}"/>
                </a:ext>
              </a:extLst>
            </p:cNvPr>
            <p:cNvSpPr/>
            <p:nvPr/>
          </p:nvSpPr>
          <p:spPr>
            <a:xfrm>
              <a:off x="2822853" y="2676768"/>
              <a:ext cx="1057952" cy="1059278"/>
            </a:xfrm>
            <a:prstGeom prst="roundRect">
              <a:avLst>
                <a:gd name="adj" fmla="val 50000"/>
              </a:avLst>
            </a:prstGeom>
            <a:solidFill>
              <a:srgbClr val="DDF0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88"/>
            </a:p>
          </p:txBody>
        </p:sp>
      </p:grp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7AA0CF5-AC1E-4FAE-A807-305DAAFE2B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0714" y1="49081" x2="40714" y2="49081"/>
                        <a14:foregroundMark x1="42857" y1="42857" x2="42857" y2="42857"/>
                        <a14:foregroundMark x1="41905" y1="38331" x2="41905" y2="38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91" y="1969762"/>
            <a:ext cx="492642" cy="41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38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heme/theme1.xml><?xml version="1.0" encoding="utf-8"?>
<a:theme xmlns:a="http://schemas.openxmlformats.org/drawingml/2006/main" name="1_Office Them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i9_Blue Lime16x9 Widescreen</Template>
  <TotalTime>167</TotalTime>
  <Words>83</Words>
  <Application>Microsoft Macintosh PowerPoint</Application>
  <PresentationFormat>Custom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Open Sans Light</vt:lpstr>
      <vt:lpstr>Open Sans</vt:lpstr>
      <vt:lpstr>Arial</vt:lpstr>
      <vt:lpstr>Century Gothic</vt:lpstr>
      <vt:lpstr>Calibri</vt:lpstr>
      <vt:lpstr>1_Office Theme</vt:lpstr>
      <vt:lpstr> Capstone Project    (Background and Objectives)   CREDIT SCORING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Basics  Numeric Functions and Operators in R </dc:title>
  <cp:lastModifiedBy>Paul Penman</cp:lastModifiedBy>
  <cp:revision>29</cp:revision>
  <dcterms:modified xsi:type="dcterms:W3CDTF">2023-11-28T18:26:54Z</dcterms:modified>
</cp:coreProperties>
</file>