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728" r:id="rId1"/>
  </p:sldMasterIdLst>
  <p:notesMasterIdLst>
    <p:notesMasterId r:id="rId11"/>
  </p:notesMasterIdLst>
  <p:sldIdLst>
    <p:sldId id="274" r:id="rId2"/>
    <p:sldId id="349" r:id="rId3"/>
    <p:sldId id="283" r:id="rId4"/>
    <p:sldId id="351" r:id="rId5"/>
    <p:sldId id="305" r:id="rId6"/>
    <p:sldId id="356" r:id="rId7"/>
    <p:sldId id="357" r:id="rId8"/>
    <p:sldId id="358" r:id="rId9"/>
    <p:sldId id="345" r:id="rId10"/>
  </p:sldIdLst>
  <p:sldSz cx="12131675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Ebrima" panose="02000000000000000000" pitchFamily="2" charset="0"/>
      <p:regular r:id="rId16"/>
      <p:bold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Open Sans Light" panose="020B0306030504020204" pitchFamily="34" charset="0"/>
      <p:regular r:id="rId22"/>
      <p:italic r:id="rId23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0C8B3F-051C-4ACD-B76C-45B995CDDEDB}">
  <a:tblStyle styleId="{FD0C8B3F-051C-4ACD-B76C-45B995CDDEDB}" styleName="Table_0">
    <a:wholeTbl>
      <a:tcTxStyle b="off" i="off">
        <a:font>
          <a:latin typeface="Ebrima"/>
          <a:ea typeface="Ebrima"/>
          <a:cs typeface="Ebrima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F5AD54B-2E56-4ADB-AB98-0DF1CC4A0CF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26"/>
    <p:restoredTop sz="94694"/>
  </p:normalViewPr>
  <p:slideViewPr>
    <p:cSldViewPr snapToGrid="0">
      <p:cViewPr varScale="1">
        <p:scale>
          <a:sx n="94" d="100"/>
          <a:sy n="94" d="100"/>
        </p:scale>
        <p:origin x="224" y="776"/>
      </p:cViewPr>
      <p:guideLst>
        <p:guide orient="horz" pos="2160"/>
        <p:guide pos="38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96875" y="685800"/>
            <a:ext cx="6064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78808-0F9F-4F32-83AA-193B6757D8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078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78808-0F9F-4F32-83AA-193B6757D8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19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7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03AEC-A682-4293-84F7-94DEEB082D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5316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7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03AEC-A682-4293-84F7-94DEEB082D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9863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7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03AEC-A682-4293-84F7-94DEEB082D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152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7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03AEC-A682-4293-84F7-94DEEB082D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901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7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03AEC-A682-4293-84F7-94DEEB082D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696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876" y="2130427"/>
            <a:ext cx="10311924" cy="1470025"/>
          </a:xfrm>
        </p:spPr>
        <p:txBody>
          <a:bodyPr>
            <a:normAutofit/>
          </a:bodyPr>
          <a:lstStyle>
            <a:lvl1pPr>
              <a:defRPr sz="358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9751" y="3886200"/>
            <a:ext cx="849217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6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3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19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6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2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39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46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2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9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194"/>
              </a:spcBef>
              <a:defRPr/>
            </a:lvl1pPr>
            <a:lvl2pPr>
              <a:spcBef>
                <a:spcPts val="1194"/>
              </a:spcBef>
              <a:defRPr/>
            </a:lvl2pPr>
            <a:lvl3pPr>
              <a:spcBef>
                <a:spcPts val="1194"/>
              </a:spcBef>
              <a:defRPr/>
            </a:lvl3pPr>
            <a:lvl4pPr>
              <a:spcBef>
                <a:spcPts val="1194"/>
              </a:spcBef>
              <a:defRPr/>
            </a:lvl4pPr>
            <a:lvl5pPr>
              <a:spcBef>
                <a:spcPts val="1194"/>
              </a:spcBef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0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876" y="1452421"/>
            <a:ext cx="10311924" cy="4627563"/>
          </a:xfrm>
        </p:spPr>
        <p:txBody>
          <a:bodyPr/>
          <a:lstStyle>
            <a:lvl1pPr>
              <a:spcBef>
                <a:spcPts val="1194"/>
              </a:spcBef>
              <a:defRPr/>
            </a:lvl1pPr>
            <a:lvl2pPr>
              <a:spcBef>
                <a:spcPts val="1194"/>
              </a:spcBef>
              <a:defRPr/>
            </a:lvl2pPr>
            <a:lvl3pPr>
              <a:spcBef>
                <a:spcPts val="1194"/>
              </a:spcBef>
              <a:defRPr/>
            </a:lvl3pPr>
            <a:lvl4pPr>
              <a:spcBef>
                <a:spcPts val="1194"/>
              </a:spcBef>
              <a:defRPr/>
            </a:lvl4pPr>
            <a:lvl5pPr>
              <a:spcBef>
                <a:spcPts val="1194"/>
              </a:spcBef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09876" y="933450"/>
            <a:ext cx="10311924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791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3889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1194"/>
              </a:spcBef>
              <a:buNone/>
              <a:defRPr sz="1592"/>
            </a:lvl1pPr>
            <a:lvl2pPr marL="227474" indent="-227474">
              <a:spcBef>
                <a:spcPts val="1194"/>
              </a:spcBef>
              <a:buFont typeface="Arial" panose="020B0604020202020204" pitchFamily="34" charset="0"/>
              <a:buChar char="•"/>
              <a:defRPr sz="1592"/>
            </a:lvl2pPr>
            <a:lvl3pPr marL="473905" indent="-246431">
              <a:spcBef>
                <a:spcPts val="1194"/>
              </a:spcBef>
              <a:buFont typeface="Open Sans Light" panose="020B0306030504020204" pitchFamily="34" charset="0"/>
              <a:buChar char="–"/>
              <a:defRPr sz="1592"/>
            </a:lvl3pPr>
            <a:lvl4pPr marL="682423" indent="-227474">
              <a:spcBef>
                <a:spcPts val="1194"/>
              </a:spcBef>
              <a:buFont typeface="Arial" panose="020B0604020202020204" pitchFamily="34" charset="0"/>
              <a:buChar char="•"/>
              <a:defRPr sz="1592"/>
            </a:lvl4pPr>
            <a:lvl5pPr marL="909897" indent="-227474">
              <a:spcBef>
                <a:spcPts val="1194"/>
              </a:spcBef>
              <a:buFont typeface="Open Sans Light" panose="020B0306030504020204" pitchFamily="34" charset="0"/>
              <a:buChar char="–"/>
              <a:defRPr sz="1592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2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9876" y="279962"/>
            <a:ext cx="10311924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876" y="1219201"/>
            <a:ext cx="10311924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4638D1-BA08-1795-18AA-42C0ABA4B0D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487842" y="6297525"/>
            <a:ext cx="1467916" cy="34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5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</p:sldLayoutIdLst>
  <p:hf sldNum="0" hdr="0" ftr="0" dt="0"/>
  <p:txStyles>
    <p:titleStyle>
      <a:lvl1pPr algn="ctr" defTabSz="1213196" rtl="0" eaLnBrk="1" latinLnBrk="0" hangingPunct="1">
        <a:lnSpc>
          <a:spcPct val="86000"/>
        </a:lnSpc>
        <a:spcBef>
          <a:spcPct val="0"/>
        </a:spcBef>
        <a:buNone/>
        <a:defRPr sz="2786" kern="800" spc="-53" baseline="0">
          <a:solidFill>
            <a:schemeClr val="accent1"/>
          </a:solidFill>
          <a:latin typeface="Open Sans Light" panose="020B0306030504020204" pitchFamily="34" charset="0"/>
          <a:ea typeface="+mj-ea"/>
          <a:cs typeface="+mj-cs"/>
        </a:defRPr>
      </a:lvl1pPr>
    </p:titleStyle>
    <p:bodyStyle>
      <a:lvl1pPr marL="227474" indent="-227474" algn="l" defTabSz="1213196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99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7055" indent="-229582" algn="l" defTabSz="1213196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592" kern="800">
          <a:solidFill>
            <a:schemeClr val="tx1"/>
          </a:solidFill>
          <a:latin typeface="+mn-lt"/>
          <a:ea typeface="+mn-ea"/>
          <a:cs typeface="+mn-cs"/>
        </a:defRPr>
      </a:lvl2pPr>
      <a:lvl3pPr marL="684529" indent="-227474" algn="l" defTabSz="1213196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92" kern="800">
          <a:solidFill>
            <a:schemeClr val="tx1"/>
          </a:solidFill>
          <a:latin typeface="+mn-lt"/>
          <a:ea typeface="+mn-ea"/>
          <a:cs typeface="+mn-cs"/>
        </a:defRPr>
      </a:lvl3pPr>
      <a:lvl4pPr marL="912003" indent="-227474" algn="l" defTabSz="1213196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592" kern="800">
          <a:solidFill>
            <a:schemeClr val="tx1"/>
          </a:solidFill>
          <a:latin typeface="+mn-lt"/>
          <a:ea typeface="+mn-ea"/>
          <a:cs typeface="+mn-cs"/>
        </a:defRPr>
      </a:lvl4pPr>
      <a:lvl5pPr marL="1139478" indent="-227474" algn="l" defTabSz="1213196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592" kern="800">
          <a:solidFill>
            <a:schemeClr val="tx1"/>
          </a:solidFill>
          <a:latin typeface="+mn-lt"/>
          <a:ea typeface="+mn-ea"/>
          <a:cs typeface="+mn-cs"/>
        </a:defRPr>
      </a:lvl5pPr>
      <a:lvl6pPr marL="3336288" indent="-303299" algn="l" defTabSz="121319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54" kern="1200">
          <a:solidFill>
            <a:schemeClr val="tx1"/>
          </a:solidFill>
          <a:latin typeface="+mn-lt"/>
          <a:ea typeface="+mn-ea"/>
          <a:cs typeface="+mn-cs"/>
        </a:defRPr>
      </a:lvl6pPr>
      <a:lvl7pPr marL="3942886" indent="-303299" algn="l" defTabSz="121319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54" kern="1200">
          <a:solidFill>
            <a:schemeClr val="tx1"/>
          </a:solidFill>
          <a:latin typeface="+mn-lt"/>
          <a:ea typeface="+mn-ea"/>
          <a:cs typeface="+mn-cs"/>
        </a:defRPr>
      </a:lvl7pPr>
      <a:lvl8pPr marL="4549484" indent="-303299" algn="l" defTabSz="121319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54" kern="1200">
          <a:solidFill>
            <a:schemeClr val="tx1"/>
          </a:solidFill>
          <a:latin typeface="+mn-lt"/>
          <a:ea typeface="+mn-ea"/>
          <a:cs typeface="+mn-cs"/>
        </a:defRPr>
      </a:lvl8pPr>
      <a:lvl9pPr marL="5156081" indent="-303299" algn="l" defTabSz="121319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3196" rtl="0" eaLnBrk="1" latinLnBrk="0" hangingPunct="1">
        <a:defRPr sz="2388" kern="1200">
          <a:solidFill>
            <a:schemeClr val="tx1"/>
          </a:solidFill>
          <a:latin typeface="+mn-lt"/>
          <a:ea typeface="+mn-ea"/>
          <a:cs typeface="+mn-cs"/>
        </a:defRPr>
      </a:lvl1pPr>
      <a:lvl2pPr marL="606598" algn="l" defTabSz="1213196" rtl="0" eaLnBrk="1" latinLnBrk="0" hangingPunct="1">
        <a:defRPr sz="2388" kern="1200">
          <a:solidFill>
            <a:schemeClr val="tx1"/>
          </a:solidFill>
          <a:latin typeface="+mn-lt"/>
          <a:ea typeface="+mn-ea"/>
          <a:cs typeface="+mn-cs"/>
        </a:defRPr>
      </a:lvl2pPr>
      <a:lvl3pPr marL="1213196" algn="l" defTabSz="1213196" rtl="0" eaLnBrk="1" latinLnBrk="0" hangingPunct="1">
        <a:defRPr sz="2388" kern="1200">
          <a:solidFill>
            <a:schemeClr val="tx1"/>
          </a:solidFill>
          <a:latin typeface="+mn-lt"/>
          <a:ea typeface="+mn-ea"/>
          <a:cs typeface="+mn-cs"/>
        </a:defRPr>
      </a:lvl3pPr>
      <a:lvl4pPr marL="1819793" algn="l" defTabSz="1213196" rtl="0" eaLnBrk="1" latinLnBrk="0" hangingPunct="1">
        <a:defRPr sz="2388" kern="1200">
          <a:solidFill>
            <a:schemeClr val="tx1"/>
          </a:solidFill>
          <a:latin typeface="+mn-lt"/>
          <a:ea typeface="+mn-ea"/>
          <a:cs typeface="+mn-cs"/>
        </a:defRPr>
      </a:lvl4pPr>
      <a:lvl5pPr marL="2426391" algn="l" defTabSz="1213196" rtl="0" eaLnBrk="1" latinLnBrk="0" hangingPunct="1">
        <a:defRPr sz="2388" kern="1200">
          <a:solidFill>
            <a:schemeClr val="tx1"/>
          </a:solidFill>
          <a:latin typeface="+mn-lt"/>
          <a:ea typeface="+mn-ea"/>
          <a:cs typeface="+mn-cs"/>
        </a:defRPr>
      </a:lvl5pPr>
      <a:lvl6pPr marL="3032989" algn="l" defTabSz="1213196" rtl="0" eaLnBrk="1" latinLnBrk="0" hangingPunct="1">
        <a:defRPr sz="2388" kern="1200">
          <a:solidFill>
            <a:schemeClr val="tx1"/>
          </a:solidFill>
          <a:latin typeface="+mn-lt"/>
          <a:ea typeface="+mn-ea"/>
          <a:cs typeface="+mn-cs"/>
        </a:defRPr>
      </a:lvl6pPr>
      <a:lvl7pPr marL="3639587" algn="l" defTabSz="1213196" rtl="0" eaLnBrk="1" latinLnBrk="0" hangingPunct="1">
        <a:defRPr sz="2388" kern="1200">
          <a:solidFill>
            <a:schemeClr val="tx1"/>
          </a:solidFill>
          <a:latin typeface="+mn-lt"/>
          <a:ea typeface="+mn-ea"/>
          <a:cs typeface="+mn-cs"/>
        </a:defRPr>
      </a:lvl7pPr>
      <a:lvl8pPr marL="4246184" algn="l" defTabSz="1213196" rtl="0" eaLnBrk="1" latinLnBrk="0" hangingPunct="1">
        <a:defRPr sz="2388" kern="1200">
          <a:solidFill>
            <a:schemeClr val="tx1"/>
          </a:solidFill>
          <a:latin typeface="+mn-lt"/>
          <a:ea typeface="+mn-ea"/>
          <a:cs typeface="+mn-cs"/>
        </a:defRPr>
      </a:lvl8pPr>
      <a:lvl9pPr marL="4852782" algn="l" defTabSz="1213196" rtl="0" eaLnBrk="1" latinLnBrk="0" hangingPunct="1">
        <a:defRPr sz="23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3A4E81-4A2D-044E-8148-0904898C6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n-US" sz="32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</a:br>
            <a:r>
              <a:rPr lang="en-IN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Capstone Project  </a:t>
            </a:r>
            <a:br>
              <a:rPr lang="en-IN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IN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IN" sz="32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en-IN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Background and Objectives) </a:t>
            </a:r>
            <a:br>
              <a:rPr lang="en-IN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HR Analytics: To develop scientific method of understanding factors that lead to Attrition in an organization</a:t>
            </a:r>
            <a:b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</a:br>
            <a:b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</a:b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</a:t>
            </a: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97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A1576-6C21-4CF0-BD16-55B8C4918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lang="es-ES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E7636A-7054-45E5-98A3-39B9C169EB30}"/>
              </a:ext>
            </a:extLst>
          </p:cNvPr>
          <p:cNvSpPr txBox="1">
            <a:spLocks/>
          </p:cNvSpPr>
          <p:nvPr/>
        </p:nvSpPr>
        <p:spPr bwMode="auto">
          <a:xfrm>
            <a:off x="1951037" y="207458"/>
            <a:ext cx="8229600" cy="78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2900" b="1" kern="0" dirty="0">
                <a:solidFill>
                  <a:schemeClr val="accent1"/>
                </a:solidFill>
                <a:latin typeface="+mj-lt"/>
              </a:rPr>
              <a:t>Background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2A9406-9BA3-412F-8608-6B7B21721E54}"/>
              </a:ext>
            </a:extLst>
          </p:cNvPr>
          <p:cNvSpPr/>
          <p:nvPr/>
        </p:nvSpPr>
        <p:spPr>
          <a:xfrm>
            <a:off x="2384560" y="4715932"/>
            <a:ext cx="63054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company wants to understand what parameters impact the attrition in the organization and how can they make the work place a more conducive environment</a:t>
            </a:r>
          </a:p>
          <a:p>
            <a:pPr fontAlgn="base">
              <a:spcAft>
                <a:spcPct val="0"/>
              </a:spcAft>
            </a:pPr>
            <a:endParaRPr lang="en-US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fontAlgn="base">
              <a:spcAft>
                <a:spcPct val="0"/>
              </a:spcAft>
            </a:pPr>
            <a:endParaRPr lang="en-US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620B366-FB15-4876-90AF-A434734C4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5" r="2221"/>
          <a:stretch/>
        </p:blipFill>
        <p:spPr>
          <a:xfrm>
            <a:off x="8088011" y="207458"/>
            <a:ext cx="4185251" cy="28956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AD2C6EE-5825-31DB-AD56-60F2771578C0}"/>
              </a:ext>
            </a:extLst>
          </p:cNvPr>
          <p:cNvSpPr/>
          <p:nvPr/>
        </p:nvSpPr>
        <p:spPr>
          <a:xfrm>
            <a:off x="1634742" y="1295401"/>
            <a:ext cx="780509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spcAft>
                <a:spcPct val="0"/>
              </a:spcAft>
              <a:buAutoNum type="arabicPeriod"/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 </a:t>
            </a:r>
          </a:p>
          <a:p>
            <a:pPr fontAlgn="base">
              <a:spcAft>
                <a:spcPct val="0"/>
              </a:spcAft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healthcare R&amp;D organization </a:t>
            </a:r>
          </a:p>
          <a:p>
            <a:pPr fontAlgn="base">
              <a:spcAft>
                <a:spcPct val="0"/>
              </a:spcAft>
            </a:pPr>
            <a:endParaRPr lang="en-US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 fontAlgn="base">
              <a:spcAft>
                <a:spcPct val="0"/>
              </a:spcAft>
              <a:buFont typeface="+mj-lt"/>
              <a:buAutoNum type="arabicPeriod" startAt="2"/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fontAlgn="base">
              <a:spcAft>
                <a:spcPct val="0"/>
              </a:spcAft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company 1470 employees . Over the last year , The HR team has collected and consolidated information through various sources ( like survey , appraisal report, salary structure  etc. ) about each employee </a:t>
            </a:r>
          </a:p>
          <a:p>
            <a:pPr fontAlgn="base">
              <a:spcAft>
                <a:spcPct val="0"/>
              </a:spcAft>
            </a:pPr>
            <a:endParaRPr lang="en-US" sz="16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76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BBF1D24-B7A1-4395-961C-C2199D7D7C20}"/>
              </a:ext>
            </a:extLst>
          </p:cNvPr>
          <p:cNvSpPr txBox="1">
            <a:spLocks/>
          </p:cNvSpPr>
          <p:nvPr/>
        </p:nvSpPr>
        <p:spPr bwMode="auto">
          <a:xfrm>
            <a:off x="1951037" y="207458"/>
            <a:ext cx="8229600" cy="78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900" b="1" ker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dirty="0"/>
              <a:t>Background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7F46DCCB-0BE6-4E22-B5B9-299BF8DA4AE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570037" y="3429001"/>
            <a:ext cx="5294668" cy="47329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fontAlgn="base">
              <a:lnSpc>
                <a:spcPct val="100000"/>
              </a:lnSpc>
              <a:spcAft>
                <a:spcPct val="0"/>
              </a:spcAft>
              <a:buFont typeface="+mj-lt"/>
              <a:buAutoNum type="arabicPeriod" startAt="3"/>
            </a:pPr>
            <a:endParaRPr lang="en-US" sz="1800" b="1" kern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7218-D7E3-45AD-9C1A-949990A60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037" y="1385440"/>
            <a:ext cx="8839200" cy="4525963"/>
          </a:xfrm>
        </p:spPr>
        <p:txBody>
          <a:bodyPr>
            <a:normAutofit/>
          </a:bodyPr>
          <a:lstStyle/>
          <a:p>
            <a:pPr marL="228600" indent="-228600" fontAlgn="base">
              <a:spcAft>
                <a:spcPct val="0"/>
              </a:spcAft>
              <a:buFont typeface="+mj-lt"/>
              <a:buAutoNum type="arabicPeriod" startAt="3"/>
            </a:pPr>
            <a:r>
              <a:rPr lang="en-US" sz="2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Objective </a:t>
            </a:r>
          </a:p>
          <a:p>
            <a:pPr marL="400050" lvl="1" indent="0" fontAlgn="base">
              <a:spcAft>
                <a:spcPct val="0"/>
              </a:spcAft>
              <a:buNone/>
            </a:pPr>
            <a:endParaRPr lang="en-US" sz="24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85800" lvl="1" fontAlgn="base">
              <a:spcAft>
                <a:spcPct val="0"/>
              </a:spcAft>
            </a:pPr>
            <a:r>
              <a:rPr lang="en-US" sz="2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analyze attrition and correlate with other factors</a:t>
            </a:r>
          </a:p>
          <a:p>
            <a:pPr marL="685800" lvl="1" fontAlgn="base">
              <a:spcAft>
                <a:spcPct val="0"/>
              </a:spcAft>
            </a:pPr>
            <a:r>
              <a:rPr lang="en-US" sz="2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develop employee attrition model</a:t>
            </a:r>
          </a:p>
          <a:p>
            <a:pPr marL="685800" lvl="1" fontAlgn="base">
              <a:spcAft>
                <a:spcPct val="0"/>
              </a:spcAft>
            </a:pPr>
            <a:r>
              <a:rPr lang="en-US" sz="2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analyze employee sentiments</a:t>
            </a:r>
          </a:p>
          <a:p>
            <a:pPr marL="400050" lvl="1" indent="0" fontAlgn="base">
              <a:spcAft>
                <a:spcPct val="0"/>
              </a:spcAft>
              <a:buNone/>
            </a:pP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5" name="Content Placeholder 16">
            <a:extLst>
              <a:ext uri="{FF2B5EF4-FFF2-40B4-BE49-F238E27FC236}">
                <a16:creationId xmlns:a16="http://schemas.microsoft.com/office/drawing/2014/main" id="{74FA563E-8F02-4D39-BC3B-9A86207560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5" r="2221"/>
          <a:stretch/>
        </p:blipFill>
        <p:spPr>
          <a:xfrm>
            <a:off x="6452586" y="3962401"/>
            <a:ext cx="4185251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2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BBF1D24-B7A1-4395-961C-C2199D7D7C20}"/>
              </a:ext>
            </a:extLst>
          </p:cNvPr>
          <p:cNvSpPr txBox="1">
            <a:spLocks/>
          </p:cNvSpPr>
          <p:nvPr/>
        </p:nvSpPr>
        <p:spPr bwMode="auto">
          <a:xfrm>
            <a:off x="1951037" y="207458"/>
            <a:ext cx="8229600" cy="78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2900" b="1" kern="0" dirty="0">
                <a:solidFill>
                  <a:schemeClr val="accent1"/>
                </a:solidFill>
                <a:latin typeface="+mj-lt"/>
              </a:rPr>
              <a:t>Background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6855EE-3E97-4E89-997D-B24D19F54E16}"/>
              </a:ext>
            </a:extLst>
          </p:cNvPr>
          <p:cNvSpPr txBox="1"/>
          <p:nvPr/>
        </p:nvSpPr>
        <p:spPr>
          <a:xfrm>
            <a:off x="1570037" y="1573909"/>
            <a:ext cx="9067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 Data </a:t>
            </a:r>
          </a:p>
          <a:p>
            <a:pPr fontAlgn="base">
              <a:spcAft>
                <a:spcPct val="0"/>
              </a:spcAft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fontAlgn="base">
              <a:spcAft>
                <a:spcPct val="0"/>
              </a:spcAft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data used for the same is the employee data as on 31</a:t>
            </a:r>
            <a:r>
              <a:rPr lang="en-US" b="1" kern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Dec ’2022  </a:t>
            </a:r>
          </a:p>
          <a:p>
            <a:pPr fontAlgn="base">
              <a:spcAft>
                <a:spcPct val="0"/>
              </a:spcAft>
            </a:pPr>
            <a:endParaRPr lang="en-US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fontAlgn="base">
              <a:spcAft>
                <a:spcPct val="0"/>
              </a:spcAft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data available is the following :</a:t>
            </a:r>
          </a:p>
          <a:p>
            <a:pPr marL="342900" indent="-342900" fontAlgn="base">
              <a:spcAft>
                <a:spcPct val="0"/>
              </a:spcAft>
              <a:buAutoNum type="arabicPeriod"/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Employee Attrition </a:t>
            </a:r>
          </a:p>
          <a:p>
            <a:pPr marL="342900" indent="-342900" fontAlgn="base">
              <a:spcAft>
                <a:spcPct val="0"/>
              </a:spcAft>
              <a:buAutoNum type="arabicPeriod"/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Employee Demographics </a:t>
            </a:r>
          </a:p>
          <a:p>
            <a:pPr marL="342900" indent="-342900" fontAlgn="base">
              <a:spcAft>
                <a:spcPct val="0"/>
              </a:spcAft>
              <a:buAutoNum type="arabicPeriod"/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Employee Income </a:t>
            </a:r>
          </a:p>
          <a:p>
            <a:pPr marL="342900" indent="-342900" fontAlgn="base">
              <a:spcAft>
                <a:spcPct val="0"/>
              </a:spcAft>
              <a:buAutoNum type="arabicPeriod"/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Employee Job details </a:t>
            </a:r>
          </a:p>
          <a:p>
            <a:pPr marL="342900" indent="-342900" fontAlgn="base">
              <a:spcAft>
                <a:spcPct val="0"/>
              </a:spcAft>
              <a:buAutoNum type="arabicPeriod"/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Exit Interview Responses </a:t>
            </a:r>
          </a:p>
          <a:p>
            <a:endParaRPr lang="en-IN" dirty="0"/>
          </a:p>
        </p:txBody>
      </p:sp>
      <p:pic>
        <p:nvPicPr>
          <p:cNvPr id="15" name="Content Placeholder 16">
            <a:extLst>
              <a:ext uri="{FF2B5EF4-FFF2-40B4-BE49-F238E27FC236}">
                <a16:creationId xmlns:a16="http://schemas.microsoft.com/office/drawing/2014/main" id="{F0B86920-EFE3-4604-8FD6-7D95A4A2D1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5" r="2221"/>
          <a:stretch/>
        </p:blipFill>
        <p:spPr>
          <a:xfrm>
            <a:off x="6452586" y="3962401"/>
            <a:ext cx="4185251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2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51037" y="271236"/>
            <a:ext cx="8229600" cy="810805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IN" sz="2900" kern="0" dirty="0"/>
              <a:t>Data : Employee Attrition</a:t>
            </a:r>
            <a:endParaRPr lang="en-US" sz="2900" kern="0" dirty="0"/>
          </a:p>
        </p:txBody>
      </p:sp>
      <p:grpSp>
        <p:nvGrpSpPr>
          <p:cNvPr id="4" name="Group 3"/>
          <p:cNvGrpSpPr/>
          <p:nvPr/>
        </p:nvGrpSpPr>
        <p:grpSpPr>
          <a:xfrm>
            <a:off x="1738850" y="1371601"/>
            <a:ext cx="8822787" cy="1066800"/>
            <a:chOff x="762000" y="2322459"/>
            <a:chExt cx="7315200" cy="1287523"/>
          </a:xfrm>
        </p:grpSpPr>
        <p:sp>
          <p:nvSpPr>
            <p:cNvPr id="6" name="Freeform 5"/>
            <p:cNvSpPr/>
            <p:nvPr/>
          </p:nvSpPr>
          <p:spPr>
            <a:xfrm>
              <a:off x="762000" y="2575679"/>
              <a:ext cx="7315200" cy="1034303"/>
            </a:xfrm>
            <a:custGeom>
              <a:avLst/>
              <a:gdLst>
                <a:gd name="connsiteX0" fmla="*/ 0 w 7315200"/>
                <a:gd name="connsiteY0" fmla="*/ 0 h 750269"/>
                <a:gd name="connsiteX1" fmla="*/ 7315200 w 7315200"/>
                <a:gd name="connsiteY1" fmla="*/ 0 h 750269"/>
                <a:gd name="connsiteX2" fmla="*/ 7315200 w 7315200"/>
                <a:gd name="connsiteY2" fmla="*/ 750269 h 750269"/>
                <a:gd name="connsiteX3" fmla="*/ 0 w 7315200"/>
                <a:gd name="connsiteY3" fmla="*/ 750269 h 750269"/>
                <a:gd name="connsiteX4" fmla="*/ 0 w 7315200"/>
                <a:gd name="connsiteY4" fmla="*/ 0 h 75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5200" h="750269">
                  <a:moveTo>
                    <a:pt x="0" y="0"/>
                  </a:moveTo>
                  <a:lnTo>
                    <a:pt x="7315200" y="0"/>
                  </a:lnTo>
                  <a:lnTo>
                    <a:pt x="7315200" y="750269"/>
                  </a:lnTo>
                  <a:lnTo>
                    <a:pt x="0" y="7502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7741" tIns="249936" rIns="567741" bIns="113792" numCol="1" spcCol="1270" anchor="t" anchorCtr="0">
              <a:noAutofit/>
            </a:bodyPr>
            <a:lstStyle/>
            <a:p>
              <a:pPr lvl="0">
                <a:defRPr/>
              </a:pP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This data is mainly to understand whether the Employee has resigned or not anytime in the year 2022</a:t>
              </a:r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1127760" y="2322459"/>
              <a:ext cx="1846553" cy="420742"/>
            </a:xfrm>
            <a:custGeom>
              <a:avLst/>
              <a:gdLst>
                <a:gd name="connsiteX0" fmla="*/ 0 w 1846553"/>
                <a:gd name="connsiteY0" fmla="*/ 70125 h 420742"/>
                <a:gd name="connsiteX1" fmla="*/ 70125 w 1846553"/>
                <a:gd name="connsiteY1" fmla="*/ 0 h 420742"/>
                <a:gd name="connsiteX2" fmla="*/ 1776428 w 1846553"/>
                <a:gd name="connsiteY2" fmla="*/ 0 h 420742"/>
                <a:gd name="connsiteX3" fmla="*/ 1846553 w 1846553"/>
                <a:gd name="connsiteY3" fmla="*/ 70125 h 420742"/>
                <a:gd name="connsiteX4" fmla="*/ 1846553 w 1846553"/>
                <a:gd name="connsiteY4" fmla="*/ 350617 h 420742"/>
                <a:gd name="connsiteX5" fmla="*/ 1776428 w 1846553"/>
                <a:gd name="connsiteY5" fmla="*/ 420742 h 420742"/>
                <a:gd name="connsiteX6" fmla="*/ 70125 w 1846553"/>
                <a:gd name="connsiteY6" fmla="*/ 420742 h 420742"/>
                <a:gd name="connsiteX7" fmla="*/ 0 w 1846553"/>
                <a:gd name="connsiteY7" fmla="*/ 350617 h 420742"/>
                <a:gd name="connsiteX8" fmla="*/ 0 w 1846553"/>
                <a:gd name="connsiteY8" fmla="*/ 70125 h 42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6553" h="420742">
                  <a:moveTo>
                    <a:pt x="0" y="70125"/>
                  </a:moveTo>
                  <a:cubicBezTo>
                    <a:pt x="0" y="31396"/>
                    <a:pt x="31396" y="0"/>
                    <a:pt x="70125" y="0"/>
                  </a:cubicBezTo>
                  <a:lnTo>
                    <a:pt x="1776428" y="0"/>
                  </a:lnTo>
                  <a:cubicBezTo>
                    <a:pt x="1815157" y="0"/>
                    <a:pt x="1846553" y="31396"/>
                    <a:pt x="1846553" y="70125"/>
                  </a:cubicBezTo>
                  <a:lnTo>
                    <a:pt x="1846553" y="350617"/>
                  </a:lnTo>
                  <a:cubicBezTo>
                    <a:pt x="1846553" y="389346"/>
                    <a:pt x="1815157" y="420742"/>
                    <a:pt x="1776428" y="420742"/>
                  </a:cubicBezTo>
                  <a:lnTo>
                    <a:pt x="70125" y="420742"/>
                  </a:lnTo>
                  <a:cubicBezTo>
                    <a:pt x="31396" y="420742"/>
                    <a:pt x="0" y="389346"/>
                    <a:pt x="0" y="350617"/>
                  </a:cubicBezTo>
                  <a:lnTo>
                    <a:pt x="0" y="701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4087" tIns="20539" rIns="214087" bIns="20539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600" b="1" dirty="0">
                  <a:solidFill>
                    <a:prstClr val="white"/>
                  </a:solidFill>
                  <a:latin typeface="Ebrima"/>
                  <a:cs typeface="Arial"/>
                </a:rPr>
                <a:t>Content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>
              <a:defRPr/>
            </a:pPr>
            <a:fld id="{B6F15528-21DE-4FAA-801E-634DDDAF4B2B}" type="slidenum">
              <a:rPr lang="en-US" smtClean="0"/>
              <a:pPr/>
              <a:t>5</a:t>
            </a:fld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  <a:latin typeface="Ebrima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3F5A0D-FD5D-438C-901C-DD48C33AD2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62" t="754" r="2326"/>
          <a:stretch/>
        </p:blipFill>
        <p:spPr>
          <a:xfrm>
            <a:off x="2903537" y="2667001"/>
            <a:ext cx="6324600" cy="37687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9C3482A-B5A3-494D-A8C6-840448DFA0E7}"/>
              </a:ext>
            </a:extLst>
          </p:cNvPr>
          <p:cNvGraphicFramePr>
            <a:graphicFrameLocks noGrp="1"/>
          </p:cNvGraphicFramePr>
          <p:nvPr/>
        </p:nvGraphicFramePr>
        <p:xfrm>
          <a:off x="2179988" y="5381043"/>
          <a:ext cx="8153400" cy="1340432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621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8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8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89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93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Columns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Description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Measurement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Possible values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9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EmpID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Employee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numeric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9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Attrition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whether he has resigned anytime in the year ‘19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Factor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Yes, No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9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Department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Department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Factor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Sales , HR , R&amp;D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21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51037" y="271236"/>
            <a:ext cx="8229600" cy="810805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IN" sz="2900" kern="0" dirty="0"/>
              <a:t>Data : Employee Demographics</a:t>
            </a:r>
            <a:endParaRPr lang="en-US" sz="2900" kern="0" dirty="0"/>
          </a:p>
        </p:txBody>
      </p:sp>
      <p:grpSp>
        <p:nvGrpSpPr>
          <p:cNvPr id="4" name="Group 3"/>
          <p:cNvGrpSpPr/>
          <p:nvPr/>
        </p:nvGrpSpPr>
        <p:grpSpPr>
          <a:xfrm>
            <a:off x="1738850" y="1371601"/>
            <a:ext cx="8822787" cy="810806"/>
            <a:chOff x="762000" y="2322459"/>
            <a:chExt cx="7315200" cy="1064025"/>
          </a:xfrm>
        </p:grpSpPr>
        <p:sp>
          <p:nvSpPr>
            <p:cNvPr id="6" name="Freeform 5"/>
            <p:cNvSpPr/>
            <p:nvPr/>
          </p:nvSpPr>
          <p:spPr>
            <a:xfrm>
              <a:off x="762000" y="2575679"/>
              <a:ext cx="7315200" cy="810805"/>
            </a:xfrm>
            <a:custGeom>
              <a:avLst/>
              <a:gdLst>
                <a:gd name="connsiteX0" fmla="*/ 0 w 7315200"/>
                <a:gd name="connsiteY0" fmla="*/ 0 h 750269"/>
                <a:gd name="connsiteX1" fmla="*/ 7315200 w 7315200"/>
                <a:gd name="connsiteY1" fmla="*/ 0 h 750269"/>
                <a:gd name="connsiteX2" fmla="*/ 7315200 w 7315200"/>
                <a:gd name="connsiteY2" fmla="*/ 750269 h 750269"/>
                <a:gd name="connsiteX3" fmla="*/ 0 w 7315200"/>
                <a:gd name="connsiteY3" fmla="*/ 750269 h 750269"/>
                <a:gd name="connsiteX4" fmla="*/ 0 w 7315200"/>
                <a:gd name="connsiteY4" fmla="*/ 0 h 75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5200" h="750269">
                  <a:moveTo>
                    <a:pt x="0" y="0"/>
                  </a:moveTo>
                  <a:lnTo>
                    <a:pt x="7315200" y="0"/>
                  </a:lnTo>
                  <a:lnTo>
                    <a:pt x="7315200" y="750269"/>
                  </a:lnTo>
                  <a:lnTo>
                    <a:pt x="0" y="7502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7741" tIns="249936" rIns="567741" bIns="113792" numCol="1" spcCol="1270" anchor="t" anchorCtr="0">
              <a:noAutofit/>
            </a:bodyPr>
            <a:lstStyle/>
            <a:p>
              <a:pPr lvl="0">
                <a:defRPr/>
              </a:pP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This data is mainly about the demographic factors of the employee</a:t>
              </a:r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1127760" y="2322459"/>
              <a:ext cx="1846553" cy="420742"/>
            </a:xfrm>
            <a:custGeom>
              <a:avLst/>
              <a:gdLst>
                <a:gd name="connsiteX0" fmla="*/ 0 w 1846553"/>
                <a:gd name="connsiteY0" fmla="*/ 70125 h 420742"/>
                <a:gd name="connsiteX1" fmla="*/ 70125 w 1846553"/>
                <a:gd name="connsiteY1" fmla="*/ 0 h 420742"/>
                <a:gd name="connsiteX2" fmla="*/ 1776428 w 1846553"/>
                <a:gd name="connsiteY2" fmla="*/ 0 h 420742"/>
                <a:gd name="connsiteX3" fmla="*/ 1846553 w 1846553"/>
                <a:gd name="connsiteY3" fmla="*/ 70125 h 420742"/>
                <a:gd name="connsiteX4" fmla="*/ 1846553 w 1846553"/>
                <a:gd name="connsiteY4" fmla="*/ 350617 h 420742"/>
                <a:gd name="connsiteX5" fmla="*/ 1776428 w 1846553"/>
                <a:gd name="connsiteY5" fmla="*/ 420742 h 420742"/>
                <a:gd name="connsiteX6" fmla="*/ 70125 w 1846553"/>
                <a:gd name="connsiteY6" fmla="*/ 420742 h 420742"/>
                <a:gd name="connsiteX7" fmla="*/ 0 w 1846553"/>
                <a:gd name="connsiteY7" fmla="*/ 350617 h 420742"/>
                <a:gd name="connsiteX8" fmla="*/ 0 w 1846553"/>
                <a:gd name="connsiteY8" fmla="*/ 70125 h 42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6553" h="420742">
                  <a:moveTo>
                    <a:pt x="0" y="70125"/>
                  </a:moveTo>
                  <a:cubicBezTo>
                    <a:pt x="0" y="31396"/>
                    <a:pt x="31396" y="0"/>
                    <a:pt x="70125" y="0"/>
                  </a:cubicBezTo>
                  <a:lnTo>
                    <a:pt x="1776428" y="0"/>
                  </a:lnTo>
                  <a:cubicBezTo>
                    <a:pt x="1815157" y="0"/>
                    <a:pt x="1846553" y="31396"/>
                    <a:pt x="1846553" y="70125"/>
                  </a:cubicBezTo>
                  <a:lnTo>
                    <a:pt x="1846553" y="350617"/>
                  </a:lnTo>
                  <a:cubicBezTo>
                    <a:pt x="1846553" y="389346"/>
                    <a:pt x="1815157" y="420742"/>
                    <a:pt x="1776428" y="420742"/>
                  </a:cubicBezTo>
                  <a:lnTo>
                    <a:pt x="70125" y="420742"/>
                  </a:lnTo>
                  <a:cubicBezTo>
                    <a:pt x="31396" y="420742"/>
                    <a:pt x="0" y="389346"/>
                    <a:pt x="0" y="350617"/>
                  </a:cubicBezTo>
                  <a:lnTo>
                    <a:pt x="0" y="701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4087" tIns="20539" rIns="214087" bIns="20539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600" b="1" dirty="0">
                  <a:solidFill>
                    <a:prstClr val="white"/>
                  </a:solidFill>
                  <a:latin typeface="Ebrima"/>
                  <a:cs typeface="Arial"/>
                </a:rPr>
                <a:t>Content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>
              <a:defRPr/>
            </a:pPr>
            <a:fld id="{B6F15528-21DE-4FAA-801E-634DDDAF4B2B}" type="slidenum">
              <a:rPr lang="en-US" smtClean="0"/>
              <a:pPr/>
              <a:t>6</a:t>
            </a:fld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  <a:latin typeface="Ebrima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38B178-B038-4A44-B111-354B324E4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937" y="2362200"/>
            <a:ext cx="7543800" cy="37147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72ECE90-5634-4B16-BFDF-4967BBF1F4A9}"/>
              </a:ext>
            </a:extLst>
          </p:cNvPr>
          <p:cNvGraphicFramePr>
            <a:graphicFrameLocks noGrp="1"/>
          </p:cNvGraphicFramePr>
          <p:nvPr/>
        </p:nvGraphicFramePr>
        <p:xfrm>
          <a:off x="1986906" y="3534021"/>
          <a:ext cx="8326672" cy="318745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65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2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2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5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Columns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Measurement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Possible values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47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5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 of the employee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05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DistanceFromHome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Distance from home in kms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05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Education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 based on level of education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ordinal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'Below College'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'College'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'Bachelor'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'Master'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'Doctor'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1,2,3,4,5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47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Educationfield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 of Education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05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Male, Female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12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MaritalStatus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Marital Status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, Divorced , Married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0004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57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51037" y="271236"/>
            <a:ext cx="8229600" cy="810805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IN" sz="2900" kern="0" dirty="0"/>
              <a:t>Data : Employee Income</a:t>
            </a:r>
            <a:endParaRPr lang="en-US" sz="2900" kern="0" dirty="0"/>
          </a:p>
        </p:txBody>
      </p:sp>
      <p:grpSp>
        <p:nvGrpSpPr>
          <p:cNvPr id="4" name="Group 3"/>
          <p:cNvGrpSpPr/>
          <p:nvPr/>
        </p:nvGrpSpPr>
        <p:grpSpPr>
          <a:xfrm>
            <a:off x="1738850" y="1371600"/>
            <a:ext cx="8822787" cy="1295400"/>
            <a:chOff x="762000" y="2322459"/>
            <a:chExt cx="7315200" cy="1604258"/>
          </a:xfrm>
        </p:grpSpPr>
        <p:sp>
          <p:nvSpPr>
            <p:cNvPr id="6" name="Freeform 5"/>
            <p:cNvSpPr/>
            <p:nvPr/>
          </p:nvSpPr>
          <p:spPr>
            <a:xfrm>
              <a:off x="762000" y="2575678"/>
              <a:ext cx="7315200" cy="1351039"/>
            </a:xfrm>
            <a:custGeom>
              <a:avLst/>
              <a:gdLst>
                <a:gd name="connsiteX0" fmla="*/ 0 w 7315200"/>
                <a:gd name="connsiteY0" fmla="*/ 0 h 750269"/>
                <a:gd name="connsiteX1" fmla="*/ 7315200 w 7315200"/>
                <a:gd name="connsiteY1" fmla="*/ 0 h 750269"/>
                <a:gd name="connsiteX2" fmla="*/ 7315200 w 7315200"/>
                <a:gd name="connsiteY2" fmla="*/ 750269 h 750269"/>
                <a:gd name="connsiteX3" fmla="*/ 0 w 7315200"/>
                <a:gd name="connsiteY3" fmla="*/ 750269 h 750269"/>
                <a:gd name="connsiteX4" fmla="*/ 0 w 7315200"/>
                <a:gd name="connsiteY4" fmla="*/ 0 h 75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5200" h="750269">
                  <a:moveTo>
                    <a:pt x="0" y="0"/>
                  </a:moveTo>
                  <a:lnTo>
                    <a:pt x="7315200" y="0"/>
                  </a:lnTo>
                  <a:lnTo>
                    <a:pt x="7315200" y="750269"/>
                  </a:lnTo>
                  <a:lnTo>
                    <a:pt x="0" y="7502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7741" tIns="249936" rIns="567741" bIns="113792" numCol="1" spcCol="1270" anchor="t" anchorCtr="0">
              <a:noAutofit/>
            </a:bodyPr>
            <a:lstStyle/>
            <a:p>
              <a:pPr lvl="0">
                <a:defRPr/>
              </a:pP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This data is mainly to understand his income components  </a:t>
              </a:r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1127760" y="2322459"/>
              <a:ext cx="1846553" cy="420742"/>
            </a:xfrm>
            <a:custGeom>
              <a:avLst/>
              <a:gdLst>
                <a:gd name="connsiteX0" fmla="*/ 0 w 1846553"/>
                <a:gd name="connsiteY0" fmla="*/ 70125 h 420742"/>
                <a:gd name="connsiteX1" fmla="*/ 70125 w 1846553"/>
                <a:gd name="connsiteY1" fmla="*/ 0 h 420742"/>
                <a:gd name="connsiteX2" fmla="*/ 1776428 w 1846553"/>
                <a:gd name="connsiteY2" fmla="*/ 0 h 420742"/>
                <a:gd name="connsiteX3" fmla="*/ 1846553 w 1846553"/>
                <a:gd name="connsiteY3" fmla="*/ 70125 h 420742"/>
                <a:gd name="connsiteX4" fmla="*/ 1846553 w 1846553"/>
                <a:gd name="connsiteY4" fmla="*/ 350617 h 420742"/>
                <a:gd name="connsiteX5" fmla="*/ 1776428 w 1846553"/>
                <a:gd name="connsiteY5" fmla="*/ 420742 h 420742"/>
                <a:gd name="connsiteX6" fmla="*/ 70125 w 1846553"/>
                <a:gd name="connsiteY6" fmla="*/ 420742 h 420742"/>
                <a:gd name="connsiteX7" fmla="*/ 0 w 1846553"/>
                <a:gd name="connsiteY7" fmla="*/ 350617 h 420742"/>
                <a:gd name="connsiteX8" fmla="*/ 0 w 1846553"/>
                <a:gd name="connsiteY8" fmla="*/ 70125 h 42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6553" h="420742">
                  <a:moveTo>
                    <a:pt x="0" y="70125"/>
                  </a:moveTo>
                  <a:cubicBezTo>
                    <a:pt x="0" y="31396"/>
                    <a:pt x="31396" y="0"/>
                    <a:pt x="70125" y="0"/>
                  </a:cubicBezTo>
                  <a:lnTo>
                    <a:pt x="1776428" y="0"/>
                  </a:lnTo>
                  <a:cubicBezTo>
                    <a:pt x="1815157" y="0"/>
                    <a:pt x="1846553" y="31396"/>
                    <a:pt x="1846553" y="70125"/>
                  </a:cubicBezTo>
                  <a:lnTo>
                    <a:pt x="1846553" y="350617"/>
                  </a:lnTo>
                  <a:cubicBezTo>
                    <a:pt x="1846553" y="389346"/>
                    <a:pt x="1815157" y="420742"/>
                    <a:pt x="1776428" y="420742"/>
                  </a:cubicBezTo>
                  <a:lnTo>
                    <a:pt x="70125" y="420742"/>
                  </a:lnTo>
                  <a:cubicBezTo>
                    <a:pt x="31396" y="420742"/>
                    <a:pt x="0" y="389346"/>
                    <a:pt x="0" y="350617"/>
                  </a:cubicBezTo>
                  <a:lnTo>
                    <a:pt x="0" y="701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4087" tIns="20539" rIns="214087" bIns="20539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600" b="1" dirty="0">
                  <a:solidFill>
                    <a:prstClr val="white"/>
                  </a:solidFill>
                  <a:latin typeface="Ebrima"/>
                  <a:cs typeface="Arial"/>
                </a:rPr>
                <a:t>Content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>
              <a:defRPr/>
            </a:pPr>
            <a:fld id="{B6F15528-21DE-4FAA-801E-634DDDAF4B2B}" type="slidenum">
              <a:rPr lang="en-US" smtClean="0"/>
              <a:pPr/>
              <a:t>7</a:t>
            </a:fld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  <a:latin typeface="Ebrima"/>
              <a:cs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2420C14-F733-4FB0-B1E6-A97C18B1E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313" y="2828926"/>
            <a:ext cx="6486525" cy="36480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DA26BAE-3D5A-4260-88D8-05AA37C6EFE2}"/>
              </a:ext>
            </a:extLst>
          </p:cNvPr>
          <p:cNvGraphicFramePr>
            <a:graphicFrameLocks noGrp="1"/>
          </p:cNvGraphicFramePr>
          <p:nvPr/>
        </p:nvGraphicFramePr>
        <p:xfrm>
          <a:off x="1986906" y="3882143"/>
          <a:ext cx="8326672" cy="2818628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65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2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2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5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Columns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Measurement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Possible values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47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5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StandardHours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Minimum no of hours to be spent at work in a month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Since all are full time employees , 200 is the std hours across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4833352"/>
                  </a:ext>
                </a:extLst>
              </a:tr>
              <a:tr h="37205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HourlyRate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much does the employee make per hour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05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MonthlyIncome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Monthly Income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47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PercentSalaryHike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 of Education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12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StockOption Level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of stocks as a part of compensation benefits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0- none 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 </a:t>
                      </a:r>
                      <a:r>
                        <a:rPr lang="en-US" sz="1200" b="0" i="0" u="sng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2-21-40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3-&gt;40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0,1,2,3,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0004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84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51037" y="271236"/>
            <a:ext cx="8229600" cy="810805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IN" sz="2900" kern="0" dirty="0"/>
              <a:t>Data : Employee Job Details </a:t>
            </a:r>
            <a:endParaRPr lang="en-US" sz="2900" kern="0" dirty="0"/>
          </a:p>
        </p:txBody>
      </p:sp>
      <p:sp>
        <p:nvSpPr>
          <p:cNvPr id="7" name="Freeform 6"/>
          <p:cNvSpPr/>
          <p:nvPr/>
        </p:nvSpPr>
        <p:spPr>
          <a:xfrm>
            <a:off x="2179988" y="1371600"/>
            <a:ext cx="2227108" cy="420742"/>
          </a:xfrm>
          <a:custGeom>
            <a:avLst/>
            <a:gdLst>
              <a:gd name="connsiteX0" fmla="*/ 0 w 1846553"/>
              <a:gd name="connsiteY0" fmla="*/ 70125 h 420742"/>
              <a:gd name="connsiteX1" fmla="*/ 70125 w 1846553"/>
              <a:gd name="connsiteY1" fmla="*/ 0 h 420742"/>
              <a:gd name="connsiteX2" fmla="*/ 1776428 w 1846553"/>
              <a:gd name="connsiteY2" fmla="*/ 0 h 420742"/>
              <a:gd name="connsiteX3" fmla="*/ 1846553 w 1846553"/>
              <a:gd name="connsiteY3" fmla="*/ 70125 h 420742"/>
              <a:gd name="connsiteX4" fmla="*/ 1846553 w 1846553"/>
              <a:gd name="connsiteY4" fmla="*/ 350617 h 420742"/>
              <a:gd name="connsiteX5" fmla="*/ 1776428 w 1846553"/>
              <a:gd name="connsiteY5" fmla="*/ 420742 h 420742"/>
              <a:gd name="connsiteX6" fmla="*/ 70125 w 1846553"/>
              <a:gd name="connsiteY6" fmla="*/ 420742 h 420742"/>
              <a:gd name="connsiteX7" fmla="*/ 0 w 1846553"/>
              <a:gd name="connsiteY7" fmla="*/ 350617 h 420742"/>
              <a:gd name="connsiteX8" fmla="*/ 0 w 1846553"/>
              <a:gd name="connsiteY8" fmla="*/ 70125 h 42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6553" h="420742">
                <a:moveTo>
                  <a:pt x="0" y="70125"/>
                </a:moveTo>
                <a:cubicBezTo>
                  <a:pt x="0" y="31396"/>
                  <a:pt x="31396" y="0"/>
                  <a:pt x="70125" y="0"/>
                </a:cubicBezTo>
                <a:lnTo>
                  <a:pt x="1776428" y="0"/>
                </a:lnTo>
                <a:cubicBezTo>
                  <a:pt x="1815157" y="0"/>
                  <a:pt x="1846553" y="31396"/>
                  <a:pt x="1846553" y="70125"/>
                </a:cubicBezTo>
                <a:lnTo>
                  <a:pt x="1846553" y="350617"/>
                </a:lnTo>
                <a:cubicBezTo>
                  <a:pt x="1846553" y="389346"/>
                  <a:pt x="1815157" y="420742"/>
                  <a:pt x="1776428" y="420742"/>
                </a:cubicBezTo>
                <a:lnTo>
                  <a:pt x="70125" y="420742"/>
                </a:lnTo>
                <a:cubicBezTo>
                  <a:pt x="31396" y="420742"/>
                  <a:pt x="0" y="389346"/>
                  <a:pt x="0" y="350617"/>
                </a:cubicBezTo>
                <a:lnTo>
                  <a:pt x="0" y="701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4087" tIns="20539" rIns="214087" bIns="20539" numCol="1" spcCol="1270" anchor="ctr" anchorCtr="0">
            <a:noAutofit/>
          </a:bodyPr>
          <a:lstStyle/>
          <a:p>
            <a:pPr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600" b="1" dirty="0">
                <a:solidFill>
                  <a:prstClr val="white"/>
                </a:solidFill>
                <a:latin typeface="Ebrima"/>
                <a:cs typeface="Arial"/>
              </a:rPr>
              <a:t>Content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>
              <a:defRPr/>
            </a:pPr>
            <a:fld id="{B6F15528-21DE-4FAA-801E-634DDDAF4B2B}" type="slidenum">
              <a:rPr lang="en-US" smtClean="0"/>
              <a:pPr/>
              <a:t>8</a:t>
            </a:fld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  <a:latin typeface="Ebrima"/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BFDAB6-8CC0-4596-B6E5-827260CE0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238" y="2789520"/>
            <a:ext cx="8822787" cy="23920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3DBA936-5F3E-4138-B883-D17C8A114354}"/>
              </a:ext>
            </a:extLst>
          </p:cNvPr>
          <p:cNvGraphicFramePr>
            <a:graphicFrameLocks noGrp="1"/>
          </p:cNvGraphicFramePr>
          <p:nvPr/>
        </p:nvGraphicFramePr>
        <p:xfrm>
          <a:off x="2027237" y="2610195"/>
          <a:ext cx="8326672" cy="424948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65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2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2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51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Columns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Measurement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Possible values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EmpID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Employee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numeric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BusinesTravel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Does the employee need to travel for work : Never , Rarely  or Frequently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factor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Non-Travel, Travel_Rarely, Travel_Frequently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JobLevel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Level of Job.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Ordinal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=lowest  ;5-highest</a:t>
                      </a:r>
                    </a:p>
                    <a:p>
                      <a:pPr marL="0" algn="ctr" defTabSz="914400" rtl="0" eaLnBrk="1" fontAlgn="b" latinLnBrk="0" hangingPunct="1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1,2,3,4,5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050629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JobRole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Job Role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Factor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Jobsatisfaction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Factor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1=Low; 2=Medium; 3=High; 4=Very High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1,2,3,4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259553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NumCompaniesworked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 of Companies worked previously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PerformanceRating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Factor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1=Low; 2=Good ;3=Excellent; 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4=Outstanding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1,2,3,4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Overtime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If the person has worked over 250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hrs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in the month, OT= Yes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Factor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Yes,No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47927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TotalWorkingYears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Total years of Experience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Trainings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 of Training programs attended 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000454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WorkLifeBalance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Rating based on a survey conducted for work life balance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Ordinal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1=Bad; 2=Good; 3=Better; 4=Best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1,2,3,4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96172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YearsAtCompany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 of year spent in the current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organzation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619888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YearsatCurrentRole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 of years in the current role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Integer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15116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YearssinceLastPromotion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 of years since the last promotion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Integer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81758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YearsWithCurrManager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 of years with current manager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Integer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7365975"/>
                  </a:ext>
                </a:extLst>
              </a:tr>
            </a:tbl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E695D995-6CF2-4236-9CC8-D4B12768867C}"/>
              </a:ext>
            </a:extLst>
          </p:cNvPr>
          <p:cNvGrpSpPr/>
          <p:nvPr/>
        </p:nvGrpSpPr>
        <p:grpSpPr>
          <a:xfrm>
            <a:off x="1738850" y="1371600"/>
            <a:ext cx="8822787" cy="1066800"/>
            <a:chOff x="762000" y="2322459"/>
            <a:chExt cx="7315200" cy="1238594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D4C07877-CE0F-4E33-A198-96919D3F4BB4}"/>
                </a:ext>
              </a:extLst>
            </p:cNvPr>
            <p:cNvSpPr/>
            <p:nvPr/>
          </p:nvSpPr>
          <p:spPr>
            <a:xfrm>
              <a:off x="762000" y="2575678"/>
              <a:ext cx="7315200" cy="985375"/>
            </a:xfrm>
            <a:custGeom>
              <a:avLst/>
              <a:gdLst>
                <a:gd name="connsiteX0" fmla="*/ 0 w 7315200"/>
                <a:gd name="connsiteY0" fmla="*/ 0 h 750269"/>
                <a:gd name="connsiteX1" fmla="*/ 7315200 w 7315200"/>
                <a:gd name="connsiteY1" fmla="*/ 0 h 750269"/>
                <a:gd name="connsiteX2" fmla="*/ 7315200 w 7315200"/>
                <a:gd name="connsiteY2" fmla="*/ 750269 h 750269"/>
                <a:gd name="connsiteX3" fmla="*/ 0 w 7315200"/>
                <a:gd name="connsiteY3" fmla="*/ 750269 h 750269"/>
                <a:gd name="connsiteX4" fmla="*/ 0 w 7315200"/>
                <a:gd name="connsiteY4" fmla="*/ 0 h 75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5200" h="750269">
                  <a:moveTo>
                    <a:pt x="0" y="0"/>
                  </a:moveTo>
                  <a:lnTo>
                    <a:pt x="7315200" y="0"/>
                  </a:lnTo>
                  <a:lnTo>
                    <a:pt x="7315200" y="750269"/>
                  </a:lnTo>
                  <a:lnTo>
                    <a:pt x="0" y="7502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7741" tIns="249936" rIns="567741" bIns="113792" numCol="1" spcCol="1270" anchor="t" anchorCtr="0">
              <a:noAutofit/>
            </a:bodyPr>
            <a:lstStyle/>
            <a:p>
              <a:pPr lvl="0">
                <a:defRPr/>
              </a:pP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This data is mainly to understand his job details .  </a:t>
              </a:r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586039B5-AE6E-443A-A2DC-E712ACF8C8BC}"/>
                </a:ext>
              </a:extLst>
            </p:cNvPr>
            <p:cNvSpPr/>
            <p:nvPr/>
          </p:nvSpPr>
          <p:spPr>
            <a:xfrm>
              <a:off x="1127760" y="2322459"/>
              <a:ext cx="1846553" cy="420742"/>
            </a:xfrm>
            <a:custGeom>
              <a:avLst/>
              <a:gdLst>
                <a:gd name="connsiteX0" fmla="*/ 0 w 1846553"/>
                <a:gd name="connsiteY0" fmla="*/ 70125 h 420742"/>
                <a:gd name="connsiteX1" fmla="*/ 70125 w 1846553"/>
                <a:gd name="connsiteY1" fmla="*/ 0 h 420742"/>
                <a:gd name="connsiteX2" fmla="*/ 1776428 w 1846553"/>
                <a:gd name="connsiteY2" fmla="*/ 0 h 420742"/>
                <a:gd name="connsiteX3" fmla="*/ 1846553 w 1846553"/>
                <a:gd name="connsiteY3" fmla="*/ 70125 h 420742"/>
                <a:gd name="connsiteX4" fmla="*/ 1846553 w 1846553"/>
                <a:gd name="connsiteY4" fmla="*/ 350617 h 420742"/>
                <a:gd name="connsiteX5" fmla="*/ 1776428 w 1846553"/>
                <a:gd name="connsiteY5" fmla="*/ 420742 h 420742"/>
                <a:gd name="connsiteX6" fmla="*/ 70125 w 1846553"/>
                <a:gd name="connsiteY6" fmla="*/ 420742 h 420742"/>
                <a:gd name="connsiteX7" fmla="*/ 0 w 1846553"/>
                <a:gd name="connsiteY7" fmla="*/ 350617 h 420742"/>
                <a:gd name="connsiteX8" fmla="*/ 0 w 1846553"/>
                <a:gd name="connsiteY8" fmla="*/ 70125 h 42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6553" h="420742">
                  <a:moveTo>
                    <a:pt x="0" y="70125"/>
                  </a:moveTo>
                  <a:cubicBezTo>
                    <a:pt x="0" y="31396"/>
                    <a:pt x="31396" y="0"/>
                    <a:pt x="70125" y="0"/>
                  </a:cubicBezTo>
                  <a:lnTo>
                    <a:pt x="1776428" y="0"/>
                  </a:lnTo>
                  <a:cubicBezTo>
                    <a:pt x="1815157" y="0"/>
                    <a:pt x="1846553" y="31396"/>
                    <a:pt x="1846553" y="70125"/>
                  </a:cubicBezTo>
                  <a:lnTo>
                    <a:pt x="1846553" y="350617"/>
                  </a:lnTo>
                  <a:cubicBezTo>
                    <a:pt x="1846553" y="389346"/>
                    <a:pt x="1815157" y="420742"/>
                    <a:pt x="1776428" y="420742"/>
                  </a:cubicBezTo>
                  <a:lnTo>
                    <a:pt x="70125" y="420742"/>
                  </a:lnTo>
                  <a:cubicBezTo>
                    <a:pt x="31396" y="420742"/>
                    <a:pt x="0" y="389346"/>
                    <a:pt x="0" y="350617"/>
                  </a:cubicBezTo>
                  <a:lnTo>
                    <a:pt x="0" y="701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4087" tIns="20539" rIns="214087" bIns="20539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600" b="1" dirty="0">
                  <a:solidFill>
                    <a:prstClr val="white"/>
                  </a:solidFill>
                  <a:latin typeface="Ebrima"/>
                  <a:cs typeface="Arial"/>
                </a:rPr>
                <a:t>Content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363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>
              <a:defRPr/>
            </a:pPr>
            <a:fld id="{B6F15528-21DE-4FAA-801E-634DDDAF4B2B}" type="slidenum">
              <a:rPr lang="en-US" smtClean="0"/>
              <a:pPr/>
              <a:t>9</a:t>
            </a:fld>
            <a:endParaRPr lang="en-US" sz="1000">
              <a:solidFill>
                <a:prstClr val="black">
                  <a:lumMod val="50000"/>
                  <a:lumOff val="50000"/>
                </a:prstClr>
              </a:solidFill>
              <a:latin typeface="Ebrima"/>
              <a:cs typeface="Arial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D8A6A11-532A-453A-A4FB-D195CD172D12}"/>
              </a:ext>
            </a:extLst>
          </p:cNvPr>
          <p:cNvGrpSpPr/>
          <p:nvPr/>
        </p:nvGrpSpPr>
        <p:grpSpPr>
          <a:xfrm>
            <a:off x="1738850" y="1371601"/>
            <a:ext cx="8822787" cy="1371599"/>
            <a:chOff x="762000" y="2322459"/>
            <a:chExt cx="7315200" cy="1371599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B77D24EE-69CC-4309-8BBE-CC2CDE938C70}"/>
                </a:ext>
              </a:extLst>
            </p:cNvPr>
            <p:cNvSpPr/>
            <p:nvPr/>
          </p:nvSpPr>
          <p:spPr>
            <a:xfrm>
              <a:off x="762000" y="2575679"/>
              <a:ext cx="7315200" cy="1118379"/>
            </a:xfrm>
            <a:custGeom>
              <a:avLst/>
              <a:gdLst>
                <a:gd name="connsiteX0" fmla="*/ 0 w 7315200"/>
                <a:gd name="connsiteY0" fmla="*/ 0 h 750269"/>
                <a:gd name="connsiteX1" fmla="*/ 7315200 w 7315200"/>
                <a:gd name="connsiteY1" fmla="*/ 0 h 750269"/>
                <a:gd name="connsiteX2" fmla="*/ 7315200 w 7315200"/>
                <a:gd name="connsiteY2" fmla="*/ 750269 h 750269"/>
                <a:gd name="connsiteX3" fmla="*/ 0 w 7315200"/>
                <a:gd name="connsiteY3" fmla="*/ 750269 h 750269"/>
                <a:gd name="connsiteX4" fmla="*/ 0 w 7315200"/>
                <a:gd name="connsiteY4" fmla="*/ 0 h 75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5200" h="750269">
                  <a:moveTo>
                    <a:pt x="0" y="0"/>
                  </a:moveTo>
                  <a:lnTo>
                    <a:pt x="7315200" y="0"/>
                  </a:lnTo>
                  <a:lnTo>
                    <a:pt x="7315200" y="750269"/>
                  </a:lnTo>
                  <a:lnTo>
                    <a:pt x="0" y="7502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7741" tIns="249936" rIns="567741" bIns="113792" numCol="1" spcCol="1270" anchor="t" anchorCtr="0">
              <a:noAutofit/>
            </a:bodyPr>
            <a:lstStyle/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defRPr/>
              </a:pP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The response captured for the question “What is the main reason for your resignation ? You can be completely honest as this response is anonymous</a:t>
              </a:r>
            </a:p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defRPr/>
              </a:pP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Sample Size : 50</a:t>
              </a:r>
            </a:p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defRPr/>
              </a:pPr>
              <a:endParaRPr 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1DB41F8A-8F31-40AC-8E17-5D044FD9574A}"/>
                </a:ext>
              </a:extLst>
            </p:cNvPr>
            <p:cNvSpPr/>
            <p:nvPr/>
          </p:nvSpPr>
          <p:spPr>
            <a:xfrm>
              <a:off x="1127760" y="2322459"/>
              <a:ext cx="1846553" cy="420742"/>
            </a:xfrm>
            <a:custGeom>
              <a:avLst/>
              <a:gdLst>
                <a:gd name="connsiteX0" fmla="*/ 0 w 1846553"/>
                <a:gd name="connsiteY0" fmla="*/ 70125 h 420742"/>
                <a:gd name="connsiteX1" fmla="*/ 70125 w 1846553"/>
                <a:gd name="connsiteY1" fmla="*/ 0 h 420742"/>
                <a:gd name="connsiteX2" fmla="*/ 1776428 w 1846553"/>
                <a:gd name="connsiteY2" fmla="*/ 0 h 420742"/>
                <a:gd name="connsiteX3" fmla="*/ 1846553 w 1846553"/>
                <a:gd name="connsiteY3" fmla="*/ 70125 h 420742"/>
                <a:gd name="connsiteX4" fmla="*/ 1846553 w 1846553"/>
                <a:gd name="connsiteY4" fmla="*/ 350617 h 420742"/>
                <a:gd name="connsiteX5" fmla="*/ 1776428 w 1846553"/>
                <a:gd name="connsiteY5" fmla="*/ 420742 h 420742"/>
                <a:gd name="connsiteX6" fmla="*/ 70125 w 1846553"/>
                <a:gd name="connsiteY6" fmla="*/ 420742 h 420742"/>
                <a:gd name="connsiteX7" fmla="*/ 0 w 1846553"/>
                <a:gd name="connsiteY7" fmla="*/ 350617 h 420742"/>
                <a:gd name="connsiteX8" fmla="*/ 0 w 1846553"/>
                <a:gd name="connsiteY8" fmla="*/ 70125 h 42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6553" h="420742">
                  <a:moveTo>
                    <a:pt x="0" y="70125"/>
                  </a:moveTo>
                  <a:cubicBezTo>
                    <a:pt x="0" y="31396"/>
                    <a:pt x="31396" y="0"/>
                    <a:pt x="70125" y="0"/>
                  </a:cubicBezTo>
                  <a:lnTo>
                    <a:pt x="1776428" y="0"/>
                  </a:lnTo>
                  <a:cubicBezTo>
                    <a:pt x="1815157" y="0"/>
                    <a:pt x="1846553" y="31396"/>
                    <a:pt x="1846553" y="70125"/>
                  </a:cubicBezTo>
                  <a:lnTo>
                    <a:pt x="1846553" y="350617"/>
                  </a:lnTo>
                  <a:cubicBezTo>
                    <a:pt x="1846553" y="389346"/>
                    <a:pt x="1815157" y="420742"/>
                    <a:pt x="1776428" y="420742"/>
                  </a:cubicBezTo>
                  <a:lnTo>
                    <a:pt x="70125" y="420742"/>
                  </a:lnTo>
                  <a:cubicBezTo>
                    <a:pt x="31396" y="420742"/>
                    <a:pt x="0" y="389346"/>
                    <a:pt x="0" y="350617"/>
                  </a:cubicBezTo>
                  <a:lnTo>
                    <a:pt x="0" y="701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4087" tIns="20539" rIns="214087" bIns="20539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600" b="1" dirty="0">
                  <a:solidFill>
                    <a:prstClr val="white"/>
                  </a:solidFill>
                  <a:latin typeface="Ebrima"/>
                  <a:cs typeface="Arial"/>
                </a:rPr>
                <a:t>Content</a:t>
              </a:r>
            </a:p>
          </p:txBody>
        </p:sp>
      </p:grpSp>
      <p:sp>
        <p:nvSpPr>
          <p:cNvPr id="29" name="Rectangle 2">
            <a:extLst>
              <a:ext uri="{FF2B5EF4-FFF2-40B4-BE49-F238E27FC236}">
                <a16:creationId xmlns:a16="http://schemas.microsoft.com/office/drawing/2014/main" id="{37BDC538-F8AA-4266-B008-0E7BF7BC40D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51037" y="246787"/>
            <a:ext cx="8229600" cy="810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IN" sz="3000" kern="0" dirty="0">
                <a:solidFill>
                  <a:schemeClr val="accent1"/>
                </a:solidFill>
              </a:rPr>
              <a:t>Data : </a:t>
            </a:r>
            <a:r>
              <a:rPr lang="en-US" sz="3000" kern="0" dirty="0">
                <a:solidFill>
                  <a:schemeClr val="accent1"/>
                </a:solidFill>
              </a:rPr>
              <a:t>Exit interview responses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59AFD6-F748-43BE-AB25-A23FB680B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849" y="3310428"/>
            <a:ext cx="8822787" cy="26331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3D3984A-5BB3-4EFD-B39B-60A4D300AEC2}"/>
              </a:ext>
            </a:extLst>
          </p:cNvPr>
          <p:cNvGraphicFramePr>
            <a:graphicFrameLocks noGrp="1"/>
          </p:cNvGraphicFramePr>
          <p:nvPr/>
        </p:nvGraphicFramePr>
        <p:xfrm>
          <a:off x="6599237" y="5523853"/>
          <a:ext cx="3810000" cy="645172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406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Consumer Responses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884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19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1&quot;/&gt;&lt;lineCharCount val=&quot;36&quot;/&gt;&lt;lineCharCount val=&quot;35&quot;/&gt;&lt;lineCharCount val=&quot;49&quot;/&gt;&lt;lineCharCount val=&quot;24&quot;/&gt;&lt;lineCharCount val=&quot;22&quot;/&gt;&lt;lineCharCount val=&quot;21&quot;/&gt;&lt;lineCharCount val=&quot;25&quot;/&gt;&lt;lineCharCount val=&quot;15&quot;/&gt;&lt;lineCharCount val=&quot;19&quot;/&gt;&lt;lineCharCount val=&quot;50&quot;/&gt;&lt;lineCharCount val=&quot;38&quot;/&gt;&lt;/TableIndex&gt;&lt;/ShapeTextInfo&gt;"/>
  <p:tag name="HTML_SHAPEINFO" val="&lt;TextEffect&gt;&lt;Image&gt;&lt;filename val=&quot;C:\Users\Dell\AppData\Local\Temp\CP1156608419281Session\CPTrustFolder1156608419296\PPTImport1156618459906\data\asimages\{CFC6DBA8-E81F-49A2-A168-E8596894BF65}_1.png_crop.png&quot;/&gt;&lt;left val=&quot;60&quot;/&gt;&lt;top val=&quot;202&quot;/&gt;&lt;width val=&quot;496&quot;/&gt;&lt;height val=&quot;26&quot;/&gt;&lt;hasText val=&quot;1&quot;/&gt;&lt;paraId val=&quot;1&quot;/&gt;&lt;/Image&gt;&lt;Image&gt;&lt;filename val=&quot;C:\Users\Dell\AppData\Local\Temp\CP1156608419281Session\CPTrustFolder1156608419296\PPTImport1156618459906\data\asimages\{9DFC37CE-9851-41A3-BD8D-2FF3F9644BBA}_1.png_crop.png&quot;/&gt;&lt;left val=&quot;58&quot;/&gt;&lt;top val=&quot;241&quot;/&gt;&lt;width val=&quot;481&quot;/&gt;&lt;height val=&quot;26&quot;/&gt;&lt;hasText val=&quot;1&quot;/&gt;&lt;paraId val=&quot;2&quot;/&gt;&lt;/Image&gt;&lt;Image&gt;&lt;filename val=&quot;C:\Users\Dell\AppData\Local\Temp\CP1156608419281Session\CPTrustFolder1156608419296\PPTImport1156618459906\data\asimages\{8E79F4C1-4FA0-4323-B95C-DC6BBE1868AC}_1.png_crop.png&quot;/&gt;&lt;left val=&quot;59&quot;/&gt;&lt;top val=&quot;279&quot;/&gt;&lt;width val=&quot;640&quot;/&gt;&lt;height val=&quot;26&quot;/&gt;&lt;hasText val=&quot;1&quot;/&gt;&lt;paraId val=&quot;3&quot;/&gt;&lt;/Image&gt;&lt;Image&gt;&lt;filename val=&quot;C:\Users\Dell\AppData\Local\Temp\CP1156608419281Session\CPTrustFolder1156608419296\PPTImport1156618459906\data\asimages\{95C0BFFA-FBB3-44C6-B0B1-F67E648BDEF8}_1.png_crop.png&quot;/&gt;&lt;left val=&quot;58&quot;/&gt;&lt;top val=&quot;318&quot;/&gt;&lt;width val=&quot;365&quot;/&gt;&lt;height val=&quot;26&quot;/&gt;&lt;hasText val=&quot;1&quot;/&gt;&lt;paraId val=&quot;4&quot;/&gt;&lt;/Image&gt;&lt;Image&gt;&lt;filename val=&quot;C:\Users\Dell\AppData\Local\Temp\CP1156608419281Session\CPTrustFolder1156608419296\PPTImport1156618459906\data\asimages\{2870CD6D-5B0E-4E40-AACF-60E2CCE5EC78}_1.png_crop.png&quot;/&gt;&lt;left val=&quot;59&quot;/&gt;&lt;top val=&quot;356&quot;/&gt;&lt;width val=&quot;344&quot;/&gt;&lt;height val=&quot;26&quot;/&gt;&lt;hasText val=&quot;1&quot;/&gt;&lt;paraId val=&quot;5&quot;/&gt;&lt;/Image&gt;&lt;Image&gt;&lt;filename val=&quot;C:\Users\Dell\AppData\Local\Temp\CP1156608419281Session\CPTrustFolder1156608419296\PPTImport1156618459906\data\asimages\{D144240A-BBA1-452D-B902-1735F474A11D}_1.png_crop.png&quot;/&gt;&lt;left val=&quot;107&quot;/&gt;&lt;top val=&quot;395&quot;/&gt;&lt;width val=&quot;346&quot;/&gt;&lt;height val=&quot;20&quot;/&gt;&lt;hasText val=&quot;1&quot;/&gt;&lt;paraId val=&quot;6&quot;/&gt;&lt;/Image&gt;&lt;Image&gt;&lt;filename val=&quot;C:\Users\Dell\AppData\Local\Temp\CP1156608419281Session\CPTrustFolder1156608419296\PPTImport1156618459906\data\asimages\{5FB53B1E-BC00-4F66-BFC7-44868F3124BE}_1.png_crop.png&quot;/&gt;&lt;left val=&quot;107&quot;/&gt;&lt;top val=&quot;433&quot;/&gt;&lt;width val=&quot;360&quot;/&gt;&lt;height val=&quot;26&quot;/&gt;&lt;hasText val=&quot;1&quot;/&gt;&lt;paraId val=&quot;7&quot;/&gt;&lt;/Image&gt;&lt;Image&gt;&lt;filename val=&quot;C:\Users\Dell\AppData\Local\Temp\CP1156608419281Session\CPTrustFolder1156608419296\PPTImport1156618459906\data\asimages\{B8EC738B-D835-4E1E-86E1-EFEAF1B7BAAF}_1.png_crop.png&quot;/&gt;&lt;left val=&quot;58&quot;/&gt;&lt;top val=&quot;472&quot;/&gt;&lt;width val=&quot;226&quot;/&gt;&lt;height val=&quot;26&quot;/&gt;&lt;hasText val=&quot;1&quot;/&gt;&lt;paraId val=&quot;8&quot;/&gt;&lt;/Image&gt;&lt;Image&gt;&lt;filename val=&quot;C:\Users\Dell\AppData\Local\Temp\CP1156608419281Session\CPTrustFolder1156608419296\PPTImport1156618459906\data\asimages\{E19C5118-5576-4D24-8819-E749D6A42079}_1.png_crop.png&quot;/&gt;&lt;left val=&quot;58&quot;/&gt;&lt;top val=&quot;510&quot;/&gt;&lt;width val=&quot;270&quot;/&gt;&lt;height val=&quot;26&quot;/&gt;&lt;hasText val=&quot;1&quot;/&gt;&lt;paraId val=&quot;9&quot;/&gt;&lt;/Image&gt;&lt;Image&gt;&lt;filename val=&quot;C:\Users\Dell\AppData\Local\Temp\CP1156608419281Session\CPTrustFolder1156608419296\PPTImport1156618459906\data\asimages\{C84B10C7-A1A3-45C7-9912-59DD2A542925}_1.png_crop.png&quot;/&gt;&lt;left val=&quot;58&quot;/&gt;&lt;top val=&quot;548&quot;/&gt;&lt;width val=&quot;646&quot;/&gt;&lt;height val=&quot;26&quot;/&gt;&lt;hasText val=&quot;1&quot;/&gt;&lt;paraId val=&quot;10&quot;/&gt;&lt;/Image&gt;&lt;Image&gt;&lt;filename val=&quot;C:\Users\Dell\AppData\Local\Temp\CP1156608419281Session\CPTrustFolder1156608419296\PPTImport1156618459906\data\asimages\{857948DE-408B-4C88-9074-E1750F8DC216}_1.png_crop.png&quot;/&gt;&lt;left val=&quot;58&quot;/&gt;&lt;top val=&quot;587&quot;/&gt;&lt;width val=&quot;545&quot;/&gt;&lt;height val=&quot;26&quot;/&gt;&lt;hasText val=&quot;1&quot;/&gt;&lt;paraId val=&quot;11&quot;/&gt;&lt;/Image&gt;&lt;/TextEffec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96817CEE-D698-44D8-A7D7-00DA56FBD461}&quot;/&gt;&lt;isInvalidForFieldText val=&quot;0&quot;/&gt;&lt;Image&gt;&lt;filename val=&quot;C:\Users\Dell\AppData\Local\Temp\CP1156608419281Session\CPTrustFolder1156608419296\PPTImport1156618459906\data\asimages\{96817CEE-D698-44D8-A7D7-00DA56FBD461}_8.png&quot;/&gt;&lt;left val=&quot;48&quot;/&gt;&lt;top val=&quot;28&quot;/&gt;&lt;width val=&quot;865&quot;/&gt;&lt;height val=&quot;95&quot;/&gt;&lt;hasText val=&quot;1&quot;/&gt;&lt;/Image&gt;&lt;/ThreeDShape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96817CEE-D698-44D8-A7D7-00DA56FBD461}&quot;/&gt;&lt;isInvalidForFieldText val=&quot;0&quot;/&gt;&lt;Image&gt;&lt;filename val=&quot;C:\Users\Dell\AppData\Local\Temp\CP1156608419281Session\CPTrustFolder1156608419296\PPTImport1156618459906\data\asimages\{96817CEE-D698-44D8-A7D7-00DA56FBD461}_8.png&quot;/&gt;&lt;left val=&quot;48&quot;/&gt;&lt;top val=&quot;28&quot;/&gt;&lt;width val=&quot;865&quot;/&gt;&lt;height val=&quot;95&quot;/&gt;&lt;hasText val=&quot;1&quot;/&gt;&lt;/Image&gt;&lt;/ThreeDShape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96817CEE-D698-44D8-A7D7-00DA56FBD461}&quot;/&gt;&lt;isInvalidForFieldText val=&quot;0&quot;/&gt;&lt;Image&gt;&lt;filename val=&quot;C:\Users\Dell\AppData\Local\Temp\CP1156608419281Session\CPTrustFolder1156608419296\PPTImport1156618459906\data\asimages\{96817CEE-D698-44D8-A7D7-00DA56FBD461}_8.png&quot;/&gt;&lt;left val=&quot;48&quot;/&gt;&lt;top val=&quot;28&quot;/&gt;&lt;width val=&quot;865&quot;/&gt;&lt;height val=&quot;95&quot;/&gt;&lt;hasText val=&quot;1&quot;/&gt;&lt;/Image&gt;&lt;/ThreeDShape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96817CEE-D698-44D8-A7D7-00DA56FBD461}&quot;/&gt;&lt;isInvalidForFieldText val=&quot;0&quot;/&gt;&lt;Image&gt;&lt;filename val=&quot;C:\Users\Dell\AppData\Local\Temp\CP1156608419281Session\CPTrustFolder1156608419296\PPTImport1156618459906\data\asimages\{96817CEE-D698-44D8-A7D7-00DA56FBD461}_8.png&quot;/&gt;&lt;left val=&quot;48&quot;/&gt;&lt;top val=&quot;28&quot;/&gt;&lt;width val=&quot;865&quot;/&gt;&lt;height val=&quot;95&quot;/&gt;&lt;hasText val=&quot;1&quot;/&gt;&lt;/Image&gt;&lt;/ThreeDShape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96817CEE-D698-44D8-A7D7-00DA56FBD461}&quot;/&gt;&lt;isInvalidForFieldText val=&quot;0&quot;/&gt;&lt;Image&gt;&lt;filename val=&quot;C:\Users\Dell\AppData\Local\Temp\CP1156608419281Session\CPTrustFolder1156608419296\PPTImport1156618459906\data\asimages\{96817CEE-D698-44D8-A7D7-00DA56FBD461}_8.png&quot;/&gt;&lt;left val=&quot;48&quot;/&gt;&lt;top val=&quot;28&quot;/&gt;&lt;width val=&quot;865&quot;/&gt;&lt;height val=&quot;95&quot;/&gt;&lt;hasText val=&quot;1&quot;/&gt;&lt;/Image&gt;&lt;/ThreeDShapeInfo&gt;"/>
</p:tagLst>
</file>

<file path=ppt/theme/theme1.xml><?xml version="1.0" encoding="utf-8"?>
<a:theme xmlns:a="http://schemas.openxmlformats.org/drawingml/2006/main" name="1_Office Theme">
  <a:themeElements>
    <a:clrScheme name="i9_Blue Lime">
      <a:dk1>
        <a:srgbClr val="57565A"/>
      </a:dk1>
      <a:lt1>
        <a:sysClr val="window" lastClr="FFFFFF"/>
      </a:lt1>
      <a:dk2>
        <a:srgbClr val="8DC928"/>
      </a:dk2>
      <a:lt2>
        <a:srgbClr val="ABD22A"/>
      </a:lt2>
      <a:accent1>
        <a:srgbClr val="2099D8"/>
      </a:accent1>
      <a:accent2>
        <a:srgbClr val="239CCE"/>
      </a:accent2>
      <a:accent3>
        <a:srgbClr val="27A6C2"/>
      </a:accent3>
      <a:accent4>
        <a:srgbClr val="25B7AB"/>
      </a:accent4>
      <a:accent5>
        <a:srgbClr val="5BBE77"/>
      </a:accent5>
      <a:accent6>
        <a:srgbClr val="7EC44E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i9_Blue Lime16x9 Widescreen</Template>
  <TotalTime>172</TotalTime>
  <Words>707</Words>
  <Application>Microsoft Macintosh PowerPoint</Application>
  <PresentationFormat>Custom</PresentationFormat>
  <Paragraphs>242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Open Sans Light</vt:lpstr>
      <vt:lpstr>Ebrima</vt:lpstr>
      <vt:lpstr>Open Sans</vt:lpstr>
      <vt:lpstr>Arial</vt:lpstr>
      <vt:lpstr>Calibri</vt:lpstr>
      <vt:lpstr>1_Office Theme</vt:lpstr>
      <vt:lpstr> Capstone Project    (Background and Objectives)   HR Analytics: To develop scientific method of understanding factors that lead to Attrition in an organization     </vt:lpstr>
      <vt:lpstr>PowerPoint Presentation</vt:lpstr>
      <vt:lpstr>PowerPoint Presentation</vt:lpstr>
      <vt:lpstr>PowerPoint Presentation</vt:lpstr>
      <vt:lpstr>Data : Employee Attrition</vt:lpstr>
      <vt:lpstr>Data : Employee Demographics</vt:lpstr>
      <vt:lpstr>Data : Employee Income</vt:lpstr>
      <vt:lpstr>Data : Employee Job Details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 Basics  Numeric Functions and Operators in R </dc:title>
  <cp:lastModifiedBy>Paul Penman</cp:lastModifiedBy>
  <cp:revision>31</cp:revision>
  <dcterms:modified xsi:type="dcterms:W3CDTF">2023-11-28T18:25:50Z</dcterms:modified>
</cp:coreProperties>
</file>