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28" r:id="rId1"/>
  </p:sldMasterIdLst>
  <p:notesMasterIdLst>
    <p:notesMasterId r:id="rId14"/>
  </p:notesMasterIdLst>
  <p:sldIdLst>
    <p:sldId id="274" r:id="rId2"/>
    <p:sldId id="349" r:id="rId3"/>
    <p:sldId id="283" r:id="rId4"/>
    <p:sldId id="351" r:id="rId5"/>
    <p:sldId id="352" r:id="rId6"/>
    <p:sldId id="305" r:id="rId7"/>
    <p:sldId id="339" r:id="rId8"/>
    <p:sldId id="341" r:id="rId9"/>
    <p:sldId id="343" r:id="rId10"/>
    <p:sldId id="353" r:id="rId11"/>
    <p:sldId id="345" r:id="rId12"/>
    <p:sldId id="355" r:id="rId13"/>
  </p:sldIdLst>
  <p:sldSz cx="12131675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Ebrima" panose="02000000000000000000" pitchFamily="2" charset="0"/>
      <p:regular r:id="rId23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Light" panose="020B0306030504020204" pitchFamily="34" charset="0"/>
      <p:regular r:id="rId29"/>
      <p:italic r:id="rId3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C8B3F-051C-4ACD-B76C-45B995CDDEDB}">
  <a:tblStyle styleId="{FD0C8B3F-051C-4ACD-B76C-45B995CDDEDB}" styleName="Table_0">
    <a:wholeTbl>
      <a:tcTxStyle b="off" i="off">
        <a:font>
          <a:latin typeface="Ebrima"/>
          <a:ea typeface="Ebrima"/>
          <a:cs typeface="Ebrim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AD54B-2E56-4ADB-AB98-0DF1CC4A0C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3"/>
    <p:restoredTop sz="94694"/>
  </p:normalViewPr>
  <p:slideViewPr>
    <p:cSldViewPr snapToGrid="0">
      <p:cViewPr varScale="1">
        <p:scale>
          <a:sx n="121" d="100"/>
          <a:sy n="121" d="100"/>
        </p:scale>
        <p:origin x="472" y="176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6875" y="685800"/>
            <a:ext cx="6064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60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66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378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6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76" y="2130427"/>
            <a:ext cx="10311924" cy="1470025"/>
          </a:xfrm>
        </p:spPr>
        <p:txBody>
          <a:bodyPr>
            <a:normAutofit/>
          </a:bodyPr>
          <a:lstStyle>
            <a:lvl1pPr>
              <a:defRPr sz="3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751" y="3886200"/>
            <a:ext cx="8492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9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76" y="1452421"/>
            <a:ext cx="10311924" cy="4627563"/>
          </a:xfrm>
        </p:spPr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9876" y="933450"/>
            <a:ext cx="10311924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791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8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194"/>
              </a:spcBef>
              <a:buNone/>
              <a:defRPr sz="1592"/>
            </a:lvl1pPr>
            <a:lvl2pPr marL="227474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2pPr>
            <a:lvl3pPr marL="473905" indent="-246431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3pPr>
            <a:lvl4pPr marL="682423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4pPr>
            <a:lvl5pPr marL="909897" indent="-227474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876" y="279962"/>
            <a:ext cx="10311924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76" y="1219201"/>
            <a:ext cx="10311924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638D1-BA08-1795-18AA-42C0ABA4B0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87842" y="6297525"/>
            <a:ext cx="1467916" cy="3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hf sldNum="0" hdr="0" ftr="0" dt="0"/>
  <p:txStyles>
    <p:titleStyle>
      <a:lvl1pPr algn="ctr" defTabSz="1213196" rtl="0" eaLnBrk="1" latinLnBrk="0" hangingPunct="1">
        <a:lnSpc>
          <a:spcPct val="86000"/>
        </a:lnSpc>
        <a:spcBef>
          <a:spcPct val="0"/>
        </a:spcBef>
        <a:buNone/>
        <a:defRPr sz="2786" kern="800" spc="-53" baseline="0">
          <a:solidFill>
            <a:schemeClr val="accent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7474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99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7055" indent="-229582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2pPr>
      <a:lvl3pPr marL="684529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92" kern="800">
          <a:solidFill>
            <a:schemeClr val="tx1"/>
          </a:solidFill>
          <a:latin typeface="+mn-lt"/>
          <a:ea typeface="+mn-ea"/>
          <a:cs typeface="+mn-cs"/>
        </a:defRPr>
      </a:lvl3pPr>
      <a:lvl4pPr marL="912003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4pPr>
      <a:lvl5pPr marL="1139478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592" kern="800">
          <a:solidFill>
            <a:schemeClr val="tx1"/>
          </a:solidFill>
          <a:latin typeface="+mn-lt"/>
          <a:ea typeface="+mn-ea"/>
          <a:cs typeface="+mn-cs"/>
        </a:defRPr>
      </a:lvl5pPr>
      <a:lvl6pPr marL="3336288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6pPr>
      <a:lvl7pPr marL="3942886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7pPr>
      <a:lvl8pPr marL="4549484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8pPr>
      <a:lvl9pPr marL="5156081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1pPr>
      <a:lvl2pPr marL="606598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2pPr>
      <a:lvl3pPr marL="1213196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3pPr>
      <a:lvl4pPr marL="1819793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4pPr>
      <a:lvl5pPr marL="2426391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5pPr>
      <a:lvl6pPr marL="3032989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6pPr>
      <a:lvl7pPr marL="3639587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7pPr>
      <a:lvl8pPr marL="4246184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8pPr>
      <a:lvl9pPr marL="4852782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3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Capstone Project 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 and Objectives)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 ANALYTICS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7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Understanding the Consumer/ End user 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EC5C8-C6A7-4FE2-B76C-3C44F782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89753" l="4571" r="93524">
                        <a14:foregroundMark x1="44381" y1="19355" x2="44381" y2="19355"/>
                        <a14:foregroundMark x1="93524" y1="15180" x2="93524" y2="15180"/>
                        <a14:foregroundMark x1="4571" y1="45731" x2="4571" y2="45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76" y="1735154"/>
            <a:ext cx="3660481" cy="36744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0C3D23-577F-4B60-9DA8-F4780658C2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700" y1="25370" x2="42700" y2="25370"/>
                        <a14:foregroundMark x1="66100" y1="48056" x2="66100" y2="48056"/>
                        <a14:foregroundMark x1="70300" y1="48148" x2="78500" y2="48148"/>
                        <a14:foregroundMark x1="78500" y1="48148" x2="85100" y2="47778"/>
                        <a14:foregroundMark x1="55100" y1="45833" x2="59800" y2="67315"/>
                        <a14:foregroundMark x1="59800" y1="67315" x2="59800" y2="68241"/>
                        <a14:foregroundMark x1="79700" y1="70648" x2="79700" y2="70648"/>
                        <a14:foregroundMark x1="63500" y1="70000" x2="635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00" t="15519" b="25669"/>
          <a:stretch/>
        </p:blipFill>
        <p:spPr>
          <a:xfrm>
            <a:off x="1874837" y="1669522"/>
            <a:ext cx="5511800" cy="40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11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8A6A11-532A-453A-A4FB-D195CD172D12}"/>
              </a:ext>
            </a:extLst>
          </p:cNvPr>
          <p:cNvGrpSpPr/>
          <p:nvPr/>
        </p:nvGrpSpPr>
        <p:grpSpPr>
          <a:xfrm>
            <a:off x="1738850" y="1371601"/>
            <a:ext cx="8822787" cy="1064027"/>
            <a:chOff x="762000" y="2322459"/>
            <a:chExt cx="7315200" cy="106402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B77D24EE-69CC-4309-8BBE-CC2CDE938C70}"/>
                </a:ext>
              </a:extLst>
            </p:cNvPr>
            <p:cNvSpPr/>
            <p:nvPr/>
          </p:nvSpPr>
          <p:spPr>
            <a:xfrm>
              <a:off x="762000" y="2575680"/>
              <a:ext cx="7315200" cy="810806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response of consumer after a week of the samples given out were captured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74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41F8A-8F31-40AC-8E17-5D044FD9574A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873681-6EC4-4E71-AF1F-096E6094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63" y="3124200"/>
            <a:ext cx="8153400" cy="2857500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FAA6EB7-97A8-48BB-A6F7-6B77D8559C94}"/>
              </a:ext>
            </a:extLst>
          </p:cNvPr>
          <p:cNvGraphicFramePr>
            <a:graphicFrameLocks noGrp="1"/>
          </p:cNvGraphicFramePr>
          <p:nvPr/>
        </p:nvGraphicFramePr>
        <p:xfrm>
          <a:off x="6599237" y="5523853"/>
          <a:ext cx="3810000" cy="64517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Consumer Responses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84084"/>
                  </a:ext>
                </a:extLst>
              </a:tr>
            </a:tbl>
          </a:graphicData>
        </a:graphic>
      </p:graphicFrame>
      <p:sp>
        <p:nvSpPr>
          <p:cNvPr id="29" name="Rectangle 2">
            <a:extLst>
              <a:ext uri="{FF2B5EF4-FFF2-40B4-BE49-F238E27FC236}">
                <a16:creationId xmlns:a16="http://schemas.microsoft.com/office/drawing/2014/main" id="{37BDC538-F8AA-4266-B008-0E7BF7BC40D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51037" y="246787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Consumer Information : </a:t>
            </a:r>
            <a:r>
              <a:rPr lang="en-US" sz="3000" kern="0" dirty="0">
                <a:solidFill>
                  <a:schemeClr val="accent1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0441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9247108" y="2474453"/>
            <a:ext cx="0" cy="560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9121748" y="2811232"/>
            <a:ext cx="263054" cy="717717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2144387" y="1582924"/>
            <a:ext cx="1007581" cy="1124666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183" y="1922948"/>
            <a:ext cx="374462" cy="374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1725149" y="1200159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2234861" y="2705026"/>
            <a:ext cx="263054" cy="717717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5" name="Shape 130">
            <a:extLst>
              <a:ext uri="{FF2B5EF4-FFF2-40B4-BE49-F238E27FC236}">
                <a16:creationId xmlns:a16="http://schemas.microsoft.com/office/drawing/2014/main" id="{1F15962D-F4DB-4B5E-A4FB-816420DA27CC}"/>
              </a:ext>
            </a:extLst>
          </p:cNvPr>
          <p:cNvSpPr txBox="1">
            <a:spLocks/>
          </p:cNvSpPr>
          <p:nvPr/>
        </p:nvSpPr>
        <p:spPr>
          <a:xfrm>
            <a:off x="1542998" y="3781601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Compile all 4 data files based on Channel partner ID of 1228 Channel partners who have taken part in the campaign.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Data cleaning , Handling missing values and completing Basic Data checks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Create variables other than existing data variables. For ex, Brand engagement : How many brands does each Channel partner buy in a particular year</a:t>
            </a:r>
          </a:p>
        </p:txBody>
      </p: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4661915" y="2891958"/>
            <a:ext cx="263054" cy="717717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4793442" y="2655404"/>
            <a:ext cx="0" cy="39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51037" y="246787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Next steps</a:t>
            </a:r>
            <a:endParaRPr lang="en-US" sz="3000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4213936" y="1132341"/>
            <a:ext cx="27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200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4579391" y="1547846"/>
            <a:ext cx="1007581" cy="1124666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4024" y="1898705"/>
            <a:ext cx="409729" cy="409729"/>
          </a:xfrm>
          <a:prstGeom prst="rect">
            <a:avLst/>
          </a:prstGeom>
        </p:spPr>
      </p:pic>
      <p:sp>
        <p:nvSpPr>
          <p:cNvPr id="64" name="Shape 130">
            <a:extLst>
              <a:ext uri="{FF2B5EF4-FFF2-40B4-BE49-F238E27FC236}">
                <a16:creationId xmlns:a16="http://schemas.microsoft.com/office/drawing/2014/main" id="{9A355D36-F678-4D6E-A2C4-642E474CE4A0}"/>
              </a:ext>
            </a:extLst>
          </p:cNvPr>
          <p:cNvSpPr txBox="1">
            <a:spLocks/>
          </p:cNvSpPr>
          <p:nvPr/>
        </p:nvSpPr>
        <p:spPr>
          <a:xfrm>
            <a:off x="4006516" y="3639110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Understanding the data better like checking responses region wise , region wise actively engaged </a:t>
            </a:r>
            <a:r>
              <a:rPr lang="en-IN" sz="900" dirty="0" err="1">
                <a:latin typeface="Century Gothic" panose="020B0502020202020204" pitchFamily="34" charset="0"/>
              </a:rPr>
              <a:t>Channelpartners</a:t>
            </a:r>
            <a:r>
              <a:rPr lang="en-IN" sz="900" dirty="0">
                <a:latin typeface="Century Gothic" panose="020B0502020202020204" pitchFamily="34" charset="0"/>
              </a:rPr>
              <a:t>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How can this data be presented better visually 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6369946" y="1212219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6711614" y="1594756"/>
            <a:ext cx="1007581" cy="1124666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6802088" y="2677529"/>
            <a:ext cx="263054" cy="717717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51" y="1905168"/>
            <a:ext cx="443731" cy="501162"/>
          </a:xfrm>
          <a:prstGeom prst="rect">
            <a:avLst/>
          </a:prstGeom>
        </p:spPr>
      </p:pic>
      <p:sp>
        <p:nvSpPr>
          <p:cNvPr id="104" name="Shape 130">
            <a:extLst>
              <a:ext uri="{FF2B5EF4-FFF2-40B4-BE49-F238E27FC236}">
                <a16:creationId xmlns:a16="http://schemas.microsoft.com/office/drawing/2014/main" id="{B4B8ADCB-F21C-4C89-A344-96F364058BD4}"/>
              </a:ext>
            </a:extLst>
          </p:cNvPr>
          <p:cNvSpPr txBox="1">
            <a:spLocks/>
          </p:cNvSpPr>
          <p:nvPr/>
        </p:nvSpPr>
        <p:spPr>
          <a:xfrm>
            <a:off x="6206324" y="4043489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Answer the objectives a)</a:t>
            </a:r>
            <a:r>
              <a:rPr lang="en-US" sz="900" dirty="0">
                <a:latin typeface="Century Gothic" panose="020B0502020202020204" pitchFamily="34" charset="0"/>
              </a:rPr>
              <a:t>To identify which Channel partners responded and who to target first in the next planned campaign 		               b)To identify the most effective communication channel/s for them  </a:t>
            </a: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Using different Predictive model techniques to find Significant variables</a:t>
            </a: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Ensure you follow all steps like Train and test data , checking for  Multicollinearity</a:t>
            </a: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900" dirty="0">
              <a:latin typeface="Century Gothic" panose="020B0502020202020204" pitchFamily="34" charset="0"/>
            </a:endParaRPr>
          </a:p>
          <a:p>
            <a:pPr marL="285750" indent="-28575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Century Gothic" panose="020B0502020202020204" pitchFamily="34" charset="0"/>
              </a:rPr>
              <a:t>Check if any other  ML technique fits better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8948726" y="1217683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9092473" y="1577744"/>
            <a:ext cx="1007581" cy="1124666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01" y="1962506"/>
            <a:ext cx="495092" cy="416702"/>
          </a:xfrm>
          <a:prstGeom prst="rect">
            <a:avLst/>
          </a:prstGeom>
        </p:spPr>
      </p:pic>
      <p:sp>
        <p:nvSpPr>
          <p:cNvPr id="128" name="Shape 130">
            <a:extLst>
              <a:ext uri="{FF2B5EF4-FFF2-40B4-BE49-F238E27FC236}">
                <a16:creationId xmlns:a16="http://schemas.microsoft.com/office/drawing/2014/main" id="{047CEC2E-4C6D-4D09-8DCB-A2E59A90926B}"/>
              </a:ext>
            </a:extLst>
          </p:cNvPr>
          <p:cNvSpPr txBox="1">
            <a:spLocks/>
          </p:cNvSpPr>
          <p:nvPr/>
        </p:nvSpPr>
        <p:spPr>
          <a:xfrm>
            <a:off x="8561062" y="3744673"/>
            <a:ext cx="1804004" cy="2020846"/>
          </a:xfrm>
          <a:prstGeom prst="rect">
            <a:avLst/>
          </a:prstGeom>
        </p:spPr>
        <p:txBody>
          <a:bodyPr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Understand the customer responses using  various Text mining Techniques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900" dirty="0">
                <a:latin typeface="Century Gothic" panose="020B0502020202020204" pitchFamily="34" charset="0"/>
              </a:rPr>
              <a:t>Answer the objective: </a:t>
            </a:r>
            <a:r>
              <a:rPr lang="en-US" sz="900" dirty="0">
                <a:latin typeface="Century Gothic" panose="020B0502020202020204" pitchFamily="34" charset="0"/>
              </a:rPr>
              <a:t>To analyze the responses collected from end user  and see if minor tweaks can be done to improve the product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9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EAD3F-75CA-4ED8-AB5B-52099FA605F5}"/>
              </a:ext>
            </a:extLst>
          </p:cNvPr>
          <p:cNvSpPr txBox="1"/>
          <p:nvPr/>
        </p:nvSpPr>
        <p:spPr>
          <a:xfrm>
            <a:off x="1951037" y="6670434"/>
            <a:ext cx="847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entury Gothic" panose="020B0502020202020204" pitchFamily="34" charset="0"/>
              </a:rPr>
              <a:t>*  You can go through the Questions and Hint ppt to understand each section better / cross check if you have done all the steps mentioned </a:t>
            </a:r>
          </a:p>
        </p:txBody>
      </p:sp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7187AD-1868-4EA9-9700-8144541AF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5904906" y="3983542"/>
            <a:ext cx="3902613" cy="2667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A1576-6C21-4CF0-BD16-55B8C491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s-E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7636A-7054-45E5-98A3-39B9C169EB30}"/>
              </a:ext>
            </a:extLst>
          </p:cNvPr>
          <p:cNvSpPr txBox="1">
            <a:spLocks/>
          </p:cNvSpPr>
          <p:nvPr/>
        </p:nvSpPr>
        <p:spPr bwMode="auto">
          <a:xfrm>
            <a:off x="1951037" y="277110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9B065-F25E-46E3-B1DC-F6A09086DCCB}"/>
              </a:ext>
            </a:extLst>
          </p:cNvPr>
          <p:cNvSpPr/>
          <p:nvPr/>
        </p:nvSpPr>
        <p:spPr>
          <a:xfrm>
            <a:off x="894901" y="1091942"/>
            <a:ext cx="642029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spcAft>
                <a:spcPct val="0"/>
              </a:spcAft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leading FMCG company of XXX which manufactures and sells a host of products like Biscuits , Coffee , Juice , Chocolates and many more . 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 fontAlgn="base">
              <a:spcAft>
                <a:spcPct val="0"/>
              </a:spcAft>
              <a:buFont typeface="+mj-lt"/>
              <a:buAutoNum type="arabicPeriod" startAt="2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has PAN country business in 7 brands of following product Categories</a:t>
            </a:r>
          </a:p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B1 : Coffee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B2 : Biscuits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B3 : Juice 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B4 : Chocolates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B5 :  Ice cream 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B6 : Bottled water</a:t>
            </a:r>
          </a:p>
          <a:p>
            <a:pPr fontAlgn="base">
              <a:spcAft>
                <a:spcPct val="0"/>
              </a:spcAft>
            </a:pPr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B7 : Baby food </a:t>
            </a:r>
          </a:p>
          <a:p>
            <a:pPr fontAlgn="base">
              <a:spcAft>
                <a:spcPct val="0"/>
              </a:spcAft>
            </a:pP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2A9406-9BA3-412F-8608-6B7B21721E54}"/>
              </a:ext>
            </a:extLst>
          </p:cNvPr>
          <p:cNvSpPr/>
          <p:nvPr/>
        </p:nvSpPr>
        <p:spPr>
          <a:xfrm>
            <a:off x="7587343" y="1637258"/>
            <a:ext cx="3902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company launched a new flavor variant of coffee brand in January 2023. The marketing campaign was executed for their Channel Partners and end consumers before the product launch</a:t>
            </a:r>
          </a:p>
        </p:txBody>
      </p:sp>
    </p:spTree>
    <p:extLst>
      <p:ext uri="{BB962C8B-B14F-4D97-AF65-F5344CB8AC3E}">
        <p14:creationId xmlns:p14="http://schemas.microsoft.com/office/powerpoint/2010/main" val="12417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900" b="1" ker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dirty="0"/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E748B-45E3-4BD3-88F4-B0EBCCD6461E}"/>
              </a:ext>
            </a:extLst>
          </p:cNvPr>
          <p:cNvSpPr/>
          <p:nvPr/>
        </p:nvSpPr>
        <p:spPr>
          <a:xfrm>
            <a:off x="1570037" y="1374581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endParaRPr lang="en-US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Channel Partners, the company introduced the product and reward system through SMS, email and call.</a:t>
            </a:r>
          </a:p>
          <a:p>
            <a:pPr fontAlgn="base">
              <a:spcAft>
                <a:spcPct val="0"/>
              </a:spcAft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end consumers, product samples were given and initial opinion was understood through primary market research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48A50AAF-253B-4DA3-87B4-03F178D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6735225" y="4191000"/>
            <a:ext cx="3902613" cy="2667000"/>
          </a:xfr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7F46DCCB-0BE6-4E22-B5B9-299BF8DA4AE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70038" y="3158027"/>
            <a:ext cx="5294668" cy="4732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00000"/>
              </a:lnSpc>
              <a:spcAft>
                <a:spcPct val="0"/>
              </a:spcAft>
              <a:buFont typeface="+mj-lt"/>
              <a:buAutoNum type="arabicPeriod" startAt="3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Objective 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objective of the study was three-fold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identify which Channel partners responded and who to target first in the next planned campaign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identify the most effective communication channel/s for them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analyze the responses collected from end consumers  and see if minor tweaks can be done to improve the product </a:t>
            </a:r>
          </a:p>
        </p:txBody>
      </p:sp>
    </p:spTree>
    <p:extLst>
      <p:ext uri="{BB962C8B-B14F-4D97-AF65-F5344CB8AC3E}">
        <p14:creationId xmlns:p14="http://schemas.microsoft.com/office/powerpoint/2010/main" val="37513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Background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48A50AAF-253B-4DA3-87B4-03F178D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6735225" y="4191000"/>
            <a:ext cx="3902613" cy="26670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F49FFF-A4A7-4B23-8FAD-3229102D7674}"/>
              </a:ext>
            </a:extLst>
          </p:cNvPr>
          <p:cNvSpPr/>
          <p:nvPr/>
        </p:nvSpPr>
        <p:spPr>
          <a:xfrm>
            <a:off x="1464345" y="1499930"/>
            <a:ext cx="90210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spcAft>
                <a:spcPct val="0"/>
              </a:spcAft>
              <a:buFont typeface="+mj-lt"/>
              <a:buAutoNum type="arabicPeriod" startAt="4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400050" lvl="1" fontAlgn="base">
              <a:spcAft>
                <a:spcPct val="0"/>
              </a:spcAft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following data is available for analysis:</a:t>
            </a:r>
          </a:p>
          <a:p>
            <a:pPr marL="685800" lvl="1" fontAlgn="base"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Transactions of the Channel partners two years prior to the campaign</a:t>
            </a:r>
          </a:p>
          <a:p>
            <a:pPr marL="685800" lvl="1" fontAlgn="base"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Campaign Details</a:t>
            </a:r>
          </a:p>
          <a:p>
            <a:pPr marL="685800" lvl="1" fontAlgn="base"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Campaign Response Data</a:t>
            </a:r>
          </a:p>
          <a:p>
            <a:pPr marL="685800" lvl="1" fontAlgn="base"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Channel partners: Master Lookup </a:t>
            </a:r>
          </a:p>
          <a:p>
            <a:pPr marL="685800" lvl="1" fontAlgn="base">
              <a:spcAft>
                <a:spcPct val="0"/>
              </a:spcAft>
              <a:buFont typeface="Ebrima" panose="02000000000000000000" pitchFamily="2" charset="0"/>
              <a:buChar char="−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Consumer: Responses about new coffee </a:t>
            </a:r>
            <a:r>
              <a:rPr 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flavour</a:t>
            </a:r>
            <a:endParaRPr 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51037" y="207458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Understanding the Channel partner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42DB9-0E46-4F1F-99F4-61C33235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62" y="2238375"/>
            <a:ext cx="7143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Channel partner Information : Transaction Data </a:t>
            </a:r>
            <a:endParaRPr lang="en-US" sz="2900" kern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738850" y="1371601"/>
            <a:ext cx="8822787" cy="1287523"/>
            <a:chOff x="762000" y="2322459"/>
            <a:chExt cx="7315200" cy="1287523"/>
          </a:xfrm>
        </p:grpSpPr>
        <p:sp>
          <p:nvSpPr>
            <p:cNvPr id="6" name="Freeform 5"/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Transaction data of  all 90,000 Channel partners for the company . (2021 and 2022)</a:t>
              </a:r>
            </a:p>
            <a:p>
              <a:pPr lvl="0"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500,000 transactions to describe the transaction details of each Channel Partner by "Month" and "Brand"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6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28A01-C2EC-4772-B555-5F5BC462F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7"/>
          <a:stretch/>
        </p:blipFill>
        <p:spPr>
          <a:xfrm>
            <a:off x="2789237" y="2914652"/>
            <a:ext cx="6172200" cy="344169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EBE479-EF3A-4D6F-BCC6-A146FA5B0E08}"/>
              </a:ext>
            </a:extLst>
          </p:cNvPr>
          <p:cNvGraphicFramePr>
            <a:graphicFrameLocks noGrp="1"/>
          </p:cNvGraphicFramePr>
          <p:nvPr/>
        </p:nvGraphicFramePr>
        <p:xfrm>
          <a:off x="2027237" y="4131898"/>
          <a:ext cx="8153400" cy="251473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21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Possible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factor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2018, 2019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B1, B2, B3, B4, B5, B6, B7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done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7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BC48E19-E6CA-4375-9B88-37F9A48E9B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Channel partner Information : </a:t>
            </a:r>
            <a:r>
              <a:rPr lang="en-US" sz="2900" kern="0" dirty="0"/>
              <a:t>Campaign Details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5EBCB8-DA75-48CE-91C8-D04AADBA8919}"/>
              </a:ext>
            </a:extLst>
          </p:cNvPr>
          <p:cNvGrpSpPr/>
          <p:nvPr/>
        </p:nvGrpSpPr>
        <p:grpSpPr>
          <a:xfrm>
            <a:off x="1738850" y="1371601"/>
            <a:ext cx="8822787" cy="1287523"/>
            <a:chOff x="762000" y="2322459"/>
            <a:chExt cx="7315200" cy="128752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4ACEE41-647F-4711-9124-879B1369ED6D}"/>
                </a:ext>
              </a:extLst>
            </p:cNvPr>
            <p:cNvSpPr/>
            <p:nvPr/>
          </p:nvSpPr>
          <p:spPr>
            <a:xfrm>
              <a:off x="762000" y="2575679"/>
              <a:ext cx="7315200" cy="1034303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Campaign was run in January 2023 for the new variant in Brand 1 : Coffee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1228 Channel partners’ campaign communication data to describe which Communication channel was used to contact them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CCFD219-7B45-43DE-9E6B-80E4440F4B6D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C73806-E09E-4EB0-8895-44663BC4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298" y="2818663"/>
            <a:ext cx="4400339" cy="348615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2A67CD-53C9-40B3-9734-F6ED8F1F1C83}"/>
              </a:ext>
            </a:extLst>
          </p:cNvPr>
          <p:cNvGraphicFramePr>
            <a:graphicFrameLocks noGrp="1"/>
          </p:cNvGraphicFramePr>
          <p:nvPr/>
        </p:nvGraphicFramePr>
        <p:xfrm>
          <a:off x="2429122" y="4043956"/>
          <a:ext cx="7773638" cy="239543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54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Possible values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emails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No. of calls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numbers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5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8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8AECBF4-C94E-44F8-8E8F-2F6AB25648E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1037" y="271236"/>
            <a:ext cx="8229600" cy="81080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IN" sz="2900" kern="0" dirty="0"/>
              <a:t>Channel partner Information : </a:t>
            </a:r>
            <a:r>
              <a:rPr lang="en-US" sz="2900" kern="0" dirty="0"/>
              <a:t>Campaign response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81F486-A2FB-492B-AC26-B1EA4667707B}"/>
              </a:ext>
            </a:extLst>
          </p:cNvPr>
          <p:cNvGrpSpPr/>
          <p:nvPr/>
        </p:nvGrpSpPr>
        <p:grpSpPr>
          <a:xfrm>
            <a:off x="1738850" y="1371601"/>
            <a:ext cx="8822787" cy="1064027"/>
            <a:chOff x="762000" y="2322459"/>
            <a:chExt cx="7315200" cy="1064027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FF57F69-CFCE-422E-AB40-0861D097A98A}"/>
                </a:ext>
              </a:extLst>
            </p:cNvPr>
            <p:cNvSpPr/>
            <p:nvPr/>
          </p:nvSpPr>
          <p:spPr>
            <a:xfrm>
              <a:off x="762000" y="2575680"/>
              <a:ext cx="7315200" cy="810806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response of the 1228 Channel partners for the Campaign is captured .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Sample Size : 1228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02A8759-ED7A-4241-8ED5-5B25D3320524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801E10-C2E5-481F-98F8-0588AA1BF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8" y="2756383"/>
            <a:ext cx="6734175" cy="341619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C92304-7D19-4256-AABE-6441171E2096}"/>
              </a:ext>
            </a:extLst>
          </p:cNvPr>
          <p:cNvGraphicFramePr>
            <a:graphicFrameLocks noGrp="1"/>
          </p:cNvGraphicFramePr>
          <p:nvPr/>
        </p:nvGraphicFramePr>
        <p:xfrm>
          <a:off x="1986906" y="3077139"/>
          <a:ext cx="8326672" cy="362955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5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Possible values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Customer’s response to campaign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= responded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= Did not respond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n_comp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complaints in last 3 months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loyalty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member of loyalty program(Yes=1)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active on web portal(Yes=1)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rewards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Redeemed reward points last month(Yes=1)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 Promoter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0-10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004545"/>
                  </a:ext>
                </a:extLst>
              </a:tr>
              <a:tr h="37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n_yrs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years in business with the company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31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fld id="{B6F15528-21DE-4FAA-801E-634DDDAF4B2B}" type="slidenum">
              <a:rPr lang="en-US" smtClean="0"/>
              <a:pPr/>
              <a:t>9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  <a:latin typeface="Ebrima"/>
              <a:cs typeface="Arial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8F65AAC-1FF0-4DE9-A054-512CDFABE31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51037" y="28611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2900" kern="0" dirty="0">
                <a:solidFill>
                  <a:schemeClr val="accent1"/>
                </a:solidFill>
              </a:rPr>
              <a:t>Channel partner Information : </a:t>
            </a:r>
            <a:r>
              <a:rPr lang="en-US" sz="2900" kern="0" dirty="0">
                <a:solidFill>
                  <a:schemeClr val="accent1"/>
                </a:solidFill>
              </a:rPr>
              <a:t>Master lookup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8E94A7-3D4A-46A8-A681-598E439F628D}"/>
              </a:ext>
            </a:extLst>
          </p:cNvPr>
          <p:cNvGrpSpPr/>
          <p:nvPr/>
        </p:nvGrpSpPr>
        <p:grpSpPr>
          <a:xfrm>
            <a:off x="1738850" y="1371601"/>
            <a:ext cx="8822787" cy="1064027"/>
            <a:chOff x="762000" y="2322459"/>
            <a:chExt cx="7315200" cy="106402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2216F88-AA33-454E-A5B7-F0F4222116B3}"/>
                </a:ext>
              </a:extLst>
            </p:cNvPr>
            <p:cNvSpPr/>
            <p:nvPr/>
          </p:nvSpPr>
          <p:spPr>
            <a:xfrm>
              <a:off x="762000" y="2575680"/>
              <a:ext cx="7315200" cy="810806"/>
            </a:xfrm>
            <a:custGeom>
              <a:avLst/>
              <a:gdLst>
                <a:gd name="connsiteX0" fmla="*/ 0 w 7315200"/>
                <a:gd name="connsiteY0" fmla="*/ 0 h 750269"/>
                <a:gd name="connsiteX1" fmla="*/ 7315200 w 7315200"/>
                <a:gd name="connsiteY1" fmla="*/ 0 h 750269"/>
                <a:gd name="connsiteX2" fmla="*/ 7315200 w 7315200"/>
                <a:gd name="connsiteY2" fmla="*/ 750269 h 750269"/>
                <a:gd name="connsiteX3" fmla="*/ 0 w 7315200"/>
                <a:gd name="connsiteY3" fmla="*/ 750269 h 750269"/>
                <a:gd name="connsiteX4" fmla="*/ 0 w 7315200"/>
                <a:gd name="connsiteY4" fmla="*/ 0 h 75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750269">
                  <a:moveTo>
                    <a:pt x="0" y="0"/>
                  </a:moveTo>
                  <a:lnTo>
                    <a:pt x="7315200" y="0"/>
                  </a:lnTo>
                  <a:lnTo>
                    <a:pt x="7315200" y="750269"/>
                  </a:lnTo>
                  <a:lnTo>
                    <a:pt x="0" y="7502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7741" tIns="249936" rIns="567741" bIns="113792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Region of business for each of 90,000 Channel Partners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E773C42-3E1D-4EDC-B861-D02E84D14181}"/>
                </a:ext>
              </a:extLst>
            </p:cNvPr>
            <p:cNvSpPr/>
            <p:nvPr/>
          </p:nvSpPr>
          <p:spPr>
            <a:xfrm>
              <a:off x="1127760" y="2322459"/>
              <a:ext cx="1846553" cy="420742"/>
            </a:xfrm>
            <a:custGeom>
              <a:avLst/>
              <a:gdLst>
                <a:gd name="connsiteX0" fmla="*/ 0 w 1846553"/>
                <a:gd name="connsiteY0" fmla="*/ 70125 h 420742"/>
                <a:gd name="connsiteX1" fmla="*/ 70125 w 1846553"/>
                <a:gd name="connsiteY1" fmla="*/ 0 h 420742"/>
                <a:gd name="connsiteX2" fmla="*/ 1776428 w 1846553"/>
                <a:gd name="connsiteY2" fmla="*/ 0 h 420742"/>
                <a:gd name="connsiteX3" fmla="*/ 1846553 w 1846553"/>
                <a:gd name="connsiteY3" fmla="*/ 70125 h 420742"/>
                <a:gd name="connsiteX4" fmla="*/ 1846553 w 1846553"/>
                <a:gd name="connsiteY4" fmla="*/ 350617 h 420742"/>
                <a:gd name="connsiteX5" fmla="*/ 1776428 w 1846553"/>
                <a:gd name="connsiteY5" fmla="*/ 420742 h 420742"/>
                <a:gd name="connsiteX6" fmla="*/ 70125 w 1846553"/>
                <a:gd name="connsiteY6" fmla="*/ 420742 h 420742"/>
                <a:gd name="connsiteX7" fmla="*/ 0 w 1846553"/>
                <a:gd name="connsiteY7" fmla="*/ 350617 h 420742"/>
                <a:gd name="connsiteX8" fmla="*/ 0 w 1846553"/>
                <a:gd name="connsiteY8" fmla="*/ 70125 h 42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553" h="420742">
                  <a:moveTo>
                    <a:pt x="0" y="70125"/>
                  </a:moveTo>
                  <a:cubicBezTo>
                    <a:pt x="0" y="31396"/>
                    <a:pt x="31396" y="0"/>
                    <a:pt x="70125" y="0"/>
                  </a:cubicBezTo>
                  <a:lnTo>
                    <a:pt x="1776428" y="0"/>
                  </a:lnTo>
                  <a:cubicBezTo>
                    <a:pt x="1815157" y="0"/>
                    <a:pt x="1846553" y="31396"/>
                    <a:pt x="1846553" y="70125"/>
                  </a:cubicBezTo>
                  <a:lnTo>
                    <a:pt x="1846553" y="350617"/>
                  </a:lnTo>
                  <a:cubicBezTo>
                    <a:pt x="1846553" y="389346"/>
                    <a:pt x="1815157" y="420742"/>
                    <a:pt x="1776428" y="420742"/>
                  </a:cubicBezTo>
                  <a:lnTo>
                    <a:pt x="70125" y="420742"/>
                  </a:lnTo>
                  <a:cubicBezTo>
                    <a:pt x="31396" y="420742"/>
                    <a:pt x="0" y="389346"/>
                    <a:pt x="0" y="350617"/>
                  </a:cubicBezTo>
                  <a:lnTo>
                    <a:pt x="0" y="70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087" tIns="20539" rIns="214087" bIns="20539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Content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1CF9E9-75B5-4F52-A54C-7F4472B89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55" y="2632076"/>
            <a:ext cx="2992082" cy="372427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589FAA-A7B0-4E72-9160-ACFAB4FCAB38}"/>
              </a:ext>
            </a:extLst>
          </p:cNvPr>
          <p:cNvGraphicFramePr>
            <a:graphicFrameLocks noGrp="1"/>
          </p:cNvGraphicFramePr>
          <p:nvPr/>
        </p:nvGraphicFramePr>
        <p:xfrm>
          <a:off x="2416442" y="4724401"/>
          <a:ext cx="7467601" cy="141527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48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Measurement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Possible values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partnerID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Channel partner’s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numeric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Region of customer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East, North, South, West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4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36&quot;/&gt;&lt;lineCharCount val=&quot;35&quot;/&gt;&lt;lineCharCount val=&quot;49&quot;/&gt;&lt;lineCharCount val=&quot;24&quot;/&gt;&lt;lineCharCount val=&quot;22&quot;/&gt;&lt;lineCharCount val=&quot;21&quot;/&gt;&lt;lineCharCount val=&quot;25&quot;/&gt;&lt;lineCharCount val=&quot;15&quot;/&gt;&lt;lineCharCount val=&quot;19&quot;/&gt;&lt;lineCharCount val=&quot;50&quot;/&gt;&lt;lineCharCount val=&quot;38&quot;/&gt;&lt;/TableIndex&gt;&lt;/ShapeTextInfo&gt;"/>
  <p:tag name="HTML_SHAPEINFO" val="&lt;TextEffect&gt;&lt;Image&gt;&lt;filename val=&quot;C:\Users\Dell\AppData\Local\Temp\CP1156608419281Session\CPTrustFolder1156608419296\PPTImport1156618459906\data\asimages\{CFC6DBA8-E81F-49A2-A168-E8596894BF65}_1.png_crop.png&quot;/&gt;&lt;left val=&quot;60&quot;/&gt;&lt;top val=&quot;202&quot;/&gt;&lt;width val=&quot;496&quot;/&gt;&lt;height val=&quot;26&quot;/&gt;&lt;hasText val=&quot;1&quot;/&gt;&lt;paraId val=&quot;1&quot;/&gt;&lt;/Image&gt;&lt;Image&gt;&lt;filename val=&quot;C:\Users\Dell\AppData\Local\Temp\CP1156608419281Session\CPTrustFolder1156608419296\PPTImport1156618459906\data\asimages\{9DFC37CE-9851-41A3-BD8D-2FF3F9644BBA}_1.png_crop.png&quot;/&gt;&lt;left val=&quot;58&quot;/&gt;&lt;top val=&quot;241&quot;/&gt;&lt;width val=&quot;481&quot;/&gt;&lt;height val=&quot;26&quot;/&gt;&lt;hasText val=&quot;1&quot;/&gt;&lt;paraId val=&quot;2&quot;/&gt;&lt;/Image&gt;&lt;Image&gt;&lt;filename val=&quot;C:\Users\Dell\AppData\Local\Temp\CP1156608419281Session\CPTrustFolder1156608419296\PPTImport1156618459906\data\asimages\{8E79F4C1-4FA0-4323-B95C-DC6BBE1868AC}_1.png_crop.png&quot;/&gt;&lt;left val=&quot;59&quot;/&gt;&lt;top val=&quot;279&quot;/&gt;&lt;width val=&quot;640&quot;/&gt;&lt;height val=&quot;26&quot;/&gt;&lt;hasText val=&quot;1&quot;/&gt;&lt;paraId val=&quot;3&quot;/&gt;&lt;/Image&gt;&lt;Image&gt;&lt;filename val=&quot;C:\Users\Dell\AppData\Local\Temp\CP1156608419281Session\CPTrustFolder1156608419296\PPTImport1156618459906\data\asimages\{95C0BFFA-FBB3-44C6-B0B1-F67E648BDEF8}_1.png_crop.png&quot;/&gt;&lt;left val=&quot;58&quot;/&gt;&lt;top val=&quot;318&quot;/&gt;&lt;width val=&quot;365&quot;/&gt;&lt;height val=&quot;26&quot;/&gt;&lt;hasText val=&quot;1&quot;/&gt;&lt;paraId val=&quot;4&quot;/&gt;&lt;/Image&gt;&lt;Image&gt;&lt;filename val=&quot;C:\Users\Dell\AppData\Local\Temp\CP1156608419281Session\CPTrustFolder1156608419296\PPTImport1156618459906\data\asimages\{2870CD6D-5B0E-4E40-AACF-60E2CCE5EC78}_1.png_crop.png&quot;/&gt;&lt;left val=&quot;59&quot;/&gt;&lt;top val=&quot;356&quot;/&gt;&lt;width val=&quot;344&quot;/&gt;&lt;height val=&quot;26&quot;/&gt;&lt;hasText val=&quot;1&quot;/&gt;&lt;paraId val=&quot;5&quot;/&gt;&lt;/Image&gt;&lt;Image&gt;&lt;filename val=&quot;C:\Users\Dell\AppData\Local\Temp\CP1156608419281Session\CPTrustFolder1156608419296\PPTImport1156618459906\data\asimages\{D144240A-BBA1-452D-B902-1735F474A11D}_1.png_crop.png&quot;/&gt;&lt;left val=&quot;107&quot;/&gt;&lt;top val=&quot;395&quot;/&gt;&lt;width val=&quot;346&quot;/&gt;&lt;height val=&quot;20&quot;/&gt;&lt;hasText val=&quot;1&quot;/&gt;&lt;paraId val=&quot;6&quot;/&gt;&lt;/Image&gt;&lt;Image&gt;&lt;filename val=&quot;C:\Users\Dell\AppData\Local\Temp\CP1156608419281Session\CPTrustFolder1156608419296\PPTImport1156618459906\data\asimages\{5FB53B1E-BC00-4F66-BFC7-44868F3124BE}_1.png_crop.png&quot;/&gt;&lt;left val=&quot;107&quot;/&gt;&lt;top val=&quot;433&quot;/&gt;&lt;width val=&quot;360&quot;/&gt;&lt;height val=&quot;26&quot;/&gt;&lt;hasText val=&quot;1&quot;/&gt;&lt;paraId val=&quot;7&quot;/&gt;&lt;/Image&gt;&lt;Image&gt;&lt;filename val=&quot;C:\Users\Dell\AppData\Local\Temp\CP1156608419281Session\CPTrustFolder1156608419296\PPTImport1156618459906\data\asimages\{B8EC738B-D835-4E1E-86E1-EFEAF1B7BAAF}_1.png_crop.png&quot;/&gt;&lt;left val=&quot;58&quot;/&gt;&lt;top val=&quot;472&quot;/&gt;&lt;width val=&quot;226&quot;/&gt;&lt;height val=&quot;26&quot;/&gt;&lt;hasText val=&quot;1&quot;/&gt;&lt;paraId val=&quot;8&quot;/&gt;&lt;/Image&gt;&lt;Image&gt;&lt;filename val=&quot;C:\Users\Dell\AppData\Local\Temp\CP1156608419281Session\CPTrustFolder1156608419296\PPTImport1156618459906\data\asimages\{E19C5118-5576-4D24-8819-E749D6A42079}_1.png_crop.png&quot;/&gt;&lt;left val=&quot;58&quot;/&gt;&lt;top val=&quot;510&quot;/&gt;&lt;width val=&quot;270&quot;/&gt;&lt;height val=&quot;26&quot;/&gt;&lt;hasText val=&quot;1&quot;/&gt;&lt;paraId val=&quot;9&quot;/&gt;&lt;/Image&gt;&lt;Image&gt;&lt;filename val=&quot;C:\Users\Dell\AppData\Local\Temp\CP1156608419281Session\CPTrustFolder1156608419296\PPTImport1156618459906\data\asimages\{C84B10C7-A1A3-45C7-9912-59DD2A542925}_1.png_crop.png&quot;/&gt;&lt;left val=&quot;58&quot;/&gt;&lt;top val=&quot;548&quot;/&gt;&lt;width val=&quot;646&quot;/&gt;&lt;height val=&quot;26&quot;/&gt;&lt;hasText val=&quot;1&quot;/&gt;&lt;paraId val=&quot;10&quot;/&gt;&lt;/Image&gt;&lt;Image&gt;&lt;filename val=&quot;C:\Users\Dell\AppData\Local\Temp\CP1156608419281Session\CPTrustFolder1156608419296\PPTImport1156618459906\data\asimages\{857948DE-408B-4C88-9074-E1750F8DC216}_1.png_crop.png&quot;/&gt;&lt;left val=&quot;58&quot;/&gt;&lt;top val=&quot;587&quot;/&gt;&lt;width val=&quot;545&quot;/&gt;&lt;height val=&quot;26&quot;/&gt;&lt;hasText val=&quot;1&quot;/&gt;&lt;paraId val=&quot;11&quot;/&gt;&lt;/Image&gt;&lt;/TextEffec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1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i9_Blue Lime16x9 Widescreen</Template>
  <TotalTime>169</TotalTime>
  <Words>888</Words>
  <Application>Microsoft Macintosh PowerPoint</Application>
  <PresentationFormat>Custom</PresentationFormat>
  <Paragraphs>219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Wingdings</vt:lpstr>
      <vt:lpstr>Open Sans Light</vt:lpstr>
      <vt:lpstr>Ebrima</vt:lpstr>
      <vt:lpstr>Open Sans</vt:lpstr>
      <vt:lpstr>Arial</vt:lpstr>
      <vt:lpstr>Century Gothic</vt:lpstr>
      <vt:lpstr>Calibri</vt:lpstr>
      <vt:lpstr>1_Office Theme</vt:lpstr>
      <vt:lpstr> Capstone Project    (Background and Objectives)   MARKETING ANALYTICS    </vt:lpstr>
      <vt:lpstr>PowerPoint Presentation</vt:lpstr>
      <vt:lpstr>PowerPoint Presentation</vt:lpstr>
      <vt:lpstr>PowerPoint Presentation</vt:lpstr>
      <vt:lpstr>PowerPoint Presentation</vt:lpstr>
      <vt:lpstr>Channel partner Information : Transaction Data </vt:lpstr>
      <vt:lpstr>Channel partner Information : Campaign Details Data</vt:lpstr>
      <vt:lpstr>Channel partner Information : Campaign response 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Basics  Numeric Functions and Operators in R </dc:title>
  <cp:lastModifiedBy>Paul Penman</cp:lastModifiedBy>
  <cp:revision>30</cp:revision>
  <dcterms:modified xsi:type="dcterms:W3CDTF">2023-11-28T18:24:51Z</dcterms:modified>
</cp:coreProperties>
</file>