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10"/>
  </p:notesMasterIdLst>
  <p:sldIdLst>
    <p:sldId id="274" r:id="rId2"/>
    <p:sldId id="257" r:id="rId3"/>
    <p:sldId id="365" r:id="rId4"/>
    <p:sldId id="366" r:id="rId5"/>
    <p:sldId id="367" r:id="rId6"/>
    <p:sldId id="368" r:id="rId7"/>
    <p:sldId id="369" r:id="rId8"/>
    <p:sldId id="370" r:id="rId9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 Text" id="{855A0964-8D6B-42F4-A505-710E96D9C74C}">
          <p14:sldIdLst>
            <p14:sldId id="274"/>
            <p14:sldId id="257"/>
            <p14:sldId id="365"/>
            <p14:sldId id="366"/>
            <p14:sldId id="367"/>
            <p14:sldId id="368"/>
            <p14:sldId id="369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2B2B2"/>
    <a:srgbClr val="FFFFFF"/>
    <a:srgbClr val="808080"/>
    <a:srgbClr val="5F5F5F"/>
    <a:srgbClr val="000000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7" autoAdjust="0"/>
    <p:restoredTop sz="96327" autoAdjust="0"/>
  </p:normalViewPr>
  <p:slideViewPr>
    <p:cSldViewPr snapToObjects="1">
      <p:cViewPr varScale="1">
        <p:scale>
          <a:sx n="67" d="100"/>
          <a:sy n="67" d="100"/>
        </p:scale>
        <p:origin x="246" y="66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9534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7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95153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463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346550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80654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527592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40565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77477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6852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544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5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0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69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432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45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68493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16546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7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1842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2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18928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25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993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3366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8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0765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5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723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305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94134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1058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6065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53640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9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40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8467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3970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6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45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04153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0504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72226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7552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574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193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23572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88781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75615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67869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327241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2255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54108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03261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314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9947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1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55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63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697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821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55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6189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3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969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93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66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60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752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120295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343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94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8413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44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88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86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442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779206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580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347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41938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473444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86829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126611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983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8842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54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3386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8960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69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03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52174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7876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331709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37934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7" r:id="rId54"/>
    <p:sldLayoutId id="2147483748" r:id="rId55"/>
    <p:sldLayoutId id="2147483749" r:id="rId56"/>
    <p:sldLayoutId id="2147483750" r:id="rId57"/>
    <p:sldLayoutId id="2147483751" r:id="rId58"/>
    <p:sldLayoutId id="2147483752" r:id="rId59"/>
    <p:sldLayoutId id="2147483753" r:id="rId60"/>
    <p:sldLayoutId id="2147483754" r:id="rId61"/>
    <p:sldLayoutId id="2147483755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  <p:sldLayoutId id="2147483770" r:id="rId70"/>
    <p:sldLayoutId id="2147483771" r:id="rId71"/>
    <p:sldLayoutId id="2147483772" r:id="rId72"/>
    <p:sldLayoutId id="2147483773" r:id="rId73"/>
    <p:sldLayoutId id="2147483774" r:id="rId74"/>
    <p:sldLayoutId id="2147483775" r:id="rId75"/>
    <p:sldLayoutId id="2147483776" r:id="rId76"/>
    <p:sldLayoutId id="2147483777" r:id="rId77"/>
    <p:sldLayoutId id="2147483778" r:id="rId78"/>
    <p:sldLayoutId id="2147483779" r:id="rId79"/>
    <p:sldLayoutId id="2147483780" r:id="rId80"/>
    <p:sldLayoutId id="2147483781" r:id="rId81"/>
    <p:sldLayoutId id="2147483782" r:id="rId82"/>
    <p:sldLayoutId id="2147483783" r:id="rId83"/>
    <p:sldLayoutId id="2147483784" r:id="rId84"/>
    <p:sldLayoutId id="2147483785" r:id="rId85"/>
    <p:sldLayoutId id="2147483786" r:id="rId86"/>
    <p:sldLayoutId id="2147483787" r:id="rId87"/>
    <p:sldLayoutId id="2147483788" r:id="rId88"/>
    <p:sldLayoutId id="2147483789" r:id="rId89"/>
    <p:sldLayoutId id="2147483790" r:id="rId90"/>
    <p:sldLayoutId id="2147483791" r:id="rId91"/>
    <p:sldLayoutId id="2147483792" r:id="rId92"/>
    <p:sldLayoutId id="2147483793" r:id="rId93"/>
    <p:sldLayoutId id="2147483794" r:id="rId94"/>
    <p:sldLayoutId id="2147483795" r:id="rId95"/>
    <p:sldLayoutId id="2147483796" r:id="rId96"/>
    <p:sldLayoutId id="2147483797" r:id="rId97"/>
    <p:sldLayoutId id="2147483798" r:id="rId98"/>
    <p:sldLayoutId id="2147483799" r:id="rId99"/>
    <p:sldLayoutId id="2147483800" r:id="rId100"/>
    <p:sldLayoutId id="2147483801" r:id="rId101"/>
    <p:sldLayoutId id="2147483802" r:id="rId102"/>
    <p:sldLayoutId id="2147483803" r:id="rId103"/>
    <p:sldLayoutId id="2147483804" r:id="rId104"/>
    <p:sldLayoutId id="2147483805" r:id="rId105"/>
    <p:sldLayoutId id="2147483806" r:id="rId106"/>
    <p:sldLayoutId id="2147483807" r:id="rId107"/>
    <p:sldLayoutId id="2147483808" r:id="rId108"/>
  </p:sldLayoutIdLst>
  <p:hf sldNum="0" hdr="0" ftr="0" dt="0"/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32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Project </a:t>
            </a:r>
            <a:r>
              <a:rPr lang="es-ES" sz="3200" b="1" dirty="0" err="1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Discussion</a:t>
            </a:r>
            <a:r>
              <a:rPr lang="es-ES" sz="32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s-ES" sz="32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s-ES" sz="32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sz="32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Diploma in Data </a:t>
            </a:r>
            <a:r>
              <a:rPr lang="es-ES" sz="3200" b="1" dirty="0" err="1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Science</a:t>
            </a:r>
            <a:endParaRPr lang="en-US" sz="3200" b="1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>
            <a:normAutofit/>
          </a:bodyPr>
          <a:lstStyle/>
          <a:p>
            <a:r>
              <a:rPr lang="en-US" sz="3600" b="1" dirty="0"/>
              <a:t>Importance of Project</a:t>
            </a:r>
            <a:r>
              <a:rPr lang="en-US" sz="3600" dirty="0">
                <a:latin typeface="Open Sans Light" panose="020B0306030504020204" pitchFamily="34" charset="0"/>
              </a:rPr>
              <a:t> 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9928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project work is an integral part of the course and provides opportunity to understand:</a:t>
            </a:r>
            <a:endParaRPr lang="en-IN" sz="2400" dirty="0"/>
          </a:p>
          <a:p>
            <a:pPr marL="0" indent="0">
              <a:buNone/>
            </a:pPr>
            <a:endParaRPr sz="2400" dirty="0"/>
          </a:p>
          <a:p>
            <a:r>
              <a:rPr lang="en-US" sz="2400" dirty="0"/>
              <a:t>Project life cycle (planning to final presentation)</a:t>
            </a:r>
            <a:endParaRPr lang="en-IN" sz="2400" dirty="0"/>
          </a:p>
          <a:p>
            <a:r>
              <a:rPr lang="en-IN" sz="2400" dirty="0"/>
              <a:t>Data related challenges(</a:t>
            </a:r>
            <a:r>
              <a:rPr lang="en-IN" sz="2400" dirty="0" err="1"/>
              <a:t>collection,management</a:t>
            </a:r>
            <a:r>
              <a:rPr lang="en-IN" sz="2400" dirty="0"/>
              <a:t> etc) </a:t>
            </a:r>
            <a:endParaRPr sz="2400" dirty="0"/>
          </a:p>
          <a:p>
            <a:r>
              <a:rPr lang="en-US" sz="2400" dirty="0"/>
              <a:t>Application of</a:t>
            </a:r>
            <a:r>
              <a:rPr lang="en-US" sz="2400" dirty="0">
                <a:latin typeface="Open Sans Light" panose="020B0306030504020204" pitchFamily="34" charset="0"/>
              </a:rPr>
              <a:t> appropriate statistical methods </a:t>
            </a:r>
          </a:p>
          <a:p>
            <a:r>
              <a:rPr lang="en-US" sz="2400" dirty="0"/>
              <a:t>Story telling using data visualization </a:t>
            </a:r>
          </a:p>
          <a:p>
            <a:r>
              <a:rPr lang="en-US" sz="2400" dirty="0"/>
              <a:t>Scientific communication </a:t>
            </a:r>
          </a:p>
          <a:p>
            <a:pPr>
              <a:buNone/>
            </a:pPr>
            <a:endParaRPr lang="en-US" sz="2400" dirty="0">
              <a:latin typeface="Open Sans Light" panose="020B0306030504020204" pitchFamily="34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s-ES" sz="1600" kern="120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A7003EEB-EF6C-48D9-B09B-CE4B15ADF563}" type="slidenum">
              <a:rPr lang="en-US" smtClean="0">
                <a:latin typeface="Open Sans Light" panose="020B0306030504020204" pitchFamily="34" charset="0"/>
              </a:rPr>
              <a:pPr/>
              <a:t>2</a:t>
            </a:fld>
            <a:endParaRPr lang="en-US" dirty="0">
              <a:latin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9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b="1" dirty="0"/>
              <a:t>Project Work Details</a:t>
            </a:r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9496" y="1059321"/>
            <a:ext cx="9433048" cy="4525963"/>
          </a:xfrm>
        </p:spPr>
        <p:txBody>
          <a:bodyPr>
            <a:noAutofit/>
          </a:bodyPr>
          <a:lstStyle/>
          <a:p>
            <a:endParaRPr dirty="0"/>
          </a:p>
          <a:p>
            <a:pPr marL="0" indent="0">
              <a:buNone/>
            </a:pPr>
            <a:r>
              <a:rPr lang="en-US" dirty="0"/>
              <a:t>Two groups will be formed with 3-4 students per group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Guide will be assigned to each group.  Projects by individual students are accepted upon request</a:t>
            </a:r>
          </a:p>
          <a:p>
            <a:pPr marL="0" indent="0">
              <a:buNone/>
            </a:pPr>
            <a:endParaRPr dirty="0"/>
          </a:p>
          <a:p>
            <a:r>
              <a:rPr lang="en-US" dirty="0"/>
              <a:t>Three presentations will be given by each group-Planning, Interim and Final </a:t>
            </a:r>
            <a:endParaRPr lang="en-US" dirty="0">
              <a:latin typeface="Open Sans Light" panose="020B0306030504020204" pitchFamily="34" charset="0"/>
            </a:endParaRPr>
          </a:p>
          <a:p>
            <a:r>
              <a:rPr lang="en-US" dirty="0"/>
              <a:t>Planning presentation </a:t>
            </a:r>
          </a:p>
          <a:p>
            <a:r>
              <a:rPr lang="en-US" dirty="0"/>
              <a:t>Interim presentation </a:t>
            </a:r>
          </a:p>
          <a:p>
            <a:r>
              <a:rPr lang="en-US" dirty="0"/>
              <a:t>Final presentation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>
              <a:latin typeface="Open Sans Light" panose="020B0306030504020204" pitchFamily="34" charset="0"/>
            </a:endParaRP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s-ES" sz="1600" kern="120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A7003EEB-EF6C-48D9-B09B-CE4B15ADF563}" type="slidenum">
              <a:rPr lang="en-US" smtClean="0">
                <a:latin typeface="Open Sans Light" panose="020B0306030504020204" pitchFamily="34" charset="0"/>
              </a:rPr>
              <a:pPr/>
              <a:t>3</a:t>
            </a:fld>
            <a:endParaRPr lang="en-US" dirty="0">
              <a:latin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8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Activities 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6804" y="105932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dirty="0"/>
          </a:p>
          <a:p>
            <a:r>
              <a:rPr lang="en-US" sz="2400" dirty="0"/>
              <a:t>Finalize topic and create project plan </a:t>
            </a:r>
            <a:endParaRPr lang="en-IN" sz="2400" dirty="0"/>
          </a:p>
          <a:p>
            <a:r>
              <a:rPr lang="en-IN" sz="2400" dirty="0"/>
              <a:t>Questionnaire designing(if applicable)</a:t>
            </a:r>
          </a:p>
          <a:p>
            <a:r>
              <a:rPr lang="en-IN" sz="2400" dirty="0"/>
              <a:t>Data Collection (primary or secondary)</a:t>
            </a:r>
            <a:endParaRPr sz="2400" dirty="0"/>
          </a:p>
          <a:p>
            <a:r>
              <a:rPr lang="en-US" sz="2400" dirty="0">
                <a:latin typeface="Open Sans Light" panose="020B0306030504020204" pitchFamily="34" charset="0"/>
              </a:rPr>
              <a:t>Data Management(organizing, cleaning etc.)  </a:t>
            </a:r>
          </a:p>
          <a:p>
            <a:r>
              <a:rPr lang="en-US" sz="2400" dirty="0"/>
              <a:t>Statistical Analysis/Predictive Modeling/Machine Learning</a:t>
            </a:r>
          </a:p>
          <a:p>
            <a:r>
              <a:rPr lang="en-US" sz="2400" dirty="0"/>
              <a:t>Data Visualization </a:t>
            </a:r>
          </a:p>
          <a:p>
            <a:r>
              <a:rPr lang="en-US" sz="2400" dirty="0"/>
              <a:t>Web application/Interactive reporting/Dashboard </a:t>
            </a:r>
          </a:p>
          <a:p>
            <a:r>
              <a:rPr lang="en-US" sz="2400" dirty="0"/>
              <a:t>Presentations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>
              <a:buNone/>
            </a:pPr>
            <a:endParaRPr lang="en-US" sz="2400" dirty="0">
              <a:latin typeface="Open Sans Light" panose="020B0306030504020204" pitchFamily="34" charset="0"/>
            </a:endParaRPr>
          </a:p>
          <a:p>
            <a:endParaRPr lang="en-US" sz="2400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s-ES" sz="1600" kern="120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A7003EEB-EF6C-48D9-B09B-CE4B15ADF563}" type="slidenum">
              <a:rPr lang="en-US" smtClean="0">
                <a:latin typeface="Open Sans Light" panose="020B0306030504020204" pitchFamily="34" charset="0"/>
              </a:rPr>
              <a:pPr/>
              <a:t>4</a:t>
            </a:fld>
            <a:endParaRPr lang="en-US" dirty="0">
              <a:latin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8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95401"/>
            <a:ext cx="8839200" cy="4830763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en-US" dirty="0">
              <a:latin typeface="Century" pitchFamily="18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400" dirty="0">
                <a:ea typeface="Verdana" pitchFamily="34" charset="0"/>
                <a:cs typeface="Times New Roman" pitchFamily="18" charset="0"/>
              </a:rPr>
              <a:t> Nifty/Dow Jones 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Times New Roman" pitchFamily="18" charset="0"/>
              </a:rPr>
              <a:t> direction prediction using Machine Learning </a:t>
            </a:r>
            <a:r>
              <a:rPr lang="en-US" dirty="0" err="1">
                <a:solidFill>
                  <a:schemeClr val="tx1"/>
                </a:solidFill>
                <a:ea typeface="Verdana" pitchFamily="34" charset="0"/>
                <a:cs typeface="Times New Roman" pitchFamily="18" charset="0"/>
              </a:rPr>
              <a:t>Algorithms,Pairs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Times New Roman" pitchFamily="18" charset="0"/>
              </a:rPr>
              <a:t> Trading Strategy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en-US" dirty="0">
              <a:solidFill>
                <a:schemeClr val="tx1"/>
              </a:solidFill>
              <a:ea typeface="Verdana" pitchFamily="34" charset="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ea typeface="Verdana" pitchFamily="34" charset="0"/>
                <a:cs typeface="Times New Roman" pitchFamily="18" charset="0"/>
              </a:rPr>
              <a:t> Credit scoring model for the bank using Binary Logistic Regression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>
              <a:solidFill>
                <a:schemeClr val="tx1"/>
              </a:solidFill>
              <a:ea typeface="Verdana" pitchFamily="34" charset="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ea typeface="Verdana" pitchFamily="34" charset="0"/>
                <a:cs typeface="Times New Roman" pitchFamily="18" charset="0"/>
              </a:rPr>
              <a:t> Dealer scoring model in FMCG sector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>
              <a:solidFill>
                <a:schemeClr val="tx1"/>
              </a:solidFill>
              <a:ea typeface="Verdana" pitchFamily="34" charset="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ea typeface="Verdana" pitchFamily="34" charset="0"/>
                <a:cs typeface="Times New Roman" pitchFamily="18" charset="0"/>
              </a:rPr>
              <a:t> Brand health tracking for leading ecommerce brands(primary research)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sz="2400" dirty="0">
              <a:ea typeface="Verdana" pitchFamily="34" charset="0"/>
              <a:cs typeface="Times New Roman" pitchFamily="18" charset="0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sz="2400" dirty="0">
              <a:ea typeface="Verdana" pitchFamily="34" charset="0"/>
              <a:cs typeface="Times New Roman" pitchFamily="18" charset="0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sz="2400" dirty="0"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s-ES" sz="1600" kern="120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A7003EEB-EF6C-48D9-B09B-CE4B15ADF563}" type="slidenum">
              <a:rPr lang="en-US" smtClean="0">
                <a:latin typeface="Open Sans Light" panose="020B0306030504020204" pitchFamily="34" charset="0"/>
              </a:rPr>
              <a:pPr/>
              <a:t>5</a:t>
            </a:fld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3DA2187-3369-B341-A9A2-920092554293}"/>
              </a:ext>
            </a:extLst>
          </p:cNvPr>
          <p:cNvSpPr txBox="1">
            <a:spLocks/>
          </p:cNvSpPr>
          <p:nvPr/>
        </p:nvSpPr>
        <p:spPr>
          <a:xfrm>
            <a:off x="767408" y="332656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3200" kern="800" spc="-53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List of Past Projects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790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95400"/>
            <a:ext cx="8839200" cy="51816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US" dirty="0">
                <a:ea typeface="Verdana" pitchFamily="34" charset="0"/>
                <a:cs typeface="Times New Roman" pitchFamily="18" charset="0"/>
              </a:rPr>
              <a:t>Customer Analytics for a Food Joint in Mumbai (Customer segmentation and scoring model)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>
              <a:ea typeface="Verdana" pitchFamily="34" charset="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>
                <a:ea typeface="Verdana" pitchFamily="34" charset="0"/>
                <a:cs typeface="Times New Roman" pitchFamily="18" charset="0"/>
              </a:rPr>
              <a:t> Dealer segmentation model and sales forecasting in FMCG sector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>
              <a:ea typeface="Verdana" pitchFamily="34" charset="0"/>
              <a:cs typeface="Times New Roman" pitchFamily="18" charset="0"/>
            </a:endParaRPr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>
                <a:ea typeface="Verdana" pitchFamily="34" charset="0"/>
                <a:cs typeface="Times New Roman" pitchFamily="18" charset="0"/>
              </a:rPr>
              <a:t> Cross Selling Model in Insurance (for variable annuity)</a:t>
            </a:r>
            <a:r>
              <a:rPr lang="en-US" dirty="0"/>
              <a:t> 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/>
              <a:t>  Predictive model for movie verdict (hit/flop)</a:t>
            </a:r>
            <a:endParaRPr lang="en-US" dirty="0">
              <a:ea typeface="Verdana" pitchFamily="34" charset="0"/>
              <a:cs typeface="Times New Roman" pitchFamily="18" charset="0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ea typeface="Verdana" pitchFamily="34" charset="0"/>
              <a:cs typeface="Times New Roman" pitchFamily="18" charset="0"/>
            </a:endParaRPr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/>
              <a:t>  Comparative study of FDI in BRIC Nations</a:t>
            </a:r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/>
              <a:t>  Start-ups in </a:t>
            </a:r>
            <a:r>
              <a:rPr lang="en-US" dirty="0">
                <a:solidFill>
                  <a:schemeClr val="tx1"/>
                </a:solidFill>
              </a:rPr>
              <a:t>USA</a:t>
            </a:r>
            <a:r>
              <a:rPr lang="en-US" dirty="0"/>
              <a:t>-Factors driving  a success</a:t>
            </a:r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/>
              <a:t>  Customer satisfaction and factors driving 4G usage in telecom sector</a:t>
            </a:r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s-ES" sz="1600" kern="120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A7003EEB-EF6C-48D9-B09B-CE4B15ADF563}" type="slidenum">
              <a:rPr lang="en-US" smtClean="0">
                <a:latin typeface="Open Sans Light" panose="020B0306030504020204" pitchFamily="34" charset="0"/>
              </a:rPr>
              <a:pPr/>
              <a:t>6</a:t>
            </a:fld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4899528-B61C-7B4B-B0B6-C6A213C6E9CD}"/>
              </a:ext>
            </a:extLst>
          </p:cNvPr>
          <p:cNvSpPr txBox="1">
            <a:spLocks/>
          </p:cNvSpPr>
          <p:nvPr/>
        </p:nvSpPr>
        <p:spPr>
          <a:xfrm>
            <a:off x="767408" y="332656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3200" kern="800" spc="-53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List of Past Projects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847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17638"/>
            <a:ext cx="8839200" cy="5181600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Times New Roman" pitchFamily="18" charset="0"/>
              </a:rPr>
              <a:t>Sports Analytics- Analysis of 9 years IPL data </a:t>
            </a:r>
            <a:endParaRPr lang="en-US" dirty="0">
              <a:ea typeface="Verdana" pitchFamily="34" charset="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>
              <a:ea typeface="Verdana" pitchFamily="34" charset="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>
                <a:ea typeface="Verdana" pitchFamily="34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Times New Roman" pitchFamily="18" charset="0"/>
              </a:rPr>
              <a:t>Learning Analytics using data from school in UK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>
              <a:ea typeface="Verdana" pitchFamily="34" charset="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>
                <a:ea typeface="Verdana" pitchFamily="34" charset="0"/>
                <a:cs typeface="Times New Roman" pitchFamily="18" charset="0"/>
              </a:rPr>
              <a:t> Macroeconomics Data Analysis- G20 countries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/>
              <a:t> Telecom customer feedback survey and churn model</a:t>
            </a:r>
            <a:endParaRPr lang="en-US" dirty="0">
              <a:ea typeface="Verdana" pitchFamily="34" charset="0"/>
              <a:cs typeface="Times New Roman" pitchFamily="18" charset="0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ea typeface="Verdana" pitchFamily="34" charset="0"/>
              <a:cs typeface="Times New Roman" pitchFamily="18" charset="0"/>
            </a:endParaRPr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/>
              <a:t>  Sales analytics ( data provided by </a:t>
            </a:r>
            <a:r>
              <a:rPr lang="en-US" dirty="0">
                <a:solidFill>
                  <a:schemeClr val="tx1"/>
                </a:solidFill>
              </a:rPr>
              <a:t>XXX</a:t>
            </a:r>
            <a:r>
              <a:rPr lang="en-US" dirty="0"/>
              <a:t> Ltd)</a:t>
            </a:r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Challenges faced by ‘young mothers’ in Mumbai</a:t>
            </a:r>
            <a:endParaRPr lang="en-US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s-ES" sz="1600" kern="120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A7003EEB-EF6C-48D9-B09B-CE4B15ADF563}" type="slidenum">
              <a:rPr lang="en-US" smtClean="0">
                <a:latin typeface="Open Sans Light" panose="020B0306030504020204" pitchFamily="34" charset="0"/>
              </a:rPr>
              <a:pPr/>
              <a:t>7</a:t>
            </a:fld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718D87-0BF6-F34E-A1E0-F86E6FF7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363200" cy="817561"/>
          </a:xfrm>
        </p:spPr>
        <p:txBody>
          <a:bodyPr>
            <a:normAutofit/>
          </a:bodyPr>
          <a:lstStyle/>
          <a:p>
            <a:r>
              <a:rPr lang="en-US" sz="3600" dirty="0"/>
              <a:t>List of Past Projects</a:t>
            </a:r>
          </a:p>
        </p:txBody>
      </p:sp>
    </p:spTree>
    <p:extLst>
      <p:ext uri="{BB962C8B-B14F-4D97-AF65-F5344CB8AC3E}">
        <p14:creationId xmlns:p14="http://schemas.microsoft.com/office/powerpoint/2010/main" val="22591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05000"/>
            <a:ext cx="9296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1) Title slide with project title,course title,names of group members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2) Project Background (1-2 slides)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3) Data source ( 1 slide)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4) Data snapshot (if applicable)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5) Objectives (1-2 slides)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6) Analysis plan (2-3 slides)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7) Challenges (1 slide)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8) Project plan with timelines</a:t>
            </a:r>
          </a:p>
          <a:p>
            <a:pPr marL="0" indent="0">
              <a:buNone/>
            </a:pPr>
            <a:br>
              <a:rPr lang="en-IN" sz="2200" dirty="0"/>
            </a:br>
            <a:endParaRPr lang="en-US" sz="2200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sz="2200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sz="2200" dirty="0"/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sz="2200" dirty="0">
              <a:ea typeface="Verdana" pitchFamily="34" charset="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s-ES" sz="1600" kern="120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A7003EEB-EF6C-48D9-B09B-CE4B15ADF563}" type="slidenum">
              <a:rPr lang="en-US" smtClean="0">
                <a:latin typeface="Open Sans Light" panose="020B0306030504020204" pitchFamily="34" charset="0"/>
              </a:rPr>
              <a:pPr/>
              <a:t>8</a:t>
            </a:fld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0" y="36450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3E0028-3FF1-0241-85EF-82B438CCEEC9}"/>
              </a:ext>
            </a:extLst>
          </p:cNvPr>
          <p:cNvSpPr txBox="1">
            <a:spLocks/>
          </p:cNvSpPr>
          <p:nvPr/>
        </p:nvSpPr>
        <p:spPr>
          <a:xfrm>
            <a:off x="767408" y="332656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3200" kern="800" spc="-53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Guidelines for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30317270"/>
      </p:ext>
    </p:extLst>
  </p:cSld>
  <p:clrMapOvr>
    <a:masterClrMapping/>
  </p:clrMapOvr>
</p:sld>
</file>

<file path=ppt/theme/theme1.xml><?xml version="1.0" encoding="utf-8"?>
<a:theme xmlns:a="http://schemas.openxmlformats.org/drawingml/2006/main" name="Edappy Insitut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dappy Insitute" id="{9D19A4E5-2CCF-0744-A95C-4C14F5EC18F5}" vid="{F26C6AAD-6A78-4946-94D3-969AE1775E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419</Words>
  <Application>Microsoft Office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</vt:lpstr>
      <vt:lpstr>Open Sans</vt:lpstr>
      <vt:lpstr>Open Sans Light</vt:lpstr>
      <vt:lpstr>Times New Roman</vt:lpstr>
      <vt:lpstr>Wingdings</vt:lpstr>
      <vt:lpstr>Edappy Insitute</vt:lpstr>
      <vt:lpstr>Project Discussion   Diploma in Data Science</vt:lpstr>
      <vt:lpstr>Importance of Project </vt:lpstr>
      <vt:lpstr>Project Work Details</vt:lpstr>
      <vt:lpstr>Project Activities </vt:lpstr>
      <vt:lpstr>                  </vt:lpstr>
      <vt:lpstr>               </vt:lpstr>
      <vt:lpstr>List of Past Projects</vt:lpstr>
      <vt:lpstr>             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CHECK!!!</dc:title>
  <dc:subject/>
  <dc:creator>Paul Penman</dc:creator>
  <cp:keywords/>
  <dc:description/>
  <cp:lastModifiedBy>Paul Penman</cp:lastModifiedBy>
  <cp:revision>33</cp:revision>
  <dcterms:created xsi:type="dcterms:W3CDTF">2020-05-29T15:06:42Z</dcterms:created>
  <dcterms:modified xsi:type="dcterms:W3CDTF">2022-08-16T08:37:30Z</dcterms:modified>
  <cp:category/>
</cp:coreProperties>
</file>