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28" r:id="rId1"/>
  </p:sldMasterIdLst>
  <p:notesMasterIdLst>
    <p:notesMasterId r:id="rId11"/>
  </p:notesMasterIdLst>
  <p:sldIdLst>
    <p:sldId id="274" r:id="rId2"/>
    <p:sldId id="349" r:id="rId3"/>
    <p:sldId id="283" r:id="rId4"/>
    <p:sldId id="351" r:id="rId5"/>
    <p:sldId id="305" r:id="rId6"/>
    <p:sldId id="356" r:id="rId7"/>
    <p:sldId id="357" r:id="rId8"/>
    <p:sldId id="358" r:id="rId9"/>
    <p:sldId id="355" r:id="rId10"/>
  </p:sldIdLst>
  <p:sldSz cx="12131675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Ebrima" panose="02000000000000000000" pitchFamily="2" charset="0"/>
      <p:regular r:id="rId20"/>
      <p:bold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Light" panose="020B0306030504020204" pitchFamily="34" charset="0"/>
      <p:regular r:id="rId26"/>
      <p:italic r:id="rId27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0C8B3F-051C-4ACD-B76C-45B995CDDEDB}">
  <a:tblStyle styleId="{FD0C8B3F-051C-4ACD-B76C-45B995CDDEDB}" styleName="Table_0">
    <a:wholeTbl>
      <a:tcTxStyle b="off" i="off">
        <a:font>
          <a:latin typeface="Ebrima"/>
          <a:ea typeface="Ebrima"/>
          <a:cs typeface="Ebrim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5AD54B-2E56-4ADB-AB98-0DF1CC4A0C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06"/>
    <p:restoredTop sz="94694"/>
  </p:normalViewPr>
  <p:slideViewPr>
    <p:cSldViewPr snapToGrid="0">
      <p:cViewPr varScale="1">
        <p:scale>
          <a:sx n="121" d="100"/>
          <a:sy n="121" d="100"/>
        </p:scale>
        <p:origin x="240" y="176"/>
      </p:cViewPr>
      <p:guideLst>
        <p:guide orient="horz" pos="2160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6875" y="685800"/>
            <a:ext cx="6064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7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84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298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96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76" y="2130427"/>
            <a:ext cx="10311924" cy="1470025"/>
          </a:xfrm>
        </p:spPr>
        <p:txBody>
          <a:bodyPr>
            <a:normAutofit/>
          </a:bodyPr>
          <a:lstStyle>
            <a:lvl1pPr>
              <a:defRPr sz="35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9751" y="3886200"/>
            <a:ext cx="849217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6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3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2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39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46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2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194"/>
              </a:spcBef>
              <a:defRPr/>
            </a:lvl1pPr>
            <a:lvl2pPr>
              <a:spcBef>
                <a:spcPts val="1194"/>
              </a:spcBef>
              <a:defRPr/>
            </a:lvl2pPr>
            <a:lvl3pPr>
              <a:spcBef>
                <a:spcPts val="1194"/>
              </a:spcBef>
              <a:defRPr/>
            </a:lvl3pPr>
            <a:lvl4pPr>
              <a:spcBef>
                <a:spcPts val="1194"/>
              </a:spcBef>
              <a:defRPr/>
            </a:lvl4pPr>
            <a:lvl5pPr>
              <a:spcBef>
                <a:spcPts val="1194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0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76" y="1452421"/>
            <a:ext cx="10311924" cy="4627563"/>
          </a:xfrm>
        </p:spPr>
        <p:txBody>
          <a:bodyPr/>
          <a:lstStyle>
            <a:lvl1pPr>
              <a:spcBef>
                <a:spcPts val="1194"/>
              </a:spcBef>
              <a:defRPr/>
            </a:lvl1pPr>
            <a:lvl2pPr>
              <a:spcBef>
                <a:spcPts val="1194"/>
              </a:spcBef>
              <a:defRPr/>
            </a:lvl2pPr>
            <a:lvl3pPr>
              <a:spcBef>
                <a:spcPts val="1194"/>
              </a:spcBef>
              <a:defRPr/>
            </a:lvl3pPr>
            <a:lvl4pPr>
              <a:spcBef>
                <a:spcPts val="1194"/>
              </a:spcBef>
              <a:defRPr/>
            </a:lvl4pPr>
            <a:lvl5pPr>
              <a:spcBef>
                <a:spcPts val="1194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9876" y="933450"/>
            <a:ext cx="10311924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791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3889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194"/>
              </a:spcBef>
              <a:buNone/>
              <a:defRPr sz="1592"/>
            </a:lvl1pPr>
            <a:lvl2pPr marL="227474" indent="-227474">
              <a:spcBef>
                <a:spcPts val="1194"/>
              </a:spcBef>
              <a:buFont typeface="Arial" panose="020B0604020202020204" pitchFamily="34" charset="0"/>
              <a:buChar char="•"/>
              <a:defRPr sz="1592"/>
            </a:lvl2pPr>
            <a:lvl3pPr marL="473905" indent="-246431">
              <a:spcBef>
                <a:spcPts val="1194"/>
              </a:spcBef>
              <a:buFont typeface="Open Sans Light" panose="020B0306030504020204" pitchFamily="34" charset="0"/>
              <a:buChar char="–"/>
              <a:defRPr sz="1592"/>
            </a:lvl3pPr>
            <a:lvl4pPr marL="682423" indent="-227474">
              <a:spcBef>
                <a:spcPts val="1194"/>
              </a:spcBef>
              <a:buFont typeface="Arial" panose="020B0604020202020204" pitchFamily="34" charset="0"/>
              <a:buChar char="•"/>
              <a:defRPr sz="1592"/>
            </a:lvl4pPr>
            <a:lvl5pPr marL="909897" indent="-227474">
              <a:spcBef>
                <a:spcPts val="1194"/>
              </a:spcBef>
              <a:buFont typeface="Open Sans Light" panose="020B0306030504020204" pitchFamily="34" charset="0"/>
              <a:buChar char="–"/>
              <a:defRPr sz="1592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9876" y="279962"/>
            <a:ext cx="10311924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876" y="1219201"/>
            <a:ext cx="10311924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638D1-BA08-1795-18AA-42C0ABA4B0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87842" y="6297525"/>
            <a:ext cx="1467916" cy="3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</p:sldLayoutIdLst>
  <p:hf sldNum="0" hdr="0" ftr="0" dt="0"/>
  <p:txStyles>
    <p:titleStyle>
      <a:lvl1pPr algn="ctr" defTabSz="1213196" rtl="0" eaLnBrk="1" latinLnBrk="0" hangingPunct="1">
        <a:lnSpc>
          <a:spcPct val="86000"/>
        </a:lnSpc>
        <a:spcBef>
          <a:spcPct val="0"/>
        </a:spcBef>
        <a:buNone/>
        <a:defRPr sz="2786" kern="800" spc="-53" baseline="0">
          <a:solidFill>
            <a:schemeClr val="accent1"/>
          </a:solidFill>
          <a:latin typeface="Open Sans Light" panose="020B0306030504020204" pitchFamily="34" charset="0"/>
          <a:ea typeface="+mj-ea"/>
          <a:cs typeface="+mj-cs"/>
        </a:defRPr>
      </a:lvl1pPr>
    </p:titleStyle>
    <p:bodyStyle>
      <a:lvl1pPr marL="227474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99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7055" indent="-229582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592" kern="800">
          <a:solidFill>
            <a:schemeClr val="tx1"/>
          </a:solidFill>
          <a:latin typeface="+mn-lt"/>
          <a:ea typeface="+mn-ea"/>
          <a:cs typeface="+mn-cs"/>
        </a:defRPr>
      </a:lvl2pPr>
      <a:lvl3pPr marL="684529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92" kern="800">
          <a:solidFill>
            <a:schemeClr val="tx1"/>
          </a:solidFill>
          <a:latin typeface="+mn-lt"/>
          <a:ea typeface="+mn-ea"/>
          <a:cs typeface="+mn-cs"/>
        </a:defRPr>
      </a:lvl3pPr>
      <a:lvl4pPr marL="912003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592" kern="800">
          <a:solidFill>
            <a:schemeClr val="tx1"/>
          </a:solidFill>
          <a:latin typeface="+mn-lt"/>
          <a:ea typeface="+mn-ea"/>
          <a:cs typeface="+mn-cs"/>
        </a:defRPr>
      </a:lvl4pPr>
      <a:lvl5pPr marL="1139478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592" kern="800">
          <a:solidFill>
            <a:schemeClr val="tx1"/>
          </a:solidFill>
          <a:latin typeface="+mn-lt"/>
          <a:ea typeface="+mn-ea"/>
          <a:cs typeface="+mn-cs"/>
        </a:defRPr>
      </a:lvl5pPr>
      <a:lvl6pPr marL="3336288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6pPr>
      <a:lvl7pPr marL="3942886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7pPr>
      <a:lvl8pPr marL="4549484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8pPr>
      <a:lvl9pPr marL="5156081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1pPr>
      <a:lvl2pPr marL="606598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2pPr>
      <a:lvl3pPr marL="1213196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3pPr>
      <a:lvl4pPr marL="1819793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4pPr>
      <a:lvl5pPr marL="2426391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5pPr>
      <a:lvl6pPr marL="3032989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6pPr>
      <a:lvl7pPr marL="3639587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7pPr>
      <a:lvl8pPr marL="4246184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8pPr>
      <a:lvl9pPr marL="4852782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3.xlsx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396" y="2208213"/>
            <a:ext cx="8188404" cy="24415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sz="32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</a:b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Capstone Project  </a:t>
            </a: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32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 and Objectives) </a:t>
            </a: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Markets: To study the global markets &amp; understand which markets have an impact on Nifty50</a:t>
            </a: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</a:b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7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A1576-6C21-4CF0-BD16-55B8C491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E7636A-7054-45E5-98A3-39B9C169EB30}"/>
              </a:ext>
            </a:extLst>
          </p:cNvPr>
          <p:cNvSpPr txBox="1">
            <a:spLocks/>
          </p:cNvSpPr>
          <p:nvPr/>
        </p:nvSpPr>
        <p:spPr bwMode="auto">
          <a:xfrm>
            <a:off x="1951037" y="207458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Background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9B065-F25E-46E3-B1DC-F6A09086DCCB}"/>
              </a:ext>
            </a:extLst>
          </p:cNvPr>
          <p:cNvSpPr/>
          <p:nvPr/>
        </p:nvSpPr>
        <p:spPr>
          <a:xfrm>
            <a:off x="1634741" y="1295401"/>
            <a:ext cx="90030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Market : 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Market Indices : Nifty50, Dow Jones Index, </a:t>
            </a:r>
            <a:r>
              <a:rPr lang="en-US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Hangseng</a:t>
            </a: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Index, DAX Index</a:t>
            </a: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 fontAlgn="base">
              <a:spcAft>
                <a:spcPct val="0"/>
              </a:spcAft>
              <a:buFont typeface="+mj-lt"/>
              <a:buAutoNum type="arabicPeriod" startAt="2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0" fontAlgn="base">
              <a:spcAft>
                <a:spcPct val="0"/>
              </a:spcAft>
              <a:defRPr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 Global Market Indices. Daily movement of these markets over past 6 years since 2017 is observed. </a:t>
            </a:r>
          </a:p>
          <a:p>
            <a:pPr lvl="0" fontAlgn="base">
              <a:spcAft>
                <a:spcPct val="0"/>
              </a:spcAft>
              <a:defRPr/>
            </a:pPr>
            <a:r>
              <a:rPr lang="en-US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The markets open in the following order everyday </a:t>
            </a:r>
            <a:r>
              <a:rPr lang="en-US" b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Hangseng</a:t>
            </a:r>
            <a:r>
              <a:rPr lang="en-US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, Nifty50 ,  Dow Jones Index &amp; DAX Index due to different </a:t>
            </a:r>
            <a:r>
              <a:rPr lang="en-US" b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timezones</a:t>
            </a:r>
            <a:r>
              <a:rPr lang="en-US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</a:p>
          <a:p>
            <a:pPr lvl="0" fontAlgn="base">
              <a:spcAft>
                <a:spcPct val="0"/>
              </a:spcAft>
              <a:defRPr/>
            </a:pPr>
            <a:r>
              <a:rPr lang="en-US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Also with the Covid-19 Pandemic , each of these indices have been impacted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620B366-FB15-4876-90AF-A434734C4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2221"/>
          <a:stretch/>
        </p:blipFill>
        <p:spPr>
          <a:xfrm>
            <a:off x="6452586" y="3962401"/>
            <a:ext cx="4185251" cy="2895600"/>
          </a:xfrm>
        </p:spPr>
      </p:pic>
    </p:spTree>
    <p:extLst>
      <p:ext uri="{BB962C8B-B14F-4D97-AF65-F5344CB8AC3E}">
        <p14:creationId xmlns:p14="http://schemas.microsoft.com/office/powerpoint/2010/main" val="12417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1951037" y="207458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900" b="1" ker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dirty="0"/>
              <a:t>Background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7F46DCCB-0BE6-4E22-B5B9-299BF8DA4AE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70037" y="3429001"/>
            <a:ext cx="5294668" cy="4732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Font typeface="+mj-lt"/>
              <a:buAutoNum type="arabicPeriod" startAt="3"/>
            </a:pPr>
            <a:endParaRPr lang="en-US" sz="1800" b="1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7218-D7E3-45AD-9C1A-949990A6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7" y="1385440"/>
            <a:ext cx="8839200" cy="4525963"/>
          </a:xfrm>
        </p:spPr>
        <p:txBody>
          <a:bodyPr/>
          <a:lstStyle/>
          <a:p>
            <a:pPr marL="228600" indent="-228600" fontAlgn="base">
              <a:spcAft>
                <a:spcPct val="0"/>
              </a:spcAft>
              <a:buFont typeface="+mj-lt"/>
              <a:buAutoNum type="arabicPeriod" startAt="3"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 </a:t>
            </a:r>
          </a:p>
          <a:p>
            <a:pPr marL="400050" lvl="1" indent="0" fontAlgn="base">
              <a:spcAft>
                <a:spcPct val="0"/>
              </a:spcAft>
              <a:buNone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objective of the study is threefold :</a:t>
            </a:r>
          </a:p>
          <a:p>
            <a:pPr marL="685800" lvl="1" fontAlgn="base"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US" sz="18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volatility existent among markets (Pre and Post the </a:t>
            </a:r>
            <a:r>
              <a:rPr lang="en-US" sz="18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covid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impact) &amp; the direct impact each market has on other</a:t>
            </a:r>
          </a:p>
          <a:p>
            <a:pPr marL="685800" lvl="1" fontAlgn="base"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predict next day Close Price for Nifty50 Index also capture the effect of global market on Indian Market</a:t>
            </a:r>
          </a:p>
          <a:p>
            <a:pPr marL="685800" lvl="1" fontAlgn="base"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 the sentiment of the Global market using Twitter Data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Content Placeholder 16">
            <a:extLst>
              <a:ext uri="{FF2B5EF4-FFF2-40B4-BE49-F238E27FC236}">
                <a16:creationId xmlns:a16="http://schemas.microsoft.com/office/drawing/2014/main" id="{74FA563E-8F02-4D39-BC3B-9A86207560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2221"/>
          <a:stretch/>
        </p:blipFill>
        <p:spPr>
          <a:xfrm>
            <a:off x="6452586" y="3962401"/>
            <a:ext cx="418525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1951037" y="207458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55EE-3E97-4E89-997D-B24D19F54E16}"/>
              </a:ext>
            </a:extLst>
          </p:cNvPr>
          <p:cNvSpPr txBox="1"/>
          <p:nvPr/>
        </p:nvSpPr>
        <p:spPr>
          <a:xfrm>
            <a:off x="1570037" y="1573908"/>
            <a:ext cx="906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Data 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OHLC (Open, High, Low, Close) data for the period 01-01-2017 to 31-10-2023 is considered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available is the following :</a:t>
            </a:r>
          </a:p>
          <a:p>
            <a:pPr marL="342900" indent="-3429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OHLC data of Nifty50 (NSEI)</a:t>
            </a:r>
          </a:p>
          <a:p>
            <a:pPr marL="342900" indent="-342900" fontAlgn="base">
              <a:spcAft>
                <a:spcPct val="0"/>
              </a:spcAft>
              <a:buFontTx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data of Dow Jones Index (DJI)</a:t>
            </a:r>
          </a:p>
          <a:p>
            <a:pPr marL="342900" indent="-342900" fontAlgn="base">
              <a:spcAft>
                <a:spcPct val="0"/>
              </a:spcAft>
              <a:buFontTx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 data of </a:t>
            </a:r>
            <a:r>
              <a:rPr lang="en-US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Hangseng</a:t>
            </a: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Index (HSI)</a:t>
            </a:r>
          </a:p>
          <a:p>
            <a:pPr marL="342900" indent="-342900" fontAlgn="base">
              <a:spcAft>
                <a:spcPct val="0"/>
              </a:spcAft>
              <a:buFontTx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data of DAX Index (GDAXI)</a:t>
            </a:r>
          </a:p>
          <a:p>
            <a:endParaRPr lang="en-IN" dirty="0"/>
          </a:p>
        </p:txBody>
      </p:sp>
      <p:pic>
        <p:nvPicPr>
          <p:cNvPr id="15" name="Content Placeholder 16">
            <a:extLst>
              <a:ext uri="{FF2B5EF4-FFF2-40B4-BE49-F238E27FC236}">
                <a16:creationId xmlns:a16="http://schemas.microsoft.com/office/drawing/2014/main" id="{F0B86920-EFE3-4604-8FD6-7D95A4A2D1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2221"/>
          <a:stretch/>
        </p:blipFill>
        <p:spPr>
          <a:xfrm>
            <a:off x="7946424" y="2777689"/>
            <a:ext cx="4185251" cy="2895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1FC922-A9F1-41EC-B133-BE1D8291D66D}"/>
              </a:ext>
            </a:extLst>
          </p:cNvPr>
          <p:cNvSpPr txBox="1"/>
          <p:nvPr/>
        </p:nvSpPr>
        <p:spPr>
          <a:xfrm>
            <a:off x="2179637" y="6553201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*Data Source : Yahoo Finance</a:t>
            </a:r>
          </a:p>
        </p:txBody>
      </p:sp>
    </p:spTree>
    <p:extLst>
      <p:ext uri="{BB962C8B-B14F-4D97-AF65-F5344CB8AC3E}">
        <p14:creationId xmlns:p14="http://schemas.microsoft.com/office/powerpoint/2010/main" val="1204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765F95F-DB50-4FF0-B057-50791AA4F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7" y="2647950"/>
          <a:ext cx="5335906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08049" imgH="2933810" progId="Excel.Sheet.12">
                  <p:embed/>
                </p:oleObj>
              </mc:Choice>
              <mc:Fallback>
                <p:oleObj name="Worksheet" r:id="rId4" imgW="4008049" imgH="293381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765F95F-DB50-4FF0-B057-50791AA4FB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6437" y="2647950"/>
                        <a:ext cx="5335906" cy="390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1037" y="271236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/>
              <a:t>Data : NSEI</a:t>
            </a:r>
            <a:endParaRPr lang="en-US" sz="2900" kern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815049" y="1371601"/>
            <a:ext cx="8517988" cy="1066800"/>
            <a:chOff x="762000" y="2322459"/>
            <a:chExt cx="7315200" cy="1287523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gives the OHLC values of NIFTY50 Index for the period 01-01-2017 to 31-10-2023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5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C3482A-B5A3-494D-A8C6-840448DFA0E7}"/>
              </a:ext>
            </a:extLst>
          </p:cNvPr>
          <p:cNvGraphicFramePr>
            <a:graphicFrameLocks noGrp="1"/>
          </p:cNvGraphicFramePr>
          <p:nvPr/>
        </p:nvGraphicFramePr>
        <p:xfrm>
          <a:off x="2179988" y="4495800"/>
          <a:ext cx="8153400" cy="218338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2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Possible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yyyy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NSEI_Open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Opening Price of Nifty50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NSEI_High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Highest Price of Nifty50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NSEI_Low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Lowest Price of Nifty50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161525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NSEI_Close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Close Price of Nifty50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54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4373A39-3A96-4D72-86EF-D3669155C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1837" y="2556667"/>
          <a:ext cx="2590800" cy="377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539169" imgH="2933810" progId="Excel.Sheet.12">
                  <p:embed/>
                </p:oleObj>
              </mc:Choice>
              <mc:Fallback>
                <p:oleObj name="Worksheet" r:id="rId4" imgW="1539169" imgH="293381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4373A39-3A96-4D72-86EF-D3669155C5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1837" y="2556667"/>
                        <a:ext cx="2590800" cy="3770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1037" y="271236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/>
              <a:t>Data : DJI</a:t>
            </a:r>
            <a:endParaRPr lang="en-US" sz="2900" kern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722437" y="1371601"/>
            <a:ext cx="8670388" cy="1066800"/>
            <a:chOff x="762000" y="2322459"/>
            <a:chExt cx="7315200" cy="1287523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gives the C values of Dow Jones Index (US) for the period 01-01-2017 to 31-10-2023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6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C3482A-B5A3-494D-A8C6-840448DFA0E7}"/>
              </a:ext>
            </a:extLst>
          </p:cNvPr>
          <p:cNvGraphicFramePr>
            <a:graphicFrameLocks noGrp="1"/>
          </p:cNvGraphicFramePr>
          <p:nvPr/>
        </p:nvGraphicFramePr>
        <p:xfrm>
          <a:off x="2179988" y="5343274"/>
          <a:ext cx="8153400" cy="1057527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2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Possible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yyyy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DJI_Close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Close Price of DJI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54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7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1037" y="271236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/>
              <a:t>Data : HSI</a:t>
            </a:r>
            <a:endParaRPr lang="en-US" sz="2900" kern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815049" y="1371601"/>
            <a:ext cx="8517988" cy="1066800"/>
            <a:chOff x="762000" y="2322459"/>
            <a:chExt cx="7315200" cy="1287523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gives the OC values of Hang Seng Index (Hongkong) for the period 01-01-2017 to 31-10-2023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7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B32455-B72C-4740-B817-C7E4A5716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1117" y="2552700"/>
          <a:ext cx="3274920" cy="373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362129" imgH="2933810" progId="Excel.Sheet.12">
                  <p:embed/>
                </p:oleObj>
              </mc:Choice>
              <mc:Fallback>
                <p:oleObj name="Worksheet" r:id="rId4" imgW="2362129" imgH="293381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9B32455-B72C-4740-B817-C7E4A57163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1117" y="2552700"/>
                        <a:ext cx="3274920" cy="3738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C3482A-B5A3-494D-A8C6-840448DFA0E7}"/>
              </a:ext>
            </a:extLst>
          </p:cNvPr>
          <p:cNvGraphicFramePr>
            <a:graphicFrameLocks noGrp="1"/>
          </p:cNvGraphicFramePr>
          <p:nvPr/>
        </p:nvGraphicFramePr>
        <p:xfrm>
          <a:off x="2179988" y="4953000"/>
          <a:ext cx="8153400" cy="143281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2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Possible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yyyy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HSI_Open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Opening Price of HSI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HSI_Close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Close Price of HSI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54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0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1037" y="271236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/>
              <a:t>Data : GDAXI</a:t>
            </a:r>
            <a:endParaRPr lang="en-US" sz="2900" kern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815049" y="1371601"/>
            <a:ext cx="8594188" cy="1066800"/>
            <a:chOff x="762000" y="2322459"/>
            <a:chExt cx="7315200" cy="1287523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gives the C values of DAX Index (Germany) for the period 01-01-2017 to 31-10-2023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8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754B6F8-8446-4070-B930-05D5A07F4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1838" y="2628900"/>
          <a:ext cx="1997075" cy="380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539169" imgH="2933810" progId="Excel.Sheet.12">
                  <p:embed/>
                </p:oleObj>
              </mc:Choice>
              <mc:Fallback>
                <p:oleObj name="Worksheet" r:id="rId4" imgW="1539169" imgH="293381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754B6F8-8446-4070-B930-05D5A07F4E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1838" y="2628900"/>
                        <a:ext cx="1997075" cy="380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C3482A-B5A3-494D-A8C6-840448DFA0E7}"/>
              </a:ext>
            </a:extLst>
          </p:cNvPr>
          <p:cNvGraphicFramePr>
            <a:graphicFrameLocks noGrp="1"/>
          </p:cNvGraphicFramePr>
          <p:nvPr/>
        </p:nvGraphicFramePr>
        <p:xfrm>
          <a:off x="2179988" y="5343274"/>
          <a:ext cx="8153400" cy="1057527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2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Possible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yyyy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DAX_Close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Close Price of DAX Index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54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77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B8B0C54-EA26-4776-AC5A-C0530184DFC4}"/>
              </a:ext>
            </a:extLst>
          </p:cNvPr>
          <p:cNvCxnSpPr/>
          <p:nvPr/>
        </p:nvCxnSpPr>
        <p:spPr>
          <a:xfrm>
            <a:off x="9247108" y="2474453"/>
            <a:ext cx="0" cy="560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Shape 127">
            <a:extLst>
              <a:ext uri="{FF2B5EF4-FFF2-40B4-BE49-F238E27FC236}">
                <a16:creationId xmlns:a16="http://schemas.microsoft.com/office/drawing/2014/main" id="{D15B3FB7-0BEB-4A88-AFED-5EB0D94A3824}"/>
              </a:ext>
            </a:extLst>
          </p:cNvPr>
          <p:cNvGrpSpPr/>
          <p:nvPr/>
        </p:nvGrpSpPr>
        <p:grpSpPr>
          <a:xfrm>
            <a:off x="9111525" y="2811232"/>
            <a:ext cx="263054" cy="717717"/>
            <a:chOff x="2223534" y="2938958"/>
            <a:chExt cx="198900" cy="593656"/>
          </a:xfrm>
        </p:grpSpPr>
        <p:cxnSp>
          <p:nvCxnSpPr>
            <p:cNvPr id="121" name="Shape 128">
              <a:extLst>
                <a:ext uri="{FF2B5EF4-FFF2-40B4-BE49-F238E27FC236}">
                  <a16:creationId xmlns:a16="http://schemas.microsoft.com/office/drawing/2014/main" id="{4545E432-2495-40B9-8CD6-5A5A92CC0059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" name="Shape 129">
              <a:extLst>
                <a:ext uri="{FF2B5EF4-FFF2-40B4-BE49-F238E27FC236}">
                  <a16:creationId xmlns:a16="http://schemas.microsoft.com/office/drawing/2014/main" id="{AD3C7CC9-8CE1-4703-9D18-6D18F866996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35D13-2E3D-470E-9959-F0529099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4A8CC3-D89B-47C7-8B8C-CCA7257E0B17}"/>
              </a:ext>
            </a:extLst>
          </p:cNvPr>
          <p:cNvGrpSpPr/>
          <p:nvPr/>
        </p:nvGrpSpPr>
        <p:grpSpPr>
          <a:xfrm>
            <a:off x="2144387" y="1582924"/>
            <a:ext cx="1007581" cy="1124666"/>
            <a:chOff x="1220432" y="1752600"/>
            <a:chExt cx="2660373" cy="29076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469ED0-CE12-40A2-A572-98B1E2D14A16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F712C7-B63B-46C6-A471-8B26582225A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CEA769-4BAE-46B2-A577-740C27A77D9B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604D07-9ECC-48CD-A1A4-0FF4A4F56DE5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9E741C3-0A15-45F0-BBBF-E1D31E402EDE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BA57EA-B745-4A1B-BB2F-1E7A4D4A12A8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Graphic 25" descr="Research">
            <a:extLst>
              <a:ext uri="{FF2B5EF4-FFF2-40B4-BE49-F238E27FC236}">
                <a16:creationId xmlns:a16="http://schemas.microsoft.com/office/drawing/2014/main" id="{8CCCB306-E767-4CDF-BDB5-CF102E903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183" y="1922948"/>
            <a:ext cx="374462" cy="3744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3049DA-BEA9-4E08-BF16-2409CFB35ACE}"/>
              </a:ext>
            </a:extLst>
          </p:cNvPr>
          <p:cNvSpPr txBox="1"/>
          <p:nvPr/>
        </p:nvSpPr>
        <p:spPr>
          <a:xfrm>
            <a:off x="1725149" y="1200159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Data management</a:t>
            </a:r>
          </a:p>
        </p:txBody>
      </p:sp>
      <p:grpSp>
        <p:nvGrpSpPr>
          <p:cNvPr id="32" name="Shape 127">
            <a:extLst>
              <a:ext uri="{FF2B5EF4-FFF2-40B4-BE49-F238E27FC236}">
                <a16:creationId xmlns:a16="http://schemas.microsoft.com/office/drawing/2014/main" id="{2ED2BEB3-D4FF-4FF9-94A7-1402CB6BFAFE}"/>
              </a:ext>
            </a:extLst>
          </p:cNvPr>
          <p:cNvGrpSpPr/>
          <p:nvPr/>
        </p:nvGrpSpPr>
        <p:grpSpPr>
          <a:xfrm>
            <a:off x="2234861" y="2705026"/>
            <a:ext cx="263054" cy="717717"/>
            <a:chOff x="2223534" y="2938958"/>
            <a:chExt cx="198900" cy="593656"/>
          </a:xfrm>
        </p:grpSpPr>
        <p:cxnSp>
          <p:nvCxnSpPr>
            <p:cNvPr id="33" name="Shape 128">
              <a:extLst>
                <a:ext uri="{FF2B5EF4-FFF2-40B4-BE49-F238E27FC236}">
                  <a16:creationId xmlns:a16="http://schemas.microsoft.com/office/drawing/2014/main" id="{1FD97857-B6C0-4BD6-BF9A-1060B8171456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Shape 129">
              <a:extLst>
                <a:ext uri="{FF2B5EF4-FFF2-40B4-BE49-F238E27FC236}">
                  <a16:creationId xmlns:a16="http://schemas.microsoft.com/office/drawing/2014/main" id="{837D5DCC-24F4-4601-A5C1-3E69957AE8D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35" name="Shape 130">
            <a:extLst>
              <a:ext uri="{FF2B5EF4-FFF2-40B4-BE49-F238E27FC236}">
                <a16:creationId xmlns:a16="http://schemas.microsoft.com/office/drawing/2014/main" id="{1F15962D-F4DB-4B5E-A4FB-816420DA27CC}"/>
              </a:ext>
            </a:extLst>
          </p:cNvPr>
          <p:cNvSpPr txBox="1">
            <a:spLocks/>
          </p:cNvSpPr>
          <p:nvPr/>
        </p:nvSpPr>
        <p:spPr>
          <a:xfrm>
            <a:off x="1542998" y="3781601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Compile all 4 data files based on Date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Handling missing values and completing Basic Data checks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Create new variables as log returns &amp; lag of log returns for all 4 markets</a:t>
            </a:r>
          </a:p>
        </p:txBody>
      </p:sp>
      <p:grpSp>
        <p:nvGrpSpPr>
          <p:cNvPr id="37" name="Shape 127">
            <a:extLst>
              <a:ext uri="{FF2B5EF4-FFF2-40B4-BE49-F238E27FC236}">
                <a16:creationId xmlns:a16="http://schemas.microsoft.com/office/drawing/2014/main" id="{B009AB42-0F93-4083-A70D-B6252FBE2794}"/>
              </a:ext>
            </a:extLst>
          </p:cNvPr>
          <p:cNvGrpSpPr/>
          <p:nvPr/>
        </p:nvGrpSpPr>
        <p:grpSpPr>
          <a:xfrm>
            <a:off x="4661915" y="2891958"/>
            <a:ext cx="263054" cy="717717"/>
            <a:chOff x="2223534" y="2938958"/>
            <a:chExt cx="198900" cy="593656"/>
          </a:xfrm>
        </p:grpSpPr>
        <p:cxnSp>
          <p:nvCxnSpPr>
            <p:cNvPr id="38" name="Shape 128">
              <a:extLst>
                <a:ext uri="{FF2B5EF4-FFF2-40B4-BE49-F238E27FC236}">
                  <a16:creationId xmlns:a16="http://schemas.microsoft.com/office/drawing/2014/main" id="{8B62CAF2-A1D5-4847-91B6-3A7B27FD22CE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Shape 129">
              <a:extLst>
                <a:ext uri="{FF2B5EF4-FFF2-40B4-BE49-F238E27FC236}">
                  <a16:creationId xmlns:a16="http://schemas.microsoft.com/office/drawing/2014/main" id="{BA58017F-FFFD-4D1A-B4F6-6DCE80566A19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519C1D-4CAA-41A4-AE3B-141F5A06B23F}"/>
              </a:ext>
            </a:extLst>
          </p:cNvPr>
          <p:cNvCxnSpPr>
            <a:cxnSpLocks/>
          </p:cNvCxnSpPr>
          <p:nvPr/>
        </p:nvCxnSpPr>
        <p:spPr>
          <a:xfrm>
            <a:off x="4793442" y="2655404"/>
            <a:ext cx="0" cy="393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">
            <a:extLst>
              <a:ext uri="{FF2B5EF4-FFF2-40B4-BE49-F238E27FC236}">
                <a16:creationId xmlns:a16="http://schemas.microsoft.com/office/drawing/2014/main" id="{08127BF4-33AF-4063-96EA-D9F57F936B1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51037" y="246787"/>
            <a:ext cx="822960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3000" kern="0" dirty="0">
                <a:solidFill>
                  <a:schemeClr val="accent1"/>
                </a:solidFill>
              </a:rPr>
              <a:t>Next steps</a:t>
            </a:r>
            <a:endParaRPr lang="en-US" sz="3000" kern="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980CB5-B1DC-4168-84D7-E37487F2335D}"/>
              </a:ext>
            </a:extLst>
          </p:cNvPr>
          <p:cNvSpPr txBox="1"/>
          <p:nvPr/>
        </p:nvSpPr>
        <p:spPr>
          <a:xfrm>
            <a:off x="4213936" y="1132341"/>
            <a:ext cx="274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Descriptive Statistics </a:t>
            </a:r>
          </a:p>
          <a:p>
            <a:r>
              <a:rPr lang="en-IN" sz="1200" dirty="0">
                <a:latin typeface="Century Gothic" panose="020B0502020202020204" pitchFamily="34" charset="0"/>
              </a:rPr>
              <a:t>&amp; Data visualization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E26329-20C4-4C11-B22B-C0D7BEB34471}"/>
              </a:ext>
            </a:extLst>
          </p:cNvPr>
          <p:cNvGrpSpPr/>
          <p:nvPr/>
        </p:nvGrpSpPr>
        <p:grpSpPr>
          <a:xfrm>
            <a:off x="4579391" y="1547846"/>
            <a:ext cx="1007581" cy="1124666"/>
            <a:chOff x="1220432" y="1752600"/>
            <a:chExt cx="2660373" cy="290761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2FBF6F-FBCF-4E20-9B40-1D320D8C9290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1C26B66-9256-4DF8-BE63-B5FF921C5AD0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7BEE35-8DFF-4960-B88D-8F58BC7C0E94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7FE8D94-CD44-4405-B351-4EE2B5038112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D7EA43-2D24-4E75-9403-EF623E4A495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E05200-43E3-4F4A-94D9-75607137454E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Graphic 61" descr="Gears">
            <a:extLst>
              <a:ext uri="{FF2B5EF4-FFF2-40B4-BE49-F238E27FC236}">
                <a16:creationId xmlns:a16="http://schemas.microsoft.com/office/drawing/2014/main" id="{6C00ADC4-A897-46FE-A1E1-5540E74237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4024" y="1898705"/>
            <a:ext cx="409729" cy="409729"/>
          </a:xfrm>
          <a:prstGeom prst="rect">
            <a:avLst/>
          </a:prstGeom>
        </p:spPr>
      </p:pic>
      <p:sp>
        <p:nvSpPr>
          <p:cNvPr id="64" name="Shape 130">
            <a:extLst>
              <a:ext uri="{FF2B5EF4-FFF2-40B4-BE49-F238E27FC236}">
                <a16:creationId xmlns:a16="http://schemas.microsoft.com/office/drawing/2014/main" id="{9A355D36-F678-4D6E-A2C4-642E474CE4A0}"/>
              </a:ext>
            </a:extLst>
          </p:cNvPr>
          <p:cNvSpPr txBox="1">
            <a:spLocks/>
          </p:cNvSpPr>
          <p:nvPr/>
        </p:nvSpPr>
        <p:spPr>
          <a:xfrm>
            <a:off x="4017910" y="3761723"/>
            <a:ext cx="1804004" cy="1751371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Understanding the data better like checking volatility among markets, annual growth etc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How can this data be presented better visually 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5F31C2-C95B-4DC8-873B-0D9A823BA33B}"/>
              </a:ext>
            </a:extLst>
          </p:cNvPr>
          <p:cNvSpPr txBox="1"/>
          <p:nvPr/>
        </p:nvSpPr>
        <p:spPr>
          <a:xfrm>
            <a:off x="6369946" y="1212219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Predictive modelling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120D44-D9C2-420F-B77A-06E60313E7CF}"/>
              </a:ext>
            </a:extLst>
          </p:cNvPr>
          <p:cNvGrpSpPr/>
          <p:nvPr/>
        </p:nvGrpSpPr>
        <p:grpSpPr>
          <a:xfrm>
            <a:off x="6711614" y="1594756"/>
            <a:ext cx="1007581" cy="1124666"/>
            <a:chOff x="1220432" y="1752600"/>
            <a:chExt cx="2660373" cy="290761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B264E7C-8B0A-4CCA-98AB-8752E8F16CCB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191760E-F742-4FDA-A678-07ADF0CF9E5F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97E65F8-1C1B-4469-A20E-A5A749BD8C50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778B409-9C64-4226-BAF0-C5529927F6BE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52E3A79-3084-4665-96BD-0A3B8DDD147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879C008-88C9-4355-A4C7-5140BEEB17CB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Shape 127">
            <a:extLst>
              <a:ext uri="{FF2B5EF4-FFF2-40B4-BE49-F238E27FC236}">
                <a16:creationId xmlns:a16="http://schemas.microsoft.com/office/drawing/2014/main" id="{9606C498-5661-4277-84EC-E021293F6424}"/>
              </a:ext>
            </a:extLst>
          </p:cNvPr>
          <p:cNvGrpSpPr/>
          <p:nvPr/>
        </p:nvGrpSpPr>
        <p:grpSpPr>
          <a:xfrm>
            <a:off x="6802088" y="2677529"/>
            <a:ext cx="263054" cy="717717"/>
            <a:chOff x="2223534" y="2938958"/>
            <a:chExt cx="198900" cy="593656"/>
          </a:xfrm>
        </p:grpSpPr>
        <p:cxnSp>
          <p:nvCxnSpPr>
            <p:cNvPr id="98" name="Shape 128">
              <a:extLst>
                <a:ext uri="{FF2B5EF4-FFF2-40B4-BE49-F238E27FC236}">
                  <a16:creationId xmlns:a16="http://schemas.microsoft.com/office/drawing/2014/main" id="{6CA841AB-5D9E-4867-B90C-2BA5F0886122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Shape 129">
              <a:extLst>
                <a:ext uri="{FF2B5EF4-FFF2-40B4-BE49-F238E27FC236}">
                  <a16:creationId xmlns:a16="http://schemas.microsoft.com/office/drawing/2014/main" id="{75BB2C67-33BC-481B-91EB-385FF918E781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6F44452-253B-4B71-B514-6D4A9951B7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4889" y1="30667" x2="64889" y2="30667"/>
                        <a14:foregroundMark x1="71111" y1="37778" x2="71111" y2="37778"/>
                        <a14:foregroundMark x1="65778" y1="41778" x2="65778" y2="41778"/>
                        <a14:foregroundMark x1="61333" y1="44889" x2="61333" y2="44889"/>
                        <a14:foregroundMark x1="59111" y1="49778" x2="59111" y2="49778"/>
                        <a14:foregroundMark x1="52444" y1="55111" x2="52444" y2="55111"/>
                        <a14:foregroundMark x1="61778" y1="52444" x2="61778" y2="52444"/>
                        <a14:foregroundMark x1="62222" y1="57778" x2="62222" y2="57778"/>
                        <a14:foregroundMark x1="62222" y1="65778" x2="62222" y2="65778"/>
                        <a14:foregroundMark x1="62667" y1="72444" x2="62667" y2="72444"/>
                        <a14:foregroundMark x1="55556" y1="73778" x2="55556" y2="7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51" y="1905168"/>
            <a:ext cx="443731" cy="501162"/>
          </a:xfrm>
          <a:prstGeom prst="rect">
            <a:avLst/>
          </a:prstGeom>
        </p:spPr>
      </p:pic>
      <p:sp>
        <p:nvSpPr>
          <p:cNvPr id="104" name="Shape 130">
            <a:extLst>
              <a:ext uri="{FF2B5EF4-FFF2-40B4-BE49-F238E27FC236}">
                <a16:creationId xmlns:a16="http://schemas.microsoft.com/office/drawing/2014/main" id="{B4B8ADCB-F21C-4C89-A344-96F364058BD4}"/>
              </a:ext>
            </a:extLst>
          </p:cNvPr>
          <p:cNvSpPr txBox="1">
            <a:spLocks/>
          </p:cNvSpPr>
          <p:nvPr/>
        </p:nvSpPr>
        <p:spPr>
          <a:xfrm>
            <a:off x="6187836" y="3944328"/>
            <a:ext cx="1983893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Answer the objectives a) To predict next day close value for Nifty50. b) To predict the next day direction of Nifty50 based on global parameters</a:t>
            </a:r>
          </a:p>
          <a:p>
            <a:pPr marL="285750" indent="-28575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Using different Predictive model techniques to find next day Close value</a:t>
            </a:r>
          </a:p>
          <a:p>
            <a:pPr marL="285750" indent="-28575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Ensure you follow all steps like checking for  stationarity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B20716E-A325-4D34-A7B0-22FD37D490C6}"/>
              </a:ext>
            </a:extLst>
          </p:cNvPr>
          <p:cNvSpPr txBox="1"/>
          <p:nvPr/>
        </p:nvSpPr>
        <p:spPr>
          <a:xfrm>
            <a:off x="8948726" y="1217683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Text mining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DB80107-B329-4FB4-9AD4-11317C052DA8}"/>
              </a:ext>
            </a:extLst>
          </p:cNvPr>
          <p:cNvGrpSpPr/>
          <p:nvPr/>
        </p:nvGrpSpPr>
        <p:grpSpPr>
          <a:xfrm>
            <a:off x="9092473" y="1577744"/>
            <a:ext cx="1007581" cy="1124666"/>
            <a:chOff x="1220432" y="1752600"/>
            <a:chExt cx="2660373" cy="2907614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C4E05B2-58A1-451C-AD0D-D571A5A9FB35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AA38D7D-2C9A-426C-A6F9-C0925CD8FBC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6FCA74-BEBD-461C-B40C-C2B623BEF261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450259F-81E2-41DF-95AC-64769A08EB99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rgbClr val="BEE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AA48C6F-7D20-4C94-A6FF-B6D96D83E5F7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B056723-80D1-440D-895D-8BEC7807B449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rgbClr val="DDF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7AA0CF5-AC1E-4FAE-A807-305DAAFE2B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0714" y1="49081" x2="40714" y2="49081"/>
                        <a14:foregroundMark x1="42857" y1="42857" x2="42857" y2="42857"/>
                        <a14:foregroundMark x1="41905" y1="38331" x2="41905" y2="38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01" y="1962506"/>
            <a:ext cx="495092" cy="416702"/>
          </a:xfrm>
          <a:prstGeom prst="rect">
            <a:avLst/>
          </a:prstGeom>
        </p:spPr>
      </p:pic>
      <p:sp>
        <p:nvSpPr>
          <p:cNvPr id="128" name="Shape 130">
            <a:extLst>
              <a:ext uri="{FF2B5EF4-FFF2-40B4-BE49-F238E27FC236}">
                <a16:creationId xmlns:a16="http://schemas.microsoft.com/office/drawing/2014/main" id="{047CEC2E-4C6D-4D09-8DCB-A2E59A90926B}"/>
              </a:ext>
            </a:extLst>
          </p:cNvPr>
          <p:cNvSpPr txBox="1">
            <a:spLocks/>
          </p:cNvSpPr>
          <p:nvPr/>
        </p:nvSpPr>
        <p:spPr>
          <a:xfrm>
            <a:off x="8561062" y="3744673"/>
            <a:ext cx="1804004" cy="966858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Understand the Sentiment of the Global Market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EAD3F-75CA-4ED8-AB5B-52099FA605F5}"/>
              </a:ext>
            </a:extLst>
          </p:cNvPr>
          <p:cNvSpPr txBox="1"/>
          <p:nvPr/>
        </p:nvSpPr>
        <p:spPr>
          <a:xfrm>
            <a:off x="1951037" y="6670434"/>
            <a:ext cx="847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Century Gothic" panose="020B0502020202020204" pitchFamily="34" charset="0"/>
              </a:rPr>
              <a:t>*  You can go through the Questions and Hint ppt to understand each section better / cross check if you have done all the steps mentioned </a:t>
            </a:r>
          </a:p>
        </p:txBody>
      </p:sp>
    </p:spTree>
    <p:extLst>
      <p:ext uri="{BB962C8B-B14F-4D97-AF65-F5344CB8AC3E}">
        <p14:creationId xmlns:p14="http://schemas.microsoft.com/office/powerpoint/2010/main" val="1564938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6&quot;/&gt;&lt;lineCharCount val=&quot;35&quot;/&gt;&lt;lineCharCount val=&quot;49&quot;/&gt;&lt;lineCharCount val=&quot;24&quot;/&gt;&lt;lineCharCount val=&quot;22&quot;/&gt;&lt;lineCharCount val=&quot;21&quot;/&gt;&lt;lineCharCount val=&quot;25&quot;/&gt;&lt;lineCharCount val=&quot;15&quot;/&gt;&lt;lineCharCount val=&quot;19&quot;/&gt;&lt;lineCharCount val=&quot;50&quot;/&gt;&lt;lineCharCount val=&quot;38&quot;/&gt;&lt;/TableIndex&gt;&lt;/ShapeTextInfo&gt;"/>
  <p:tag name="HTML_SHAPEINFO" val="&lt;TextEffect&gt;&lt;Image&gt;&lt;filename val=&quot;C:\Users\Dell\AppData\Local\Temp\CP1156608419281Session\CPTrustFolder1156608419296\PPTImport1156618459906\data\asimages\{CFC6DBA8-E81F-49A2-A168-E8596894BF65}_1.png_crop.png&quot;/&gt;&lt;left val=&quot;60&quot;/&gt;&lt;top val=&quot;202&quot;/&gt;&lt;width val=&quot;496&quot;/&gt;&lt;height val=&quot;26&quot;/&gt;&lt;hasText val=&quot;1&quot;/&gt;&lt;paraId val=&quot;1&quot;/&gt;&lt;/Image&gt;&lt;Image&gt;&lt;filename val=&quot;C:\Users\Dell\AppData\Local\Temp\CP1156608419281Session\CPTrustFolder1156608419296\PPTImport1156618459906\data\asimages\{9DFC37CE-9851-41A3-BD8D-2FF3F9644BBA}_1.png_crop.png&quot;/&gt;&lt;left val=&quot;58&quot;/&gt;&lt;top val=&quot;241&quot;/&gt;&lt;width val=&quot;481&quot;/&gt;&lt;height val=&quot;26&quot;/&gt;&lt;hasText val=&quot;1&quot;/&gt;&lt;paraId val=&quot;2&quot;/&gt;&lt;/Image&gt;&lt;Image&gt;&lt;filename val=&quot;C:\Users\Dell\AppData\Local\Temp\CP1156608419281Session\CPTrustFolder1156608419296\PPTImport1156618459906\data\asimages\{8E79F4C1-4FA0-4323-B95C-DC6BBE1868AC}_1.png_crop.png&quot;/&gt;&lt;left val=&quot;59&quot;/&gt;&lt;top val=&quot;279&quot;/&gt;&lt;width val=&quot;640&quot;/&gt;&lt;height val=&quot;26&quot;/&gt;&lt;hasText val=&quot;1&quot;/&gt;&lt;paraId val=&quot;3&quot;/&gt;&lt;/Image&gt;&lt;Image&gt;&lt;filename val=&quot;C:\Users\Dell\AppData\Local\Temp\CP1156608419281Session\CPTrustFolder1156608419296\PPTImport1156618459906\data\asimages\{95C0BFFA-FBB3-44C6-B0B1-F67E648BDEF8}_1.png_crop.png&quot;/&gt;&lt;left val=&quot;58&quot;/&gt;&lt;top val=&quot;318&quot;/&gt;&lt;width val=&quot;365&quot;/&gt;&lt;height val=&quot;26&quot;/&gt;&lt;hasText val=&quot;1&quot;/&gt;&lt;paraId val=&quot;4&quot;/&gt;&lt;/Image&gt;&lt;Image&gt;&lt;filename val=&quot;C:\Users\Dell\AppData\Local\Temp\CP1156608419281Session\CPTrustFolder1156608419296\PPTImport1156618459906\data\asimages\{2870CD6D-5B0E-4E40-AACF-60E2CCE5EC78}_1.png_crop.png&quot;/&gt;&lt;left val=&quot;59&quot;/&gt;&lt;top val=&quot;356&quot;/&gt;&lt;width val=&quot;344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D144240A-BBA1-452D-B902-1735F474A11D}_1.png_crop.png&quot;/&gt;&lt;left val=&quot;107&quot;/&gt;&lt;top val=&quot;395&quot;/&gt;&lt;width val=&quot;346&quot;/&gt;&lt;height val=&quot;20&quot;/&gt;&lt;hasText val=&quot;1&quot;/&gt;&lt;paraId val=&quot;6&quot;/&gt;&lt;/Image&gt;&lt;Image&gt;&lt;filename val=&quot;C:\Users\Dell\AppData\Local\Temp\CP1156608419281Session\CPTrustFolder1156608419296\PPTImport1156618459906\data\asimages\{5FB53B1E-BC00-4F66-BFC7-44868F3124BE}_1.png_crop.png&quot;/&gt;&lt;left val=&quot;107&quot;/&gt;&lt;top val=&quot;433&quot;/&gt;&lt;width val=&quot;360&quot;/&gt;&lt;height val=&quot;26&quot;/&gt;&lt;hasText val=&quot;1&quot;/&gt;&lt;paraId val=&quot;7&quot;/&gt;&lt;/Image&gt;&lt;Image&gt;&lt;filename val=&quot;C:\Users\Dell\AppData\Local\Temp\CP1156608419281Session\CPTrustFolder1156608419296\PPTImport1156618459906\data\asimages\{B8EC738B-D835-4E1E-86E1-EFEAF1B7BAAF}_1.png_crop.png&quot;/&gt;&lt;left val=&quot;58&quot;/&gt;&lt;top val=&quot;472&quot;/&gt;&lt;width val=&quot;226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E19C5118-5576-4D24-8819-E749D6A42079}_1.png_crop.png&quot;/&gt;&lt;left val=&quot;58&quot;/&gt;&lt;top val=&quot;510&quot;/&gt;&lt;width val=&quot;270&quot;/&gt;&lt;height val=&quot;26&quot;/&gt;&lt;hasText val=&quot;1&quot;/&gt;&lt;paraId val=&quot;9&quot;/&gt;&lt;/Image&gt;&lt;Image&gt;&lt;filename val=&quot;C:\Users\Dell\AppData\Local\Temp\CP1156608419281Session\CPTrustFolder1156608419296\PPTImport1156618459906\data\asimages\{C84B10C7-A1A3-45C7-9912-59DD2A542925}_1.png_crop.png&quot;/&gt;&lt;left val=&quot;58&quot;/&gt;&lt;top val=&quot;548&quot;/&gt;&lt;width val=&quot;646&quot;/&gt;&lt;height val=&quot;26&quot;/&gt;&lt;hasText val=&quot;1&quot;/&gt;&lt;paraId val=&quot;10&quot;/&gt;&lt;/Image&gt;&lt;Image&gt;&lt;filename val=&quot;C:\Users\Dell\AppData\Local\Temp\CP1156608419281Session\CPTrustFolder1156608419296\PPTImport1156618459906\data\asimages\{857948DE-408B-4C88-9074-E1750F8DC216}_1.png_crop.png&quot;/&gt;&lt;left val=&quot;58&quot;/&gt;&lt;top val=&quot;587&quot;/&gt;&lt;width val=&quot;545&quot;/&gt;&lt;height val=&quot;26&quot;/&gt;&lt;hasText val=&quot;1&quot;/&gt;&lt;paraId val=&quot;11&quot;/&gt;&lt;/Image&gt;&lt;/TextEffec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heme/theme1.xml><?xml version="1.0" encoding="utf-8"?>
<a:theme xmlns:a="http://schemas.openxmlformats.org/drawingml/2006/main" name="1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i9_Blue Lime16x9 Widescreen</Template>
  <TotalTime>193</TotalTime>
  <Words>651</Words>
  <Application>Microsoft Macintosh PowerPoint</Application>
  <PresentationFormat>Custom</PresentationFormat>
  <Paragraphs>151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Wingdings</vt:lpstr>
      <vt:lpstr>Open Sans Light</vt:lpstr>
      <vt:lpstr>Ebrima</vt:lpstr>
      <vt:lpstr>Open Sans</vt:lpstr>
      <vt:lpstr>Arial</vt:lpstr>
      <vt:lpstr>Century Gothic</vt:lpstr>
      <vt:lpstr>Calibri</vt:lpstr>
      <vt:lpstr>1_Office Theme</vt:lpstr>
      <vt:lpstr>Worksheet</vt:lpstr>
      <vt:lpstr> Capstone Project    (Background and Objectives)   Global Markets: To study the global markets &amp; understand which markets have an impact on Nifty50     </vt:lpstr>
      <vt:lpstr>PowerPoint Presentation</vt:lpstr>
      <vt:lpstr>PowerPoint Presentation</vt:lpstr>
      <vt:lpstr>PowerPoint Presentation</vt:lpstr>
      <vt:lpstr>Data : NSEI</vt:lpstr>
      <vt:lpstr>Data : DJI</vt:lpstr>
      <vt:lpstr>Data : HSI</vt:lpstr>
      <vt:lpstr>Data : GDAXI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Basics  Numeric Functions and Operators in R </dc:title>
  <cp:lastModifiedBy>Paul Penman</cp:lastModifiedBy>
  <cp:revision>31</cp:revision>
  <dcterms:modified xsi:type="dcterms:W3CDTF">2023-11-28T18:26:27Z</dcterms:modified>
</cp:coreProperties>
</file>