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9"/>
  </p:notesMasterIdLst>
  <p:sldIdLst>
    <p:sldId id="421" r:id="rId2"/>
    <p:sldId id="257" r:id="rId3"/>
    <p:sldId id="365" r:id="rId4"/>
    <p:sldId id="366" r:id="rId5"/>
    <p:sldId id="367" r:id="rId6"/>
    <p:sldId id="368" r:id="rId7"/>
    <p:sldId id="370" r:id="rId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421"/>
            <p14:sldId id="257"/>
            <p14:sldId id="365"/>
            <p14:sldId id="366"/>
            <p14:sldId id="367"/>
            <p14:sldId id="368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640" y="17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DISCUSSION</a:t>
            </a:r>
            <a:br>
              <a:rPr lang="es-E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27,2023</a:t>
            </a:r>
            <a:endParaRPr lang="en-US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188640"/>
            <a:ext cx="8229600" cy="981075"/>
          </a:xfrm>
        </p:spPr>
        <p:txBody>
          <a:bodyPr/>
          <a:lstStyle/>
          <a:p>
            <a:r>
              <a:rPr lang="en-US" b="1" dirty="0"/>
              <a:t>Importance of Project</a:t>
            </a:r>
            <a:r>
              <a:rPr lang="en-US" b="1" dirty="0">
                <a:latin typeface="Eras Demi ITC" pitchFamily="34" charset="0"/>
              </a:rPr>
              <a:t>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9282"/>
            <a:ext cx="8229600" cy="4525963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lang="en-US" sz="2400" dirty="0"/>
              <a:t>The project work is an integral part of the course and provides opportunity to understand: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lang="en-US" sz="2400" dirty="0"/>
              <a:t>Project life cycle (planning to final presentation)</a:t>
            </a:r>
            <a:endParaRPr lang="en-IN" sz="2400" dirty="0"/>
          </a:p>
          <a:p>
            <a:r>
              <a:rPr lang="en-IN" sz="2400" dirty="0"/>
              <a:t>Data related challenges(collection, management etc) </a:t>
            </a:r>
            <a:endParaRPr sz="2400" dirty="0"/>
          </a:p>
          <a:p>
            <a:r>
              <a:rPr lang="en-US" sz="2400" dirty="0"/>
              <a:t>Application of</a:t>
            </a:r>
            <a:r>
              <a:rPr lang="en-US" sz="2400" dirty="0">
                <a:latin typeface="Eras Demi ITC" pitchFamily="34" charset="0"/>
              </a:rPr>
              <a:t> appropriate statistical methods </a:t>
            </a:r>
          </a:p>
          <a:p>
            <a:r>
              <a:rPr lang="en-US" sz="2400" dirty="0"/>
              <a:t>Story telling using data visualization </a:t>
            </a:r>
          </a:p>
          <a:p>
            <a:r>
              <a:rPr lang="en-US" sz="2400" dirty="0"/>
              <a:t>Scientific communication </a:t>
            </a:r>
          </a:p>
          <a:p>
            <a:pPr>
              <a:buNone/>
            </a:pPr>
            <a:endParaRPr lang="en-US" sz="2400" dirty="0">
              <a:latin typeface="Eras Demi ITC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78246"/>
            <a:ext cx="8229600" cy="981075"/>
          </a:xfrm>
        </p:spPr>
        <p:txBody>
          <a:bodyPr/>
          <a:lstStyle/>
          <a:p>
            <a:r>
              <a:rPr lang="en-US" b="1" dirty="0"/>
              <a:t>Project Work Details</a:t>
            </a:r>
            <a:endParaRPr lang="en-US" b="1" dirty="0"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2126804" y="1059321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endParaRPr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project guide will be assigned to each student 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lang="en-US" sz="2400" dirty="0"/>
              <a:t>Three presentations will be given by each student</a:t>
            </a:r>
            <a:r>
              <a:rPr lang="en-US" sz="2400" b="1" dirty="0">
                <a:solidFill>
                  <a:schemeClr val="accent1"/>
                </a:solidFill>
              </a:rPr>
              <a:t>-Planning, Interim and Final </a:t>
            </a:r>
          </a:p>
          <a:p>
            <a:pPr marL="0" indent="0">
              <a:buNone/>
            </a:pPr>
            <a:endParaRPr lang="en-US" sz="2400" dirty="0">
              <a:latin typeface="Eras Demi ITC" pitchFamily="34" charset="0"/>
            </a:endParaRPr>
          </a:p>
          <a:p>
            <a:r>
              <a:rPr lang="en-US" sz="2400" dirty="0"/>
              <a:t>Planning presentation </a:t>
            </a:r>
          </a:p>
          <a:p>
            <a:r>
              <a:rPr lang="en-US" sz="2400" dirty="0"/>
              <a:t>Interim presentation </a:t>
            </a:r>
          </a:p>
          <a:p>
            <a:r>
              <a:rPr lang="en-US" sz="2400" dirty="0"/>
              <a:t>Final presentation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>
              <a:latin typeface="Eras Demi ITC" pitchFamily="34" charset="0"/>
            </a:endParaRPr>
          </a:p>
          <a:p>
            <a:endParaRPr lang="en-US" sz="2400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-12249"/>
            <a:ext cx="8229600" cy="981075"/>
          </a:xfrm>
        </p:spPr>
        <p:txBody>
          <a:bodyPr/>
          <a:lstStyle/>
          <a:p>
            <a:r>
              <a:rPr lang="en-US" b="1" dirty="0">
                <a:latin typeface="Eras Demi ITC" pitchFamily="34" charset="0"/>
              </a:rPr>
              <a:t>Project Activities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418184" y="1099687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8800" dirty="0"/>
              <a:t>Finalize the project topic and create project plan </a:t>
            </a:r>
            <a:endParaRPr lang="en-IN" sz="8800" dirty="0"/>
          </a:p>
          <a:p>
            <a:r>
              <a:rPr lang="en-IN" sz="8800" dirty="0"/>
              <a:t>Questionnaire designing(if applicable)</a:t>
            </a:r>
          </a:p>
          <a:p>
            <a:r>
              <a:rPr lang="en-IN" sz="8800" dirty="0"/>
              <a:t>Data Collection (primary or secondary)</a:t>
            </a:r>
          </a:p>
          <a:p>
            <a:pPr marL="0" indent="0">
              <a:buNone/>
            </a:pPr>
            <a:endParaRPr sz="8800" dirty="0"/>
          </a:p>
          <a:p>
            <a:r>
              <a:rPr lang="en-US" sz="8800" dirty="0">
                <a:latin typeface="Eras Demi ITC" pitchFamily="34" charset="0"/>
              </a:rPr>
              <a:t>Data Management(organizing, cleaning etc.)  </a:t>
            </a:r>
          </a:p>
          <a:p>
            <a:r>
              <a:rPr lang="en-US" sz="8800" dirty="0"/>
              <a:t>Data Visualization /EDA</a:t>
            </a:r>
          </a:p>
          <a:p>
            <a:pPr marL="0" indent="0">
              <a:buNone/>
            </a:pPr>
            <a:endParaRPr lang="en-US" sz="8800" dirty="0">
              <a:latin typeface="Eras Demi ITC" pitchFamily="34" charset="0"/>
            </a:endParaRPr>
          </a:p>
          <a:p>
            <a:r>
              <a:rPr lang="en-US" sz="8800" dirty="0"/>
              <a:t>Statistical Analysis/Predictive Modeling/Machine Learning</a:t>
            </a:r>
          </a:p>
          <a:p>
            <a:endParaRPr lang="en-US" sz="8800" dirty="0"/>
          </a:p>
          <a:p>
            <a:r>
              <a:rPr lang="en-US" sz="8800" dirty="0"/>
              <a:t>Presentation/Web application/Interactive reporting/Dashboard </a:t>
            </a:r>
          </a:p>
          <a:p>
            <a:pPr marL="0" indent="0">
              <a:buNone/>
            </a:pPr>
            <a:endParaRPr lang="en-US" sz="8800" dirty="0"/>
          </a:p>
          <a:p>
            <a:r>
              <a:rPr lang="en-US" sz="8800" dirty="0"/>
              <a:t>Final Submission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>
              <a:latin typeface="Eras Demi ITC" pitchFamily="34" charset="0"/>
            </a:endParaRPr>
          </a:p>
          <a:p>
            <a:endParaRPr lang="en-US" sz="2400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965211-5B28-C049-89D5-B49C2816A8A0}"/>
              </a:ext>
            </a:extLst>
          </p:cNvPr>
          <p:cNvSpPr/>
          <p:nvPr/>
        </p:nvSpPr>
        <p:spPr>
          <a:xfrm>
            <a:off x="7784376" y="1308115"/>
            <a:ext cx="51435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0878A6-5A29-644C-B973-5472D040FA4C}"/>
              </a:ext>
            </a:extLst>
          </p:cNvPr>
          <p:cNvSpPr/>
          <p:nvPr/>
        </p:nvSpPr>
        <p:spPr>
          <a:xfrm>
            <a:off x="7354737" y="2905469"/>
            <a:ext cx="51435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728D9FF-6F31-044C-96A1-4F8E84534A1C}"/>
              </a:ext>
            </a:extLst>
          </p:cNvPr>
          <p:cNvSpPr/>
          <p:nvPr/>
        </p:nvSpPr>
        <p:spPr>
          <a:xfrm>
            <a:off x="8776664" y="3903593"/>
            <a:ext cx="51435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3C516C1-8845-7E42-B69D-CA9328484C9A}"/>
              </a:ext>
            </a:extLst>
          </p:cNvPr>
          <p:cNvSpPr/>
          <p:nvPr/>
        </p:nvSpPr>
        <p:spPr>
          <a:xfrm>
            <a:off x="9278715" y="4700083"/>
            <a:ext cx="51435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F2447E5-5ECE-E545-A50D-99284642E59E}"/>
              </a:ext>
            </a:extLst>
          </p:cNvPr>
          <p:cNvSpPr/>
          <p:nvPr/>
        </p:nvSpPr>
        <p:spPr>
          <a:xfrm>
            <a:off x="4239359" y="5614483"/>
            <a:ext cx="51435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0345-1154-7047-9DC1-B5834F5D2FC3}"/>
              </a:ext>
            </a:extLst>
          </p:cNvPr>
          <p:cNvSpPr txBox="1"/>
          <p:nvPr/>
        </p:nvSpPr>
        <p:spPr>
          <a:xfrm>
            <a:off x="8384613" y="1534483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BF6CB-B4EE-9241-9DC0-D8F814FC52FF}"/>
              </a:ext>
            </a:extLst>
          </p:cNvPr>
          <p:cNvSpPr txBox="1"/>
          <p:nvPr/>
        </p:nvSpPr>
        <p:spPr>
          <a:xfrm>
            <a:off x="7882562" y="3091469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C8BEB-2B28-5249-A5B8-58121455DFDA}"/>
              </a:ext>
            </a:extLst>
          </p:cNvPr>
          <p:cNvSpPr txBox="1"/>
          <p:nvPr/>
        </p:nvSpPr>
        <p:spPr>
          <a:xfrm>
            <a:off x="9291014" y="4060305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DF897-CED5-EB47-B1E8-4A6AFE5B345D}"/>
              </a:ext>
            </a:extLst>
          </p:cNvPr>
          <p:cNvSpPr txBox="1"/>
          <p:nvPr/>
        </p:nvSpPr>
        <p:spPr>
          <a:xfrm>
            <a:off x="9863641" y="4894021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D191B-8FB0-184B-99DF-EAD5AB343885}"/>
              </a:ext>
            </a:extLst>
          </p:cNvPr>
          <p:cNvSpPr txBox="1"/>
          <p:nvPr/>
        </p:nvSpPr>
        <p:spPr>
          <a:xfrm>
            <a:off x="4753709" y="584085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5</a:t>
            </a:r>
          </a:p>
        </p:txBody>
      </p:sp>
    </p:spTree>
    <p:extLst>
      <p:ext uri="{BB962C8B-B14F-4D97-AF65-F5344CB8AC3E}">
        <p14:creationId xmlns:p14="http://schemas.microsoft.com/office/powerpoint/2010/main" val="11371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76744"/>
            <a:ext cx="8839200" cy="483076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en-US" dirty="0">
              <a:latin typeface="Century" pitchFamily="18" charset="0"/>
              <a:ea typeface="Verdana" pitchFamily="34" charset="0"/>
              <a:cs typeface="Verdana" pitchFamily="34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Credit scoring model for the bank using Binary Logistic Regression( Finance)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600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Campaign Response Model in FMCG sector(Marketing Analytics)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600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a typeface="Verdana" pitchFamily="34" charset="0"/>
                <a:cs typeface="Times New Roman" pitchFamily="18" charset="0"/>
              </a:rPr>
              <a:t> Brand health tracking for leading ecommerce brands(primary market research)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600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600" dirty="0">
                <a:ea typeface="Verdana" pitchFamily="34" charset="0"/>
                <a:cs typeface="Times New Roman" pitchFamily="18" charset="0"/>
              </a:rPr>
              <a:t>Sports Analytics- Analysis of 9 years IPL data 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600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600" dirty="0">
                <a:ea typeface="Verdana" pitchFamily="34" charset="0"/>
                <a:cs typeface="Times New Roman" pitchFamily="18" charset="0"/>
              </a:rPr>
              <a:t> Learning Analytics using data from school in UK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600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600" dirty="0">
                <a:ea typeface="Verdana" pitchFamily="34" charset="0"/>
                <a:cs typeface="Times New Roman" pitchFamily="18" charset="0"/>
              </a:rPr>
              <a:t>HR Analytics- Developing Attrition Model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6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400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3411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</a:rPr>
              <a:t>List of Past Projects</a:t>
            </a:r>
          </a:p>
        </p:txBody>
      </p:sp>
    </p:spTree>
    <p:extLst>
      <p:ext uri="{BB962C8B-B14F-4D97-AF65-F5344CB8AC3E}">
        <p14:creationId xmlns:p14="http://schemas.microsoft.com/office/powerpoint/2010/main" val="20242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8839200" cy="5181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dirty="0">
                <a:ea typeface="Verdana" pitchFamily="34" charset="0"/>
                <a:cs typeface="Times New Roman" pitchFamily="18" charset="0"/>
              </a:rPr>
              <a:t>Customer Analytics for a Food Joint in XXX (Customer segmentation and scoring model)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>
                <a:ea typeface="Verdana" pitchFamily="34" charset="0"/>
                <a:cs typeface="Times New Roman" pitchFamily="18" charset="0"/>
              </a:rPr>
              <a:t> Cross Selling Model in Insurance (Health Insurance to Travel Insurance database)</a:t>
            </a: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Predictive model for movie verdict (hit/flop)</a:t>
            </a: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ea typeface="Verdana" pitchFamily="34" charset="0"/>
              <a:cs typeface="Times New Roman" pitchFamily="18" charset="0"/>
            </a:endParaRP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Comparative study of FDI in BRIC Nations( Econometrics)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/>
              <a:t>  Start-ups in </a:t>
            </a:r>
            <a:r>
              <a:rPr lang="en-US" dirty="0">
                <a:solidFill>
                  <a:schemeClr val="tx1"/>
                </a:solidFill>
              </a:rPr>
              <a:t>USA</a:t>
            </a:r>
            <a:r>
              <a:rPr lang="en-US" dirty="0"/>
              <a:t>-Factors driving  a success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1251CF-999E-944D-82CE-C17605366E8E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0099"/>
                </a:solidFill>
              </a:rPr>
              <a:t> </a:t>
            </a:r>
            <a:r>
              <a:rPr lang="en-US" sz="4000" b="1" dirty="0">
                <a:solidFill>
                  <a:schemeClr val="accent1"/>
                </a:solidFill>
              </a:rPr>
              <a:t>List of Past Projects </a:t>
            </a:r>
          </a:p>
        </p:txBody>
      </p:sp>
    </p:spTree>
    <p:extLst>
      <p:ext uri="{BB962C8B-B14F-4D97-AF65-F5344CB8AC3E}">
        <p14:creationId xmlns:p14="http://schemas.microsoft.com/office/powerpoint/2010/main" val="21775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929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1) Title slide with project title,course title, name of the student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2) Project Background (1-2 slides)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3) Data source ( 1 slide)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4) Data snapshot (if applicable)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5) Objectives (1-2 slides)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6) Analysis plan (2-3 slides)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7) Challenges (1 slide)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8) Project plan with timelines</a:t>
            </a:r>
          </a:p>
          <a:p>
            <a:pPr marL="0" indent="0">
              <a:buNone/>
            </a:pPr>
            <a:br>
              <a:rPr lang="en-IN" sz="2200" dirty="0"/>
            </a:br>
            <a:endParaRPr lang="en-US" sz="2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sz="22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2200" dirty="0">
              <a:ea typeface="Verdana" pitchFamily="34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6952" y="1920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Guidelines for Project Planning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5611857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354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</vt:lpstr>
      <vt:lpstr>Eras Demi ITC</vt:lpstr>
      <vt:lpstr>Open Sans</vt:lpstr>
      <vt:lpstr>Open Sans Light</vt:lpstr>
      <vt:lpstr>Times New Roman</vt:lpstr>
      <vt:lpstr>Wingdings</vt:lpstr>
      <vt:lpstr>Edappy Insitute</vt:lpstr>
      <vt:lpstr>PROJECT DISCUSSION NOVEMBER 27,2023</vt:lpstr>
      <vt:lpstr>Importance of Project </vt:lpstr>
      <vt:lpstr>Project Work Details</vt:lpstr>
      <vt:lpstr>Project Activities </vt:lpstr>
      <vt:lpstr>                  </vt:lpstr>
      <vt:lpstr>               </vt:lpstr>
      <vt:lpstr>          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Paul Penman</cp:lastModifiedBy>
  <cp:revision>86</cp:revision>
  <dcterms:created xsi:type="dcterms:W3CDTF">2020-05-29T15:06:42Z</dcterms:created>
  <dcterms:modified xsi:type="dcterms:W3CDTF">2023-11-28T18:27:43Z</dcterms:modified>
  <cp:category/>
</cp:coreProperties>
</file>