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8.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4"/>
  </p:notesMasterIdLst>
  <p:sldIdLst>
    <p:sldId id="274" r:id="rId2"/>
    <p:sldId id="449" r:id="rId3"/>
    <p:sldId id="367" r:id="rId4"/>
    <p:sldId id="375" r:id="rId5"/>
    <p:sldId id="421" r:id="rId6"/>
    <p:sldId id="378" r:id="rId7"/>
    <p:sldId id="381" r:id="rId8"/>
    <p:sldId id="382" r:id="rId9"/>
    <p:sldId id="413" r:id="rId10"/>
    <p:sldId id="414" r:id="rId11"/>
    <p:sldId id="415" r:id="rId12"/>
    <p:sldId id="450" r:id="rId13"/>
    <p:sldId id="451" r:id="rId14"/>
    <p:sldId id="452" r:id="rId15"/>
    <p:sldId id="453" r:id="rId16"/>
    <p:sldId id="412" r:id="rId17"/>
    <p:sldId id="416" r:id="rId18"/>
    <p:sldId id="417" r:id="rId19"/>
    <p:sldId id="418" r:id="rId20"/>
    <p:sldId id="419" r:id="rId21"/>
    <p:sldId id="420" r:id="rId22"/>
    <p:sldId id="342" r:id="rId23"/>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449"/>
            <p14:sldId id="367"/>
            <p14:sldId id="375"/>
            <p14:sldId id="421"/>
            <p14:sldId id="378"/>
            <p14:sldId id="381"/>
            <p14:sldId id="382"/>
            <p14:sldId id="413"/>
            <p14:sldId id="414"/>
            <p14:sldId id="415"/>
            <p14:sldId id="450"/>
            <p14:sldId id="451"/>
            <p14:sldId id="452"/>
            <p14:sldId id="453"/>
            <p14:sldId id="412"/>
            <p14:sldId id="416"/>
            <p14:sldId id="417"/>
            <p14:sldId id="418"/>
            <p14:sldId id="419"/>
            <p14:sldId id="420"/>
            <p14:sldId id="342"/>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272FC-B81B-4112-9AC1-16D7C7BE3A0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F6528839-5BA0-4C13-AFD2-7C37B30CC6C2}">
      <dgm:prSet phldrT="[Text]" custT="1"/>
      <dgm:spPr>
        <a:solidFill>
          <a:schemeClr val="accent6"/>
        </a:solidFill>
      </dgm:spPr>
      <dgm:t>
        <a:bodyPr/>
        <a:lstStyle/>
        <a:p>
          <a:r>
            <a:rPr lang="en-US" sz="1600" dirty="0"/>
            <a:t>Hold-Out Validation</a:t>
          </a:r>
        </a:p>
      </dgm:t>
    </dgm:pt>
    <dgm:pt modelId="{304F651E-5E95-4823-BCA9-2C7FC32016AD}" type="parTrans" cxnId="{E3D5BF30-D18D-4D23-91DE-8C9FBC63D4B7}">
      <dgm:prSet/>
      <dgm:spPr/>
      <dgm:t>
        <a:bodyPr/>
        <a:lstStyle/>
        <a:p>
          <a:endParaRPr lang="en-US" sz="1600"/>
        </a:p>
      </dgm:t>
    </dgm:pt>
    <dgm:pt modelId="{A89574CC-DB02-4A40-BC92-4F958D339817}" type="sibTrans" cxnId="{E3D5BF30-D18D-4D23-91DE-8C9FBC63D4B7}">
      <dgm:prSet/>
      <dgm:spPr>
        <a:ln>
          <a:solidFill>
            <a:schemeClr val="tx1">
              <a:lumMod val="50000"/>
              <a:lumOff val="50000"/>
            </a:schemeClr>
          </a:solidFill>
        </a:ln>
      </dgm:spPr>
      <dgm:t>
        <a:bodyPr/>
        <a:lstStyle/>
        <a:p>
          <a:endParaRPr lang="en-US" sz="1600"/>
        </a:p>
      </dgm:t>
    </dgm:pt>
    <dgm:pt modelId="{4AD5CE5B-655D-4A7D-8372-7FD1C42FF7B2}">
      <dgm:prSet phldrT="[Text]" custT="1"/>
      <dgm:spPr/>
      <dgm:t>
        <a:bodyPr/>
        <a:lstStyle/>
        <a:p>
          <a:r>
            <a:rPr lang="en-US" sz="1600" dirty="0"/>
            <a:t>K-Fold Cross Validation</a:t>
          </a:r>
        </a:p>
      </dgm:t>
    </dgm:pt>
    <dgm:pt modelId="{0CF220E5-5FE7-47B4-A8E5-866CEA471707}" type="parTrans" cxnId="{5643AAC6-A337-4172-B91C-E742BAAE813F}">
      <dgm:prSet/>
      <dgm:spPr/>
      <dgm:t>
        <a:bodyPr/>
        <a:lstStyle/>
        <a:p>
          <a:endParaRPr lang="en-US" sz="1600"/>
        </a:p>
      </dgm:t>
    </dgm:pt>
    <dgm:pt modelId="{221BD4E7-583E-44CB-9795-C80ADC2CD009}" type="sibTrans" cxnId="{5643AAC6-A337-4172-B91C-E742BAAE813F}">
      <dgm:prSet/>
      <dgm:spPr>
        <a:ln>
          <a:solidFill>
            <a:schemeClr val="tx1">
              <a:lumMod val="50000"/>
              <a:lumOff val="50000"/>
            </a:schemeClr>
          </a:solidFill>
        </a:ln>
      </dgm:spPr>
      <dgm:t>
        <a:bodyPr/>
        <a:lstStyle/>
        <a:p>
          <a:endParaRPr lang="en-US" sz="1600"/>
        </a:p>
      </dgm:t>
    </dgm:pt>
    <dgm:pt modelId="{602F0FE9-13D9-48F7-9FE1-08A246531BCC}">
      <dgm:prSet phldrT="[Text]" custT="1"/>
      <dgm:spPr>
        <a:solidFill>
          <a:schemeClr val="accent1">
            <a:lumMod val="75000"/>
          </a:schemeClr>
        </a:solidFill>
      </dgm:spPr>
      <dgm:t>
        <a:bodyPr/>
        <a:lstStyle/>
        <a:p>
          <a:r>
            <a:rPr lang="en-US" sz="1600" dirty="0"/>
            <a:t>Repeated K-Fold Cross Validation</a:t>
          </a:r>
        </a:p>
      </dgm:t>
    </dgm:pt>
    <dgm:pt modelId="{9005F2C7-966B-4AFA-AC1E-7B6CB1193141}" type="parTrans" cxnId="{A7385324-1BBB-4504-9764-3D68FC9A7EB1}">
      <dgm:prSet/>
      <dgm:spPr/>
      <dgm:t>
        <a:bodyPr/>
        <a:lstStyle/>
        <a:p>
          <a:endParaRPr lang="en-US" sz="1600"/>
        </a:p>
      </dgm:t>
    </dgm:pt>
    <dgm:pt modelId="{BEEAF73A-64E2-49A4-80DD-C2F1DB27CD6D}" type="sibTrans" cxnId="{A7385324-1BBB-4504-9764-3D68FC9A7EB1}">
      <dgm:prSet/>
      <dgm:spPr>
        <a:ln>
          <a:solidFill>
            <a:schemeClr val="tx1">
              <a:lumMod val="50000"/>
              <a:lumOff val="50000"/>
            </a:schemeClr>
          </a:solidFill>
        </a:ln>
      </dgm:spPr>
      <dgm:t>
        <a:bodyPr/>
        <a:lstStyle/>
        <a:p>
          <a:endParaRPr lang="en-US" sz="1600"/>
        </a:p>
      </dgm:t>
    </dgm:pt>
    <dgm:pt modelId="{06E06576-F7D0-42A9-827A-FCBD504A2E04}">
      <dgm:prSet phldrT="[Text]" custT="1"/>
      <dgm:spPr>
        <a:solidFill>
          <a:schemeClr val="accent4"/>
        </a:solidFill>
      </dgm:spPr>
      <dgm:t>
        <a:bodyPr/>
        <a:lstStyle/>
        <a:p>
          <a:r>
            <a:rPr lang="en-US" sz="1600" dirty="0"/>
            <a:t>Resampling Validation Method (Bootstrap Method)</a:t>
          </a:r>
        </a:p>
      </dgm:t>
    </dgm:pt>
    <dgm:pt modelId="{5AD85234-8CAB-4861-9C46-B7A97FE92962}" type="parTrans" cxnId="{789DC5AB-52F6-4646-8418-0095EBACC593}">
      <dgm:prSet/>
      <dgm:spPr/>
      <dgm:t>
        <a:bodyPr/>
        <a:lstStyle/>
        <a:p>
          <a:endParaRPr lang="en-US" sz="1600"/>
        </a:p>
      </dgm:t>
    </dgm:pt>
    <dgm:pt modelId="{AD908972-2428-4B1E-B9C8-743290A73D18}" type="sibTrans" cxnId="{789DC5AB-52F6-4646-8418-0095EBACC593}">
      <dgm:prSet/>
      <dgm:spPr>
        <a:ln>
          <a:solidFill>
            <a:schemeClr val="tx1">
              <a:lumMod val="50000"/>
              <a:lumOff val="50000"/>
            </a:schemeClr>
          </a:solidFill>
        </a:ln>
      </dgm:spPr>
      <dgm:t>
        <a:bodyPr/>
        <a:lstStyle/>
        <a:p>
          <a:endParaRPr lang="en-US" sz="1600"/>
        </a:p>
      </dgm:t>
    </dgm:pt>
    <dgm:pt modelId="{8D1AFB44-D36C-4D3A-ABEF-7C84A70917AF}">
      <dgm:prSet phldrT="[Text]" custT="1"/>
      <dgm:spPr>
        <a:solidFill>
          <a:schemeClr val="accent4">
            <a:lumMod val="75000"/>
          </a:schemeClr>
        </a:solidFill>
      </dgm:spPr>
      <dgm:t>
        <a:bodyPr/>
        <a:lstStyle/>
        <a:p>
          <a:r>
            <a:rPr lang="en-US" sz="1600" dirty="0"/>
            <a:t>Leave-One-Out Cross Validation (LOOCV)</a:t>
          </a:r>
        </a:p>
      </dgm:t>
    </dgm:pt>
    <dgm:pt modelId="{890A195A-6ECD-47E3-9EFA-06789886A60D}" type="parTrans" cxnId="{FC930A53-FB50-449A-8D32-0DDD4BAFD646}">
      <dgm:prSet/>
      <dgm:spPr/>
      <dgm:t>
        <a:bodyPr/>
        <a:lstStyle/>
        <a:p>
          <a:endParaRPr lang="en-US" sz="1600"/>
        </a:p>
      </dgm:t>
    </dgm:pt>
    <dgm:pt modelId="{C6250A82-E3B3-41EA-8CD2-114CA0A8C598}" type="sibTrans" cxnId="{FC930A53-FB50-449A-8D32-0DDD4BAFD646}">
      <dgm:prSet/>
      <dgm:spPr>
        <a:ln>
          <a:solidFill>
            <a:schemeClr val="tx1">
              <a:lumMod val="50000"/>
              <a:lumOff val="50000"/>
            </a:schemeClr>
          </a:solidFill>
        </a:ln>
      </dgm:spPr>
      <dgm:t>
        <a:bodyPr/>
        <a:lstStyle/>
        <a:p>
          <a:endParaRPr lang="en-US" sz="1600"/>
        </a:p>
      </dgm:t>
    </dgm:pt>
    <dgm:pt modelId="{1000F242-9D99-4B5E-863A-D71A7260D891}" type="pres">
      <dgm:prSet presAssocID="{A38272FC-B81B-4112-9AC1-16D7C7BE3A00}" presName="cycle" presStyleCnt="0">
        <dgm:presLayoutVars>
          <dgm:dir/>
          <dgm:resizeHandles val="exact"/>
        </dgm:presLayoutVars>
      </dgm:prSet>
      <dgm:spPr/>
    </dgm:pt>
    <dgm:pt modelId="{F9C442F3-8AF8-4830-88D7-BE8471B9A88B}" type="pres">
      <dgm:prSet presAssocID="{F6528839-5BA0-4C13-AFD2-7C37B30CC6C2}" presName="node" presStyleLbl="node1" presStyleIdx="0" presStyleCnt="5" custScaleX="146410" custRadScaleRad="94273">
        <dgm:presLayoutVars>
          <dgm:bulletEnabled val="1"/>
        </dgm:presLayoutVars>
      </dgm:prSet>
      <dgm:spPr/>
    </dgm:pt>
    <dgm:pt modelId="{F5EB7E8E-8CC5-4C35-8E49-ECD122D13EF7}" type="pres">
      <dgm:prSet presAssocID="{F6528839-5BA0-4C13-AFD2-7C37B30CC6C2}" presName="spNode" presStyleCnt="0"/>
      <dgm:spPr/>
    </dgm:pt>
    <dgm:pt modelId="{106E27D2-6725-4996-8DBD-80E7E119146D}" type="pres">
      <dgm:prSet presAssocID="{A89574CC-DB02-4A40-BC92-4F958D339817}" presName="sibTrans" presStyleLbl="sibTrans1D1" presStyleIdx="0" presStyleCnt="5"/>
      <dgm:spPr/>
    </dgm:pt>
    <dgm:pt modelId="{CB37F3A5-BD30-4D4E-B320-8223F62994BB}" type="pres">
      <dgm:prSet presAssocID="{4AD5CE5B-655D-4A7D-8372-7FD1C42FF7B2}" presName="node" presStyleLbl="node1" presStyleIdx="1" presStyleCnt="5" custScaleX="161051" custScaleY="133100" custRadScaleRad="97442" custRadScaleInc="22613">
        <dgm:presLayoutVars>
          <dgm:bulletEnabled val="1"/>
        </dgm:presLayoutVars>
      </dgm:prSet>
      <dgm:spPr/>
    </dgm:pt>
    <dgm:pt modelId="{53CFB6AE-E2D0-46E3-933C-89F9273954BA}" type="pres">
      <dgm:prSet presAssocID="{4AD5CE5B-655D-4A7D-8372-7FD1C42FF7B2}" presName="spNode" presStyleCnt="0"/>
      <dgm:spPr/>
    </dgm:pt>
    <dgm:pt modelId="{51D7DDCE-ED8F-4721-A594-80666D18D7CE}" type="pres">
      <dgm:prSet presAssocID="{221BD4E7-583E-44CB-9795-C80ADC2CD009}" presName="sibTrans" presStyleLbl="sibTrans1D1" presStyleIdx="1" presStyleCnt="5"/>
      <dgm:spPr/>
    </dgm:pt>
    <dgm:pt modelId="{BE4DB773-DFE4-4CE6-8E75-3A91224B110E}" type="pres">
      <dgm:prSet presAssocID="{602F0FE9-13D9-48F7-9FE1-08A246531BCC}" presName="node" presStyleLbl="node1" presStyleIdx="2" presStyleCnt="5" custScaleX="146410" custScaleY="121000" custRadScaleRad="102482" custRadScaleInc="-50371">
        <dgm:presLayoutVars>
          <dgm:bulletEnabled val="1"/>
        </dgm:presLayoutVars>
      </dgm:prSet>
      <dgm:spPr/>
    </dgm:pt>
    <dgm:pt modelId="{3E984B28-34C8-442C-90E5-DC943A405B82}" type="pres">
      <dgm:prSet presAssocID="{602F0FE9-13D9-48F7-9FE1-08A246531BCC}" presName="spNode" presStyleCnt="0"/>
      <dgm:spPr/>
    </dgm:pt>
    <dgm:pt modelId="{0E22FD0C-5759-4FA7-AF85-A5B0B2A264D3}" type="pres">
      <dgm:prSet presAssocID="{BEEAF73A-64E2-49A4-80DD-C2F1DB27CD6D}" presName="sibTrans" presStyleLbl="sibTrans1D1" presStyleIdx="2" presStyleCnt="5"/>
      <dgm:spPr/>
    </dgm:pt>
    <dgm:pt modelId="{5C54CD89-0722-45F9-A2AB-68421A52D8D6}" type="pres">
      <dgm:prSet presAssocID="{8D1AFB44-D36C-4D3A-ABEF-7C84A70917AF}" presName="node" presStyleLbl="node1" presStyleIdx="3" presStyleCnt="5" custScaleX="146410" custScaleY="121000" custRadScaleRad="102481" custRadScaleInc="50371">
        <dgm:presLayoutVars>
          <dgm:bulletEnabled val="1"/>
        </dgm:presLayoutVars>
      </dgm:prSet>
      <dgm:spPr/>
    </dgm:pt>
    <dgm:pt modelId="{23118382-8EA8-4503-ABB8-A6C7B96FDED8}" type="pres">
      <dgm:prSet presAssocID="{8D1AFB44-D36C-4D3A-ABEF-7C84A70917AF}" presName="spNode" presStyleCnt="0"/>
      <dgm:spPr/>
    </dgm:pt>
    <dgm:pt modelId="{481475D5-845F-4C79-AAE6-170089030C22}" type="pres">
      <dgm:prSet presAssocID="{C6250A82-E3B3-41EA-8CD2-114CA0A8C598}" presName="sibTrans" presStyleLbl="sibTrans1D1" presStyleIdx="3" presStyleCnt="5"/>
      <dgm:spPr/>
    </dgm:pt>
    <dgm:pt modelId="{9046C3F6-DCE8-49B2-88D1-BA5D45353371}" type="pres">
      <dgm:prSet presAssocID="{06E06576-F7D0-42A9-827A-FCBD504A2E04}" presName="node" presStyleLbl="node1" presStyleIdx="4" presStyleCnt="5" custScaleX="161051" custScaleY="133100" custRadScaleRad="97442" custRadScaleInc="-22613">
        <dgm:presLayoutVars>
          <dgm:bulletEnabled val="1"/>
        </dgm:presLayoutVars>
      </dgm:prSet>
      <dgm:spPr/>
    </dgm:pt>
    <dgm:pt modelId="{947C25B1-244D-4351-8EF5-A501A439CECC}" type="pres">
      <dgm:prSet presAssocID="{06E06576-F7D0-42A9-827A-FCBD504A2E04}" presName="spNode" presStyleCnt="0"/>
      <dgm:spPr/>
    </dgm:pt>
    <dgm:pt modelId="{CCEBC9A0-6635-42A2-9378-D079E993F86B}" type="pres">
      <dgm:prSet presAssocID="{AD908972-2428-4B1E-B9C8-743290A73D18}" presName="sibTrans" presStyleLbl="sibTrans1D1" presStyleIdx="4" presStyleCnt="5"/>
      <dgm:spPr/>
    </dgm:pt>
  </dgm:ptLst>
  <dgm:cxnLst>
    <dgm:cxn modelId="{201EEE11-0AC2-4F79-99F0-6298B89E8630}" type="presOf" srcId="{A89574CC-DB02-4A40-BC92-4F958D339817}" destId="{106E27D2-6725-4996-8DBD-80E7E119146D}" srcOrd="0" destOrd="0" presId="urn:microsoft.com/office/officeart/2005/8/layout/cycle6"/>
    <dgm:cxn modelId="{1B910B23-96E0-4F6E-B0F6-BDCE1ABAE209}" type="presOf" srcId="{AD908972-2428-4B1E-B9C8-743290A73D18}" destId="{CCEBC9A0-6635-42A2-9378-D079E993F86B}" srcOrd="0" destOrd="0" presId="urn:microsoft.com/office/officeart/2005/8/layout/cycle6"/>
    <dgm:cxn modelId="{A7385324-1BBB-4504-9764-3D68FC9A7EB1}" srcId="{A38272FC-B81B-4112-9AC1-16D7C7BE3A00}" destId="{602F0FE9-13D9-48F7-9FE1-08A246531BCC}" srcOrd="2" destOrd="0" parTransId="{9005F2C7-966B-4AFA-AC1E-7B6CB1193141}" sibTransId="{BEEAF73A-64E2-49A4-80DD-C2F1DB27CD6D}"/>
    <dgm:cxn modelId="{9ECF2225-EB7B-4D7C-A7A7-D42186427DA2}" type="presOf" srcId="{8D1AFB44-D36C-4D3A-ABEF-7C84A70917AF}" destId="{5C54CD89-0722-45F9-A2AB-68421A52D8D6}" srcOrd="0" destOrd="0" presId="urn:microsoft.com/office/officeart/2005/8/layout/cycle6"/>
    <dgm:cxn modelId="{89F7CD2A-4C08-4131-9389-DA88EDC52277}" type="presOf" srcId="{A38272FC-B81B-4112-9AC1-16D7C7BE3A00}" destId="{1000F242-9D99-4B5E-863A-D71A7260D891}" srcOrd="0" destOrd="0" presId="urn:microsoft.com/office/officeart/2005/8/layout/cycle6"/>
    <dgm:cxn modelId="{E3D5BF30-D18D-4D23-91DE-8C9FBC63D4B7}" srcId="{A38272FC-B81B-4112-9AC1-16D7C7BE3A00}" destId="{F6528839-5BA0-4C13-AFD2-7C37B30CC6C2}" srcOrd="0" destOrd="0" parTransId="{304F651E-5E95-4823-BCA9-2C7FC32016AD}" sibTransId="{A89574CC-DB02-4A40-BC92-4F958D339817}"/>
    <dgm:cxn modelId="{4A50A34E-528A-4E8D-953E-36F1DCF8F801}" type="presOf" srcId="{4AD5CE5B-655D-4A7D-8372-7FD1C42FF7B2}" destId="{CB37F3A5-BD30-4D4E-B320-8223F62994BB}" srcOrd="0" destOrd="0" presId="urn:microsoft.com/office/officeart/2005/8/layout/cycle6"/>
    <dgm:cxn modelId="{FC930A53-FB50-449A-8D32-0DDD4BAFD646}" srcId="{A38272FC-B81B-4112-9AC1-16D7C7BE3A00}" destId="{8D1AFB44-D36C-4D3A-ABEF-7C84A70917AF}" srcOrd="3" destOrd="0" parTransId="{890A195A-6ECD-47E3-9EFA-06789886A60D}" sibTransId="{C6250A82-E3B3-41EA-8CD2-114CA0A8C598}"/>
    <dgm:cxn modelId="{601E5281-A472-43B6-A0FD-A536E722231C}" type="presOf" srcId="{F6528839-5BA0-4C13-AFD2-7C37B30CC6C2}" destId="{F9C442F3-8AF8-4830-88D7-BE8471B9A88B}" srcOrd="0" destOrd="0" presId="urn:microsoft.com/office/officeart/2005/8/layout/cycle6"/>
    <dgm:cxn modelId="{9DFC2D96-3624-469D-A9A3-62A8AD95516E}" type="presOf" srcId="{BEEAF73A-64E2-49A4-80DD-C2F1DB27CD6D}" destId="{0E22FD0C-5759-4FA7-AF85-A5B0B2A264D3}" srcOrd="0" destOrd="0" presId="urn:microsoft.com/office/officeart/2005/8/layout/cycle6"/>
    <dgm:cxn modelId="{1FCE889B-6AC7-4BF3-AFF6-80FB77FC0527}" type="presOf" srcId="{06E06576-F7D0-42A9-827A-FCBD504A2E04}" destId="{9046C3F6-DCE8-49B2-88D1-BA5D45353371}" srcOrd="0" destOrd="0" presId="urn:microsoft.com/office/officeart/2005/8/layout/cycle6"/>
    <dgm:cxn modelId="{CAF691A4-D809-4054-BC60-6C40C154A727}" type="presOf" srcId="{221BD4E7-583E-44CB-9795-C80ADC2CD009}" destId="{51D7DDCE-ED8F-4721-A594-80666D18D7CE}" srcOrd="0" destOrd="0" presId="urn:microsoft.com/office/officeart/2005/8/layout/cycle6"/>
    <dgm:cxn modelId="{789DC5AB-52F6-4646-8418-0095EBACC593}" srcId="{A38272FC-B81B-4112-9AC1-16D7C7BE3A00}" destId="{06E06576-F7D0-42A9-827A-FCBD504A2E04}" srcOrd="4" destOrd="0" parTransId="{5AD85234-8CAB-4861-9C46-B7A97FE92962}" sibTransId="{AD908972-2428-4B1E-B9C8-743290A73D18}"/>
    <dgm:cxn modelId="{5643AAC6-A337-4172-B91C-E742BAAE813F}" srcId="{A38272FC-B81B-4112-9AC1-16D7C7BE3A00}" destId="{4AD5CE5B-655D-4A7D-8372-7FD1C42FF7B2}" srcOrd="1" destOrd="0" parTransId="{0CF220E5-5FE7-47B4-A8E5-866CEA471707}" sibTransId="{221BD4E7-583E-44CB-9795-C80ADC2CD009}"/>
    <dgm:cxn modelId="{08332ECC-495F-44FB-83FD-444F9A6530B0}" type="presOf" srcId="{C6250A82-E3B3-41EA-8CD2-114CA0A8C598}" destId="{481475D5-845F-4C79-AAE6-170089030C22}" srcOrd="0" destOrd="0" presId="urn:microsoft.com/office/officeart/2005/8/layout/cycle6"/>
    <dgm:cxn modelId="{EF5E10E5-48C3-49B4-A132-3E2CF683E9AC}" type="presOf" srcId="{602F0FE9-13D9-48F7-9FE1-08A246531BCC}" destId="{BE4DB773-DFE4-4CE6-8E75-3A91224B110E}" srcOrd="0" destOrd="0" presId="urn:microsoft.com/office/officeart/2005/8/layout/cycle6"/>
    <dgm:cxn modelId="{DEE48B3D-2CAB-4C3C-87C5-98C225FB5909}" type="presParOf" srcId="{1000F242-9D99-4B5E-863A-D71A7260D891}" destId="{F9C442F3-8AF8-4830-88D7-BE8471B9A88B}" srcOrd="0" destOrd="0" presId="urn:microsoft.com/office/officeart/2005/8/layout/cycle6"/>
    <dgm:cxn modelId="{790750BF-E7E0-44BB-A95C-3BA665E5C49F}" type="presParOf" srcId="{1000F242-9D99-4B5E-863A-D71A7260D891}" destId="{F5EB7E8E-8CC5-4C35-8E49-ECD122D13EF7}" srcOrd="1" destOrd="0" presId="urn:microsoft.com/office/officeart/2005/8/layout/cycle6"/>
    <dgm:cxn modelId="{846C89CB-9BE2-425B-B5DD-6033ED404563}" type="presParOf" srcId="{1000F242-9D99-4B5E-863A-D71A7260D891}" destId="{106E27D2-6725-4996-8DBD-80E7E119146D}" srcOrd="2" destOrd="0" presId="urn:microsoft.com/office/officeart/2005/8/layout/cycle6"/>
    <dgm:cxn modelId="{F6BFAC67-AF9F-4F25-89C8-9332884E61CD}" type="presParOf" srcId="{1000F242-9D99-4B5E-863A-D71A7260D891}" destId="{CB37F3A5-BD30-4D4E-B320-8223F62994BB}" srcOrd="3" destOrd="0" presId="urn:microsoft.com/office/officeart/2005/8/layout/cycle6"/>
    <dgm:cxn modelId="{0380CDD2-AAD2-4BDB-B410-9F2AB1BE7A2A}" type="presParOf" srcId="{1000F242-9D99-4B5E-863A-D71A7260D891}" destId="{53CFB6AE-E2D0-46E3-933C-89F9273954BA}" srcOrd="4" destOrd="0" presId="urn:microsoft.com/office/officeart/2005/8/layout/cycle6"/>
    <dgm:cxn modelId="{EBBD7086-00B3-4A23-A6F3-625DD9BCCB8F}" type="presParOf" srcId="{1000F242-9D99-4B5E-863A-D71A7260D891}" destId="{51D7DDCE-ED8F-4721-A594-80666D18D7CE}" srcOrd="5" destOrd="0" presId="urn:microsoft.com/office/officeart/2005/8/layout/cycle6"/>
    <dgm:cxn modelId="{CE13C3F3-D2F3-4152-9621-7EB76762D3D0}" type="presParOf" srcId="{1000F242-9D99-4B5E-863A-D71A7260D891}" destId="{BE4DB773-DFE4-4CE6-8E75-3A91224B110E}" srcOrd="6" destOrd="0" presId="urn:microsoft.com/office/officeart/2005/8/layout/cycle6"/>
    <dgm:cxn modelId="{08F4B209-4C53-4CD4-8F4B-A9E5F2DA3AD8}" type="presParOf" srcId="{1000F242-9D99-4B5E-863A-D71A7260D891}" destId="{3E984B28-34C8-442C-90E5-DC943A405B82}" srcOrd="7" destOrd="0" presId="urn:microsoft.com/office/officeart/2005/8/layout/cycle6"/>
    <dgm:cxn modelId="{A7735F13-E0E6-43DE-A25C-96D8DFFEDB2C}" type="presParOf" srcId="{1000F242-9D99-4B5E-863A-D71A7260D891}" destId="{0E22FD0C-5759-4FA7-AF85-A5B0B2A264D3}" srcOrd="8" destOrd="0" presId="urn:microsoft.com/office/officeart/2005/8/layout/cycle6"/>
    <dgm:cxn modelId="{5FBDF868-30C6-4D4D-BDB2-A808EE3F196A}" type="presParOf" srcId="{1000F242-9D99-4B5E-863A-D71A7260D891}" destId="{5C54CD89-0722-45F9-A2AB-68421A52D8D6}" srcOrd="9" destOrd="0" presId="urn:microsoft.com/office/officeart/2005/8/layout/cycle6"/>
    <dgm:cxn modelId="{5676D528-4E4F-4028-B7EB-2AC84AC9CCD4}" type="presParOf" srcId="{1000F242-9D99-4B5E-863A-D71A7260D891}" destId="{23118382-8EA8-4503-ABB8-A6C7B96FDED8}" srcOrd="10" destOrd="0" presId="urn:microsoft.com/office/officeart/2005/8/layout/cycle6"/>
    <dgm:cxn modelId="{399997F4-5A11-4613-88E7-DFED0B06A4C1}" type="presParOf" srcId="{1000F242-9D99-4B5E-863A-D71A7260D891}" destId="{481475D5-845F-4C79-AAE6-170089030C22}" srcOrd="11" destOrd="0" presId="urn:microsoft.com/office/officeart/2005/8/layout/cycle6"/>
    <dgm:cxn modelId="{21CD5898-1AD5-45CE-949F-B14D23DAD07C}" type="presParOf" srcId="{1000F242-9D99-4B5E-863A-D71A7260D891}" destId="{9046C3F6-DCE8-49B2-88D1-BA5D45353371}" srcOrd="12" destOrd="0" presId="urn:microsoft.com/office/officeart/2005/8/layout/cycle6"/>
    <dgm:cxn modelId="{7103E70A-EED4-4F11-82BB-A9747F020519}" type="presParOf" srcId="{1000F242-9D99-4B5E-863A-D71A7260D891}" destId="{947C25B1-244D-4351-8EF5-A501A439CECC}" srcOrd="13" destOrd="0" presId="urn:microsoft.com/office/officeart/2005/8/layout/cycle6"/>
    <dgm:cxn modelId="{0EB354D2-70F3-4FB2-AE2D-947DA14922EA}" type="presParOf" srcId="{1000F242-9D99-4B5E-863A-D71A7260D891}" destId="{CCEBC9A0-6635-42A2-9378-D079E993F86B}" srcOrd="14"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442F3-8AF8-4830-88D7-BE8471B9A88B}">
      <dsp:nvSpPr>
        <dsp:cNvPr id="0" name=""/>
        <dsp:cNvSpPr/>
      </dsp:nvSpPr>
      <dsp:spPr>
        <a:xfrm>
          <a:off x="2070721" y="84651"/>
          <a:ext cx="1954556" cy="867742"/>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Hold-Out Validation</a:t>
          </a:r>
        </a:p>
      </dsp:txBody>
      <dsp:txXfrm>
        <a:off x="2113081" y="127011"/>
        <a:ext cx="1869836" cy="783022"/>
      </dsp:txXfrm>
    </dsp:sp>
    <dsp:sp modelId="{106E27D2-6725-4996-8DBD-80E7E119146D}">
      <dsp:nvSpPr>
        <dsp:cNvPr id="0" name=""/>
        <dsp:cNvSpPr/>
      </dsp:nvSpPr>
      <dsp:spPr>
        <a:xfrm>
          <a:off x="1386658" y="587370"/>
          <a:ext cx="3465188" cy="3465188"/>
        </a:xfrm>
        <a:custGeom>
          <a:avLst/>
          <a:gdLst/>
          <a:ahLst/>
          <a:cxnLst/>
          <a:rect l="0" t="0" r="0" b="0"/>
          <a:pathLst>
            <a:path>
              <a:moveTo>
                <a:pt x="2643362" y="258693"/>
              </a:moveTo>
              <a:arcTo wR="1732594" hR="1732594" stAng="18102790" swAng="1087786"/>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CB37F3A5-BD30-4D4E-B320-8223F62994BB}">
      <dsp:nvSpPr>
        <dsp:cNvPr id="0" name=""/>
        <dsp:cNvSpPr/>
      </dsp:nvSpPr>
      <dsp:spPr>
        <a:xfrm>
          <a:off x="3620783" y="1206903"/>
          <a:ext cx="2150011" cy="115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K-Fold Cross Validation</a:t>
          </a:r>
        </a:p>
      </dsp:txBody>
      <dsp:txXfrm>
        <a:off x="3677164" y="1263284"/>
        <a:ext cx="2037249" cy="1042203"/>
      </dsp:txXfrm>
    </dsp:sp>
    <dsp:sp modelId="{51D7DDCE-ED8F-4721-A594-80666D18D7CE}">
      <dsp:nvSpPr>
        <dsp:cNvPr id="0" name=""/>
        <dsp:cNvSpPr/>
      </dsp:nvSpPr>
      <dsp:spPr>
        <a:xfrm>
          <a:off x="1262283" y="751360"/>
          <a:ext cx="3465188" cy="3465188"/>
        </a:xfrm>
        <a:custGeom>
          <a:avLst/>
          <a:gdLst/>
          <a:ahLst/>
          <a:cxnLst/>
          <a:rect l="0" t="0" r="0" b="0"/>
          <a:pathLst>
            <a:path>
              <a:moveTo>
                <a:pt x="3461194" y="1615016"/>
              </a:moveTo>
              <a:arcTo wR="1732594" hR="1732594" stAng="21366527" swAng="881298"/>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BE4DB773-DFE4-4CE6-8E75-3A91224B110E}">
      <dsp:nvSpPr>
        <dsp:cNvPr id="0" name=""/>
        <dsp:cNvSpPr/>
      </dsp:nvSpPr>
      <dsp:spPr>
        <a:xfrm>
          <a:off x="3392092" y="2812961"/>
          <a:ext cx="1954556" cy="1049968"/>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Repeated K-Fold Cross Validation</a:t>
          </a:r>
        </a:p>
      </dsp:txBody>
      <dsp:txXfrm>
        <a:off x="3443347" y="2864216"/>
        <a:ext cx="1852046" cy="947458"/>
      </dsp:txXfrm>
    </dsp:sp>
    <dsp:sp modelId="{0E22FD0C-5759-4FA7-AF85-A5B0B2A264D3}">
      <dsp:nvSpPr>
        <dsp:cNvPr id="0" name=""/>
        <dsp:cNvSpPr/>
      </dsp:nvSpPr>
      <dsp:spPr>
        <a:xfrm>
          <a:off x="1315437" y="463956"/>
          <a:ext cx="3465188" cy="3465188"/>
        </a:xfrm>
        <a:custGeom>
          <a:avLst/>
          <a:gdLst/>
          <a:ahLst/>
          <a:cxnLst/>
          <a:rect l="0" t="0" r="0" b="0"/>
          <a:pathLst>
            <a:path>
              <a:moveTo>
                <a:pt x="2197869" y="3401547"/>
              </a:moveTo>
              <a:arcTo wR="1732594" hR="1732594" stAng="4465348" swAng="1869388"/>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5C54CD89-0722-45F9-A2AB-68421A52D8D6}">
      <dsp:nvSpPr>
        <dsp:cNvPr id="0" name=""/>
        <dsp:cNvSpPr/>
      </dsp:nvSpPr>
      <dsp:spPr>
        <a:xfrm>
          <a:off x="749363" y="2812950"/>
          <a:ext cx="1954556" cy="1049968"/>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Leave-One-Out Cross Validation (LOOCV)</a:t>
          </a:r>
        </a:p>
      </dsp:txBody>
      <dsp:txXfrm>
        <a:off x="800618" y="2864205"/>
        <a:ext cx="1852046" cy="947458"/>
      </dsp:txXfrm>
    </dsp:sp>
    <dsp:sp modelId="{481475D5-845F-4C79-AAE6-170089030C22}">
      <dsp:nvSpPr>
        <dsp:cNvPr id="0" name=""/>
        <dsp:cNvSpPr/>
      </dsp:nvSpPr>
      <dsp:spPr>
        <a:xfrm>
          <a:off x="1368531" y="751298"/>
          <a:ext cx="3465188" cy="3465188"/>
        </a:xfrm>
        <a:custGeom>
          <a:avLst/>
          <a:gdLst/>
          <a:ahLst/>
          <a:cxnLst/>
          <a:rect l="0" t="0" r="0" b="0"/>
          <a:pathLst>
            <a:path>
              <a:moveTo>
                <a:pt x="30682" y="2057213"/>
              </a:moveTo>
              <a:arcTo wR="1732594" hR="1732594" stAng="10152074" swAng="881277"/>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9046C3F6-DCE8-49B2-88D1-BA5D45353371}">
      <dsp:nvSpPr>
        <dsp:cNvPr id="0" name=""/>
        <dsp:cNvSpPr/>
      </dsp:nvSpPr>
      <dsp:spPr>
        <a:xfrm>
          <a:off x="325204" y="1206903"/>
          <a:ext cx="2150011" cy="1154965"/>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Resampling Validation Method (Bootstrap Method)</a:t>
          </a:r>
        </a:p>
      </dsp:txBody>
      <dsp:txXfrm>
        <a:off x="381585" y="1263284"/>
        <a:ext cx="2037249" cy="1042203"/>
      </dsp:txXfrm>
    </dsp:sp>
    <dsp:sp modelId="{CCEBC9A0-6635-42A2-9378-D079E993F86B}">
      <dsp:nvSpPr>
        <dsp:cNvPr id="0" name=""/>
        <dsp:cNvSpPr/>
      </dsp:nvSpPr>
      <dsp:spPr>
        <a:xfrm>
          <a:off x="1244152" y="587370"/>
          <a:ext cx="3465188" cy="3465188"/>
        </a:xfrm>
        <a:custGeom>
          <a:avLst/>
          <a:gdLst/>
          <a:ahLst/>
          <a:cxnLst/>
          <a:rect l="0" t="0" r="0" b="0"/>
          <a:pathLst>
            <a:path>
              <a:moveTo>
                <a:pt x="408407" y="615270"/>
              </a:moveTo>
              <a:arcTo wR="1732594" hR="1732594" stAng="13209424" swAng="1087786"/>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2/10/24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82829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F7F15-B586-4F87-AAA9-F942988A28FD}"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59720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68748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86695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286074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180043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18884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34553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574176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809993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88305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70489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EAF43-9F80-42EB-85FE-9CAAC23F1A99}" type="slidenum">
              <a:rPr lang="en-US" smtClean="0"/>
              <a:t>21</a:t>
            </a:fld>
            <a:endParaRPr lang="en-US" dirty="0"/>
          </a:p>
        </p:txBody>
      </p:sp>
    </p:spTree>
    <p:extLst>
      <p:ext uri="{BB962C8B-B14F-4D97-AF65-F5344CB8AC3E}">
        <p14:creationId xmlns:p14="http://schemas.microsoft.com/office/powerpoint/2010/main" val="2130436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E8BF4F-06A9-4067-9638-DDCFB7F26B44}" type="slidenum">
              <a:rPr lang="en-IN" smtClean="0"/>
              <a:t>22</a:t>
            </a:fld>
            <a:endParaRPr lang="en-IN"/>
          </a:p>
        </p:txBody>
      </p:sp>
    </p:spTree>
    <p:extLst>
      <p:ext uri="{BB962C8B-B14F-4D97-AF65-F5344CB8AC3E}">
        <p14:creationId xmlns:p14="http://schemas.microsoft.com/office/powerpoint/2010/main" val="248448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60060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48057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163536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965395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65814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68360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147320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36.xml"/><Relationship Id="rId7" Type="http://schemas.openxmlformats.org/officeDocument/2006/relationships/diagramData" Target="../diagrams/data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9.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37.xml"/><Relationship Id="rId9"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15.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12.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48.xml"/><Relationship Id="rId7" Type="http://schemas.openxmlformats.org/officeDocument/2006/relationships/image" Target="../media/image16.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14.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56.xml"/><Relationship Id="rId7" Type="http://schemas.openxmlformats.org/officeDocument/2006/relationships/image" Target="../media/image18.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7.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21.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7.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2.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23.jpe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1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24.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21.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1.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3.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4.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BINARAY LOGISTIC REGRESSION</a:t>
            </a:r>
            <a:br>
              <a:rPr lang="en-U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MODEL CROSS VALIDATION IN PYTHON</a:t>
            </a:r>
            <a:r>
              <a:rPr lang="en-IE" dirty="0">
                <a:solidFill>
                  <a:schemeClr val="accent1"/>
                </a:solidFill>
                <a:ea typeface="Open Sans" panose="020B0606030504020204" pitchFamily="34" charset="0"/>
                <a:cs typeface="Open Sans" panose="020B0606030504020204" pitchFamily="34" charset="0"/>
              </a:rPr>
              <a:t> </a:t>
            </a:r>
            <a:br>
              <a:rPr lang="en-IE" dirty="0"/>
            </a:br>
            <a:endParaRPr lang="en-US"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Cross Validation in Predictive Modeling</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4" name="Rectangle 3"/>
          <p:cNvSpPr/>
          <p:nvPr/>
        </p:nvSpPr>
        <p:spPr>
          <a:xfrm>
            <a:off x="2046213" y="1524001"/>
            <a:ext cx="8099577" cy="4893647"/>
          </a:xfrm>
          <a:prstGeom prst="rect">
            <a:avLst/>
          </a:prstGeom>
        </p:spPr>
        <p:txBody>
          <a:bodyPr>
            <a:spAutoFit/>
          </a:bodyPr>
          <a:lstStyle/>
          <a:p>
            <a:pPr>
              <a:lnSpc>
                <a:spcPct val="150000"/>
              </a:lnSpc>
              <a:defRPr/>
            </a:pPr>
            <a:r>
              <a:rPr lang="en-US" sz="1600" dirty="0">
                <a:solidFill>
                  <a:schemeClr val="tx1">
                    <a:lumMod val="75000"/>
                    <a:lumOff val="25000"/>
                  </a:schemeClr>
                </a:solidFill>
              </a:rPr>
              <a:t>There are different approaches for cross validation. Five most significant of them are:</a:t>
            </a: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r>
              <a:rPr lang="en-US" sz="1600" dirty="0">
                <a:solidFill>
                  <a:schemeClr val="tx1">
                    <a:lumMod val="75000"/>
                    <a:lumOff val="25000"/>
                  </a:schemeClr>
                </a:solidFill>
              </a:rPr>
              <a:t>We will focus on </a:t>
            </a:r>
            <a:r>
              <a:rPr lang="en-US" sz="1600" b="1" dirty="0">
                <a:solidFill>
                  <a:schemeClr val="tx1">
                    <a:lumMod val="75000"/>
                    <a:lumOff val="25000"/>
                  </a:schemeClr>
                </a:solidFill>
              </a:rPr>
              <a:t>Hold Out </a:t>
            </a:r>
            <a:r>
              <a:rPr lang="en-US" sz="1600" dirty="0">
                <a:solidFill>
                  <a:schemeClr val="tx1">
                    <a:lumMod val="75000"/>
                    <a:lumOff val="25000"/>
                  </a:schemeClr>
                </a:solidFill>
              </a:rPr>
              <a:t>and </a:t>
            </a:r>
            <a:r>
              <a:rPr lang="en-US" sz="1600" b="1" dirty="0">
                <a:solidFill>
                  <a:schemeClr val="tx1">
                    <a:lumMod val="75000"/>
                    <a:lumOff val="25000"/>
                  </a:schemeClr>
                </a:solidFill>
              </a:rPr>
              <a:t>K-Fold </a:t>
            </a:r>
            <a:r>
              <a:rPr lang="en-US" sz="1600" dirty="0">
                <a:solidFill>
                  <a:schemeClr val="tx1">
                    <a:lumMod val="75000"/>
                    <a:lumOff val="25000"/>
                  </a:schemeClr>
                </a:solidFill>
              </a:rPr>
              <a:t>Cross validation methods. </a:t>
            </a:r>
          </a:p>
        </p:txBody>
      </p:sp>
      <p:graphicFrame>
        <p:nvGraphicFramePr>
          <p:cNvPr id="2" name="Diagram 1"/>
          <p:cNvGraphicFramePr/>
          <p:nvPr/>
        </p:nvGraphicFramePr>
        <p:xfrm>
          <a:off x="3048000" y="1885039"/>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09818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209800" y="3246058"/>
            <a:ext cx="8001000" cy="2011743"/>
          </a:xfrm>
        </p:spPr>
        <p:txBody>
          <a:bodyPr>
            <a:normAutofit fontScale="92500"/>
          </a:bodyPr>
          <a:lstStyle/>
          <a:p>
            <a:pPr>
              <a:lnSpc>
                <a:spcPct val="150000"/>
              </a:lnSpc>
            </a:pPr>
            <a:r>
              <a:rPr sz="1600" dirty="0">
                <a:solidFill>
                  <a:schemeClr val="tx1">
                    <a:lumMod val="75000"/>
                    <a:lumOff val="25000"/>
                  </a:schemeClr>
                </a:solidFill>
              </a:rPr>
              <a:t>The model is </a:t>
            </a:r>
          </a:p>
          <a:p>
            <a:pPr lvl="1">
              <a:lnSpc>
                <a:spcPct val="150000"/>
              </a:lnSpc>
            </a:pPr>
            <a:r>
              <a:rPr dirty="0">
                <a:solidFill>
                  <a:schemeClr val="tx1">
                    <a:lumMod val="75000"/>
                    <a:lumOff val="25000"/>
                  </a:schemeClr>
                </a:solidFill>
              </a:rPr>
              <a:t>Developed using training data </a:t>
            </a:r>
          </a:p>
          <a:p>
            <a:pPr lvl="1">
              <a:lnSpc>
                <a:spcPct val="150000"/>
              </a:lnSpc>
            </a:pPr>
            <a:r>
              <a:rPr dirty="0">
                <a:solidFill>
                  <a:schemeClr val="tx1">
                    <a:lumMod val="75000"/>
                    <a:lumOff val="25000"/>
                  </a:schemeClr>
                </a:solidFill>
              </a:rPr>
              <a:t>Evaluated using testing data</a:t>
            </a:r>
          </a:p>
          <a:p>
            <a:pPr>
              <a:lnSpc>
                <a:spcPct val="150000"/>
              </a:lnSpc>
            </a:pPr>
            <a:r>
              <a:rPr sz="1600" dirty="0">
                <a:solidFill>
                  <a:schemeClr val="tx1">
                    <a:lumMod val="75000"/>
                    <a:lumOff val="25000"/>
                  </a:schemeClr>
                </a:solidFill>
              </a:rPr>
              <a:t>Training data should have more sample size. </a:t>
            </a:r>
            <a:r>
              <a:rPr sz="1600" b="1" dirty="0">
                <a:solidFill>
                  <a:schemeClr val="tx1">
                    <a:lumMod val="75000"/>
                    <a:lumOff val="25000"/>
                  </a:schemeClr>
                </a:solidFill>
              </a:rPr>
              <a:t>Typically 70%-80%  data is used for model development</a:t>
            </a:r>
          </a:p>
        </p:txBody>
      </p:sp>
      <p:sp>
        <p:nvSpPr>
          <p:cNvPr id="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Hold-Out Validation</a:t>
            </a:r>
            <a:endParaRPr lang="en-US" b="1" dirty="0">
              <a:latin typeface="+mj-lt"/>
            </a:endParaRPr>
          </a:p>
        </p:txBody>
      </p:sp>
      <p:grpSp>
        <p:nvGrpSpPr>
          <p:cNvPr id="9" name="Group 8"/>
          <p:cNvGrpSpPr/>
          <p:nvPr/>
        </p:nvGrpSpPr>
        <p:grpSpPr>
          <a:xfrm>
            <a:off x="3515226" y="1155161"/>
            <a:ext cx="5161551" cy="52403"/>
            <a:chOff x="1991225" y="1155160"/>
            <a:chExt cx="5161551" cy="52403"/>
          </a:xfrm>
        </p:grpSpPr>
        <p:sp>
          <p:nvSpPr>
            <p:cNvPr id="10" name="Rectangle 9"/>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Rectangle 11"/>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8" name="Rectangle 17"/>
          <p:cNvSpPr/>
          <p:nvPr/>
        </p:nvSpPr>
        <p:spPr>
          <a:xfrm>
            <a:off x="6255040" y="1600200"/>
            <a:ext cx="3955761" cy="1162178"/>
          </a:xfrm>
          <a:prstGeom prst="rect">
            <a:avLst/>
          </a:prstGeom>
        </p:spPr>
        <p:txBody>
          <a:bodyPr wrap="square">
            <a:spAutoFit/>
          </a:bodyPr>
          <a:lstStyle/>
          <a:p>
            <a:pPr>
              <a:lnSpc>
                <a:spcPct val="150000"/>
              </a:lnSpc>
            </a:pPr>
            <a:r>
              <a:rPr lang="en-US" sz="1600" dirty="0">
                <a:solidFill>
                  <a:schemeClr val="tx1">
                    <a:lumMod val="75000"/>
                    <a:lumOff val="25000"/>
                  </a:schemeClr>
                </a:solidFill>
              </a:rPr>
              <a:t>In Hold-Out validation method, available data is split into two non-overlapped parts:  </a:t>
            </a:r>
            <a:r>
              <a:rPr lang="en-US" sz="1600" b="1" dirty="0">
                <a:solidFill>
                  <a:schemeClr val="tx1">
                    <a:lumMod val="75000"/>
                    <a:lumOff val="25000"/>
                  </a:schemeClr>
                </a:solidFill>
              </a:rPr>
              <a:t>'Training Data' and 'Testing Data'</a:t>
            </a: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828800"/>
            <a:ext cx="3733800" cy="114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a:extLst>
              <a:ext uri="{FF2B5EF4-FFF2-40B4-BE49-F238E27FC236}">
                <a16:creationId xmlns:a16="http://schemas.microsoft.com/office/drawing/2014/main" id="{0E200780-4155-4F1A-8174-50092A47C303}"/>
              </a:ext>
            </a:extLst>
          </p:cNvPr>
          <p:cNvGrpSpPr/>
          <p:nvPr/>
        </p:nvGrpSpPr>
        <p:grpSpPr>
          <a:xfrm>
            <a:off x="2733472" y="6324600"/>
            <a:ext cx="6725057" cy="395780"/>
            <a:chOff x="1733143" y="5486400"/>
            <a:chExt cx="6725057" cy="914400"/>
          </a:xfrm>
        </p:grpSpPr>
        <p:sp>
          <p:nvSpPr>
            <p:cNvPr id="14" name="Rectangle 13">
              <a:extLst>
                <a:ext uri="{FF2B5EF4-FFF2-40B4-BE49-F238E27FC236}">
                  <a16:creationId xmlns:a16="http://schemas.microsoft.com/office/drawing/2014/main" id="{6445F567-9B6A-4BAC-BB76-EBB450FD4162}"/>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Here we continue to use previous data of bank loan for our further analysis.</a:t>
              </a:r>
            </a:p>
          </p:txBody>
        </p:sp>
        <p:sp>
          <p:nvSpPr>
            <p:cNvPr id="15" name="Rectangle 14">
              <a:extLst>
                <a:ext uri="{FF2B5EF4-FFF2-40B4-BE49-F238E27FC236}">
                  <a16:creationId xmlns:a16="http://schemas.microsoft.com/office/drawing/2014/main" id="{3E62E515-C54E-4FB4-8461-3999F5E83C26}"/>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67336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Hold Out Validation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8" y="1676400"/>
          <a:ext cx="7498443" cy="204216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import pandas as pd</a:t>
                      </a:r>
                    </a:p>
                    <a:p>
                      <a:r>
                        <a:rPr lang="en-US" sz="1600" b="1" dirty="0">
                          <a:solidFill>
                            <a:schemeClr val="accent1"/>
                          </a:solidFill>
                          <a:latin typeface="Consolas" panose="020B0609020204030204" pitchFamily="49" charset="0"/>
                        </a:rPr>
                        <a:t>import numpy as np</a:t>
                      </a:r>
                    </a:p>
                    <a:p>
                      <a:r>
                        <a:rPr lang="en-US" sz="1600" b="1" dirty="0">
                          <a:solidFill>
                            <a:schemeClr val="accent1"/>
                          </a:solidFill>
                          <a:latin typeface="Consolas" panose="020B0609020204030204" pitchFamily="49" charset="0"/>
                        </a:rPr>
                        <a:t>from sklearn.model_selection import </a:t>
                      </a:r>
                      <a:r>
                        <a:rPr lang="en-US" sz="1600" b="1" dirty="0" err="1">
                          <a:solidFill>
                            <a:schemeClr val="accent1"/>
                          </a:solidFill>
                          <a:latin typeface="Consolas" panose="020B0609020204030204" pitchFamily="49" charset="0"/>
                        </a:rPr>
                        <a:t>train_test_split</a:t>
                      </a:r>
                      <a:endParaRPr lang="en-US" sz="1600" b="1"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import statsmodels.formula.api as smf</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bankloan=</a:t>
                      </a:r>
                      <a:r>
                        <a:rPr lang="en-US" sz="1600" b="1" dirty="0">
                          <a:solidFill>
                            <a:schemeClr val="accent1"/>
                          </a:solidFill>
                          <a:latin typeface="Consolas" panose="020B0609020204030204" pitchFamily="49" charset="0"/>
                        </a:rPr>
                        <a:t>pd.read_csv</a:t>
                      </a:r>
                      <a:r>
                        <a:rPr lang="en-US" sz="1600" b="0" dirty="0">
                          <a:solidFill>
                            <a:schemeClr val="accent1"/>
                          </a:solidFill>
                          <a:latin typeface="Consolas" panose="020B0609020204030204" pitchFamily="49" charset="0"/>
                        </a:rPr>
                        <a:t>('BANK LOAN.csv')</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X_train, X_test = </a:t>
                      </a:r>
                      <a:r>
                        <a:rPr lang="en-US" sz="1600" b="1" dirty="0">
                          <a:solidFill>
                            <a:schemeClr val="accent1"/>
                          </a:solidFill>
                          <a:latin typeface="Consolas" panose="020B0609020204030204" pitchFamily="49" charset="0"/>
                        </a:rPr>
                        <a:t>train_test_split</a:t>
                      </a:r>
                      <a:r>
                        <a:rPr lang="en-US" sz="1600" b="0" dirty="0">
                          <a:solidFill>
                            <a:schemeClr val="accent1"/>
                          </a:solidFill>
                          <a:latin typeface="Consolas" panose="020B0609020204030204" pitchFamily="49" charset="0"/>
                        </a:rPr>
                        <a:t>(bankloan, </a:t>
                      </a:r>
                      <a:r>
                        <a:rPr lang="en-US" sz="1600" b="1" dirty="0">
                          <a:solidFill>
                            <a:schemeClr val="accent1"/>
                          </a:solidFill>
                          <a:latin typeface="Consolas" panose="020B0609020204030204" pitchFamily="49" charset="0"/>
                        </a:rPr>
                        <a:t>test_size</a:t>
                      </a:r>
                      <a:r>
                        <a:rPr lang="en-US" sz="1600" b="0" dirty="0">
                          <a:solidFill>
                            <a:schemeClr val="accent1"/>
                          </a:solidFill>
                          <a:latin typeface="Consolas" panose="020B0609020204030204" pitchFamily="49" charset="0"/>
                        </a:rPr>
                        <a:t>=0.3)</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261646"/>
            <a:ext cx="6781800" cy="338554"/>
          </a:xfrm>
          <a:prstGeom prst="rect">
            <a:avLst/>
          </a:prstGeom>
          <a:noFill/>
        </p:spPr>
        <p:txBody>
          <a:bodyPr wrap="square" rtlCol="0">
            <a:spAutoFit/>
          </a:bodyPr>
          <a:lstStyle/>
          <a:p>
            <a:r>
              <a:rPr lang="en-US" sz="1600" dirty="0">
                <a:latin typeface="Consolas" panose="020B0609020204030204" pitchFamily="49" charset="0"/>
              </a:rPr>
              <a:t># Create 2 groups of the data: Training and Testing</a:t>
            </a:r>
            <a:endParaRPr lang="en-IN" sz="1600" dirty="0">
              <a:latin typeface="Consolas" panose="020B0609020204030204" pitchFamily="49" charset="0"/>
            </a:endParaRPr>
          </a:p>
        </p:txBody>
      </p:sp>
      <p:sp>
        <p:nvSpPr>
          <p:cNvPr id="17" name="Rectangle 16">
            <a:extLst>
              <a:ext uri="{FF2B5EF4-FFF2-40B4-BE49-F238E27FC236}">
                <a16:creationId xmlns:a16="http://schemas.microsoft.com/office/drawing/2014/main" id="{442DDAA2-F51E-4AD8-A6C5-68999B47D4A1}"/>
              </a:ext>
            </a:extLst>
          </p:cNvPr>
          <p:cNvSpPr/>
          <p:nvPr/>
        </p:nvSpPr>
        <p:spPr>
          <a:xfrm>
            <a:off x="2057400" y="4114801"/>
            <a:ext cx="7543800" cy="1015663"/>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sz="2000" kern="0" dirty="0">
                <a:solidFill>
                  <a:schemeClr val="tx1">
                    <a:lumMod val="75000"/>
                    <a:lumOff val="25000"/>
                  </a:schemeClr>
                </a:solidFill>
                <a:latin typeface="Vijaya" pitchFamily="34" charset="0"/>
                <a:cs typeface="Vijaya" pitchFamily="34" charset="0"/>
              </a:rPr>
              <a:t>Import </a:t>
            </a:r>
            <a:r>
              <a:rPr lang="en-IN" sz="2000" b="1" kern="0" dirty="0">
                <a:solidFill>
                  <a:schemeClr val="tx1">
                    <a:lumMod val="75000"/>
                    <a:lumOff val="25000"/>
                  </a:schemeClr>
                </a:solidFill>
                <a:latin typeface="Vijaya" pitchFamily="34" charset="0"/>
                <a:cs typeface="Vijaya" pitchFamily="34" charset="0"/>
              </a:rPr>
              <a:t>train_test_split </a:t>
            </a:r>
            <a:r>
              <a:rPr lang="en-IN" sz="2000" kern="0" dirty="0">
                <a:solidFill>
                  <a:schemeClr val="tx1">
                    <a:lumMod val="75000"/>
                    <a:lumOff val="25000"/>
                  </a:schemeClr>
                </a:solidFill>
                <a:latin typeface="Vijaya" pitchFamily="34" charset="0"/>
                <a:cs typeface="Vijaya" pitchFamily="34" charset="0"/>
              </a:rPr>
              <a:t>from sklearn.model_selection</a:t>
            </a:r>
          </a:p>
          <a:p>
            <a:pPr marL="285750" indent="-285750">
              <a:buSzPct val="60000"/>
              <a:buFont typeface="Wingdings" pitchFamily="2" charset="2"/>
              <a:buChar char="q"/>
              <a:defRPr/>
            </a:pPr>
            <a:r>
              <a:rPr lang="en-IN" sz="2000" b="1" kern="0" dirty="0">
                <a:solidFill>
                  <a:schemeClr val="tx1">
                    <a:lumMod val="75000"/>
                    <a:lumOff val="25000"/>
                  </a:schemeClr>
                </a:solidFill>
                <a:latin typeface="Vijaya" pitchFamily="34" charset="0"/>
                <a:cs typeface="Vijaya" pitchFamily="34" charset="0"/>
              </a:rPr>
              <a:t>train_test_split() </a:t>
            </a:r>
            <a:r>
              <a:rPr lang="en-IN" sz="2000" kern="0" dirty="0">
                <a:solidFill>
                  <a:schemeClr val="tx1">
                    <a:lumMod val="75000"/>
                    <a:lumOff val="25000"/>
                  </a:schemeClr>
                </a:solidFill>
                <a:latin typeface="Vijaya" pitchFamily="34" charset="0"/>
                <a:cs typeface="Vijaya" pitchFamily="34" charset="0"/>
              </a:rPr>
              <a:t>creates Training and Testing data sets</a:t>
            </a:r>
          </a:p>
          <a:p>
            <a:pPr marL="285750" indent="-285750">
              <a:buSzPct val="60000"/>
              <a:buFont typeface="Wingdings" pitchFamily="2" charset="2"/>
              <a:buChar char="q"/>
              <a:defRPr/>
            </a:pPr>
            <a:r>
              <a:rPr lang="en-IN" sz="2000" b="1" kern="0" dirty="0">
                <a:solidFill>
                  <a:schemeClr val="tx1">
                    <a:lumMod val="75000"/>
                    <a:lumOff val="25000"/>
                  </a:schemeClr>
                </a:solidFill>
                <a:latin typeface="Vijaya" pitchFamily="34" charset="0"/>
                <a:cs typeface="Vijaya" pitchFamily="34" charset="0"/>
              </a:rPr>
              <a:t>test_size=</a:t>
            </a:r>
            <a:r>
              <a:rPr lang="en-IN" sz="2000" kern="0" dirty="0">
                <a:solidFill>
                  <a:schemeClr val="tx1">
                    <a:lumMod val="75000"/>
                    <a:lumOff val="25000"/>
                  </a:schemeClr>
                </a:solidFill>
                <a:latin typeface="Vijaya" pitchFamily="34" charset="0"/>
                <a:cs typeface="Vijaya" pitchFamily="34" charset="0"/>
              </a:rPr>
              <a:t> is the percentage of data to be kept as test data</a:t>
            </a:r>
          </a:p>
        </p:txBody>
      </p:sp>
    </p:spTree>
    <p:extLst>
      <p:ext uri="{BB962C8B-B14F-4D97-AF65-F5344CB8AC3E}">
        <p14:creationId xmlns:p14="http://schemas.microsoft.com/office/powerpoint/2010/main" val="18557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Hold Out Validation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133600" y="3395246"/>
            <a:ext cx="70104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110921" y="4321328"/>
            <a:ext cx="7543800" cy="1015663"/>
          </a:xfrm>
          <a:prstGeom prst="rect">
            <a:avLst/>
          </a:prstGeom>
          <a:solidFill>
            <a:schemeClr val="bg1"/>
          </a:solidFill>
          <a:ln w="3175">
            <a:solidFill>
              <a:schemeClr val="accent3"/>
            </a:solidFill>
          </a:ln>
        </p:spPr>
        <p:txBody>
          <a:bodyPr wrap="square">
            <a:spAutoFit/>
          </a:bodyPr>
          <a:lstStyle/>
          <a:p>
            <a:pPr>
              <a:buSzPct val="60000"/>
            </a:pPr>
            <a:r>
              <a:rPr lang="en-IN" sz="2000" dirty="0">
                <a:solidFill>
                  <a:schemeClr val="tx1">
                    <a:lumMod val="75000"/>
                    <a:lumOff val="25000"/>
                  </a:schemeClr>
                </a:solidFill>
                <a:latin typeface="Vijaya" panose="02020604020202020204" pitchFamily="18" charset="0"/>
                <a:cs typeface="Vijaya" panose="02020604020202020204" pitchFamily="18" charset="0"/>
              </a:rPr>
              <a:t>The data of 700 observations are partitioned into 2 parts:</a:t>
            </a:r>
          </a:p>
          <a:p>
            <a:pPr>
              <a:buSzPct val="60000"/>
            </a:pPr>
            <a:r>
              <a:rPr lang="en-IN" sz="2000" dirty="0">
                <a:solidFill>
                  <a:schemeClr val="tx1">
                    <a:lumMod val="75000"/>
                    <a:lumOff val="25000"/>
                  </a:schemeClr>
                </a:solidFill>
                <a:latin typeface="Vijaya" panose="02020604020202020204" pitchFamily="18" charset="0"/>
                <a:cs typeface="Vijaya" panose="02020604020202020204" pitchFamily="18" charset="0"/>
              </a:rPr>
              <a:t> With 490 observations in training (model development) data and  </a:t>
            </a:r>
          </a:p>
          <a:p>
            <a:pPr>
              <a:buSzPct val="60000"/>
            </a:pPr>
            <a:r>
              <a:rPr lang="en-IN" sz="2000" dirty="0">
                <a:solidFill>
                  <a:schemeClr val="tx1">
                    <a:lumMod val="75000"/>
                    <a:lumOff val="25000"/>
                  </a:schemeClr>
                </a:solidFill>
                <a:latin typeface="Vijaya" panose="02020604020202020204" pitchFamily="18" charset="0"/>
                <a:cs typeface="Vijaya" panose="02020604020202020204" pitchFamily="18" charset="0"/>
              </a:rPr>
              <a:t> remaining 210 observations in testing data (out of sample).</a:t>
            </a:r>
          </a:p>
        </p:txBody>
      </p:sp>
      <p:graphicFrame>
        <p:nvGraphicFramePr>
          <p:cNvPr id="14" name="Table 13">
            <a:extLst>
              <a:ext uri="{FF2B5EF4-FFF2-40B4-BE49-F238E27FC236}">
                <a16:creationId xmlns:a16="http://schemas.microsoft.com/office/drawing/2014/main" id="{948680D0-FC89-4828-85DE-6F1731F47F0D}"/>
              </a:ext>
            </a:extLst>
          </p:cNvPr>
          <p:cNvGraphicFramePr>
            <a:graphicFrameLocks noGrp="1"/>
          </p:cNvGraphicFramePr>
          <p:nvPr>
            <p:extLst/>
          </p:nvPr>
        </p:nvGraphicFramePr>
        <p:xfrm>
          <a:off x="2133601" y="1701458"/>
          <a:ext cx="7498443" cy="350135"/>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0" dirty="0">
                          <a:solidFill>
                            <a:schemeClr val="accent1"/>
                          </a:solidFill>
                          <a:latin typeface="Consolas" panose="020B0609020204030204" pitchFamily="49" charset="0"/>
                        </a:rPr>
                        <a:t>X_train.</a:t>
                      </a:r>
                      <a:r>
                        <a:rPr lang="en-US" sz="1600" b="1" dirty="0">
                          <a:solidFill>
                            <a:schemeClr val="accent1"/>
                          </a:solidFill>
                          <a:latin typeface="Consolas" panose="020B0609020204030204" pitchFamily="49" charset="0"/>
                        </a:rPr>
                        <a:t>shape</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20317454-B65D-433F-87D0-9B054C81665D}"/>
              </a:ext>
            </a:extLst>
          </p:cNvPr>
          <p:cNvSpPr txBox="1"/>
          <p:nvPr/>
        </p:nvSpPr>
        <p:spPr>
          <a:xfrm>
            <a:off x="2133600" y="2133600"/>
            <a:ext cx="70104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graphicFrame>
        <p:nvGraphicFramePr>
          <p:cNvPr id="17" name="Table 16">
            <a:extLst>
              <a:ext uri="{FF2B5EF4-FFF2-40B4-BE49-F238E27FC236}">
                <a16:creationId xmlns:a16="http://schemas.microsoft.com/office/drawing/2014/main" id="{2AFE4A1E-858B-405A-9262-253F3FF45274}"/>
              </a:ext>
            </a:extLst>
          </p:cNvPr>
          <p:cNvGraphicFramePr>
            <a:graphicFrameLocks noGrp="1"/>
          </p:cNvGraphicFramePr>
          <p:nvPr>
            <p:extLst/>
          </p:nvPr>
        </p:nvGraphicFramePr>
        <p:xfrm>
          <a:off x="2102757" y="3011393"/>
          <a:ext cx="7498443" cy="350135"/>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0" dirty="0">
                          <a:solidFill>
                            <a:schemeClr val="accent1"/>
                          </a:solidFill>
                          <a:latin typeface="Consolas" panose="020B0609020204030204" pitchFamily="49" charset="0"/>
                        </a:rPr>
                        <a:t>X_test.</a:t>
                      </a:r>
                      <a:r>
                        <a:rPr lang="en-US" sz="1600" b="1" dirty="0">
                          <a:solidFill>
                            <a:schemeClr val="accent1"/>
                          </a:solidFill>
                          <a:latin typeface="Consolas" panose="020B0609020204030204" pitchFamily="49" charset="0"/>
                        </a:rPr>
                        <a:t>shape</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8" name="TextBox 17">
            <a:extLst>
              <a:ext uri="{FF2B5EF4-FFF2-40B4-BE49-F238E27FC236}">
                <a16:creationId xmlns:a16="http://schemas.microsoft.com/office/drawing/2014/main" id="{03B97630-2EBE-4DC0-8B28-435BC7A14B45}"/>
              </a:ext>
            </a:extLst>
          </p:cNvPr>
          <p:cNvSpPr txBox="1"/>
          <p:nvPr/>
        </p:nvSpPr>
        <p:spPr>
          <a:xfrm>
            <a:off x="2133600" y="1337846"/>
            <a:ext cx="6781800" cy="338554"/>
          </a:xfrm>
          <a:prstGeom prst="rect">
            <a:avLst/>
          </a:prstGeom>
          <a:noFill/>
        </p:spPr>
        <p:txBody>
          <a:bodyPr wrap="square" rtlCol="0">
            <a:spAutoFit/>
          </a:bodyPr>
          <a:lstStyle/>
          <a:p>
            <a:r>
              <a:rPr lang="en-US" sz="1600" dirty="0">
                <a:latin typeface="Consolas" panose="020B0609020204030204" pitchFamily="49" charset="0"/>
              </a:rPr>
              <a:t># Check the dimensions training and testing data </a:t>
            </a:r>
            <a:endParaRPr lang="en-IN" sz="1600" dirty="0">
              <a:latin typeface="Consolas" panose="020B0609020204030204" pitchFamily="49" charset="0"/>
            </a:endParaRPr>
          </a:p>
        </p:txBody>
      </p:sp>
      <p:pic>
        <p:nvPicPr>
          <p:cNvPr id="4" name="Picture 3">
            <a:extLst>
              <a:ext uri="{FF2B5EF4-FFF2-40B4-BE49-F238E27FC236}">
                <a16:creationId xmlns:a16="http://schemas.microsoft.com/office/drawing/2014/main" id="{3298ABE5-5A10-4187-AA07-651FBBA63DB4}"/>
              </a:ext>
            </a:extLst>
          </p:cNvPr>
          <p:cNvPicPr>
            <a:picLocks noChangeAspect="1"/>
          </p:cNvPicPr>
          <p:nvPr/>
        </p:nvPicPr>
        <p:blipFill>
          <a:blip r:embed="rId7"/>
          <a:stretch>
            <a:fillRect/>
          </a:stretch>
        </p:blipFill>
        <p:spPr>
          <a:xfrm>
            <a:off x="2134430" y="2506069"/>
            <a:ext cx="1059862" cy="334694"/>
          </a:xfrm>
          <a:prstGeom prst="rect">
            <a:avLst/>
          </a:prstGeom>
          <a:ln>
            <a:solidFill>
              <a:schemeClr val="accent1"/>
            </a:solidFill>
          </a:ln>
        </p:spPr>
      </p:pic>
      <p:pic>
        <p:nvPicPr>
          <p:cNvPr id="5" name="Picture 4">
            <a:extLst>
              <a:ext uri="{FF2B5EF4-FFF2-40B4-BE49-F238E27FC236}">
                <a16:creationId xmlns:a16="http://schemas.microsoft.com/office/drawing/2014/main" id="{CFDAB1EA-0C3C-4843-9439-C9A61C06D8B6}"/>
              </a:ext>
            </a:extLst>
          </p:cNvPr>
          <p:cNvPicPr>
            <a:picLocks noChangeAspect="1"/>
          </p:cNvPicPr>
          <p:nvPr/>
        </p:nvPicPr>
        <p:blipFill>
          <a:blip r:embed="rId8"/>
          <a:stretch>
            <a:fillRect/>
          </a:stretch>
        </p:blipFill>
        <p:spPr>
          <a:xfrm>
            <a:off x="2133600" y="3781707"/>
            <a:ext cx="1100299" cy="338554"/>
          </a:xfrm>
          <a:prstGeom prst="rect">
            <a:avLst/>
          </a:prstGeom>
          <a:ln>
            <a:solidFill>
              <a:schemeClr val="accent1"/>
            </a:solidFill>
          </a:ln>
        </p:spPr>
      </p:pic>
    </p:spTree>
    <p:extLst>
      <p:ext uri="{BB962C8B-B14F-4D97-AF65-F5344CB8AC3E}">
        <p14:creationId xmlns:p14="http://schemas.microsoft.com/office/powerpoint/2010/main" val="352389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Hold Out Validation </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7" name="TextBox 26">
            <a:extLst>
              <a:ext uri="{FF2B5EF4-FFF2-40B4-BE49-F238E27FC236}">
                <a16:creationId xmlns:a16="http://schemas.microsoft.com/office/drawing/2014/main" id="{C1DB15FB-D329-4B8F-874F-123043EA7008}"/>
              </a:ext>
            </a:extLst>
          </p:cNvPr>
          <p:cNvSpPr txBox="1"/>
          <p:nvPr/>
        </p:nvSpPr>
        <p:spPr>
          <a:xfrm>
            <a:off x="1767191" y="1536918"/>
            <a:ext cx="8484130" cy="1815882"/>
          </a:xfrm>
          <a:prstGeom prst="rect">
            <a:avLst/>
          </a:prstGeom>
          <a:noFill/>
        </p:spPr>
        <p:txBody>
          <a:bodyPr wrap="square" rtlCol="0">
            <a:spAutoFit/>
          </a:bodyPr>
          <a:lstStyle/>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Model will be run on the training data and predicted probabilities will be generated.</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Same model will be applied to test data to get the predicted probabilities.</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Classification Report will be used to check the performance of the model in training and testing data.</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1786218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normAutofit fontScale="90000"/>
          </a:bodyPr>
          <a:lstStyle/>
          <a:p>
            <a:r>
              <a:rPr lang="en-IN" b="1" dirty="0">
                <a:latin typeface="+mj-lt"/>
              </a:rPr>
              <a:t>Performance Measures : Accuracy, Precision, Recall</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2" name="TextBox 11">
            <a:extLst>
              <a:ext uri="{FF2B5EF4-FFF2-40B4-BE49-F238E27FC236}">
                <a16:creationId xmlns:a16="http://schemas.microsoft.com/office/drawing/2014/main" id="{6A995649-B9C1-4586-AC4C-26417DCA9A09}"/>
              </a:ext>
            </a:extLst>
          </p:cNvPr>
          <p:cNvSpPr txBox="1"/>
          <p:nvPr/>
        </p:nvSpPr>
        <p:spPr>
          <a:xfrm>
            <a:off x="2209800" y="1413600"/>
            <a:ext cx="7162800" cy="4770537"/>
          </a:xfrm>
          <a:prstGeom prst="rect">
            <a:avLst/>
          </a:prstGeom>
          <a:noFill/>
        </p:spPr>
        <p:txBody>
          <a:bodyPr wrap="square" rtlCol="0">
            <a:spAutoFit/>
          </a:bodyPr>
          <a:lstStyle/>
          <a:p>
            <a:pPr marL="285750" indent="-285750">
              <a:buFont typeface="Arial" panose="020B0604020202020204" pitchFamily="34" charset="0"/>
              <a:buChar char="•"/>
            </a:pPr>
            <a:r>
              <a:rPr lang="en-IN" sz="1600" b="1" dirty="0"/>
              <a:t>Accuracy : </a:t>
            </a:r>
            <a:r>
              <a:rPr lang="en-US" sz="1600" dirty="0"/>
              <a:t>Accuracy is defined as the ratio of correctly predicted cases by the total cases.</a:t>
            </a:r>
            <a:endParaRPr lang="en-IN" sz="1600"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b="1" dirty="0"/>
              <a:t>Precision : </a:t>
            </a:r>
            <a:r>
              <a:rPr lang="en-US" sz="1600" dirty="0"/>
              <a:t>Precision tells us what percentage of predicted positive cases are correctly predicted.</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r>
              <a:rPr lang="en-IN" sz="1600" b="1" dirty="0"/>
              <a:t>Recall or Sensitivity :</a:t>
            </a:r>
            <a:r>
              <a:rPr lang="en-IN" sz="1600" dirty="0"/>
              <a:t> </a:t>
            </a:r>
            <a:r>
              <a:rPr lang="en-US" sz="1600" dirty="0"/>
              <a:t>Recall tells us what percentage of  actual positive cases are correctly predicted.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IN" sz="1600" dirty="0"/>
          </a:p>
        </p:txBody>
      </p:sp>
      <p:pic>
        <p:nvPicPr>
          <p:cNvPr id="13" name="Picture 12">
            <a:extLst>
              <a:ext uri="{FF2B5EF4-FFF2-40B4-BE49-F238E27FC236}">
                <a16:creationId xmlns:a16="http://schemas.microsoft.com/office/drawing/2014/main" id="{CDF4B913-FE32-4AA1-9DDB-A2D2264F4B21}"/>
              </a:ext>
            </a:extLst>
          </p:cNvPr>
          <p:cNvPicPr>
            <a:picLocks noChangeAspect="1"/>
          </p:cNvPicPr>
          <p:nvPr/>
        </p:nvPicPr>
        <p:blipFill>
          <a:blip r:embed="rId7"/>
          <a:stretch>
            <a:fillRect/>
          </a:stretch>
        </p:blipFill>
        <p:spPr>
          <a:xfrm>
            <a:off x="4562475" y="5555368"/>
            <a:ext cx="2457450" cy="866775"/>
          </a:xfrm>
          <a:prstGeom prst="rect">
            <a:avLst/>
          </a:prstGeom>
          <a:ln>
            <a:solidFill>
              <a:schemeClr val="accent1"/>
            </a:solidFill>
          </a:ln>
        </p:spPr>
      </p:pic>
      <p:pic>
        <p:nvPicPr>
          <p:cNvPr id="14" name="Picture 13">
            <a:extLst>
              <a:ext uri="{FF2B5EF4-FFF2-40B4-BE49-F238E27FC236}">
                <a16:creationId xmlns:a16="http://schemas.microsoft.com/office/drawing/2014/main" id="{328DCC13-D60E-4547-8659-1D5A8DD54B9A}"/>
              </a:ext>
            </a:extLst>
          </p:cNvPr>
          <p:cNvPicPr>
            <a:picLocks noChangeAspect="1"/>
          </p:cNvPicPr>
          <p:nvPr/>
        </p:nvPicPr>
        <p:blipFill>
          <a:blip r:embed="rId8"/>
          <a:stretch>
            <a:fillRect/>
          </a:stretch>
        </p:blipFill>
        <p:spPr>
          <a:xfrm>
            <a:off x="4562475" y="3828137"/>
            <a:ext cx="2457450" cy="866775"/>
          </a:xfrm>
          <a:prstGeom prst="rect">
            <a:avLst/>
          </a:prstGeom>
          <a:ln>
            <a:solidFill>
              <a:schemeClr val="accent1"/>
            </a:solidFill>
          </a:ln>
        </p:spPr>
      </p:pic>
      <p:pic>
        <p:nvPicPr>
          <p:cNvPr id="3" name="Picture 2">
            <a:extLst>
              <a:ext uri="{FF2B5EF4-FFF2-40B4-BE49-F238E27FC236}">
                <a16:creationId xmlns:a16="http://schemas.microsoft.com/office/drawing/2014/main" id="{172FD1CB-9F73-4D7C-84B4-FB26FA865D0D}"/>
              </a:ext>
            </a:extLst>
          </p:cNvPr>
          <p:cNvPicPr>
            <a:picLocks noChangeAspect="1"/>
          </p:cNvPicPr>
          <p:nvPr/>
        </p:nvPicPr>
        <p:blipFill>
          <a:blip r:embed="rId9"/>
          <a:stretch>
            <a:fillRect/>
          </a:stretch>
        </p:blipFill>
        <p:spPr>
          <a:xfrm>
            <a:off x="4132275" y="2092693"/>
            <a:ext cx="3619500" cy="866775"/>
          </a:xfrm>
          <a:prstGeom prst="rect">
            <a:avLst/>
          </a:prstGeom>
          <a:ln>
            <a:solidFill>
              <a:schemeClr val="accent1"/>
            </a:solidFill>
          </a:ln>
        </p:spPr>
      </p:pic>
    </p:spTree>
    <p:extLst>
      <p:ext uri="{BB962C8B-B14F-4D97-AF65-F5344CB8AC3E}">
        <p14:creationId xmlns:p14="http://schemas.microsoft.com/office/powerpoint/2010/main" val="19093491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Performance Measures </a:t>
            </a:r>
            <a:r>
              <a:rPr lang="en-US" b="1" dirty="0">
                <a:latin typeface="+mj-lt"/>
              </a:rPr>
              <a:t>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7" y="1740911"/>
          <a:ext cx="7650842" cy="2529840"/>
        </p:xfrm>
        <a:graphic>
          <a:graphicData uri="http://schemas.openxmlformats.org/drawingml/2006/table">
            <a:tbl>
              <a:tblPr bandRow="1">
                <a:tableStyleId>{9D7B26C5-4107-4FEC-AEDC-1716B250A1EF}</a:tableStyleId>
              </a:tblPr>
              <a:tblGrid>
                <a:gridCol w="7650842">
                  <a:extLst>
                    <a:ext uri="{9D8B030D-6E8A-4147-A177-3AD203B41FA5}">
                      <a16:colId xmlns:a16="http://schemas.microsoft.com/office/drawing/2014/main" val="20000"/>
                    </a:ext>
                  </a:extLst>
                </a:gridCol>
              </a:tblGrid>
              <a:tr h="350135">
                <a:tc>
                  <a:txBody>
                    <a:bodyPr/>
                    <a:lstStyle/>
                    <a:p>
                      <a:r>
                        <a:rPr lang="en-US" sz="1600" b="0" dirty="0" err="1">
                          <a:solidFill>
                            <a:schemeClr val="accent1"/>
                          </a:solidFill>
                          <a:latin typeface="Consolas" panose="020B0609020204030204" pitchFamily="49" charset="0"/>
                        </a:rPr>
                        <a:t>riskmodel</a:t>
                      </a:r>
                      <a:r>
                        <a:rPr lang="en-US" sz="1600" b="0"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smf.logit</a:t>
                      </a:r>
                      <a:r>
                        <a:rPr lang="en-US" sz="1600" b="1" dirty="0">
                          <a:solidFill>
                            <a:schemeClr val="accent1"/>
                          </a:solidFill>
                          <a:latin typeface="Consolas" panose="020B0609020204030204" pitchFamily="49" charset="0"/>
                        </a:rPr>
                        <a:t>(formula = </a:t>
                      </a:r>
                      <a:r>
                        <a:rPr lang="en-US" sz="1600" b="0" dirty="0">
                          <a:solidFill>
                            <a:schemeClr val="accent1"/>
                          </a:solidFill>
                          <a:latin typeface="Consolas" panose="020B0609020204030204" pitchFamily="49" charset="0"/>
                        </a:rPr>
                        <a:t>'DEFAULTER ~  EMPLOY + ADDRESS + DEBTINC + CREDDEBT', </a:t>
                      </a:r>
                      <a:r>
                        <a:rPr lang="en-US" sz="1600" b="1" dirty="0">
                          <a:solidFill>
                            <a:schemeClr val="accent1"/>
                          </a:solidFill>
                          <a:latin typeface="Consolas" panose="020B0609020204030204" pitchFamily="49" charset="0"/>
                        </a:rPr>
                        <a:t>data =</a:t>
                      </a:r>
                      <a:r>
                        <a:rPr lang="en-US" sz="1600" b="0" dirty="0">
                          <a:solidFill>
                            <a:schemeClr val="accent1"/>
                          </a:solidFill>
                          <a:latin typeface="Consolas" panose="020B0609020204030204" pitchFamily="49" charset="0"/>
                        </a:rPr>
                        <a:t> </a:t>
                      </a:r>
                      <a:r>
                        <a:rPr lang="en-US" sz="1600" b="0" dirty="0" err="1">
                          <a:solidFill>
                            <a:schemeClr val="accent1"/>
                          </a:solidFill>
                          <a:latin typeface="Consolas" panose="020B0609020204030204" pitchFamily="49" charset="0"/>
                        </a:rPr>
                        <a:t>X_train</a:t>
                      </a:r>
                      <a:r>
                        <a:rPr lang="en-US" sz="1600" b="1" dirty="0">
                          <a:solidFill>
                            <a:schemeClr val="accent1"/>
                          </a:solidFill>
                          <a:latin typeface="Consolas" panose="020B0609020204030204" pitchFamily="49" charset="0"/>
                        </a:rPr>
                        <a:t>).fit()</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predicted_values1=</a:t>
                      </a:r>
                      <a:r>
                        <a:rPr lang="en-US" sz="1600" b="0" dirty="0" err="1">
                          <a:solidFill>
                            <a:schemeClr val="accent1"/>
                          </a:solidFill>
                          <a:latin typeface="Consolas" panose="020B0609020204030204" pitchFamily="49" charset="0"/>
                        </a:rPr>
                        <a:t>riskmodel</a:t>
                      </a:r>
                      <a:r>
                        <a:rPr lang="en-US" sz="1600" b="1" dirty="0" err="1">
                          <a:solidFill>
                            <a:schemeClr val="accent1"/>
                          </a:solidFill>
                          <a:latin typeface="Consolas" panose="020B0609020204030204" pitchFamily="49" charset="0"/>
                        </a:rPr>
                        <a:t>.predict</a:t>
                      </a:r>
                      <a:r>
                        <a:rPr lang="en-US" sz="1600" b="1" dirty="0">
                          <a:solidFill>
                            <a:schemeClr val="accent1"/>
                          </a:solidFill>
                          <a:latin typeface="Consolas" panose="020B0609020204030204" pitchFamily="49" charset="0"/>
                        </a:rPr>
                        <a:t>()</a:t>
                      </a:r>
                    </a:p>
                    <a:p>
                      <a:r>
                        <a:rPr lang="en-US" sz="1600" b="0" dirty="0">
                          <a:solidFill>
                            <a:schemeClr val="accent1"/>
                          </a:solidFill>
                          <a:latin typeface="Consolas" panose="020B0609020204030204" pitchFamily="49" charset="0"/>
                        </a:rPr>
                        <a:t>threshold=0.3</a:t>
                      </a:r>
                    </a:p>
                    <a:p>
                      <a:r>
                        <a:rPr lang="en-US" sz="1600" b="0" dirty="0">
                          <a:solidFill>
                            <a:schemeClr val="accent1"/>
                          </a:solidFill>
                          <a:latin typeface="Consolas" panose="020B0609020204030204" pitchFamily="49" charset="0"/>
                        </a:rPr>
                        <a:t>predicted_class1=</a:t>
                      </a:r>
                      <a:r>
                        <a:rPr lang="en-US" sz="1600" b="1" dirty="0">
                          <a:solidFill>
                            <a:schemeClr val="accent1"/>
                          </a:solidFill>
                          <a:latin typeface="Consolas" panose="020B0609020204030204" pitchFamily="49" charset="0"/>
                        </a:rPr>
                        <a:t>np.zeros</a:t>
                      </a:r>
                      <a:r>
                        <a:rPr lang="en-US" sz="1600" b="0" dirty="0">
                          <a:solidFill>
                            <a:schemeClr val="accent1"/>
                          </a:solidFill>
                          <a:latin typeface="Consolas" panose="020B0609020204030204" pitchFamily="49" charset="0"/>
                        </a:rPr>
                        <a:t>(predicted_values1</a:t>
                      </a:r>
                      <a:r>
                        <a:rPr lang="en-US" sz="1600" b="1" dirty="0">
                          <a:solidFill>
                            <a:schemeClr val="accent1"/>
                          </a:solidFill>
                          <a:latin typeface="Consolas" panose="020B0609020204030204" pitchFamily="49" charset="0"/>
                        </a:rPr>
                        <a:t>.shape</a:t>
                      </a:r>
                      <a:r>
                        <a:rPr lang="en-US" sz="1600" b="0" dirty="0">
                          <a:solidFill>
                            <a:schemeClr val="accent1"/>
                          </a:solidFill>
                          <a:latin typeface="Consolas" panose="020B0609020204030204" pitchFamily="49" charset="0"/>
                        </a:rPr>
                        <a:t>)</a:t>
                      </a:r>
                    </a:p>
                    <a:p>
                      <a:r>
                        <a:rPr lang="en-US" sz="1600" b="0" dirty="0">
                          <a:solidFill>
                            <a:schemeClr val="accent1"/>
                          </a:solidFill>
                          <a:latin typeface="Consolas" panose="020B0609020204030204" pitchFamily="49" charset="0"/>
                        </a:rPr>
                        <a:t>predicted_class1[predicted_values1&gt;threshold]=1</a:t>
                      </a:r>
                    </a:p>
                    <a:p>
                      <a:endParaRPr lang="en-US" sz="1600" b="0"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from </a:t>
                      </a:r>
                      <a:r>
                        <a:rPr lang="en-US" sz="1600" b="1" dirty="0" err="1">
                          <a:solidFill>
                            <a:schemeClr val="accent1"/>
                          </a:solidFill>
                          <a:latin typeface="Consolas" panose="020B0609020204030204" pitchFamily="49" charset="0"/>
                        </a:rPr>
                        <a:t>sklearn.metrics</a:t>
                      </a:r>
                      <a:r>
                        <a:rPr lang="en-US" sz="1600" b="1" dirty="0">
                          <a:solidFill>
                            <a:schemeClr val="accent1"/>
                          </a:solidFill>
                          <a:latin typeface="Consolas" panose="020B0609020204030204" pitchFamily="49" charset="0"/>
                        </a:rPr>
                        <a:t> import </a:t>
                      </a:r>
                      <a:r>
                        <a:rPr lang="en-US" sz="1600" b="1" dirty="0" err="1">
                          <a:solidFill>
                            <a:schemeClr val="accent1"/>
                          </a:solidFill>
                          <a:latin typeface="Consolas" panose="020B0609020204030204" pitchFamily="49" charset="0"/>
                        </a:rPr>
                        <a:t>classification_report</a:t>
                      </a:r>
                      <a:endParaRPr lang="en-US" sz="1600" b="1"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print(</a:t>
                      </a:r>
                      <a:r>
                        <a:rPr lang="en-US" sz="1600" b="1" dirty="0" err="1">
                          <a:solidFill>
                            <a:schemeClr val="accent1"/>
                          </a:solidFill>
                          <a:latin typeface="Consolas" panose="020B0609020204030204" pitchFamily="49" charset="0"/>
                        </a:rPr>
                        <a:t>classification_report</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X_train</a:t>
                      </a:r>
                      <a:r>
                        <a:rPr lang="en-US" sz="1600" b="0" dirty="0">
                          <a:solidFill>
                            <a:schemeClr val="accent1"/>
                          </a:solidFill>
                          <a:latin typeface="Consolas" panose="020B0609020204030204" pitchFamily="49" charset="0"/>
                        </a:rPr>
                        <a:t>['DEFAULTER'],predicted_class1)</a:t>
                      </a:r>
                      <a:r>
                        <a:rPr lang="en-US" sz="1600" b="1" dirty="0">
                          <a:solidFill>
                            <a:schemeClr val="accent1"/>
                          </a:solidFill>
                          <a:latin typeface="Consolas" panose="020B0609020204030204" pitchFamily="49" charset="0"/>
                        </a:rPr>
                        <a:t>)</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359911"/>
            <a:ext cx="6781800" cy="338554"/>
          </a:xfrm>
          <a:prstGeom prst="rect">
            <a:avLst/>
          </a:prstGeom>
          <a:noFill/>
        </p:spPr>
        <p:txBody>
          <a:bodyPr wrap="square" rtlCol="0">
            <a:spAutoFit/>
          </a:bodyPr>
          <a:lstStyle/>
          <a:p>
            <a:r>
              <a:rPr lang="en-US" sz="1600" dirty="0">
                <a:latin typeface="Consolas" panose="020B0609020204030204" pitchFamily="49" charset="0"/>
              </a:rPr>
              <a:t># Generate classification report for training data</a:t>
            </a:r>
            <a:endParaRPr lang="en-IN" sz="1600" dirty="0">
              <a:latin typeface="Consolas" panose="020B0609020204030204" pitchFamily="49" charset="0"/>
            </a:endParaRPr>
          </a:p>
        </p:txBody>
      </p:sp>
      <p:sp>
        <p:nvSpPr>
          <p:cNvPr id="22" name="TextBox 21">
            <a:extLst>
              <a:ext uri="{FF2B5EF4-FFF2-40B4-BE49-F238E27FC236}">
                <a16:creationId xmlns:a16="http://schemas.microsoft.com/office/drawing/2014/main" id="{F79098BB-2379-48CE-98C7-2EB7791A725E}"/>
              </a:ext>
            </a:extLst>
          </p:cNvPr>
          <p:cNvSpPr txBox="1"/>
          <p:nvPr/>
        </p:nvSpPr>
        <p:spPr>
          <a:xfrm>
            <a:off x="2133600" y="4343400"/>
            <a:ext cx="7924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pic>
        <p:nvPicPr>
          <p:cNvPr id="5" name="Picture 4">
            <a:extLst>
              <a:ext uri="{FF2B5EF4-FFF2-40B4-BE49-F238E27FC236}">
                <a16:creationId xmlns:a16="http://schemas.microsoft.com/office/drawing/2014/main" id="{DD406689-9E2B-49A1-9D3A-F023C16E760C}"/>
              </a:ext>
            </a:extLst>
          </p:cNvPr>
          <p:cNvPicPr>
            <a:picLocks noChangeAspect="1"/>
          </p:cNvPicPr>
          <p:nvPr/>
        </p:nvPicPr>
        <p:blipFill>
          <a:blip r:embed="rId7"/>
          <a:stretch>
            <a:fillRect/>
          </a:stretch>
        </p:blipFill>
        <p:spPr>
          <a:xfrm>
            <a:off x="2160944" y="4724400"/>
            <a:ext cx="4493076" cy="1905000"/>
          </a:xfrm>
          <a:prstGeom prst="rect">
            <a:avLst/>
          </a:prstGeom>
          <a:ln>
            <a:solidFill>
              <a:schemeClr val="accent1"/>
            </a:solidFill>
          </a:ln>
        </p:spPr>
      </p:pic>
      <p:sp>
        <p:nvSpPr>
          <p:cNvPr id="18" name="Rectangle 17">
            <a:extLst>
              <a:ext uri="{FF2B5EF4-FFF2-40B4-BE49-F238E27FC236}">
                <a16:creationId xmlns:a16="http://schemas.microsoft.com/office/drawing/2014/main" id="{246D571A-26CC-4E47-AA7F-50194E201408}"/>
              </a:ext>
            </a:extLst>
          </p:cNvPr>
          <p:cNvSpPr/>
          <p:nvPr/>
        </p:nvSpPr>
        <p:spPr>
          <a:xfrm>
            <a:off x="3657600" y="5410200"/>
            <a:ext cx="1371600"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C68871ED-60FC-47B7-BE97-55687A28FC86}"/>
              </a:ext>
            </a:extLst>
          </p:cNvPr>
          <p:cNvSpPr/>
          <p:nvPr/>
        </p:nvSpPr>
        <p:spPr>
          <a:xfrm>
            <a:off x="5257800" y="5867400"/>
            <a:ext cx="570268"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28385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4FEAE-9037-4D91-BB15-53BF3627EB55}"/>
              </a:ext>
            </a:extLst>
          </p:cNvPr>
          <p:cNvPicPr>
            <a:picLocks noChangeAspect="1"/>
          </p:cNvPicPr>
          <p:nvPr/>
        </p:nvPicPr>
        <p:blipFill>
          <a:blip r:embed="rId7"/>
          <a:stretch>
            <a:fillRect/>
          </a:stretch>
        </p:blipFill>
        <p:spPr>
          <a:xfrm>
            <a:off x="2251144" y="3521709"/>
            <a:ext cx="4772025" cy="1581150"/>
          </a:xfrm>
          <a:prstGeom prst="rect">
            <a:avLst/>
          </a:prstGeom>
          <a:ln>
            <a:solidFill>
              <a:schemeClr val="accent1"/>
            </a:solidFill>
          </a:ln>
        </p:spPr>
      </p:pic>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76201"/>
            <a:ext cx="8229600" cy="810805"/>
          </a:xfrm>
        </p:spPr>
        <p:txBody>
          <a:bodyPr/>
          <a:lstStyle/>
          <a:p>
            <a:r>
              <a:rPr lang="en-IN" b="1" dirty="0">
                <a:latin typeface="+mj-lt"/>
              </a:rPr>
              <a:t>Performance Measures </a:t>
            </a:r>
            <a:r>
              <a:rPr lang="en-US" b="1" dirty="0">
                <a:latin typeface="+mj-lt"/>
              </a:rPr>
              <a:t>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83820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133600" y="3014246"/>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16" name="Rectangle 15">
            <a:extLst>
              <a:ext uri="{FF2B5EF4-FFF2-40B4-BE49-F238E27FC236}">
                <a16:creationId xmlns:a16="http://schemas.microsoft.com/office/drawing/2014/main" id="{BD444F57-A3ED-42B7-B639-E85F6B2BDEF2}"/>
              </a:ext>
            </a:extLst>
          </p:cNvPr>
          <p:cNvSpPr/>
          <p:nvPr/>
        </p:nvSpPr>
        <p:spPr>
          <a:xfrm>
            <a:off x="2251143" y="1296412"/>
            <a:ext cx="7543800" cy="1569660"/>
          </a:xfrm>
          <a:prstGeom prst="rect">
            <a:avLst/>
          </a:prstGeom>
          <a:solidFill>
            <a:srgbClr val="EDEDED"/>
          </a:solidFill>
        </p:spPr>
        <p:txBody>
          <a:bodyPr wrap="square">
            <a:spAutoFit/>
          </a:bodyPr>
          <a:lstStyle/>
          <a:p>
            <a:r>
              <a:rPr lang="en-US" sz="1600" dirty="0">
                <a:solidFill>
                  <a:schemeClr val="accent1"/>
                </a:solidFill>
                <a:latin typeface="Consolas" panose="020B0609020204030204" pitchFamily="49" charset="0"/>
              </a:rPr>
              <a:t>predicted_values1=</a:t>
            </a:r>
            <a:r>
              <a:rPr lang="en-US" sz="1600" dirty="0" err="1">
                <a:solidFill>
                  <a:schemeClr val="accent1"/>
                </a:solidFill>
                <a:latin typeface="Consolas" panose="020B0609020204030204" pitchFamily="49" charset="0"/>
              </a:rPr>
              <a:t>riskmodel</a:t>
            </a:r>
            <a:r>
              <a:rPr lang="en-US" sz="1600" b="1" dirty="0" err="1">
                <a:solidFill>
                  <a:schemeClr val="accent1"/>
                </a:solidFill>
                <a:latin typeface="Consolas" panose="020B0609020204030204" pitchFamily="49" charset="0"/>
              </a:rPr>
              <a:t>.predict</a:t>
            </a:r>
            <a:r>
              <a:rPr lang="en-US" sz="1600" b="1"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X_test</a:t>
            </a:r>
            <a:r>
              <a:rPr lang="en-US" sz="1600" b="1" dirty="0">
                <a:solidFill>
                  <a:schemeClr val="accent1"/>
                </a:solidFill>
                <a:latin typeface="Consolas" panose="020B0609020204030204" pitchFamily="49" charset="0"/>
              </a:rPr>
              <a:t>)</a:t>
            </a:r>
          </a:p>
          <a:p>
            <a:r>
              <a:rPr lang="en-US" sz="1600" dirty="0">
                <a:solidFill>
                  <a:schemeClr val="accent1"/>
                </a:solidFill>
                <a:latin typeface="Consolas" panose="020B0609020204030204" pitchFamily="49" charset="0"/>
              </a:rPr>
              <a:t>threshold=0.3</a:t>
            </a:r>
          </a:p>
          <a:p>
            <a:r>
              <a:rPr lang="en-US" sz="1600" dirty="0">
                <a:solidFill>
                  <a:schemeClr val="accent1"/>
                </a:solidFill>
                <a:latin typeface="Consolas" panose="020B0609020204030204" pitchFamily="49" charset="0"/>
              </a:rPr>
              <a:t>predicted_class1=</a:t>
            </a:r>
            <a:r>
              <a:rPr lang="en-US" sz="1600" b="1" dirty="0">
                <a:solidFill>
                  <a:schemeClr val="accent1"/>
                </a:solidFill>
                <a:latin typeface="Consolas" panose="020B0609020204030204" pitchFamily="49" charset="0"/>
              </a:rPr>
              <a:t>np.zeros</a:t>
            </a:r>
            <a:r>
              <a:rPr lang="en-US" sz="1600" dirty="0">
                <a:solidFill>
                  <a:schemeClr val="accent1"/>
                </a:solidFill>
                <a:latin typeface="Consolas" panose="020B0609020204030204" pitchFamily="49" charset="0"/>
              </a:rPr>
              <a:t>(predicted_values1</a:t>
            </a:r>
            <a:r>
              <a:rPr lang="en-US" sz="1600" b="1" dirty="0">
                <a:solidFill>
                  <a:schemeClr val="accent1"/>
                </a:solidFill>
                <a:latin typeface="Consolas" panose="020B0609020204030204" pitchFamily="49" charset="0"/>
              </a:rPr>
              <a:t>.shape</a:t>
            </a:r>
            <a:r>
              <a:rPr lang="en-US" sz="1600" dirty="0">
                <a:solidFill>
                  <a:schemeClr val="accent1"/>
                </a:solidFill>
                <a:latin typeface="Consolas" panose="020B0609020204030204" pitchFamily="49" charset="0"/>
              </a:rPr>
              <a:t>)</a:t>
            </a:r>
          </a:p>
          <a:p>
            <a:r>
              <a:rPr lang="en-US" sz="1600" dirty="0">
                <a:solidFill>
                  <a:schemeClr val="accent1"/>
                </a:solidFill>
                <a:latin typeface="Consolas" panose="020B0609020204030204" pitchFamily="49" charset="0"/>
              </a:rPr>
              <a:t>predicted_class1[predicted_values1&gt;threshold]=1</a:t>
            </a:r>
          </a:p>
          <a:p>
            <a:endParaRPr lang="en-US" sz="1600"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print(</a:t>
            </a:r>
            <a:r>
              <a:rPr lang="en-US" sz="1600" b="1" dirty="0" err="1">
                <a:solidFill>
                  <a:schemeClr val="accent1"/>
                </a:solidFill>
                <a:latin typeface="Consolas" panose="020B0609020204030204" pitchFamily="49" charset="0"/>
              </a:rPr>
              <a:t>classification_report</a:t>
            </a:r>
            <a:r>
              <a:rPr lang="en-US" sz="1600" b="1" dirty="0">
                <a:solidFill>
                  <a:schemeClr val="accent1"/>
                </a:solidFill>
                <a:latin typeface="Consolas" panose="020B0609020204030204" pitchFamily="49" charset="0"/>
              </a:rPr>
              <a:t>(</a:t>
            </a:r>
            <a:r>
              <a:rPr lang="en-US" sz="1600" dirty="0" err="1">
                <a:solidFill>
                  <a:schemeClr val="accent1"/>
                </a:solidFill>
                <a:latin typeface="Consolas" panose="020B0609020204030204" pitchFamily="49" charset="0"/>
              </a:rPr>
              <a:t>X_test</a:t>
            </a:r>
            <a:r>
              <a:rPr lang="en-US" sz="1600" dirty="0">
                <a:solidFill>
                  <a:schemeClr val="accent1"/>
                </a:solidFill>
                <a:latin typeface="Consolas" panose="020B0609020204030204" pitchFamily="49" charset="0"/>
              </a:rPr>
              <a:t>['DEFAULTER'],predicted_class1</a:t>
            </a:r>
            <a:r>
              <a:rPr lang="en-US" sz="1600" b="1" dirty="0">
                <a:solidFill>
                  <a:schemeClr val="accent1"/>
                </a:solidFill>
                <a:latin typeface="Consolas" panose="020B0609020204030204" pitchFamily="49" charset="0"/>
              </a:rPr>
              <a:t>))</a:t>
            </a:r>
          </a:p>
        </p:txBody>
      </p:sp>
      <p:sp>
        <p:nvSpPr>
          <p:cNvPr id="18" name="TextBox 17">
            <a:extLst>
              <a:ext uri="{FF2B5EF4-FFF2-40B4-BE49-F238E27FC236}">
                <a16:creationId xmlns:a16="http://schemas.microsoft.com/office/drawing/2014/main" id="{247D1CCD-3DDC-4DD5-B956-CA5FFA4F3292}"/>
              </a:ext>
            </a:extLst>
          </p:cNvPr>
          <p:cNvSpPr txBox="1"/>
          <p:nvPr/>
        </p:nvSpPr>
        <p:spPr>
          <a:xfrm>
            <a:off x="2133600" y="914400"/>
            <a:ext cx="6781800" cy="338554"/>
          </a:xfrm>
          <a:prstGeom prst="rect">
            <a:avLst/>
          </a:prstGeom>
          <a:noFill/>
        </p:spPr>
        <p:txBody>
          <a:bodyPr wrap="square" rtlCol="0">
            <a:spAutoFit/>
          </a:bodyPr>
          <a:lstStyle/>
          <a:p>
            <a:r>
              <a:rPr lang="en-US" sz="1600" dirty="0">
                <a:latin typeface="Consolas" panose="020B0609020204030204" pitchFamily="49" charset="0"/>
              </a:rPr>
              <a:t># Generate classification report for test data</a:t>
            </a:r>
            <a:endParaRPr lang="en-IN" sz="1600" dirty="0">
              <a:latin typeface="Consolas" panose="020B0609020204030204" pitchFamily="49" charset="0"/>
            </a:endParaRPr>
          </a:p>
        </p:txBody>
      </p:sp>
      <p:sp>
        <p:nvSpPr>
          <p:cNvPr id="14" name="Rectangle 13">
            <a:extLst>
              <a:ext uri="{FF2B5EF4-FFF2-40B4-BE49-F238E27FC236}">
                <a16:creationId xmlns:a16="http://schemas.microsoft.com/office/drawing/2014/main" id="{6A7B721E-C858-4CE9-99F1-2884204F8EA6}"/>
              </a:ext>
            </a:extLst>
          </p:cNvPr>
          <p:cNvSpPr/>
          <p:nvPr/>
        </p:nvSpPr>
        <p:spPr>
          <a:xfrm>
            <a:off x="2277083" y="5334507"/>
            <a:ext cx="7517860"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IN" dirty="0">
                <a:solidFill>
                  <a:schemeClr val="tx1">
                    <a:lumMod val="75000"/>
                    <a:lumOff val="25000"/>
                  </a:schemeClr>
                </a:solidFill>
                <a:latin typeface="Vijaya" panose="02020604020202020204" pitchFamily="18" charset="0"/>
                <a:cs typeface="Vijaya" panose="02020604020202020204" pitchFamily="18" charset="0"/>
              </a:rPr>
              <a:t>Accuracy &amp; Sensitivity of test data is lower than that of train data. However, the values are still acceptable. </a:t>
            </a:r>
          </a:p>
        </p:txBody>
      </p:sp>
      <p:sp>
        <p:nvSpPr>
          <p:cNvPr id="15" name="Rectangle 14">
            <a:extLst>
              <a:ext uri="{FF2B5EF4-FFF2-40B4-BE49-F238E27FC236}">
                <a16:creationId xmlns:a16="http://schemas.microsoft.com/office/drawing/2014/main" id="{F545D22D-7FC8-4AC8-B196-30FD37FE1236}"/>
              </a:ext>
            </a:extLst>
          </p:cNvPr>
          <p:cNvSpPr/>
          <p:nvPr/>
        </p:nvSpPr>
        <p:spPr>
          <a:xfrm>
            <a:off x="3886200" y="4083684"/>
            <a:ext cx="1371600"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50DEDC61-C98C-48CA-815A-99BD97668006}"/>
              </a:ext>
            </a:extLst>
          </p:cNvPr>
          <p:cNvSpPr/>
          <p:nvPr/>
        </p:nvSpPr>
        <p:spPr>
          <a:xfrm>
            <a:off x="5524500" y="4456112"/>
            <a:ext cx="570268"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2430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K fold Cross Validation </a:t>
            </a:r>
            <a:endParaRPr lang="en-US" b="1" dirty="0">
              <a:latin typeface="+mj-lt"/>
            </a:endParaRPr>
          </a:p>
        </p:txBody>
      </p:sp>
      <p:grpSp>
        <p:nvGrpSpPr>
          <p:cNvPr id="16" name="Group 15"/>
          <p:cNvGrpSpPr/>
          <p:nvPr/>
        </p:nvGrpSpPr>
        <p:grpSpPr>
          <a:xfrm>
            <a:off x="3515225" y="96299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7" name="TextBox 26">
            <a:extLst>
              <a:ext uri="{FF2B5EF4-FFF2-40B4-BE49-F238E27FC236}">
                <a16:creationId xmlns:a16="http://schemas.microsoft.com/office/drawing/2014/main" id="{C1DB15FB-D329-4B8F-874F-123043EA7008}"/>
              </a:ext>
            </a:extLst>
          </p:cNvPr>
          <p:cNvSpPr txBox="1"/>
          <p:nvPr/>
        </p:nvSpPr>
        <p:spPr>
          <a:xfrm>
            <a:off x="1767191" y="1295401"/>
            <a:ext cx="8484130" cy="1323439"/>
          </a:xfrm>
          <a:prstGeom prst="rect">
            <a:avLst/>
          </a:prstGeom>
          <a:noFill/>
        </p:spPr>
        <p:txBody>
          <a:bodyPr wrap="square" rtlCol="0">
            <a:spAutoFit/>
          </a:bodyPr>
          <a:lstStyle/>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In k-fold cross-validation the data is first partitioned into k equally (or nearly equally) sized segments or folds.</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Then k iterations of training and testing are performed such that each time one fold is kept aside for testing and model is developed using k-1 folds.</a:t>
            </a:r>
          </a:p>
        </p:txBody>
      </p:sp>
      <p:pic>
        <p:nvPicPr>
          <p:cNvPr id="9" name="Picture 2" descr="Image result for k-fold cross validation">
            <a:extLst>
              <a:ext uri="{FF2B5EF4-FFF2-40B4-BE49-F238E27FC236}">
                <a16:creationId xmlns:a16="http://schemas.microsoft.com/office/drawing/2014/main" id="{F37087B9-55E7-47FC-BDEA-49A29D4A0A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667000"/>
            <a:ext cx="5257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5172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057401" y="1295400"/>
          <a:ext cx="8006420" cy="4236720"/>
        </p:xfrm>
        <a:graphic>
          <a:graphicData uri="http://schemas.openxmlformats.org/drawingml/2006/table">
            <a:tbl>
              <a:tblPr bandRow="1">
                <a:tableStyleId>{9D7B26C5-4107-4FEC-AEDC-1716B250A1EF}</a:tableStyleId>
              </a:tblPr>
              <a:tblGrid>
                <a:gridCol w="8006420">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from sklearn import linear_model</a:t>
                      </a:r>
                    </a:p>
                    <a:p>
                      <a:r>
                        <a:rPr lang="en-US" sz="1600" b="0" dirty="0">
                          <a:solidFill>
                            <a:schemeClr val="accent1"/>
                          </a:solidFill>
                          <a:latin typeface="Consolas" panose="020B0609020204030204" pitchFamily="49" charset="0"/>
                        </a:rPr>
                        <a:t>lmreg = linear_model</a:t>
                      </a:r>
                      <a:r>
                        <a:rPr lang="en-US" sz="1600" b="1" dirty="0">
                          <a:solidFill>
                            <a:schemeClr val="accent1"/>
                          </a:solidFill>
                          <a:latin typeface="Consolas" panose="020B0609020204030204" pitchFamily="49" charset="0"/>
                        </a:rPr>
                        <a:t>.LogisticRegression()</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y=bankloan.DEFAULTER</a:t>
                      </a:r>
                    </a:p>
                    <a:p>
                      <a:r>
                        <a:rPr lang="en-US" sz="1600" b="0" dirty="0">
                          <a:solidFill>
                            <a:schemeClr val="accent1"/>
                          </a:solidFill>
                          <a:latin typeface="Consolas" panose="020B0609020204030204" pitchFamily="49" charset="0"/>
                        </a:rPr>
                        <a:t>X=bankloan[['EMPLOY', 'ADDRESS', 'DEBTINC', 'CREDDEBT']]</a:t>
                      </a:r>
                    </a:p>
                    <a:p>
                      <a:endParaRPr lang="en-US" sz="1600" b="0"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from sklearn.model_selection import cross_val_predict</a:t>
                      </a:r>
                    </a:p>
                    <a:p>
                      <a:r>
                        <a:rPr lang="en-US" sz="1600" b="1" dirty="0">
                          <a:solidFill>
                            <a:schemeClr val="accent1"/>
                          </a:solidFill>
                          <a:latin typeface="Consolas" panose="020B0609020204030204" pitchFamily="49" charset="0"/>
                        </a:rPr>
                        <a:t>from sklearn.metrics.classification import cohen_kappa_score</a:t>
                      </a:r>
                    </a:p>
                    <a:p>
                      <a:endParaRPr lang="en-US" sz="1600" b="0"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predicted_prob</a:t>
                      </a:r>
                      <a:r>
                        <a:rPr lang="en-US" sz="1600" b="0" dirty="0">
                          <a:solidFill>
                            <a:schemeClr val="accent1"/>
                          </a:solidFill>
                          <a:latin typeface="Consolas" panose="020B0609020204030204" pitchFamily="49" charset="0"/>
                        </a:rPr>
                        <a:t> = </a:t>
                      </a:r>
                      <a:r>
                        <a:rPr lang="en-US" sz="1600" b="1" dirty="0" err="1">
                          <a:solidFill>
                            <a:schemeClr val="accent1"/>
                          </a:solidFill>
                          <a:latin typeface="Consolas" panose="020B0609020204030204" pitchFamily="49" charset="0"/>
                        </a:rPr>
                        <a:t>cross_val_predict</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lmreg</a:t>
                      </a:r>
                      <a:r>
                        <a:rPr lang="en-US" sz="1600" b="0" dirty="0">
                          <a:solidFill>
                            <a:schemeClr val="accent1"/>
                          </a:solidFill>
                          <a:latin typeface="Consolas" panose="020B0609020204030204" pitchFamily="49" charset="0"/>
                        </a:rPr>
                        <a:t>, X, y, </a:t>
                      </a:r>
                      <a:r>
                        <a:rPr lang="en-US" sz="1600" b="1" dirty="0">
                          <a:solidFill>
                            <a:schemeClr val="accent1"/>
                          </a:solidFill>
                          <a:latin typeface="Consolas" panose="020B0609020204030204" pitchFamily="49" charset="0"/>
                        </a:rPr>
                        <a:t>cv</a:t>
                      </a:r>
                      <a:r>
                        <a:rPr lang="en-US" sz="1600" b="0" dirty="0">
                          <a:solidFill>
                            <a:schemeClr val="accent1"/>
                          </a:solidFill>
                          <a:latin typeface="Consolas" panose="020B0609020204030204" pitchFamily="49" charset="0"/>
                        </a:rPr>
                        <a:t>=4, </a:t>
                      </a:r>
                      <a:r>
                        <a:rPr lang="en-US" sz="1600" b="1" dirty="0">
                          <a:solidFill>
                            <a:schemeClr val="accent1"/>
                          </a:solidFill>
                          <a:latin typeface="Consolas" panose="020B0609020204030204" pitchFamily="49" charset="0"/>
                        </a:rPr>
                        <a:t>method</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predict_proba</a:t>
                      </a:r>
                      <a:r>
                        <a:rPr lang="en-US" sz="1600" b="0" dirty="0">
                          <a:solidFill>
                            <a:schemeClr val="accent1"/>
                          </a:solidFill>
                          <a:latin typeface="Consolas" panose="020B0609020204030204" pitchFamily="49" charset="0"/>
                        </a:rPr>
                        <a:t>') </a:t>
                      </a:r>
                    </a:p>
                    <a:p>
                      <a:r>
                        <a:rPr lang="en-US" sz="1600" b="0" dirty="0">
                          <a:solidFill>
                            <a:schemeClr val="accent1"/>
                          </a:solidFill>
                          <a:latin typeface="Consolas" panose="020B0609020204030204" pitchFamily="49" charset="0"/>
                        </a:rPr>
                        <a:t>threshold=0.3</a:t>
                      </a:r>
                    </a:p>
                    <a:p>
                      <a:r>
                        <a:rPr lang="en-US" sz="1600" b="0" dirty="0">
                          <a:solidFill>
                            <a:schemeClr val="accent1"/>
                          </a:solidFill>
                          <a:latin typeface="Consolas" panose="020B0609020204030204" pitchFamily="49" charset="0"/>
                        </a:rPr>
                        <a:t>predicted = </a:t>
                      </a:r>
                      <a:r>
                        <a:rPr lang="en-US" sz="1600" b="0" dirty="0" err="1">
                          <a:solidFill>
                            <a:schemeClr val="accent1"/>
                          </a:solidFill>
                          <a:latin typeface="Consolas" panose="020B0609020204030204" pitchFamily="49" charset="0"/>
                        </a:rPr>
                        <a:t>predicted_prob</a:t>
                      </a:r>
                      <a:r>
                        <a:rPr lang="en-US" sz="1600" b="0" dirty="0">
                          <a:solidFill>
                            <a:schemeClr val="accent1"/>
                          </a:solidFill>
                          <a:latin typeface="Consolas" panose="020B0609020204030204" pitchFamily="49" charset="0"/>
                        </a:rPr>
                        <a:t>[:,1]</a:t>
                      </a:r>
                    </a:p>
                    <a:p>
                      <a:r>
                        <a:rPr lang="en-US" sz="1600" b="0" dirty="0">
                          <a:solidFill>
                            <a:schemeClr val="accent1"/>
                          </a:solidFill>
                          <a:latin typeface="Consolas" panose="020B0609020204030204" pitchFamily="49" charset="0"/>
                        </a:rPr>
                        <a:t>predicted_class1=</a:t>
                      </a:r>
                      <a:r>
                        <a:rPr lang="en-US" sz="1600" b="1" dirty="0" err="1">
                          <a:solidFill>
                            <a:schemeClr val="accent1"/>
                          </a:solidFill>
                          <a:latin typeface="Consolas" panose="020B0609020204030204" pitchFamily="49" charset="0"/>
                        </a:rPr>
                        <a:t>np.zeros</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predicted.</a:t>
                      </a:r>
                      <a:r>
                        <a:rPr lang="en-US" sz="1600" b="1" dirty="0" err="1">
                          <a:solidFill>
                            <a:schemeClr val="accent1"/>
                          </a:solidFill>
                          <a:latin typeface="Consolas" panose="020B0609020204030204" pitchFamily="49" charset="0"/>
                        </a:rPr>
                        <a:t>shape</a:t>
                      </a:r>
                      <a:r>
                        <a:rPr lang="en-US" sz="1600" b="0" dirty="0">
                          <a:solidFill>
                            <a:schemeClr val="accent1"/>
                          </a:solidFill>
                          <a:latin typeface="Consolas" panose="020B0609020204030204" pitchFamily="49" charset="0"/>
                        </a:rPr>
                        <a:t>)</a:t>
                      </a:r>
                    </a:p>
                    <a:p>
                      <a:r>
                        <a:rPr lang="en-US" sz="1600" b="0" dirty="0">
                          <a:solidFill>
                            <a:schemeClr val="accent1"/>
                          </a:solidFill>
                          <a:latin typeface="Consolas" panose="020B0609020204030204" pitchFamily="49" charset="0"/>
                        </a:rPr>
                        <a:t>predicted_class1[predicted&gt;threshold]=1</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 </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442DDAA2-F51E-4AD8-A6C5-68999B47D4A1}"/>
              </a:ext>
            </a:extLst>
          </p:cNvPr>
          <p:cNvSpPr/>
          <p:nvPr/>
        </p:nvSpPr>
        <p:spPr>
          <a:xfrm>
            <a:off x="7239000" y="4144834"/>
            <a:ext cx="3200400" cy="2062103"/>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sz="1600" b="1" kern="0" dirty="0" err="1">
                <a:solidFill>
                  <a:sysClr val="windowText" lastClr="000000">
                    <a:lumMod val="75000"/>
                    <a:lumOff val="25000"/>
                  </a:sysClr>
                </a:solidFill>
                <a:latin typeface="Vijaya" pitchFamily="34" charset="0"/>
                <a:cs typeface="Vijaya" pitchFamily="34" charset="0"/>
              </a:rPr>
              <a:t>cross_val_predict</a:t>
            </a:r>
            <a:r>
              <a:rPr lang="en-IN" sz="1600" b="1" kern="0" dirty="0">
                <a:solidFill>
                  <a:sysClr val="windowText" lastClr="000000">
                    <a:lumMod val="75000"/>
                    <a:lumOff val="25000"/>
                  </a:sysClr>
                </a:solidFill>
                <a:latin typeface="Vijaya" pitchFamily="34" charset="0"/>
                <a:cs typeface="Vijaya" pitchFamily="34" charset="0"/>
              </a:rPr>
              <a:t>() </a:t>
            </a:r>
            <a:r>
              <a:rPr lang="en-IN" sz="1600" kern="0" dirty="0">
                <a:solidFill>
                  <a:sysClr val="windowText" lastClr="000000">
                    <a:lumMod val="75000"/>
                    <a:lumOff val="25000"/>
                  </a:sysClr>
                </a:solidFill>
                <a:latin typeface="Vijaya" pitchFamily="34" charset="0"/>
                <a:cs typeface="Vijaya" pitchFamily="34" charset="0"/>
              </a:rPr>
              <a:t>generates </a:t>
            </a:r>
            <a:r>
              <a:rPr lang="en-US" sz="1600" kern="0" dirty="0">
                <a:solidFill>
                  <a:sysClr val="windowText" lastClr="000000">
                    <a:lumMod val="75000"/>
                    <a:lumOff val="25000"/>
                  </a:sysClr>
                </a:solidFill>
                <a:latin typeface="Vijaya" pitchFamily="34" charset="0"/>
                <a:cs typeface="Vijaya" pitchFamily="34" charset="0"/>
              </a:rPr>
              <a:t>cross-validated estimates for each input data point.</a:t>
            </a:r>
          </a:p>
          <a:p>
            <a:pPr marL="285750" indent="-285750">
              <a:buSzPct val="60000"/>
              <a:buFont typeface="Wingdings" pitchFamily="2" charset="2"/>
              <a:buChar char="q"/>
              <a:defRPr/>
            </a:pPr>
            <a:r>
              <a:rPr lang="en-US" sz="1600" b="1" kern="0" dirty="0">
                <a:solidFill>
                  <a:sysClr val="windowText" lastClr="000000">
                    <a:lumMod val="75000"/>
                    <a:lumOff val="25000"/>
                  </a:sysClr>
                </a:solidFill>
                <a:latin typeface="Vijaya" pitchFamily="34" charset="0"/>
                <a:cs typeface="Vijaya" pitchFamily="34" charset="0"/>
              </a:rPr>
              <a:t>method=‘</a:t>
            </a:r>
            <a:r>
              <a:rPr lang="en-US" sz="1600" b="1" kern="0" dirty="0" err="1">
                <a:solidFill>
                  <a:sysClr val="windowText" lastClr="000000">
                    <a:lumMod val="75000"/>
                    <a:lumOff val="25000"/>
                  </a:sysClr>
                </a:solidFill>
                <a:latin typeface="Vijaya" pitchFamily="34" charset="0"/>
                <a:cs typeface="Vijaya" pitchFamily="34" charset="0"/>
              </a:rPr>
              <a:t>predict_proba</a:t>
            </a:r>
            <a:r>
              <a:rPr lang="en-US" sz="1600" b="1" kern="0" dirty="0">
                <a:solidFill>
                  <a:sysClr val="windowText" lastClr="000000">
                    <a:lumMod val="75000"/>
                    <a:lumOff val="25000"/>
                  </a:sysClr>
                </a:solidFill>
                <a:latin typeface="Vijaya" pitchFamily="34" charset="0"/>
                <a:cs typeface="Vijaya" pitchFamily="34" charset="0"/>
              </a:rPr>
              <a:t>’ </a:t>
            </a:r>
            <a:r>
              <a:rPr lang="en-US" sz="1600" kern="0" dirty="0">
                <a:solidFill>
                  <a:sysClr val="windowText" lastClr="000000">
                    <a:lumMod val="75000"/>
                    <a:lumOff val="25000"/>
                  </a:sysClr>
                </a:solidFill>
                <a:latin typeface="Vijaya" pitchFamily="34" charset="0"/>
                <a:cs typeface="Vijaya" pitchFamily="34" charset="0"/>
              </a:rPr>
              <a:t> calculates probabilities for both classes.</a:t>
            </a:r>
          </a:p>
          <a:p>
            <a:pPr marL="285750" indent="-285750">
              <a:buSzPct val="60000"/>
              <a:buFont typeface="Wingdings" pitchFamily="2" charset="2"/>
              <a:buChar char="q"/>
              <a:defRPr/>
            </a:pPr>
            <a:r>
              <a:rPr lang="en-US" sz="1600" kern="0" dirty="0">
                <a:solidFill>
                  <a:sysClr val="windowText" lastClr="000000">
                    <a:lumMod val="75000"/>
                    <a:lumOff val="25000"/>
                  </a:sysClr>
                </a:solidFill>
                <a:latin typeface="Vijaya" pitchFamily="34" charset="0"/>
                <a:cs typeface="Vijaya" pitchFamily="34" charset="0"/>
              </a:rPr>
              <a:t>cv=4 specifies 4 folds</a:t>
            </a:r>
            <a:endParaRPr lang="en-IN" sz="1600" kern="0" dirty="0">
              <a:solidFill>
                <a:sysClr val="windowText" lastClr="000000">
                  <a:lumMod val="75000"/>
                  <a:lumOff val="25000"/>
                </a:sysClr>
              </a:solidFill>
              <a:latin typeface="Vijaya" pitchFamily="34" charset="0"/>
              <a:cs typeface="Vijaya" pitchFamily="34" charset="0"/>
            </a:endParaRPr>
          </a:p>
          <a:p>
            <a:pPr lvl="0">
              <a:buSzPct val="60000"/>
              <a:defRPr/>
            </a:pPr>
            <a:endParaRPr lang="en-IN" sz="1600" kern="0" dirty="0">
              <a:solidFill>
                <a:sysClr val="windowText" lastClr="000000">
                  <a:lumMod val="75000"/>
                  <a:lumOff val="25000"/>
                </a:sysClr>
              </a:solidFill>
              <a:latin typeface="Vijaya" pitchFamily="34" charset="0"/>
              <a:cs typeface="Vijaya" pitchFamily="34" charset="0"/>
            </a:endParaRPr>
          </a:p>
        </p:txBody>
      </p:sp>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76201"/>
            <a:ext cx="8229600" cy="810805"/>
          </a:xfrm>
        </p:spPr>
        <p:txBody>
          <a:bodyPr/>
          <a:lstStyle/>
          <a:p>
            <a:r>
              <a:rPr lang="en-US" b="1" dirty="0">
                <a:latin typeface="+mj-lt"/>
              </a:rPr>
              <a:t>K-fold Validation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76200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6" name="TextBox 15">
            <a:extLst>
              <a:ext uri="{FF2B5EF4-FFF2-40B4-BE49-F238E27FC236}">
                <a16:creationId xmlns:a16="http://schemas.microsoft.com/office/drawing/2014/main" id="{9AF5D57E-43DE-4202-A34D-4486AB3CC613}"/>
              </a:ext>
            </a:extLst>
          </p:cNvPr>
          <p:cNvSpPr txBox="1"/>
          <p:nvPr/>
        </p:nvSpPr>
        <p:spPr>
          <a:xfrm>
            <a:off x="2057400" y="914400"/>
            <a:ext cx="6781800" cy="338554"/>
          </a:xfrm>
          <a:prstGeom prst="rect">
            <a:avLst/>
          </a:prstGeom>
          <a:noFill/>
        </p:spPr>
        <p:txBody>
          <a:bodyPr wrap="square" rtlCol="0">
            <a:spAutoFit/>
          </a:bodyPr>
          <a:lstStyle/>
          <a:p>
            <a:r>
              <a:rPr lang="en-US" sz="1600" dirty="0">
                <a:latin typeface="Consolas" panose="020B0609020204030204" pitchFamily="49" charset="0"/>
              </a:rPr>
              <a:t># Create k-folds</a:t>
            </a:r>
            <a:endParaRPr lang="en-IN" sz="1600" dirty="0">
              <a:latin typeface="Consolas" panose="020B0609020204030204" pitchFamily="49" charset="0"/>
            </a:endParaRPr>
          </a:p>
        </p:txBody>
      </p:sp>
    </p:spTree>
    <p:extLst>
      <p:ext uri="{BB962C8B-B14F-4D97-AF65-F5344CB8AC3E}">
        <p14:creationId xmlns:p14="http://schemas.microsoft.com/office/powerpoint/2010/main" val="278387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custDataLst>
              <p:tags r:id="rId1"/>
            </p:custDataLst>
          </p:nvPr>
        </p:nvSpPr>
        <p:spPr bwMode="auto">
          <a:xfrm>
            <a:off x="1981200"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Contents</a:t>
            </a:r>
          </a:p>
        </p:txBody>
      </p:sp>
      <p:grpSp>
        <p:nvGrpSpPr>
          <p:cNvPr id="11" name="Group 10"/>
          <p:cNvGrpSpPr/>
          <p:nvPr/>
        </p:nvGrpSpPr>
        <p:grpSpPr>
          <a:xfrm>
            <a:off x="3515226" y="1155161"/>
            <a:ext cx="5161551" cy="52403"/>
            <a:chOff x="1991225" y="1155160"/>
            <a:chExt cx="5161551" cy="52403"/>
          </a:xfrm>
        </p:grpSpPr>
        <p:sp>
          <p:nvSpPr>
            <p:cNvPr id="12" name="Rectangle 11"/>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3" name="Rectangle 12"/>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4" name="Rectangle 13"/>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5" name="Content Placeholder 1"/>
          <p:cNvSpPr txBox="1">
            <a:spLocks/>
          </p:cNvSpPr>
          <p:nvPr>
            <p:custDataLst>
              <p:tags r:id="rId2"/>
            </p:custDataLst>
          </p:nvPr>
        </p:nvSpPr>
        <p:spPr bwMode="auto">
          <a:xfrm>
            <a:off x="1981200" y="1594773"/>
            <a:ext cx="822960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Cross Validation</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Hold out validation</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Performance Measures : Accuracy, Recall, Precision</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K-fold validation</a:t>
            </a:r>
          </a:p>
          <a:p>
            <a:pPr marL="457200" indent="-457200">
              <a:buFont typeface="+mj-lt"/>
              <a:buAutoNum type="arabicPeriod"/>
            </a:pPr>
            <a:endParaRPr lang="en-IN" b="1" dirty="0">
              <a:solidFill>
                <a:schemeClr val="tx1">
                  <a:lumMod val="50000"/>
                  <a:lumOff val="50000"/>
                </a:schemeClr>
              </a:solidFill>
              <a:latin typeface="Ebrima" pitchFamily="2" charset="0"/>
              <a:ea typeface="Ebrima" pitchFamily="2" charset="0"/>
              <a:cs typeface="Ebrima" pitchFamily="2" charset="0"/>
            </a:endParaRPr>
          </a:p>
          <a:p>
            <a:pPr marL="457200" indent="-457200">
              <a:buFont typeface="+mj-lt"/>
              <a:buAutoNum type="arabicPeriod"/>
            </a:pPr>
            <a:endParaRPr lang="en-US" b="1" dirty="0">
              <a:solidFill>
                <a:schemeClr val="tx1">
                  <a:lumMod val="50000"/>
                  <a:lumOff val="50000"/>
                </a:schemeClr>
              </a:solidFill>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318256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7B7D5A9-7DD6-4CA6-85B9-373735D86439}"/>
              </a:ext>
            </a:extLst>
          </p:cNvPr>
          <p:cNvPicPr>
            <a:picLocks noChangeAspect="1"/>
          </p:cNvPicPr>
          <p:nvPr/>
        </p:nvPicPr>
        <p:blipFill>
          <a:blip r:embed="rId7"/>
          <a:stretch>
            <a:fillRect/>
          </a:stretch>
        </p:blipFill>
        <p:spPr>
          <a:xfrm>
            <a:off x="2102757" y="2438400"/>
            <a:ext cx="4724400" cy="1581150"/>
          </a:xfrm>
          <a:prstGeom prst="rect">
            <a:avLst/>
          </a:prstGeom>
          <a:ln>
            <a:solidFill>
              <a:schemeClr val="accent1"/>
            </a:solidFill>
          </a:ln>
        </p:spPr>
      </p:pic>
      <p:sp>
        <p:nvSpPr>
          <p:cNvPr id="17" name="Rectangle 16">
            <a:extLst>
              <a:ext uri="{FF2B5EF4-FFF2-40B4-BE49-F238E27FC236}">
                <a16:creationId xmlns:a16="http://schemas.microsoft.com/office/drawing/2014/main" id="{442DDAA2-F51E-4AD8-A6C5-68999B47D4A1}"/>
              </a:ext>
            </a:extLst>
          </p:cNvPr>
          <p:cNvSpPr/>
          <p:nvPr/>
        </p:nvSpPr>
        <p:spPr>
          <a:xfrm>
            <a:off x="6894867" y="1888153"/>
            <a:ext cx="3357044" cy="1569660"/>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classification_report</a:t>
            </a:r>
            <a:r>
              <a:rPr lang="en-IN" b="1" kern="0" dirty="0">
                <a:solidFill>
                  <a:sysClr val="windowText" lastClr="000000">
                    <a:lumMod val="75000"/>
                    <a:lumOff val="25000"/>
                  </a:sysClr>
                </a:solidFill>
                <a:latin typeface="Vijaya" pitchFamily="34" charset="0"/>
                <a:cs typeface="Vijaya" pitchFamily="34" charset="0"/>
              </a:rPr>
              <a:t>() :</a:t>
            </a:r>
            <a:r>
              <a:rPr lang="en-IN" kern="0" dirty="0">
                <a:solidFill>
                  <a:sysClr val="windowText" lastClr="000000">
                    <a:lumMod val="75000"/>
                    <a:lumOff val="25000"/>
                  </a:sysClr>
                </a:solidFill>
                <a:latin typeface="Vijaya" pitchFamily="34" charset="0"/>
                <a:cs typeface="Vijaya" pitchFamily="34" charset="0"/>
              </a:rPr>
              <a:t> </a:t>
            </a:r>
            <a:r>
              <a:rPr lang="en-US" kern="0" dirty="0">
                <a:solidFill>
                  <a:sysClr val="windowText" lastClr="000000">
                    <a:lumMod val="75000"/>
                    <a:lumOff val="25000"/>
                  </a:sysClr>
                </a:solidFill>
                <a:latin typeface="Vijaya" pitchFamily="34" charset="0"/>
                <a:cs typeface="Vijaya" pitchFamily="34" charset="0"/>
              </a:rPr>
              <a:t>gives accuracy, recall and precision values</a:t>
            </a:r>
          </a:p>
          <a:p>
            <a:pPr lvl="0">
              <a:buSzPct val="60000"/>
              <a:defRPr/>
            </a:pPr>
            <a:endParaRPr lang="en-US" dirty="0">
              <a:solidFill>
                <a:prstClr val="black">
                  <a:lumMod val="75000"/>
                  <a:lumOff val="25000"/>
                </a:prstClr>
              </a:solidFill>
              <a:latin typeface="Vijaya" panose="02020604020202020204" pitchFamily="18" charset="0"/>
              <a:cs typeface="Vijaya" panose="02020604020202020204" pitchFamily="18" charset="0"/>
            </a:endParaRPr>
          </a:p>
        </p:txBody>
      </p:sp>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K-fold Validation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5" y="987003"/>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7" y="1554866"/>
          <a:ext cx="8108042" cy="350135"/>
        </p:xfrm>
        <a:graphic>
          <a:graphicData uri="http://schemas.openxmlformats.org/drawingml/2006/table">
            <a:tbl>
              <a:tblPr bandRow="1">
                <a:tableStyleId>{9D7B26C5-4107-4FEC-AEDC-1716B250A1EF}</a:tableStyleId>
              </a:tblPr>
              <a:tblGrid>
                <a:gridCol w="8108042">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print(</a:t>
                      </a:r>
                      <a:r>
                        <a:rPr lang="en-US" sz="1600" b="1" dirty="0" err="1">
                          <a:solidFill>
                            <a:schemeClr val="accent1"/>
                          </a:solidFill>
                          <a:latin typeface="Consolas" panose="020B0609020204030204" pitchFamily="49" charset="0"/>
                        </a:rPr>
                        <a:t>classification_report</a:t>
                      </a:r>
                      <a:r>
                        <a:rPr lang="en-US" sz="1600" b="1" dirty="0">
                          <a:solidFill>
                            <a:schemeClr val="accent1"/>
                          </a:solidFill>
                          <a:latin typeface="Consolas" panose="020B0609020204030204" pitchFamily="49" charset="0"/>
                        </a:rPr>
                        <a:t>(</a:t>
                      </a:r>
                      <a:r>
                        <a:rPr lang="en-US" sz="1600" b="0" dirty="0">
                          <a:solidFill>
                            <a:schemeClr val="accent1"/>
                          </a:solidFill>
                          <a:latin typeface="Consolas" panose="020B0609020204030204" pitchFamily="49" charset="0"/>
                        </a:rPr>
                        <a:t>y,predicted_class1</a:t>
                      </a:r>
                      <a:r>
                        <a:rPr lang="en-US" sz="1600" b="1" dirty="0">
                          <a:solidFill>
                            <a:schemeClr val="accent1"/>
                          </a:solidFill>
                          <a:latin typeface="Consolas" panose="020B0609020204030204" pitchFamily="49" charset="0"/>
                        </a:rPr>
                        <a:t>))</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219200"/>
            <a:ext cx="6781800" cy="338554"/>
          </a:xfrm>
          <a:prstGeom prst="rect">
            <a:avLst/>
          </a:prstGeom>
          <a:noFill/>
        </p:spPr>
        <p:txBody>
          <a:bodyPr wrap="square" rtlCol="0">
            <a:spAutoFit/>
          </a:bodyPr>
          <a:lstStyle/>
          <a:p>
            <a:r>
              <a:rPr lang="en-US" sz="1600" dirty="0">
                <a:latin typeface="Consolas" panose="020B0609020204030204" pitchFamily="49" charset="0"/>
              </a:rPr>
              <a:t># Generate classification report for k-fold validation</a:t>
            </a:r>
            <a:endParaRPr lang="en-IN" sz="1600" dirty="0">
              <a:latin typeface="Consolas" panose="020B0609020204030204" pitchFamily="49" charset="0"/>
            </a:endParaRPr>
          </a:p>
        </p:txBody>
      </p:sp>
      <p:sp>
        <p:nvSpPr>
          <p:cNvPr id="14" name="TextBox 13">
            <a:extLst>
              <a:ext uri="{FF2B5EF4-FFF2-40B4-BE49-F238E27FC236}">
                <a16:creationId xmlns:a16="http://schemas.microsoft.com/office/drawing/2014/main" id="{374EC1E5-4ADE-410C-832C-0793590D9D89}"/>
              </a:ext>
            </a:extLst>
          </p:cNvPr>
          <p:cNvSpPr txBox="1"/>
          <p:nvPr/>
        </p:nvSpPr>
        <p:spPr>
          <a:xfrm>
            <a:off x="2102757" y="1981200"/>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5" name="Rectangle 4">
            <a:extLst>
              <a:ext uri="{FF2B5EF4-FFF2-40B4-BE49-F238E27FC236}">
                <a16:creationId xmlns:a16="http://schemas.microsoft.com/office/drawing/2014/main" id="{76E5EEE6-A60B-41EB-B47E-C8877F371E45}"/>
              </a:ext>
            </a:extLst>
          </p:cNvPr>
          <p:cNvSpPr/>
          <p:nvPr/>
        </p:nvSpPr>
        <p:spPr>
          <a:xfrm>
            <a:off x="3657600" y="2971800"/>
            <a:ext cx="1371600"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2142F88A-8BC6-4528-804E-D73449E4EE67}"/>
              </a:ext>
            </a:extLst>
          </p:cNvPr>
          <p:cNvSpPr/>
          <p:nvPr/>
        </p:nvSpPr>
        <p:spPr>
          <a:xfrm>
            <a:off x="2102757" y="4148727"/>
            <a:ext cx="4629150"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 </a:t>
            </a:r>
            <a:r>
              <a:rPr lang="en-US" dirty="0">
                <a:solidFill>
                  <a:schemeClr val="tx1">
                    <a:lumMod val="75000"/>
                    <a:lumOff val="25000"/>
                  </a:schemeClr>
                </a:solidFill>
                <a:latin typeface="Vijaya" panose="02020604020202020204" pitchFamily="18" charset="0"/>
                <a:cs typeface="Vijaya" panose="02020604020202020204" pitchFamily="18" charset="0"/>
              </a:rPr>
              <a:t>accuracy of 0.79 and recall of 0.75 indicate that the model is performing good. </a:t>
            </a:r>
          </a:p>
        </p:txBody>
      </p:sp>
      <p:sp>
        <p:nvSpPr>
          <p:cNvPr id="19" name="Rectangle 18">
            <a:extLst>
              <a:ext uri="{FF2B5EF4-FFF2-40B4-BE49-F238E27FC236}">
                <a16:creationId xmlns:a16="http://schemas.microsoft.com/office/drawing/2014/main" id="{4E01765F-2749-429C-9F84-09330F2CFD9A}"/>
              </a:ext>
            </a:extLst>
          </p:cNvPr>
          <p:cNvSpPr/>
          <p:nvPr/>
        </p:nvSpPr>
        <p:spPr>
          <a:xfrm>
            <a:off x="5373332" y="3352800"/>
            <a:ext cx="570268" cy="228600"/>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88244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981200" y="209916"/>
            <a:ext cx="8229600" cy="780685"/>
          </a:xfrm>
        </p:spPr>
        <p:txBody>
          <a:bodyPr/>
          <a:lstStyle/>
          <a:p>
            <a:r>
              <a:rPr lang="en-US" dirty="0">
                <a:solidFill>
                  <a:schemeClr val="accent1"/>
                </a:solidFill>
              </a:rPr>
              <a:t>Quick Recap</a:t>
            </a:r>
          </a:p>
        </p:txBody>
      </p:sp>
      <p:grpSp>
        <p:nvGrpSpPr>
          <p:cNvPr id="16" name="Group 15"/>
          <p:cNvGrpSpPr/>
          <p:nvPr/>
        </p:nvGrpSpPr>
        <p:grpSpPr>
          <a:xfrm>
            <a:off x="3515225" y="1090598"/>
            <a:ext cx="5161551" cy="52403"/>
            <a:chOff x="1991225" y="1155160"/>
            <a:chExt cx="5161551" cy="52403"/>
          </a:xfrm>
        </p:grpSpPr>
        <p:sp>
          <p:nvSpPr>
            <p:cNvPr id="17" name="Rectangle 16"/>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 name="Group 2">
            <a:extLst>
              <a:ext uri="{FF2B5EF4-FFF2-40B4-BE49-F238E27FC236}">
                <a16:creationId xmlns:a16="http://schemas.microsoft.com/office/drawing/2014/main" id="{1DE6B785-D58E-434B-AB3F-E748CA3C477D}"/>
              </a:ext>
            </a:extLst>
          </p:cNvPr>
          <p:cNvGrpSpPr/>
          <p:nvPr/>
        </p:nvGrpSpPr>
        <p:grpSpPr>
          <a:xfrm>
            <a:off x="2133601" y="1733915"/>
            <a:ext cx="7821127" cy="4590689"/>
            <a:chOff x="609600" y="2119305"/>
            <a:chExt cx="7821127" cy="4119210"/>
          </a:xfrm>
        </p:grpSpPr>
        <p:grpSp>
          <p:nvGrpSpPr>
            <p:cNvPr id="2" name="Group 1"/>
            <p:cNvGrpSpPr/>
            <p:nvPr/>
          </p:nvGrpSpPr>
          <p:grpSpPr>
            <a:xfrm>
              <a:off x="609600" y="2119305"/>
              <a:ext cx="7821127" cy="4119210"/>
              <a:chOff x="609600" y="2692325"/>
              <a:chExt cx="7821127" cy="3943415"/>
            </a:xfrm>
          </p:grpSpPr>
          <p:grpSp>
            <p:nvGrpSpPr>
              <p:cNvPr id="5" name="Group 4"/>
              <p:cNvGrpSpPr/>
              <p:nvPr/>
            </p:nvGrpSpPr>
            <p:grpSpPr>
              <a:xfrm>
                <a:off x="609600" y="2692325"/>
                <a:ext cx="7821127" cy="3938127"/>
                <a:chOff x="1526634" y="1667400"/>
                <a:chExt cx="6615276" cy="3542810"/>
              </a:xfrm>
            </p:grpSpPr>
            <p:sp>
              <p:nvSpPr>
                <p:cNvPr id="6" name="Freeform 5"/>
                <p:cNvSpPr/>
                <p:nvPr/>
              </p:nvSpPr>
              <p:spPr>
                <a:xfrm>
                  <a:off x="3460182" y="1669520"/>
                  <a:ext cx="4681728" cy="56615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spcBef>
                      <a:spcPct val="0"/>
                    </a:spcBef>
                    <a:spcAft>
                      <a:spcPct val="15000"/>
                    </a:spcAft>
                    <a:buFontTx/>
                    <a:buChar char="••"/>
                  </a:pPr>
                  <a:r>
                    <a:rPr lang="en-IN" sz="1600" dirty="0">
                      <a:solidFill>
                        <a:schemeClr val="tx1">
                          <a:lumMod val="75000"/>
                          <a:lumOff val="25000"/>
                        </a:schemeClr>
                      </a:solidFill>
                      <a:cs typeface="Consolas" pitchFamily="49" charset="0"/>
                    </a:rPr>
                    <a:t>Cross Validation is a process of evaluating the model on ‘Out of Sample’ data.</a:t>
                  </a:r>
                </a:p>
              </p:txBody>
            </p:sp>
            <p:sp>
              <p:nvSpPr>
                <p:cNvPr id="7" name="Freeform 6"/>
                <p:cNvSpPr/>
                <p:nvPr/>
              </p:nvSpPr>
              <p:spPr>
                <a:xfrm>
                  <a:off x="1526634" y="1667400"/>
                  <a:ext cx="1978566" cy="603293"/>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Cross Validation</a:t>
                  </a:r>
                </a:p>
              </p:txBody>
            </p:sp>
            <p:sp>
              <p:nvSpPr>
                <p:cNvPr id="8" name="Freeform 7"/>
                <p:cNvSpPr/>
                <p:nvPr/>
              </p:nvSpPr>
              <p:spPr>
                <a:xfrm>
                  <a:off x="3460182" y="2344264"/>
                  <a:ext cx="4681728" cy="633054"/>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cs typeface="Consolas" pitchFamily="49" charset="0"/>
                    </a:rPr>
                    <a:t>In Hold-Out validation method, available data is split into two non-overlapped parts:  'Training Data' and 'Testing Data’.</a:t>
                  </a:r>
                </a:p>
              </p:txBody>
            </p:sp>
            <p:sp>
              <p:nvSpPr>
                <p:cNvPr id="9" name="Freeform 8"/>
                <p:cNvSpPr/>
                <p:nvPr/>
              </p:nvSpPr>
              <p:spPr>
                <a:xfrm>
                  <a:off x="1526634" y="2344264"/>
                  <a:ext cx="1978566" cy="633054"/>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Hold out validation</a:t>
                  </a:r>
                </a:p>
              </p:txBody>
            </p:sp>
            <p:sp>
              <p:nvSpPr>
                <p:cNvPr id="10" name="Freeform 9"/>
                <p:cNvSpPr/>
                <p:nvPr/>
              </p:nvSpPr>
              <p:spPr>
                <a:xfrm>
                  <a:off x="3460182" y="4033127"/>
                  <a:ext cx="4681728" cy="1177083"/>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In k-fold cross-validation the data is first partitioned into k equally (or nearly equally) sized segments or folds.</a:t>
                  </a:r>
                </a:p>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Then k iterations of training and testing are performed such that each time one fold is kept aside for testing and model is developed using k-1 folds.</a:t>
                  </a:r>
                </a:p>
              </p:txBody>
            </p:sp>
          </p:grpSp>
          <p:sp>
            <p:nvSpPr>
              <p:cNvPr id="20" name="Freeform 19"/>
              <p:cNvSpPr/>
              <p:nvPr/>
            </p:nvSpPr>
            <p:spPr>
              <a:xfrm>
                <a:off x="609600" y="5285144"/>
                <a:ext cx="2339224" cy="1350596"/>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K-fold validation</a:t>
                </a:r>
              </a:p>
            </p:txBody>
          </p:sp>
        </p:grpSp>
        <p:sp>
          <p:nvSpPr>
            <p:cNvPr id="25" name="Freeform 24"/>
            <p:cNvSpPr/>
            <p:nvPr/>
          </p:nvSpPr>
          <p:spPr>
            <a:xfrm>
              <a:off x="2895600" y="3775730"/>
              <a:ext cx="5535126" cy="936953"/>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13007634"/>
                <a:satOff val="-6496"/>
                <a:lumOff val="306"/>
                <a:alphaOff val="0"/>
              </a:schemeClr>
            </a:lnRef>
            <a:fillRef idx="1">
              <a:schemeClr val="accent5">
                <a:tint val="40000"/>
                <a:alpha val="90000"/>
                <a:hueOff val="13007634"/>
                <a:satOff val="-6496"/>
                <a:lumOff val="306"/>
                <a:alphaOff val="0"/>
              </a:schemeClr>
            </a:fillRef>
            <a:effectRef idx="0">
              <a:schemeClr val="accent5">
                <a:tint val="40000"/>
                <a:alpha val="90000"/>
                <a:hueOff val="13007634"/>
                <a:satOff val="-6496"/>
                <a:lumOff val="306"/>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Performance measures like Accuracy, recall &amp; precision are calculated to check model performance of train &amp; test data.</a:t>
              </a:r>
            </a:p>
            <a:p>
              <a:pPr marL="171450" lvl="1" indent="-171450" defTabSz="711200">
                <a:lnSpc>
                  <a:spcPct val="90000"/>
                </a:lnSpc>
                <a:spcBef>
                  <a:spcPct val="0"/>
                </a:spcBef>
                <a:spcAft>
                  <a:spcPct val="15000"/>
                </a:spcAft>
                <a:buFontTx/>
                <a:buChar char="••"/>
              </a:pPr>
              <a:r>
                <a:rPr lang="en-IN" sz="1600" dirty="0" err="1">
                  <a:solidFill>
                    <a:schemeClr val="tx1">
                      <a:lumMod val="75000"/>
                      <a:lumOff val="25000"/>
                    </a:schemeClr>
                  </a:solidFill>
                  <a:latin typeface="Consolas" panose="020B0609020204030204" pitchFamily="49" charset="0"/>
                </a:rPr>
                <a:t>classification_report</a:t>
              </a:r>
              <a:r>
                <a:rPr lang="en-IN" sz="1600" dirty="0">
                  <a:solidFill>
                    <a:schemeClr val="tx1">
                      <a:lumMod val="75000"/>
                      <a:lumOff val="25000"/>
                    </a:schemeClr>
                  </a:solidFill>
                  <a:latin typeface="Consolas" panose="020B0609020204030204" pitchFamily="49" charset="0"/>
                </a:rPr>
                <a:t>() </a:t>
              </a:r>
              <a:r>
                <a:rPr lang="en-IN" sz="1600" dirty="0">
                  <a:solidFill>
                    <a:schemeClr val="tx1">
                      <a:lumMod val="75000"/>
                      <a:lumOff val="25000"/>
                    </a:schemeClr>
                  </a:solidFill>
                </a:rPr>
                <a:t>gives all these measures</a:t>
              </a:r>
              <a:endParaRPr lang="en-IN" sz="1600" dirty="0">
                <a:solidFill>
                  <a:schemeClr val="tx1">
                    <a:lumMod val="75000"/>
                    <a:lumOff val="25000"/>
                  </a:schemeClr>
                </a:solidFill>
                <a:latin typeface="Consolas" panose="020B0609020204030204" pitchFamily="49" charset="0"/>
              </a:endParaRPr>
            </a:p>
          </p:txBody>
        </p:sp>
        <p:sp>
          <p:nvSpPr>
            <p:cNvPr id="26" name="Freeform 25"/>
            <p:cNvSpPr/>
            <p:nvPr/>
          </p:nvSpPr>
          <p:spPr>
            <a:xfrm>
              <a:off x="609600" y="3775730"/>
              <a:ext cx="2339224" cy="95855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11883694"/>
                <a:satOff val="-60520"/>
                <a:lumOff val="11175"/>
                <a:alphaOff val="0"/>
              </a:schemeClr>
            </a:fillRef>
            <a:effectRef idx="0">
              <a:schemeClr val="accent5">
                <a:hueOff val="11883694"/>
                <a:satOff val="-60520"/>
                <a:lumOff val="1117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Performance Measures</a:t>
              </a:r>
            </a:p>
          </p:txBody>
        </p:sp>
      </p:grpSp>
      <p:sp>
        <p:nvSpPr>
          <p:cNvPr id="4" name="TextBox 3">
            <a:extLst>
              <a:ext uri="{FF2B5EF4-FFF2-40B4-BE49-F238E27FC236}">
                <a16:creationId xmlns:a16="http://schemas.microsoft.com/office/drawing/2014/main" id="{51760E5C-7E9A-4B11-9FBE-39CDAEF8AE82}"/>
              </a:ext>
            </a:extLst>
          </p:cNvPr>
          <p:cNvSpPr txBox="1"/>
          <p:nvPr/>
        </p:nvSpPr>
        <p:spPr>
          <a:xfrm>
            <a:off x="2287232" y="1283513"/>
            <a:ext cx="6019800" cy="338554"/>
          </a:xfrm>
          <a:prstGeom prst="rect">
            <a:avLst/>
          </a:prstGeom>
          <a:noFill/>
        </p:spPr>
        <p:txBody>
          <a:bodyPr wrap="square" rtlCol="0">
            <a:spAutoFit/>
          </a:bodyPr>
          <a:lstStyle/>
          <a:p>
            <a:r>
              <a:rPr lang="en-IN" sz="1600" dirty="0">
                <a:solidFill>
                  <a:schemeClr val="tx1">
                    <a:lumMod val="75000"/>
                    <a:lumOff val="25000"/>
                  </a:schemeClr>
                </a:solidFill>
              </a:rPr>
              <a:t>In this session, we learnt about </a:t>
            </a:r>
            <a:r>
              <a:rPr lang="en-IN" sz="1600" b="1" dirty="0">
                <a:solidFill>
                  <a:schemeClr val="tx1">
                    <a:lumMod val="75000"/>
                    <a:lumOff val="25000"/>
                  </a:schemeClr>
                </a:solidFill>
              </a:rPr>
              <a:t>Model Validation :</a:t>
            </a:r>
          </a:p>
        </p:txBody>
      </p:sp>
    </p:spTree>
    <p:extLst>
      <p:ext uri="{BB962C8B-B14F-4D97-AF65-F5344CB8AC3E}">
        <p14:creationId xmlns:p14="http://schemas.microsoft.com/office/powerpoint/2010/main" val="334977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5114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C0A5AE1-0DF9-4CD0-8A39-710D1209FBBC}"/>
              </a:ext>
            </a:extLst>
          </p:cNvPr>
          <p:cNvSpPr txBox="1"/>
          <p:nvPr/>
        </p:nvSpPr>
        <p:spPr>
          <a:xfrm rot="16200000">
            <a:off x="1758741" y="2935534"/>
            <a:ext cx="1562778" cy="338554"/>
          </a:xfrm>
          <a:prstGeom prst="rect">
            <a:avLst/>
          </a:prstGeom>
          <a:noFill/>
        </p:spPr>
        <p:txBody>
          <a:bodyPr wrap="square" rtlCol="0">
            <a:spAutoFit/>
          </a:bodyPr>
          <a:lstStyle/>
          <a:p>
            <a:pPr algn="ctr"/>
            <a:r>
              <a:rPr lang="en-US" sz="1600" dirty="0">
                <a:solidFill>
                  <a:prstClr val="black"/>
                </a:solidFill>
                <a:latin typeface="Eras Demi ITC" pitchFamily="34" charset="0"/>
              </a:rPr>
              <a:t>Observations</a:t>
            </a:r>
          </a:p>
        </p:txBody>
      </p:sp>
      <p:sp>
        <p:nvSpPr>
          <p:cNvPr id="13" name="Left Brace 12">
            <a:extLst>
              <a:ext uri="{FF2B5EF4-FFF2-40B4-BE49-F238E27FC236}">
                <a16:creationId xmlns:a16="http://schemas.microsoft.com/office/drawing/2014/main" id="{C15E66B4-5F76-4D79-8A4E-34BDC426D774}"/>
              </a:ext>
            </a:extLst>
          </p:cNvPr>
          <p:cNvSpPr/>
          <p:nvPr/>
        </p:nvSpPr>
        <p:spPr>
          <a:xfrm>
            <a:off x="2704812" y="2288966"/>
            <a:ext cx="343188" cy="16734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err="1">
                <a:latin typeface="+mj-lt"/>
              </a:rPr>
              <a:t>Recap:Data</a:t>
            </a:r>
            <a:r>
              <a:rPr lang="en-IN" b="1" dirty="0">
                <a:latin typeface="+mj-lt"/>
              </a:rPr>
              <a:t>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2" name="Picture 1">
            <a:extLst>
              <a:ext uri="{FF2B5EF4-FFF2-40B4-BE49-F238E27FC236}">
                <a16:creationId xmlns:a16="http://schemas.microsoft.com/office/drawing/2014/main" id="{0F1D270A-243B-48B8-B441-D6F7FB4DB533}"/>
              </a:ext>
            </a:extLst>
          </p:cNvPr>
          <p:cNvPicPr>
            <a:picLocks noChangeAspect="1"/>
          </p:cNvPicPr>
          <p:nvPr/>
        </p:nvPicPr>
        <p:blipFill>
          <a:blip r:embed="rId7"/>
          <a:stretch>
            <a:fillRect/>
          </a:stretch>
        </p:blipFill>
        <p:spPr>
          <a:xfrm>
            <a:off x="3124200" y="1676400"/>
            <a:ext cx="5943600" cy="3657600"/>
          </a:xfrm>
          <a:prstGeom prst="rect">
            <a:avLst/>
          </a:prstGeom>
        </p:spPr>
      </p:pic>
      <p:graphicFrame>
        <p:nvGraphicFramePr>
          <p:cNvPr id="5" name="Table 4">
            <a:extLst>
              <a:ext uri="{FF2B5EF4-FFF2-40B4-BE49-F238E27FC236}">
                <a16:creationId xmlns:a16="http://schemas.microsoft.com/office/drawing/2014/main" id="{088BC0FF-030A-46C6-BC8A-92B90CC74BC9}"/>
              </a:ext>
            </a:extLst>
          </p:cNvPr>
          <p:cNvGraphicFramePr>
            <a:graphicFrameLocks noGrp="1"/>
          </p:cNvGraphicFramePr>
          <p:nvPr>
            <p:extLst/>
          </p:nvPr>
        </p:nvGraphicFramePr>
        <p:xfrm>
          <a:off x="2362201" y="2133600"/>
          <a:ext cx="7543801" cy="3970020"/>
        </p:xfrm>
        <a:graphic>
          <a:graphicData uri="http://schemas.openxmlformats.org/drawingml/2006/table">
            <a:tbl>
              <a:tblPr/>
              <a:tblGrid>
                <a:gridCol w="1099736">
                  <a:extLst>
                    <a:ext uri="{9D8B030D-6E8A-4147-A177-3AD203B41FA5}">
                      <a16:colId xmlns:a16="http://schemas.microsoft.com/office/drawing/2014/main" val="3024987749"/>
                    </a:ext>
                  </a:extLst>
                </a:gridCol>
                <a:gridCol w="2025829">
                  <a:extLst>
                    <a:ext uri="{9D8B030D-6E8A-4147-A177-3AD203B41FA5}">
                      <a16:colId xmlns:a16="http://schemas.microsoft.com/office/drawing/2014/main" val="1984764944"/>
                    </a:ext>
                  </a:extLst>
                </a:gridCol>
                <a:gridCol w="1061148">
                  <a:extLst>
                    <a:ext uri="{9D8B030D-6E8A-4147-A177-3AD203B41FA5}">
                      <a16:colId xmlns:a16="http://schemas.microsoft.com/office/drawing/2014/main" val="1807831983"/>
                    </a:ext>
                  </a:extLst>
                </a:gridCol>
                <a:gridCol w="1756888">
                  <a:extLst>
                    <a:ext uri="{9D8B030D-6E8A-4147-A177-3AD203B41FA5}">
                      <a16:colId xmlns:a16="http://schemas.microsoft.com/office/drawing/2014/main" val="1143604494"/>
                    </a:ext>
                  </a:extLst>
                </a:gridCol>
                <a:gridCol w="1600200">
                  <a:extLst>
                    <a:ext uri="{9D8B030D-6E8A-4147-A177-3AD203B41FA5}">
                      <a16:colId xmlns:a16="http://schemas.microsoft.com/office/drawing/2014/main" val="4058383001"/>
                    </a:ext>
                  </a:extLst>
                </a:gridCol>
              </a:tblGrid>
              <a:tr h="225748">
                <a:tc>
                  <a:txBody>
                    <a:bodyPr/>
                    <a:lstStyle/>
                    <a:p>
                      <a:pPr algn="ctr" fontAlgn="ctr"/>
                      <a:r>
                        <a:rPr lang="en-IN" sz="1600" b="1" i="0" u="none" strike="noStrike" dirty="0">
                          <a:solidFill>
                            <a:srgbClr val="FFFFFF"/>
                          </a:solidFill>
                          <a:effectLst/>
                          <a:latin typeface="+mj-lt"/>
                        </a:rPr>
                        <a:t>Column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Type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Measurement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Possible Values</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030707698"/>
                  </a:ext>
                </a:extLst>
              </a:tr>
              <a:tr h="225748">
                <a:tc>
                  <a:txBody>
                    <a:bodyPr/>
                    <a:lstStyle/>
                    <a:p>
                      <a:pPr algn="ctr" fontAlgn="ctr"/>
                      <a:r>
                        <a:rPr lang="en-IN" sz="1600" b="0" i="0" u="none" strike="noStrike" dirty="0">
                          <a:solidFill>
                            <a:schemeClr val="tx1">
                              <a:lumMod val="75000"/>
                              <a:lumOff val="25000"/>
                            </a:schemeClr>
                          </a:solidFill>
                          <a:effectLst/>
                          <a:latin typeface="+mn-lt"/>
                        </a:rPr>
                        <a:t>SN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Serial Number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numeric</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714886023"/>
                  </a:ext>
                </a:extLst>
              </a:tr>
              <a:tr h="444656">
                <a:tc>
                  <a:txBody>
                    <a:bodyPr/>
                    <a:lstStyle/>
                    <a:p>
                      <a:pPr algn="ctr" fontAlgn="ctr"/>
                      <a:r>
                        <a:rPr lang="en-IN" sz="1600" b="0" i="0" u="none" strike="noStrike" dirty="0">
                          <a:solidFill>
                            <a:schemeClr val="tx1">
                              <a:lumMod val="75000"/>
                              <a:lumOff val="25000"/>
                            </a:schemeClr>
                          </a:solidFill>
                          <a:effectLst/>
                          <a:latin typeface="+mn-lt"/>
                        </a:rPr>
                        <a:t>AGE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Age Groups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Categorical</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1(&lt;28 years), 2(28-40 years), 3(&gt;40 years)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3</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911699614"/>
                  </a:ext>
                </a:extLst>
              </a:tr>
              <a:tr h="663563">
                <a:tc>
                  <a:txBody>
                    <a:bodyPr/>
                    <a:lstStyle/>
                    <a:p>
                      <a:pPr algn="ctr" fontAlgn="ctr"/>
                      <a:r>
                        <a:rPr lang="en-IN" sz="1600" b="0" i="0" u="none" strike="noStrike" dirty="0">
                          <a:solidFill>
                            <a:schemeClr val="tx1">
                              <a:lumMod val="75000"/>
                              <a:lumOff val="25000"/>
                            </a:schemeClr>
                          </a:solidFill>
                          <a:effectLst/>
                          <a:latin typeface="+mn-lt"/>
                        </a:rPr>
                        <a:t>EMPLOY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Number of years customer working at current employer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6206683"/>
                  </a:ext>
                </a:extLst>
              </a:tr>
              <a:tr h="663563">
                <a:tc>
                  <a:txBody>
                    <a:bodyPr/>
                    <a:lstStyle/>
                    <a:p>
                      <a:pPr algn="ctr" fontAlgn="ctr"/>
                      <a:r>
                        <a:rPr lang="en-IN" sz="1600" b="0" i="0" u="none" strike="noStrike" dirty="0">
                          <a:solidFill>
                            <a:schemeClr val="tx1">
                              <a:lumMod val="75000"/>
                              <a:lumOff val="25000"/>
                            </a:schemeClr>
                          </a:solidFill>
                          <a:effectLst/>
                          <a:latin typeface="+mn-lt"/>
                        </a:rPr>
                        <a:t>ADDRESS</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Number of years customer staying at current address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63779145"/>
                  </a:ext>
                </a:extLst>
              </a:tr>
              <a:tr h="225748">
                <a:tc>
                  <a:txBody>
                    <a:bodyPr/>
                    <a:lstStyle/>
                    <a:p>
                      <a:pPr algn="ctr" fontAlgn="ctr"/>
                      <a:r>
                        <a:rPr lang="en-IN" sz="1600" b="0" i="0" u="none" strike="noStrike" dirty="0">
                          <a:solidFill>
                            <a:schemeClr val="tx1">
                              <a:lumMod val="75000"/>
                              <a:lumOff val="25000"/>
                            </a:schemeClr>
                          </a:solidFill>
                          <a:effectLst/>
                          <a:latin typeface="+mn-lt"/>
                        </a:rPr>
                        <a:t>DEBTINC</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Debt to Income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002402475"/>
                  </a:ext>
                </a:extLst>
              </a:tr>
              <a:tr h="225748">
                <a:tc>
                  <a:txBody>
                    <a:bodyPr/>
                    <a:lstStyle/>
                    <a:p>
                      <a:pPr algn="ctr" fontAlgn="ctr"/>
                      <a:r>
                        <a:rPr lang="en-IN" sz="1600" b="0" i="0" u="none" strike="noStrike" dirty="0">
                          <a:solidFill>
                            <a:schemeClr val="tx1">
                              <a:lumMod val="75000"/>
                              <a:lumOff val="25000"/>
                            </a:schemeClr>
                          </a:solidFill>
                          <a:effectLst/>
                          <a:latin typeface="+mn-lt"/>
                        </a:rPr>
                        <a:t>CREDDEBT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Credit to Debit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873529448"/>
                  </a:ext>
                </a:extLst>
              </a:tr>
              <a:tr h="225748">
                <a:tc>
                  <a:txBody>
                    <a:bodyPr/>
                    <a:lstStyle/>
                    <a:p>
                      <a:pPr algn="ctr" fontAlgn="ctr"/>
                      <a:r>
                        <a:rPr lang="en-IN" sz="1600" b="0" i="0" u="none" strike="noStrike" dirty="0">
                          <a:solidFill>
                            <a:schemeClr val="tx1">
                              <a:lumMod val="75000"/>
                              <a:lumOff val="25000"/>
                            </a:schemeClr>
                          </a:solidFill>
                          <a:effectLst/>
                          <a:latin typeface="+mn-lt"/>
                        </a:rPr>
                        <a:t>OTHDEBT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Other Debt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141984447"/>
                  </a:ext>
                </a:extLst>
              </a:tr>
              <a:tr h="444656">
                <a:tc>
                  <a:txBody>
                    <a:bodyPr/>
                    <a:lstStyle/>
                    <a:p>
                      <a:pPr algn="ctr" fontAlgn="ctr"/>
                      <a:r>
                        <a:rPr lang="en-IN" sz="1600" b="0" i="0" u="none" strike="noStrike" dirty="0">
                          <a:solidFill>
                            <a:schemeClr val="tx1">
                              <a:lumMod val="75000"/>
                              <a:lumOff val="25000"/>
                            </a:schemeClr>
                          </a:solidFill>
                          <a:effectLst/>
                          <a:latin typeface="+mn-lt"/>
                        </a:rPr>
                        <a:t>DEFAULTER</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Whether customer defaulted on loan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Binary</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chemeClr val="tx1">
                              <a:lumMod val="75000"/>
                              <a:lumOff val="25000"/>
                            </a:schemeClr>
                          </a:solidFill>
                          <a:effectLst/>
                          <a:latin typeface="+mn-lt"/>
                          <a:ea typeface="+mn-ea"/>
                          <a:cs typeface="+mn-cs"/>
                        </a:rPr>
                        <a:t>1(Defaulter), 0(Non-Defaulter)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chemeClr val="tx1">
                              <a:lumMod val="75000"/>
                              <a:lumOff val="25000"/>
                            </a:schemeClr>
                          </a:solidFill>
                          <a:effectLst/>
                          <a:latin typeface="+mn-lt"/>
                        </a:rPr>
                        <a:t>2</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98168498"/>
                  </a:ext>
                </a:extLst>
              </a:tr>
            </a:tbl>
          </a:graphicData>
        </a:graphic>
      </p:graphicFrame>
      <p:sp>
        <p:nvSpPr>
          <p:cNvPr id="14" name="TextBox 13">
            <a:extLst>
              <a:ext uri="{FF2B5EF4-FFF2-40B4-BE49-F238E27FC236}">
                <a16:creationId xmlns:a16="http://schemas.microsoft.com/office/drawing/2014/main" id="{9C2A6953-D0F6-4C39-BC64-56BF421FE03B}"/>
              </a:ext>
            </a:extLst>
          </p:cNvPr>
          <p:cNvSpPr txBox="1"/>
          <p:nvPr/>
        </p:nvSpPr>
        <p:spPr>
          <a:xfrm>
            <a:off x="6359340"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Dependent Variable</a:t>
            </a:r>
          </a:p>
        </p:txBody>
      </p:sp>
      <p:sp>
        <p:nvSpPr>
          <p:cNvPr id="15" name="TextBox 14">
            <a:extLst>
              <a:ext uri="{FF2B5EF4-FFF2-40B4-BE49-F238E27FC236}">
                <a16:creationId xmlns:a16="http://schemas.microsoft.com/office/drawing/2014/main" id="{CB2A4430-E3A3-460A-A7D0-4E027DADBA43}"/>
              </a:ext>
            </a:extLst>
          </p:cNvPr>
          <p:cNvSpPr txBox="1"/>
          <p:nvPr/>
        </p:nvSpPr>
        <p:spPr>
          <a:xfrm>
            <a:off x="3200401"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Independent Variables</a:t>
            </a:r>
          </a:p>
        </p:txBody>
      </p:sp>
      <p:sp>
        <p:nvSpPr>
          <p:cNvPr id="21" name="Left Brace 20">
            <a:extLst>
              <a:ext uri="{FF2B5EF4-FFF2-40B4-BE49-F238E27FC236}">
                <a16:creationId xmlns:a16="http://schemas.microsoft.com/office/drawing/2014/main" id="{5B55DBE2-0691-41CF-A37D-17435E7CC49C}"/>
              </a:ext>
            </a:extLst>
          </p:cNvPr>
          <p:cNvSpPr/>
          <p:nvPr/>
        </p:nvSpPr>
        <p:spPr>
          <a:xfrm rot="5400000">
            <a:off x="5924406" y="-590405"/>
            <a:ext cx="343188" cy="426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2" name="Left Brace 21">
            <a:extLst>
              <a:ext uri="{FF2B5EF4-FFF2-40B4-BE49-F238E27FC236}">
                <a16:creationId xmlns:a16="http://schemas.microsoft.com/office/drawing/2014/main" id="{AC78E5D1-3B33-4D50-A48D-6C4B0A8C1808}"/>
              </a:ext>
            </a:extLst>
          </p:cNvPr>
          <p:cNvSpPr/>
          <p:nvPr/>
        </p:nvSpPr>
        <p:spPr>
          <a:xfrm rot="5400000">
            <a:off x="8630989" y="1049377"/>
            <a:ext cx="343188" cy="9876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2943411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Binary Logistic Regression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extLst/>
          </p:nvPr>
        </p:nvGraphicFramePr>
        <p:xfrm>
          <a:off x="2057401" y="1784766"/>
          <a:ext cx="7498443" cy="106680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import pandas as pd</a:t>
                      </a:r>
                    </a:p>
                    <a:p>
                      <a:r>
                        <a:rPr lang="en-US" sz="1600" b="0" dirty="0">
                          <a:solidFill>
                            <a:schemeClr val="accent1"/>
                          </a:solidFill>
                          <a:latin typeface="Consolas" panose="020B0609020204030204" pitchFamily="49" charset="0"/>
                        </a:rPr>
                        <a:t>bankloan=</a:t>
                      </a:r>
                      <a:r>
                        <a:rPr lang="en-US" sz="1600" b="1" dirty="0">
                          <a:solidFill>
                            <a:schemeClr val="accent1"/>
                          </a:solidFill>
                          <a:latin typeface="Consolas" panose="020B0609020204030204" pitchFamily="49" charset="0"/>
                        </a:rPr>
                        <a:t>pd.read_csv</a:t>
                      </a:r>
                      <a:r>
                        <a:rPr lang="en-US" sz="1600" b="0" dirty="0">
                          <a:solidFill>
                            <a:schemeClr val="accent1"/>
                          </a:solidFill>
                          <a:latin typeface="Consolas" panose="020B0609020204030204" pitchFamily="49" charset="0"/>
                        </a:rPr>
                        <a:t>('BANK LOAN.csv')</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bankloan</a:t>
                      </a:r>
                      <a:r>
                        <a:rPr lang="en-US" sz="1600" b="1" dirty="0">
                          <a:solidFill>
                            <a:schemeClr val="accent1"/>
                          </a:solidFill>
                          <a:latin typeface="Consolas" panose="020B0609020204030204" pitchFamily="49" charset="0"/>
                        </a:rPr>
                        <a:t>.info()</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371600"/>
            <a:ext cx="8153400" cy="338554"/>
          </a:xfrm>
          <a:prstGeom prst="rect">
            <a:avLst/>
          </a:prstGeom>
          <a:noFill/>
        </p:spPr>
        <p:txBody>
          <a:bodyPr wrap="square" rtlCol="0">
            <a:spAutoFit/>
          </a:bodyPr>
          <a:lstStyle/>
          <a:p>
            <a:r>
              <a:rPr lang="en-US" sz="1600" dirty="0">
                <a:latin typeface="Consolas" panose="020B0609020204030204" pitchFamily="49" charset="0"/>
              </a:rPr>
              <a:t># Import data and check data structure before running model</a:t>
            </a:r>
            <a:endParaRPr lang="en-IN" sz="1600" dirty="0">
              <a:latin typeface="Consolas" panose="020B0609020204030204" pitchFamily="49" charset="0"/>
            </a:endParaRPr>
          </a:p>
        </p:txBody>
      </p:sp>
      <p:sp>
        <p:nvSpPr>
          <p:cNvPr id="17" name="TextBox 16">
            <a:extLst>
              <a:ext uri="{FF2B5EF4-FFF2-40B4-BE49-F238E27FC236}">
                <a16:creationId xmlns:a16="http://schemas.microsoft.com/office/drawing/2014/main" id="{6CEB5F56-68BA-4F7E-AE38-4694B34D01BF}"/>
              </a:ext>
            </a:extLst>
          </p:cNvPr>
          <p:cNvSpPr txBox="1"/>
          <p:nvPr/>
        </p:nvSpPr>
        <p:spPr>
          <a:xfrm>
            <a:off x="2057400" y="2895600"/>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pic>
        <p:nvPicPr>
          <p:cNvPr id="2" name="Picture 1">
            <a:extLst>
              <a:ext uri="{FF2B5EF4-FFF2-40B4-BE49-F238E27FC236}">
                <a16:creationId xmlns:a16="http://schemas.microsoft.com/office/drawing/2014/main" id="{8E1C73B7-694B-495D-9260-0567CC7FE69D}"/>
              </a:ext>
            </a:extLst>
          </p:cNvPr>
          <p:cNvPicPr>
            <a:picLocks noChangeAspect="1"/>
          </p:cNvPicPr>
          <p:nvPr/>
        </p:nvPicPr>
        <p:blipFill>
          <a:blip r:embed="rId7"/>
          <a:stretch>
            <a:fillRect/>
          </a:stretch>
        </p:blipFill>
        <p:spPr>
          <a:xfrm>
            <a:off x="2169063" y="3310354"/>
            <a:ext cx="3257550" cy="2533650"/>
          </a:xfrm>
          <a:prstGeom prst="rect">
            <a:avLst/>
          </a:prstGeom>
          <a:ln>
            <a:solidFill>
              <a:schemeClr val="accent1"/>
            </a:solidFill>
          </a:ln>
        </p:spPr>
      </p:pic>
    </p:spTree>
    <p:extLst>
      <p:ext uri="{BB962C8B-B14F-4D97-AF65-F5344CB8AC3E}">
        <p14:creationId xmlns:p14="http://schemas.microsoft.com/office/powerpoint/2010/main" val="3484019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Binary Logistic Regression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5" name="TextBox 14">
            <a:extLst>
              <a:ext uri="{FF2B5EF4-FFF2-40B4-BE49-F238E27FC236}">
                <a16:creationId xmlns:a16="http://schemas.microsoft.com/office/drawing/2014/main" id="{7B5A132E-5780-4190-8668-94E0CA306B24}"/>
              </a:ext>
            </a:extLst>
          </p:cNvPr>
          <p:cNvSpPr txBox="1"/>
          <p:nvPr/>
        </p:nvSpPr>
        <p:spPr>
          <a:xfrm>
            <a:off x="2057400" y="1642646"/>
            <a:ext cx="8153400" cy="338554"/>
          </a:xfrm>
          <a:prstGeom prst="rect">
            <a:avLst/>
          </a:prstGeom>
          <a:noFill/>
        </p:spPr>
        <p:txBody>
          <a:bodyPr wrap="square" rtlCol="0">
            <a:spAutoFit/>
          </a:bodyPr>
          <a:lstStyle/>
          <a:p>
            <a:r>
              <a:rPr lang="en-US" sz="1600" dirty="0">
                <a:latin typeface="Consolas" panose="020B0609020204030204" pitchFamily="49" charset="0"/>
              </a:rPr>
              <a:t># Change ‘AGE’ variable into categorical</a:t>
            </a:r>
            <a:endParaRPr lang="en-IN" sz="1600" dirty="0">
              <a:latin typeface="Consolas" panose="020B0609020204030204" pitchFamily="49" charset="0"/>
            </a:endParaRPr>
          </a:p>
        </p:txBody>
      </p:sp>
      <p:graphicFrame>
        <p:nvGraphicFramePr>
          <p:cNvPr id="19" name="Table 18">
            <a:extLst>
              <a:ext uri="{FF2B5EF4-FFF2-40B4-BE49-F238E27FC236}">
                <a16:creationId xmlns:a16="http://schemas.microsoft.com/office/drawing/2014/main" id="{494AA89E-5A84-4B3A-BC66-E6E52979B810}"/>
              </a:ext>
            </a:extLst>
          </p:cNvPr>
          <p:cNvGraphicFramePr>
            <a:graphicFrameLocks noGrp="1"/>
          </p:cNvGraphicFramePr>
          <p:nvPr>
            <p:extLst/>
          </p:nvPr>
        </p:nvGraphicFramePr>
        <p:xfrm>
          <a:off x="2118180" y="2011500"/>
          <a:ext cx="7787821" cy="822960"/>
        </p:xfrm>
        <a:graphic>
          <a:graphicData uri="http://schemas.openxmlformats.org/drawingml/2006/table">
            <a:tbl>
              <a:tblPr bandRow="1">
                <a:tableStyleId>{9D7B26C5-4107-4FEC-AEDC-1716B250A1EF}</a:tableStyleId>
              </a:tblPr>
              <a:tblGrid>
                <a:gridCol w="7787821">
                  <a:extLst>
                    <a:ext uri="{9D8B030D-6E8A-4147-A177-3AD203B41FA5}">
                      <a16:colId xmlns:a16="http://schemas.microsoft.com/office/drawing/2014/main" val="20000"/>
                    </a:ext>
                  </a:extLst>
                </a:gridCol>
              </a:tblGrid>
              <a:tr h="350135">
                <a:tc>
                  <a:txBody>
                    <a:bodyPr/>
                    <a:lstStyle/>
                    <a:p>
                      <a:r>
                        <a:rPr lang="en-IN" sz="1600" b="0" dirty="0">
                          <a:solidFill>
                            <a:schemeClr val="accent1"/>
                          </a:solidFill>
                          <a:latin typeface="Consolas" panose="020B0609020204030204" pitchFamily="49" charset="0"/>
                        </a:rPr>
                        <a:t>bankloan['AGE']=bankloan['AGE']</a:t>
                      </a:r>
                      <a:r>
                        <a:rPr lang="en-IN" sz="1600" b="1" dirty="0">
                          <a:solidFill>
                            <a:schemeClr val="accent1"/>
                          </a:solidFill>
                          <a:latin typeface="Consolas" panose="020B0609020204030204" pitchFamily="49" charset="0"/>
                        </a:rPr>
                        <a:t>.astype('category')</a:t>
                      </a:r>
                    </a:p>
                    <a:p>
                      <a:endParaRPr lang="en-IN" sz="1600" b="0" dirty="0">
                        <a:solidFill>
                          <a:schemeClr val="accent1"/>
                        </a:solidFill>
                        <a:latin typeface="Consolas" panose="020B0609020204030204" pitchFamily="49" charset="0"/>
                      </a:endParaRPr>
                    </a:p>
                    <a:p>
                      <a:r>
                        <a:rPr lang="en-IN" sz="1600" b="0" dirty="0">
                          <a:solidFill>
                            <a:schemeClr val="accent1"/>
                          </a:solidFill>
                          <a:latin typeface="Consolas" panose="020B0609020204030204" pitchFamily="49" charset="0"/>
                        </a:rPr>
                        <a:t>bankloan</a:t>
                      </a:r>
                      <a:r>
                        <a:rPr lang="en-IN" sz="1600" b="1" dirty="0">
                          <a:solidFill>
                            <a:schemeClr val="accent1"/>
                          </a:solidFill>
                          <a:latin typeface="Consolas" panose="020B0609020204030204" pitchFamily="49" charset="0"/>
                        </a:rPr>
                        <a:t>.info()</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20" name="TextBox 19">
            <a:extLst>
              <a:ext uri="{FF2B5EF4-FFF2-40B4-BE49-F238E27FC236}">
                <a16:creationId xmlns:a16="http://schemas.microsoft.com/office/drawing/2014/main" id="{73D41F5B-534C-4B4F-9CAC-D4026C35C40A}"/>
              </a:ext>
            </a:extLst>
          </p:cNvPr>
          <p:cNvSpPr txBox="1"/>
          <p:nvPr/>
        </p:nvSpPr>
        <p:spPr>
          <a:xfrm>
            <a:off x="2057400" y="3014246"/>
            <a:ext cx="16002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pic>
        <p:nvPicPr>
          <p:cNvPr id="2" name="Picture 1">
            <a:extLst>
              <a:ext uri="{FF2B5EF4-FFF2-40B4-BE49-F238E27FC236}">
                <a16:creationId xmlns:a16="http://schemas.microsoft.com/office/drawing/2014/main" id="{04048499-1BD5-4372-8D99-7D551DBC02F3}"/>
              </a:ext>
            </a:extLst>
          </p:cNvPr>
          <p:cNvPicPr>
            <a:picLocks noChangeAspect="1"/>
          </p:cNvPicPr>
          <p:nvPr/>
        </p:nvPicPr>
        <p:blipFill rotWithShape="1">
          <a:blip r:embed="rId7"/>
          <a:srcRect l="1185" r="1"/>
          <a:stretch/>
        </p:blipFill>
        <p:spPr>
          <a:xfrm>
            <a:off x="2118180" y="3400426"/>
            <a:ext cx="3879765" cy="2745297"/>
          </a:xfrm>
          <a:prstGeom prst="rect">
            <a:avLst/>
          </a:prstGeom>
          <a:ln>
            <a:solidFill>
              <a:schemeClr val="accent1"/>
            </a:solidFill>
          </a:ln>
        </p:spPr>
      </p:pic>
      <p:sp>
        <p:nvSpPr>
          <p:cNvPr id="25" name="Rectangle 24">
            <a:extLst>
              <a:ext uri="{FF2B5EF4-FFF2-40B4-BE49-F238E27FC236}">
                <a16:creationId xmlns:a16="http://schemas.microsoft.com/office/drawing/2014/main" id="{45928E95-D0F8-4B60-8BB5-579D657B6855}"/>
              </a:ext>
            </a:extLst>
          </p:cNvPr>
          <p:cNvSpPr/>
          <p:nvPr/>
        </p:nvSpPr>
        <p:spPr>
          <a:xfrm>
            <a:off x="8464596" y="1981200"/>
            <a:ext cx="1974805" cy="2000548"/>
          </a:xfrm>
          <a:prstGeom prst="rect">
            <a:avLst/>
          </a:prstGeom>
          <a:solidFill>
            <a:schemeClr val="bg1"/>
          </a:solidFill>
          <a:ln w="3175">
            <a:solidFill>
              <a:schemeClr val="accent3"/>
            </a:solidFill>
          </a:ln>
        </p:spPr>
        <p:txBody>
          <a:bodyPr wrap="square">
            <a:spAutoFit/>
          </a:bodyPr>
          <a:lstStyle/>
          <a:p>
            <a:pPr>
              <a:buSzPct val="60000"/>
            </a:pPr>
            <a:r>
              <a:rPr lang="en-US" sz="2000" dirty="0">
                <a:solidFill>
                  <a:schemeClr val="tx1">
                    <a:lumMod val="75000"/>
                    <a:lumOff val="25000"/>
                  </a:schemeClr>
                </a:solidFill>
                <a:latin typeface="Vijaya" panose="02020604020202020204" pitchFamily="18" charset="0"/>
                <a:cs typeface="Vijaya" panose="02020604020202020204" pitchFamily="18" charset="0"/>
              </a:rPr>
              <a:t>Age is an integer and need to convert into type “category” for modeling purpose</a:t>
            </a:r>
            <a:r>
              <a:rPr lang="en-US" dirty="0">
                <a:solidFill>
                  <a:schemeClr val="tx1">
                    <a:lumMod val="75000"/>
                    <a:lumOff val="25000"/>
                  </a:schemeClr>
                </a:solidFill>
                <a:latin typeface="Vijaya" panose="02020604020202020204" pitchFamily="18" charset="0"/>
                <a:cs typeface="Vijaya" panose="02020604020202020204" pitchFamily="18" charset="0"/>
              </a:rPr>
              <a:t>.</a:t>
            </a:r>
          </a:p>
        </p:txBody>
      </p:sp>
      <p:cxnSp>
        <p:nvCxnSpPr>
          <p:cNvPr id="26" name="Straight Arrow Connector 25">
            <a:extLst>
              <a:ext uri="{FF2B5EF4-FFF2-40B4-BE49-F238E27FC236}">
                <a16:creationId xmlns:a16="http://schemas.microsoft.com/office/drawing/2014/main" id="{38E8FC5C-6954-4469-8C81-6D1A90B77984}"/>
              </a:ext>
            </a:extLst>
          </p:cNvPr>
          <p:cNvCxnSpPr>
            <a:cxnSpLocks/>
          </p:cNvCxnSpPr>
          <p:nvPr/>
        </p:nvCxnSpPr>
        <p:spPr>
          <a:xfrm flipH="1">
            <a:off x="7848601" y="2209800"/>
            <a:ext cx="615755" cy="0"/>
          </a:xfrm>
          <a:prstGeom prst="straightConnector1">
            <a:avLst/>
          </a:prstGeom>
          <a:noFill/>
          <a:ln w="3175" cap="flat" cmpd="sng" algn="ctr">
            <a:solidFill>
              <a:srgbClr val="C32D2E"/>
            </a:solidFill>
            <a:prstDash val="solid"/>
            <a:headEnd type="none" w="med" len="med"/>
            <a:tailEnd type="triangle" w="med" len="med"/>
          </a:ln>
          <a:effectLst/>
        </p:spPr>
      </p:cxnSp>
    </p:spTree>
    <p:extLst>
      <p:ext uri="{BB962C8B-B14F-4D97-AF65-F5344CB8AC3E}">
        <p14:creationId xmlns:p14="http://schemas.microsoft.com/office/powerpoint/2010/main" val="328799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Binary Logistic Regression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4" name="Table 13">
            <a:extLst>
              <a:ext uri="{FF2B5EF4-FFF2-40B4-BE49-F238E27FC236}">
                <a16:creationId xmlns:a16="http://schemas.microsoft.com/office/drawing/2014/main" id="{EF128883-DC46-492B-B771-6453256C7F70}"/>
              </a:ext>
            </a:extLst>
          </p:cNvPr>
          <p:cNvGraphicFramePr>
            <a:graphicFrameLocks noGrp="1"/>
          </p:cNvGraphicFramePr>
          <p:nvPr>
            <p:extLst/>
          </p:nvPr>
        </p:nvGraphicFramePr>
        <p:xfrm>
          <a:off x="2102758" y="1524000"/>
          <a:ext cx="7955643" cy="1066800"/>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import </a:t>
                      </a:r>
                      <a:r>
                        <a:rPr lang="en-US" sz="1600" b="1" dirty="0" err="1">
                          <a:solidFill>
                            <a:schemeClr val="accent1"/>
                          </a:solidFill>
                          <a:latin typeface="Consolas" panose="020B0609020204030204" pitchFamily="49" charset="0"/>
                        </a:rPr>
                        <a:t>statsmodels.formula.api</a:t>
                      </a:r>
                      <a:r>
                        <a:rPr lang="en-US" sz="1600" b="1" dirty="0">
                          <a:solidFill>
                            <a:schemeClr val="accent1"/>
                          </a:solidFill>
                          <a:latin typeface="Consolas" panose="020B0609020204030204" pitchFamily="49" charset="0"/>
                        </a:rPr>
                        <a:t> as </a:t>
                      </a:r>
                      <a:r>
                        <a:rPr lang="en-US" sz="1600" b="1" dirty="0" err="1">
                          <a:solidFill>
                            <a:schemeClr val="accent1"/>
                          </a:solidFill>
                          <a:latin typeface="Consolas" panose="020B0609020204030204" pitchFamily="49" charset="0"/>
                        </a:rPr>
                        <a:t>smf</a:t>
                      </a:r>
                      <a:endParaRPr lang="en-US" sz="1600" b="1" dirty="0">
                        <a:solidFill>
                          <a:schemeClr val="accent1"/>
                        </a:solidFill>
                        <a:latin typeface="Consolas" panose="020B0609020204030204" pitchFamily="49" charset="0"/>
                      </a:endParaRPr>
                    </a:p>
                    <a:p>
                      <a:endParaRPr lang="en-US" sz="1600" b="1"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riskmodel</a:t>
                      </a:r>
                      <a:r>
                        <a:rPr lang="en-US" sz="1600" b="1" dirty="0">
                          <a:solidFill>
                            <a:schemeClr val="accent1"/>
                          </a:solidFill>
                          <a:latin typeface="Consolas" panose="020B0609020204030204" pitchFamily="49" charset="0"/>
                        </a:rPr>
                        <a:t> = </a:t>
                      </a:r>
                      <a:r>
                        <a:rPr lang="en-US" sz="1600" b="1" dirty="0" err="1">
                          <a:solidFill>
                            <a:schemeClr val="accent1"/>
                          </a:solidFill>
                          <a:latin typeface="Consolas" panose="020B0609020204030204" pitchFamily="49" charset="0"/>
                        </a:rPr>
                        <a:t>smf.logit</a:t>
                      </a:r>
                      <a:r>
                        <a:rPr lang="en-US" sz="1600" b="1" dirty="0">
                          <a:solidFill>
                            <a:schemeClr val="accent1"/>
                          </a:solidFill>
                          <a:latin typeface="Consolas" panose="020B0609020204030204" pitchFamily="49" charset="0"/>
                        </a:rPr>
                        <a:t>(formula = </a:t>
                      </a:r>
                      <a:r>
                        <a:rPr lang="en-US" sz="1600" b="0" dirty="0">
                          <a:solidFill>
                            <a:schemeClr val="accent1"/>
                          </a:solidFill>
                          <a:latin typeface="Consolas" panose="020B0609020204030204" pitchFamily="49" charset="0"/>
                        </a:rPr>
                        <a:t>'DEFAULTER ~ AGE + EMPLOY + ADDRESS + DEBTINC + CREDDEBT + OTHDEBT', </a:t>
                      </a:r>
                      <a:r>
                        <a:rPr lang="en-US" sz="1600" b="1" dirty="0">
                          <a:solidFill>
                            <a:schemeClr val="accent1"/>
                          </a:solidFill>
                          <a:latin typeface="Consolas" panose="020B0609020204030204" pitchFamily="49" charset="0"/>
                        </a:rPr>
                        <a:t>data = </a:t>
                      </a:r>
                      <a:r>
                        <a:rPr lang="en-US" sz="1600" b="0" dirty="0" err="1">
                          <a:solidFill>
                            <a:schemeClr val="accent1"/>
                          </a:solidFill>
                          <a:latin typeface="Consolas" panose="020B0609020204030204" pitchFamily="49" charset="0"/>
                        </a:rPr>
                        <a:t>bankloan</a:t>
                      </a:r>
                      <a:r>
                        <a:rPr lang="en-US" sz="1600" b="1" dirty="0">
                          <a:solidFill>
                            <a:schemeClr val="accent1"/>
                          </a:solidFill>
                          <a:latin typeface="Consolas" panose="020B0609020204030204" pitchFamily="49" charset="0"/>
                        </a:rPr>
                        <a:t>).fit()</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5" name="TextBox 14">
            <a:extLst>
              <a:ext uri="{FF2B5EF4-FFF2-40B4-BE49-F238E27FC236}">
                <a16:creationId xmlns:a16="http://schemas.microsoft.com/office/drawing/2014/main" id="{7B5A132E-5780-4190-8668-94E0CA306B24}"/>
              </a:ext>
            </a:extLst>
          </p:cNvPr>
          <p:cNvSpPr txBox="1"/>
          <p:nvPr/>
        </p:nvSpPr>
        <p:spPr>
          <a:xfrm>
            <a:off x="2057400" y="1219200"/>
            <a:ext cx="6781800" cy="338554"/>
          </a:xfrm>
          <a:prstGeom prst="rect">
            <a:avLst/>
          </a:prstGeom>
          <a:noFill/>
        </p:spPr>
        <p:txBody>
          <a:bodyPr wrap="square" rtlCol="0">
            <a:spAutoFit/>
          </a:bodyPr>
          <a:lstStyle/>
          <a:p>
            <a:r>
              <a:rPr lang="en-US" sz="1600" dirty="0">
                <a:latin typeface="Consolas" panose="020B0609020204030204" pitchFamily="49" charset="0"/>
              </a:rPr>
              <a:t># Logistic Regression using logit function</a:t>
            </a:r>
            <a:endParaRPr lang="en-IN" sz="1600" dirty="0">
              <a:latin typeface="Consolas" panose="020B0609020204030204" pitchFamily="49" charset="0"/>
            </a:endParaRPr>
          </a:p>
        </p:txBody>
      </p:sp>
      <p:sp>
        <p:nvSpPr>
          <p:cNvPr id="16" name="Rectangle 15">
            <a:extLst>
              <a:ext uri="{FF2B5EF4-FFF2-40B4-BE49-F238E27FC236}">
                <a16:creationId xmlns:a16="http://schemas.microsoft.com/office/drawing/2014/main" id="{ED843705-06B3-4419-A612-E7B50BA144A2}"/>
              </a:ext>
            </a:extLst>
          </p:cNvPr>
          <p:cNvSpPr/>
          <p:nvPr/>
        </p:nvSpPr>
        <p:spPr>
          <a:xfrm>
            <a:off x="5554334" y="2590801"/>
            <a:ext cx="4955644" cy="830997"/>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US" b="1" kern="0" dirty="0">
                <a:solidFill>
                  <a:sysClr val="windowText" lastClr="000000">
                    <a:lumMod val="75000"/>
                    <a:lumOff val="25000"/>
                  </a:sysClr>
                </a:solidFill>
                <a:latin typeface="Vijaya" pitchFamily="34" charset="0"/>
                <a:cs typeface="Vijaya" pitchFamily="34" charset="0"/>
              </a:rPr>
              <a:t>logit() </a:t>
            </a:r>
            <a:r>
              <a:rPr lang="en-US" kern="0" dirty="0">
                <a:solidFill>
                  <a:sysClr val="windowText" lastClr="000000">
                    <a:lumMod val="75000"/>
                    <a:lumOff val="25000"/>
                  </a:sysClr>
                </a:solidFill>
                <a:latin typeface="Vijaya" pitchFamily="34" charset="0"/>
                <a:cs typeface="Vijaya" pitchFamily="34" charset="0"/>
              </a:rPr>
              <a:t>fits a logistic regression model to the data.</a:t>
            </a:r>
          </a:p>
        </p:txBody>
      </p:sp>
      <p:graphicFrame>
        <p:nvGraphicFramePr>
          <p:cNvPr id="17" name="Table 16">
            <a:extLst>
              <a:ext uri="{FF2B5EF4-FFF2-40B4-BE49-F238E27FC236}">
                <a16:creationId xmlns:a16="http://schemas.microsoft.com/office/drawing/2014/main" id="{68D5E5B5-875A-4F87-BCDD-76A570FA1728}"/>
              </a:ext>
            </a:extLst>
          </p:cNvPr>
          <p:cNvGraphicFramePr>
            <a:graphicFrameLocks noGrp="1"/>
          </p:cNvGraphicFramePr>
          <p:nvPr>
            <p:extLst/>
          </p:nvPr>
        </p:nvGraphicFramePr>
        <p:xfrm>
          <a:off x="2118179" y="3376007"/>
          <a:ext cx="7955643" cy="350135"/>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600" b="0" dirty="0">
                          <a:solidFill>
                            <a:schemeClr val="accent1"/>
                          </a:solidFill>
                          <a:latin typeface="Consolas" panose="020B0609020204030204" pitchFamily="49" charset="0"/>
                        </a:rPr>
                        <a:t>riskmodel</a:t>
                      </a:r>
                      <a:r>
                        <a:rPr lang="en-US" sz="1600" b="1" dirty="0">
                          <a:solidFill>
                            <a:schemeClr val="accent1"/>
                          </a:solidFill>
                          <a:latin typeface="Consolas" panose="020B0609020204030204" pitchFamily="49" charset="0"/>
                        </a:rPr>
                        <a:t>.summary()</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8" name="TextBox 17">
            <a:extLst>
              <a:ext uri="{FF2B5EF4-FFF2-40B4-BE49-F238E27FC236}">
                <a16:creationId xmlns:a16="http://schemas.microsoft.com/office/drawing/2014/main" id="{8A632DA6-418D-4406-8DDF-BA95EEC93539}"/>
              </a:ext>
            </a:extLst>
          </p:cNvPr>
          <p:cNvSpPr txBox="1"/>
          <p:nvPr/>
        </p:nvSpPr>
        <p:spPr>
          <a:xfrm>
            <a:off x="2102757" y="2922402"/>
            <a:ext cx="6781800" cy="338554"/>
          </a:xfrm>
          <a:prstGeom prst="rect">
            <a:avLst/>
          </a:prstGeom>
          <a:noFill/>
        </p:spPr>
        <p:txBody>
          <a:bodyPr wrap="square" rtlCol="0">
            <a:spAutoFit/>
          </a:bodyPr>
          <a:lstStyle/>
          <a:p>
            <a:r>
              <a:rPr lang="en-US" sz="1600" dirty="0">
                <a:latin typeface="Consolas" panose="020B0609020204030204" pitchFamily="49" charset="0"/>
              </a:rPr>
              <a:t># Model summary</a:t>
            </a:r>
            <a:endParaRPr lang="en-IN" sz="1600" dirty="0">
              <a:latin typeface="Consolas" panose="020B0609020204030204" pitchFamily="49" charset="0"/>
            </a:endParaRPr>
          </a:p>
        </p:txBody>
      </p:sp>
      <p:sp>
        <p:nvSpPr>
          <p:cNvPr id="22" name="Rectangle 21">
            <a:extLst>
              <a:ext uri="{FF2B5EF4-FFF2-40B4-BE49-F238E27FC236}">
                <a16:creationId xmlns:a16="http://schemas.microsoft.com/office/drawing/2014/main" id="{A5F51DB2-CBC4-44A8-875A-C5FDCE2FF841}"/>
              </a:ext>
            </a:extLst>
          </p:cNvPr>
          <p:cNvSpPr/>
          <p:nvPr/>
        </p:nvSpPr>
        <p:spPr>
          <a:xfrm>
            <a:off x="5561786" y="3235324"/>
            <a:ext cx="4967142" cy="830997"/>
          </a:xfrm>
          <a:prstGeom prst="rect">
            <a:avLst/>
          </a:prstGeom>
          <a:solidFill>
            <a:schemeClr val="bg1"/>
          </a:solidFill>
          <a:ln w="3175">
            <a:solidFill>
              <a:schemeClr val="accent3"/>
            </a:solidFill>
          </a:ln>
        </p:spPr>
        <p:txBody>
          <a:bodyPr wrap="square">
            <a:spAutoFit/>
          </a:bodyPr>
          <a:lstStyle/>
          <a:p>
            <a:pPr defTabSz="914400">
              <a:defRPr/>
            </a:pPr>
            <a:r>
              <a:rPr lang="en-US" b="1" dirty="0">
                <a:solidFill>
                  <a:schemeClr val="tx1">
                    <a:lumMod val="75000"/>
                    <a:lumOff val="25000"/>
                  </a:schemeClr>
                </a:solidFill>
                <a:latin typeface="Vijaya" pitchFamily="34" charset="0"/>
                <a:cs typeface="Vijaya" pitchFamily="34" charset="0"/>
              </a:rPr>
              <a:t>summary()</a:t>
            </a:r>
            <a:r>
              <a:rPr lang="en-US" dirty="0">
                <a:solidFill>
                  <a:schemeClr val="tx1">
                    <a:lumMod val="75000"/>
                    <a:lumOff val="25000"/>
                  </a:schemeClr>
                </a:solidFill>
                <a:latin typeface="Vijaya" pitchFamily="34" charset="0"/>
                <a:cs typeface="Vijaya" pitchFamily="34" charset="0"/>
              </a:rPr>
              <a:t> generates detailed summary of the model.</a:t>
            </a:r>
          </a:p>
        </p:txBody>
      </p:sp>
      <p:sp>
        <p:nvSpPr>
          <p:cNvPr id="25" name="Rectangle 24">
            <a:extLst>
              <a:ext uri="{FF2B5EF4-FFF2-40B4-BE49-F238E27FC236}">
                <a16:creationId xmlns:a16="http://schemas.microsoft.com/office/drawing/2014/main" id="{F7AC8C84-CBF6-4BFD-A882-77C0FE76ADEF}"/>
              </a:ext>
            </a:extLst>
          </p:cNvPr>
          <p:cNvSpPr/>
          <p:nvPr/>
        </p:nvSpPr>
        <p:spPr>
          <a:xfrm>
            <a:off x="7361593" y="4148896"/>
            <a:ext cx="2696807" cy="3046988"/>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anose="02020604020202020204" pitchFamily="18" charset="0"/>
                <a:cs typeface="Vijaya" panose="02020604020202020204" pitchFamily="18" charset="0"/>
              </a:rPr>
              <a:t>Since p-value is &lt;0.05 for Employ, Address, </a:t>
            </a:r>
            <a:r>
              <a:rPr lang="en-US" dirty="0" err="1">
                <a:solidFill>
                  <a:schemeClr val="tx1">
                    <a:lumMod val="75000"/>
                    <a:lumOff val="25000"/>
                  </a:schemeClr>
                </a:solidFill>
                <a:latin typeface="Vijaya" panose="02020604020202020204" pitchFamily="18" charset="0"/>
                <a:cs typeface="Vijaya" panose="02020604020202020204" pitchFamily="18" charset="0"/>
              </a:rPr>
              <a:t>Debtinc</a:t>
            </a:r>
            <a:r>
              <a:rPr lang="en-US" dirty="0">
                <a:solidFill>
                  <a:schemeClr val="tx1">
                    <a:lumMod val="75000"/>
                    <a:lumOff val="25000"/>
                  </a:schemeClr>
                </a:solidFill>
                <a:latin typeface="Vijaya" panose="02020604020202020204" pitchFamily="18" charset="0"/>
                <a:cs typeface="Vijaya" panose="02020604020202020204" pitchFamily="18" charset="0"/>
              </a:rPr>
              <a:t>, </a:t>
            </a:r>
            <a:r>
              <a:rPr lang="en-US" dirty="0" err="1">
                <a:solidFill>
                  <a:schemeClr val="tx1">
                    <a:lumMod val="75000"/>
                    <a:lumOff val="25000"/>
                  </a:schemeClr>
                </a:solidFill>
                <a:latin typeface="Vijaya" panose="02020604020202020204" pitchFamily="18" charset="0"/>
                <a:cs typeface="Vijaya" panose="02020604020202020204" pitchFamily="18" charset="0"/>
              </a:rPr>
              <a:t>Creddebt</a:t>
            </a:r>
            <a:r>
              <a:rPr lang="en-US" dirty="0">
                <a:solidFill>
                  <a:schemeClr val="tx1">
                    <a:lumMod val="75000"/>
                    <a:lumOff val="25000"/>
                  </a:schemeClr>
                </a:solidFill>
                <a:latin typeface="Vijaya" panose="02020604020202020204" pitchFamily="18" charset="0"/>
                <a:cs typeface="Vijaya" panose="02020604020202020204" pitchFamily="18" charset="0"/>
              </a:rPr>
              <a:t>, </a:t>
            </a:r>
            <a:r>
              <a:rPr lang="en-IN" dirty="0">
                <a:solidFill>
                  <a:schemeClr val="tx1">
                    <a:lumMod val="75000"/>
                    <a:lumOff val="25000"/>
                  </a:schemeClr>
                </a:solidFill>
                <a:latin typeface="Vijaya" panose="02020604020202020204" pitchFamily="18" charset="0"/>
                <a:cs typeface="Vijaya" panose="02020604020202020204" pitchFamily="18" charset="0"/>
              </a:rPr>
              <a:t>these independent variables are significant.</a:t>
            </a:r>
            <a:endParaRPr lang="en-US" dirty="0">
              <a:solidFill>
                <a:schemeClr val="tx1">
                  <a:lumMod val="75000"/>
                  <a:lumOff val="25000"/>
                </a:schemeClr>
              </a:solidFill>
              <a:latin typeface="Vijaya" panose="02020604020202020204" pitchFamily="18" charset="0"/>
              <a:cs typeface="Vijaya" panose="02020604020202020204" pitchFamily="18" charset="0"/>
            </a:endParaRPr>
          </a:p>
        </p:txBody>
      </p:sp>
      <p:pic>
        <p:nvPicPr>
          <p:cNvPr id="5" name="Picture 4">
            <a:extLst>
              <a:ext uri="{FF2B5EF4-FFF2-40B4-BE49-F238E27FC236}">
                <a16:creationId xmlns:a16="http://schemas.microsoft.com/office/drawing/2014/main" id="{9C949778-DBFA-49C2-A043-948F2629D83B}"/>
              </a:ext>
            </a:extLst>
          </p:cNvPr>
          <p:cNvPicPr>
            <a:picLocks noChangeAspect="1"/>
          </p:cNvPicPr>
          <p:nvPr/>
        </p:nvPicPr>
        <p:blipFill>
          <a:blip r:embed="rId7"/>
          <a:stretch>
            <a:fillRect/>
          </a:stretch>
        </p:blipFill>
        <p:spPr>
          <a:xfrm>
            <a:off x="2107661" y="3905310"/>
            <a:ext cx="4604096" cy="2876485"/>
          </a:xfrm>
          <a:prstGeom prst="rect">
            <a:avLst/>
          </a:prstGeom>
          <a:ln>
            <a:solidFill>
              <a:schemeClr val="accent1"/>
            </a:solidFill>
          </a:ln>
        </p:spPr>
      </p:pic>
      <p:cxnSp>
        <p:nvCxnSpPr>
          <p:cNvPr id="26" name="Straight Arrow Connector 25">
            <a:extLst>
              <a:ext uri="{FF2B5EF4-FFF2-40B4-BE49-F238E27FC236}">
                <a16:creationId xmlns:a16="http://schemas.microsoft.com/office/drawing/2014/main" id="{F6876D32-A59C-4EF1-BE22-60ABB5FE4A97}"/>
              </a:ext>
            </a:extLst>
          </p:cNvPr>
          <p:cNvCxnSpPr>
            <a:cxnSpLocks/>
          </p:cNvCxnSpPr>
          <p:nvPr/>
        </p:nvCxnSpPr>
        <p:spPr>
          <a:xfrm flipH="1">
            <a:off x="5297133" y="5867400"/>
            <a:ext cx="2064460" cy="220488"/>
          </a:xfrm>
          <a:prstGeom prst="straightConnector1">
            <a:avLst/>
          </a:prstGeom>
          <a:noFill/>
          <a:ln w="3175" cap="flat" cmpd="sng" algn="ctr">
            <a:solidFill>
              <a:srgbClr val="C32D2E"/>
            </a:solidFill>
            <a:prstDash val="solid"/>
            <a:headEnd type="none" w="med" len="med"/>
            <a:tailEnd type="triangle" w="med" len="med"/>
          </a:ln>
          <a:effectLst/>
        </p:spPr>
      </p:cxnSp>
    </p:spTree>
    <p:extLst>
      <p:ext uri="{BB962C8B-B14F-4D97-AF65-F5344CB8AC3E}">
        <p14:creationId xmlns:p14="http://schemas.microsoft.com/office/powerpoint/2010/main" val="3586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Re-run Model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69" name="Rectangle 68">
            <a:extLst>
              <a:ext uri="{FF2B5EF4-FFF2-40B4-BE49-F238E27FC236}">
                <a16:creationId xmlns:a16="http://schemas.microsoft.com/office/drawing/2014/main" id="{245CECBD-07DC-4EEB-8D19-940C71439FC3}"/>
              </a:ext>
            </a:extLst>
          </p:cNvPr>
          <p:cNvSpPr/>
          <p:nvPr/>
        </p:nvSpPr>
        <p:spPr>
          <a:xfrm>
            <a:off x="1905000" y="1412982"/>
            <a:ext cx="8610600" cy="1200329"/>
          </a:xfrm>
          <a:prstGeom prst="rect">
            <a:avLst/>
          </a:prstGeom>
        </p:spPr>
        <p:txBody>
          <a:bodyPr wrap="square">
            <a:spAutoFit/>
          </a:bodyPr>
          <a:lstStyle/>
          <a:p>
            <a:pPr marL="285750" indent="-285750">
              <a:lnSpc>
                <a:spcPct val="150000"/>
              </a:lnSpc>
              <a:buFont typeface="Arial" pitchFamily="34" charset="0"/>
              <a:buChar char="•"/>
            </a:pPr>
            <a:r>
              <a:rPr lang="en-IN" sz="1600" dirty="0">
                <a:solidFill>
                  <a:schemeClr val="tx1">
                    <a:lumMod val="75000"/>
                    <a:lumOff val="25000"/>
                  </a:schemeClr>
                </a:solidFill>
              </a:rPr>
              <a:t>Once the variables to be retained are finalized, re-run the model with these final variables and obtain revised coefficients for the model.</a:t>
            </a:r>
          </a:p>
          <a:p>
            <a:pPr marL="285750" indent="-285750">
              <a:lnSpc>
                <a:spcPct val="150000"/>
              </a:lnSpc>
              <a:buFont typeface="Arial" pitchFamily="34" charset="0"/>
              <a:buChar char="•"/>
            </a:pPr>
            <a:r>
              <a:rPr lang="en-IN" sz="1600" dirty="0">
                <a:solidFill>
                  <a:schemeClr val="tx1">
                    <a:lumMod val="75000"/>
                    <a:lumOff val="25000"/>
                  </a:schemeClr>
                </a:solidFill>
              </a:rPr>
              <a:t>Re-run the model with employ, address, debtinc, creddebt.</a:t>
            </a:r>
            <a:endParaRPr lang="en-US" sz="1600" dirty="0">
              <a:solidFill>
                <a:schemeClr val="tx1">
                  <a:lumMod val="75000"/>
                  <a:lumOff val="25000"/>
                </a:schemeClr>
              </a:solidFill>
            </a:endParaRPr>
          </a:p>
        </p:txBody>
      </p:sp>
      <p:graphicFrame>
        <p:nvGraphicFramePr>
          <p:cNvPr id="14" name="Table 13">
            <a:extLst>
              <a:ext uri="{FF2B5EF4-FFF2-40B4-BE49-F238E27FC236}">
                <a16:creationId xmlns:a16="http://schemas.microsoft.com/office/drawing/2014/main" id="{F45B61FC-B0D7-4ED4-9289-A9D1D12A7B20}"/>
              </a:ext>
            </a:extLst>
          </p:cNvPr>
          <p:cNvGraphicFramePr>
            <a:graphicFrameLocks noGrp="1"/>
          </p:cNvGraphicFramePr>
          <p:nvPr>
            <p:extLst/>
          </p:nvPr>
        </p:nvGraphicFramePr>
        <p:xfrm>
          <a:off x="2102758" y="2895600"/>
          <a:ext cx="7955643" cy="1066800"/>
        </p:xfrm>
        <a:graphic>
          <a:graphicData uri="http://schemas.openxmlformats.org/drawingml/2006/table">
            <a:tbl>
              <a:tblPr bandRow="1">
                <a:tableStyleId>{9D7B26C5-4107-4FEC-AEDC-1716B250A1EF}</a:tableStyleId>
              </a:tblPr>
              <a:tblGrid>
                <a:gridCol w="7955643">
                  <a:extLst>
                    <a:ext uri="{9D8B030D-6E8A-4147-A177-3AD203B41FA5}">
                      <a16:colId xmlns:a16="http://schemas.microsoft.com/office/drawing/2014/main" val="20000"/>
                    </a:ext>
                  </a:extLst>
                </a:gridCol>
              </a:tblGrid>
              <a:tr h="350135">
                <a:tc>
                  <a:txBody>
                    <a:bodyPr/>
                    <a:lstStyle/>
                    <a:p>
                      <a:r>
                        <a:rPr lang="en-US" sz="1600" b="0" dirty="0" err="1">
                          <a:solidFill>
                            <a:schemeClr val="accent1"/>
                          </a:solidFill>
                          <a:latin typeface="Consolas" panose="020B0609020204030204" pitchFamily="49" charset="0"/>
                        </a:rPr>
                        <a:t>riskmodel</a:t>
                      </a:r>
                      <a:r>
                        <a:rPr lang="en-US" sz="1600" b="0" dirty="0">
                          <a:solidFill>
                            <a:schemeClr val="accent1"/>
                          </a:solidFill>
                          <a:latin typeface="Consolas" panose="020B0609020204030204" pitchFamily="49" charset="0"/>
                        </a:rPr>
                        <a:t> = </a:t>
                      </a:r>
                      <a:r>
                        <a:rPr lang="en-US" sz="1600" b="1" dirty="0" err="1">
                          <a:solidFill>
                            <a:schemeClr val="accent1"/>
                          </a:solidFill>
                          <a:latin typeface="Consolas" panose="020B0609020204030204" pitchFamily="49" charset="0"/>
                        </a:rPr>
                        <a:t>smf.logit</a:t>
                      </a:r>
                      <a:r>
                        <a:rPr lang="en-US" sz="1600" b="1" dirty="0">
                          <a:solidFill>
                            <a:schemeClr val="accent1"/>
                          </a:solidFill>
                          <a:latin typeface="Consolas" panose="020B0609020204030204" pitchFamily="49" charset="0"/>
                        </a:rPr>
                        <a:t>(formula = </a:t>
                      </a:r>
                      <a:r>
                        <a:rPr lang="en-US" sz="1600" b="0" dirty="0">
                          <a:solidFill>
                            <a:schemeClr val="accent1"/>
                          </a:solidFill>
                          <a:latin typeface="Consolas" panose="020B0609020204030204" pitchFamily="49" charset="0"/>
                        </a:rPr>
                        <a:t>'DEFAULTER ~  EMPLOY + ADDRESS + DEBTINC + CREDDEBT', </a:t>
                      </a:r>
                      <a:r>
                        <a:rPr lang="en-US" sz="1600" b="1" dirty="0">
                          <a:solidFill>
                            <a:schemeClr val="accent1"/>
                          </a:solidFill>
                          <a:latin typeface="Consolas" panose="020B0609020204030204" pitchFamily="49" charset="0"/>
                        </a:rPr>
                        <a:t>data =</a:t>
                      </a:r>
                      <a:r>
                        <a:rPr lang="en-US" sz="1600" b="0" dirty="0">
                          <a:solidFill>
                            <a:schemeClr val="accent1"/>
                          </a:solidFill>
                          <a:latin typeface="Consolas" panose="020B0609020204030204" pitchFamily="49" charset="0"/>
                        </a:rPr>
                        <a:t> </a:t>
                      </a:r>
                      <a:r>
                        <a:rPr lang="en-US" sz="1600" b="0" dirty="0" err="1">
                          <a:solidFill>
                            <a:schemeClr val="accent1"/>
                          </a:solidFill>
                          <a:latin typeface="Consolas" panose="020B0609020204030204" pitchFamily="49" charset="0"/>
                        </a:rPr>
                        <a:t>bankloan</a:t>
                      </a:r>
                      <a:r>
                        <a:rPr lang="en-US" sz="1600" b="1" dirty="0">
                          <a:solidFill>
                            <a:schemeClr val="accent1"/>
                          </a:solidFill>
                          <a:latin typeface="Consolas" panose="020B0609020204030204" pitchFamily="49" charset="0"/>
                        </a:rPr>
                        <a:t>).fit()</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riskmodel</a:t>
                      </a:r>
                      <a:r>
                        <a:rPr lang="en-US" sz="1600" b="1" dirty="0">
                          <a:solidFill>
                            <a:schemeClr val="accent1"/>
                          </a:solidFill>
                          <a:latin typeface="Consolas" panose="020B0609020204030204" pitchFamily="49" charset="0"/>
                        </a:rPr>
                        <a:t>.summary()</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7858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352963-5DF7-465A-94B5-2CD11CEDE979}"/>
              </a:ext>
            </a:extLst>
          </p:cNvPr>
          <p:cNvPicPr>
            <a:picLocks noChangeAspect="1"/>
          </p:cNvPicPr>
          <p:nvPr/>
        </p:nvPicPr>
        <p:blipFill>
          <a:blip r:embed="rId7"/>
          <a:stretch>
            <a:fillRect/>
          </a:stretch>
        </p:blipFill>
        <p:spPr>
          <a:xfrm>
            <a:off x="2221150" y="1754218"/>
            <a:ext cx="6324587" cy="3242691"/>
          </a:xfrm>
          <a:prstGeom prst="rect">
            <a:avLst/>
          </a:prstGeom>
          <a:ln>
            <a:solidFill>
              <a:schemeClr val="accent1"/>
            </a:solidFill>
          </a:ln>
        </p:spPr>
      </p:pic>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Re-run Model in Python</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133600" y="1295400"/>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209800" y="5180166"/>
            <a:ext cx="7543777" cy="1077218"/>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US" sz="2000" dirty="0">
                <a:solidFill>
                  <a:schemeClr val="tx1">
                    <a:lumMod val="75000"/>
                    <a:lumOff val="25000"/>
                  </a:schemeClr>
                </a:solidFill>
                <a:latin typeface="Vijaya" panose="02020604020202020204" pitchFamily="18" charset="0"/>
                <a:cs typeface="Vijaya" panose="02020604020202020204" pitchFamily="18" charset="0"/>
              </a:rPr>
              <a:t>Since p-value is &lt;0.05 for Employ, Address, </a:t>
            </a:r>
            <a:r>
              <a:rPr lang="en-US" sz="2000" dirty="0" err="1">
                <a:solidFill>
                  <a:schemeClr val="tx1">
                    <a:lumMod val="75000"/>
                    <a:lumOff val="25000"/>
                  </a:schemeClr>
                </a:solidFill>
                <a:latin typeface="Vijaya" panose="02020604020202020204" pitchFamily="18" charset="0"/>
                <a:cs typeface="Vijaya" panose="02020604020202020204" pitchFamily="18" charset="0"/>
              </a:rPr>
              <a:t>Debtinc</a:t>
            </a:r>
            <a:r>
              <a:rPr lang="en-US" sz="2000" dirty="0">
                <a:solidFill>
                  <a:schemeClr val="tx1">
                    <a:lumMod val="75000"/>
                    <a:lumOff val="25000"/>
                  </a:schemeClr>
                </a:solidFill>
                <a:latin typeface="Vijaya" panose="02020604020202020204" pitchFamily="18" charset="0"/>
                <a:cs typeface="Vijaya" panose="02020604020202020204" pitchFamily="18" charset="0"/>
              </a:rPr>
              <a:t> and Creddebt, </a:t>
            </a:r>
            <a:r>
              <a:rPr lang="en-IN" sz="2000" dirty="0">
                <a:solidFill>
                  <a:schemeClr val="tx1">
                    <a:lumMod val="75000"/>
                    <a:lumOff val="25000"/>
                  </a:schemeClr>
                </a:solidFill>
                <a:latin typeface="Vijaya" panose="02020604020202020204" pitchFamily="18" charset="0"/>
                <a:cs typeface="Vijaya" panose="02020604020202020204" pitchFamily="18" charset="0"/>
              </a:rPr>
              <a:t>these independent variables are significant. </a:t>
            </a:r>
            <a:endParaRPr lang="en-US" sz="2000" dirty="0">
              <a:solidFill>
                <a:schemeClr val="tx1">
                  <a:lumMod val="75000"/>
                  <a:lumOff val="25000"/>
                </a:schemeClr>
              </a:solidFill>
              <a:latin typeface="Vijaya" panose="02020604020202020204" pitchFamily="18" charset="0"/>
              <a:cs typeface="Vijaya" panose="02020604020202020204" pitchFamily="18" charset="0"/>
            </a:endParaRPr>
          </a:p>
        </p:txBody>
      </p:sp>
      <p:cxnSp>
        <p:nvCxnSpPr>
          <p:cNvPr id="16" name="Straight Connector 15">
            <a:extLst>
              <a:ext uri="{FF2B5EF4-FFF2-40B4-BE49-F238E27FC236}">
                <a16:creationId xmlns:a16="http://schemas.microsoft.com/office/drawing/2014/main" id="{0F31C3AC-69DF-41D8-B3EA-B840C7007883}"/>
              </a:ext>
            </a:extLst>
          </p:cNvPr>
          <p:cNvCxnSpPr>
            <a:cxnSpLocks/>
          </p:cNvCxnSpPr>
          <p:nvPr/>
        </p:nvCxnSpPr>
        <p:spPr>
          <a:xfrm>
            <a:off x="9144000" y="3886200"/>
            <a:ext cx="0" cy="129396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4183262-F342-438A-B0DE-7FAA548DBB3A}"/>
              </a:ext>
            </a:extLst>
          </p:cNvPr>
          <p:cNvCxnSpPr>
            <a:cxnSpLocks/>
          </p:cNvCxnSpPr>
          <p:nvPr/>
        </p:nvCxnSpPr>
        <p:spPr>
          <a:xfrm flipH="1">
            <a:off x="7783738" y="3886200"/>
            <a:ext cx="1360263"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19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Cross Validation in Predictive Modeling</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4" name="Rectangle 3"/>
          <p:cNvSpPr/>
          <p:nvPr/>
        </p:nvSpPr>
        <p:spPr>
          <a:xfrm>
            <a:off x="2046213" y="2971801"/>
            <a:ext cx="8099577" cy="1531445"/>
          </a:xfrm>
          <a:prstGeom prst="rect">
            <a:avLst/>
          </a:prstGeom>
        </p:spPr>
        <p:txBody>
          <a:bodyPr>
            <a:spAutoFit/>
          </a:bodyPr>
          <a:lstStyle/>
          <a:p>
            <a:pPr marL="285750" indent="-285750">
              <a:lnSpc>
                <a:spcPct val="150000"/>
              </a:lnSpc>
              <a:buFont typeface="Arial" pitchFamily="34" charset="0"/>
              <a:buChar char="•"/>
              <a:defRPr/>
            </a:pPr>
            <a:r>
              <a:rPr lang="en-US" sz="1600" b="1" dirty="0">
                <a:solidFill>
                  <a:schemeClr val="tx1">
                    <a:lumMod val="75000"/>
                    <a:lumOff val="25000"/>
                  </a:schemeClr>
                </a:solidFill>
              </a:rPr>
              <a:t>Model performance measures </a:t>
            </a:r>
            <a:r>
              <a:rPr lang="en-US" sz="1600" dirty="0">
                <a:solidFill>
                  <a:schemeClr val="tx1">
                    <a:lumMod val="75000"/>
                    <a:lumOff val="25000"/>
                  </a:schemeClr>
                </a:solidFill>
              </a:rPr>
              <a:t>for binary logistic regression such as Accuracy rate, Sensitivity, Specificity </a:t>
            </a:r>
            <a:r>
              <a:rPr lang="en-US" sz="1600" b="1" dirty="0">
                <a:solidFill>
                  <a:schemeClr val="tx1">
                    <a:lumMod val="75000"/>
                    <a:lumOff val="25000"/>
                  </a:schemeClr>
                </a:solidFill>
              </a:rPr>
              <a:t>tend to be optimistic on 'In Sample Data'</a:t>
            </a:r>
          </a:p>
          <a:p>
            <a:pPr marL="285750" indent="-285750">
              <a:lnSpc>
                <a:spcPct val="150000"/>
              </a:lnSpc>
              <a:buFont typeface="Arial" pitchFamily="34" charset="0"/>
              <a:buChar char="•"/>
              <a:defRPr/>
            </a:pPr>
            <a:r>
              <a:rPr lang="en-US" sz="1600" dirty="0">
                <a:solidFill>
                  <a:schemeClr val="tx1">
                    <a:lumMod val="75000"/>
                    <a:lumOff val="25000"/>
                  </a:schemeClr>
                </a:solidFill>
              </a:rPr>
              <a:t>More realistic measures of model performance are calculated using "Out of Sample' data</a:t>
            </a:r>
          </a:p>
          <a:p>
            <a:pPr marL="285750" indent="-285750">
              <a:lnSpc>
                <a:spcPct val="150000"/>
              </a:lnSpc>
              <a:buFont typeface="Arial" pitchFamily="34" charset="0"/>
              <a:buChar char="•"/>
            </a:pPr>
            <a:r>
              <a:rPr lang="en-US" sz="1600" dirty="0">
                <a:solidFill>
                  <a:schemeClr val="tx1">
                    <a:lumMod val="75000"/>
                    <a:lumOff val="25000"/>
                  </a:schemeClr>
                </a:solidFill>
              </a:rPr>
              <a:t>Cross-validation is a procedure for estimating the generalization performance in this context</a:t>
            </a:r>
          </a:p>
        </p:txBody>
      </p:sp>
      <p:sp>
        <p:nvSpPr>
          <p:cNvPr id="6" name="Rounded Rectangle 5"/>
          <p:cNvSpPr/>
          <p:nvPr/>
        </p:nvSpPr>
        <p:spPr>
          <a:xfrm>
            <a:off x="3581400" y="1551213"/>
            <a:ext cx="5029200" cy="120729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Cross Validation is a </a:t>
            </a:r>
          </a:p>
          <a:p>
            <a:pPr algn="ctr" fontAlgn="base">
              <a:lnSpc>
                <a:spcPct val="150000"/>
              </a:lnSpc>
              <a:spcBef>
                <a:spcPct val="0"/>
              </a:spcBef>
              <a:spcAft>
                <a:spcPct val="0"/>
              </a:spcAft>
            </a:pPr>
            <a:r>
              <a:rPr lang="en-US" sz="1600" kern="0" dirty="0">
                <a:solidFill>
                  <a:schemeClr val="tx1">
                    <a:lumMod val="75000"/>
                    <a:lumOff val="25000"/>
                  </a:schemeClr>
                </a:solidFill>
              </a:rPr>
              <a:t>process of evaluating the model on </a:t>
            </a:r>
          </a:p>
          <a:p>
            <a:pPr algn="ctr" fontAlgn="base">
              <a:lnSpc>
                <a:spcPct val="150000"/>
              </a:lnSpc>
              <a:spcBef>
                <a:spcPct val="0"/>
              </a:spcBef>
              <a:spcAft>
                <a:spcPct val="0"/>
              </a:spcAft>
            </a:pPr>
            <a:r>
              <a:rPr lang="en-US" sz="1600" kern="0" dirty="0">
                <a:solidFill>
                  <a:schemeClr val="tx1">
                    <a:lumMod val="75000"/>
                    <a:lumOff val="25000"/>
                  </a:schemeClr>
                </a:solidFill>
              </a:rPr>
              <a:t>‘Out of Sample’ data</a:t>
            </a:r>
          </a:p>
        </p:txBody>
      </p:sp>
      <p:sp>
        <p:nvSpPr>
          <p:cNvPr id="10" name="TextBox 9"/>
          <p:cNvSpPr txBox="1"/>
          <p:nvPr/>
        </p:nvSpPr>
        <p:spPr>
          <a:xfrm>
            <a:off x="2113708" y="5274426"/>
            <a:ext cx="7964584" cy="1179309"/>
          </a:xfrm>
          <a:prstGeom prst="rect">
            <a:avLst/>
          </a:prstGeom>
          <a:noFill/>
        </p:spPr>
        <p:txBody>
          <a:bodyPr wrap="square" rtlCol="0">
            <a:spAutoFit/>
          </a:bodyPr>
          <a:lstStyle/>
          <a:p>
            <a:pPr algn="ctr">
              <a:lnSpc>
                <a:spcPct val="150000"/>
              </a:lnSpc>
            </a:pPr>
            <a:r>
              <a:rPr lang="en-US" sz="1600" b="1" dirty="0">
                <a:solidFill>
                  <a:schemeClr val="tx1">
                    <a:lumMod val="75000"/>
                    <a:lumOff val="25000"/>
                  </a:schemeClr>
                </a:solidFill>
              </a:rPr>
              <a:t>Cross validation is important because although a model is built on historical data, ultimately it is to be used on future data. However good the model, if it fails on out of sample data then it defeats the purpose of predictive modeling</a:t>
            </a:r>
          </a:p>
        </p:txBody>
      </p:sp>
    </p:spTree>
    <p:extLst>
      <p:ext uri="{BB962C8B-B14F-4D97-AF65-F5344CB8AC3E}">
        <p14:creationId xmlns:p14="http://schemas.microsoft.com/office/powerpoint/2010/main" val="38002178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AF256F6E-F61A-4E81-96C6-6AED7C8BA2A6}&quot;/&gt;&lt;isInvalidForFieldText val=&quot;0&quot;/&gt;&lt;Image&gt;&lt;filename val=&quot;C:\Users\Dell\AppData\Local\Temp\CP224071325968Session\CPTrustFolder224071325968\PPTImport224078783031\data\asimages\{AF256F6E-F61A-4E81-96C6-6AED7C8BA2A6}_2.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AF256F6E-F61A-4E81-96C6-6AED7C8BA2A6}&quot;/&gt;&lt;isInvalidForFieldText val=&quot;0&quot;/&gt;&lt;Image&gt;&lt;filename val=&quot;C:\Users\Dell\AppData\Local\Temp\CP224071325968Session\CPTrustFolder224071325968\PPTImport224078783031\data\asimages\{AF256F6E-F61A-4E81-96C6-6AED7C8BA2A6}_2.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0A6BA83C-B227-4195-B71A-DB5F51691249}&quot;/&gt;&lt;isInvalidForFieldText val=&quot;0&quot;/&gt;&lt;Image&gt;&lt;filename val=&quot;C:\Users\Dell\AppData\Local\Temp\CP224071325968Session\CPTrustFolder224071325968\PPTImport224078783031\data\asimages\{0A6BA83C-B227-4195-B71A-DB5F51691249}_4.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1295</TotalTime>
  <Words>1560</Words>
  <Application>Microsoft Macintosh PowerPoint</Application>
  <PresentationFormat>Widescreen</PresentationFormat>
  <Paragraphs>256</Paragraphs>
  <Slides>22</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Consolas</vt:lpstr>
      <vt:lpstr>Ebrima</vt:lpstr>
      <vt:lpstr>Eras Demi ITC</vt:lpstr>
      <vt:lpstr>Open Sans</vt:lpstr>
      <vt:lpstr>Open Sans Light</vt:lpstr>
      <vt:lpstr>Vijaya</vt:lpstr>
      <vt:lpstr>Wingdings</vt:lpstr>
      <vt:lpstr>Edappy Insitute</vt:lpstr>
      <vt:lpstr> BINARAY LOGISTIC REGRESSION MODEL CROSS VALIDATION IN PYTHON  </vt:lpstr>
      <vt:lpstr>PowerPoint Presentation</vt:lpstr>
      <vt:lpstr>Recap:Data Snapshot</vt:lpstr>
      <vt:lpstr>Binary Logistic Regression in Python</vt:lpstr>
      <vt:lpstr>Binary Logistic Regression in Python</vt:lpstr>
      <vt:lpstr>Binary Logistic Regression in Python</vt:lpstr>
      <vt:lpstr>Re-run Model in Python</vt:lpstr>
      <vt:lpstr>Re-run Model in Python</vt:lpstr>
      <vt:lpstr>Cross Validation in Predictive Modeling</vt:lpstr>
      <vt:lpstr>Cross Validation in Predictive Modeling</vt:lpstr>
      <vt:lpstr>Hold-Out Validation</vt:lpstr>
      <vt:lpstr>Hold Out Validation in Python</vt:lpstr>
      <vt:lpstr>Hold Out Validation in Python</vt:lpstr>
      <vt:lpstr>Hold Out Validation </vt:lpstr>
      <vt:lpstr>Performance Measures : Accuracy, Precision, Recall</vt:lpstr>
      <vt:lpstr>Performance Measures in Python</vt:lpstr>
      <vt:lpstr>Performance Measures in Python</vt:lpstr>
      <vt:lpstr>K fold Cross Validation </vt:lpstr>
      <vt:lpstr>K-fold Validation in Python</vt:lpstr>
      <vt:lpstr>K-fold Validation in Python</vt:lpstr>
      <vt:lpstr>Quick Recap</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102</cp:revision>
  <dcterms:created xsi:type="dcterms:W3CDTF">2020-05-29T15:06:42Z</dcterms:created>
  <dcterms:modified xsi:type="dcterms:W3CDTF">2024-02-10T05:55:10Z</dcterms:modified>
  <cp:category/>
</cp:coreProperties>
</file>