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5"/>
  </p:notesMasterIdLst>
  <p:sldIdLst>
    <p:sldId id="274" r:id="rId2"/>
    <p:sldId id="365" r:id="rId3"/>
    <p:sldId id="454" r:id="rId4"/>
    <p:sldId id="321" r:id="rId5"/>
    <p:sldId id="352" r:id="rId6"/>
    <p:sldId id="307" r:id="rId7"/>
    <p:sldId id="455" r:id="rId8"/>
    <p:sldId id="371" r:id="rId9"/>
    <p:sldId id="408" r:id="rId10"/>
    <p:sldId id="359" r:id="rId11"/>
    <p:sldId id="456" r:id="rId12"/>
    <p:sldId id="457" r:id="rId13"/>
    <p:sldId id="458" r:id="rId14"/>
    <p:sldId id="393" r:id="rId15"/>
    <p:sldId id="392" r:id="rId16"/>
    <p:sldId id="411" r:id="rId17"/>
    <p:sldId id="459" r:id="rId18"/>
    <p:sldId id="460" r:id="rId19"/>
    <p:sldId id="339" r:id="rId20"/>
    <p:sldId id="424" r:id="rId21"/>
    <p:sldId id="461" r:id="rId22"/>
    <p:sldId id="330" r:id="rId23"/>
    <p:sldId id="342" r:id="rId2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365"/>
            <p14:sldId id="454"/>
            <p14:sldId id="321"/>
            <p14:sldId id="352"/>
            <p14:sldId id="307"/>
            <p14:sldId id="455"/>
            <p14:sldId id="371"/>
            <p14:sldId id="408"/>
            <p14:sldId id="359"/>
            <p14:sldId id="456"/>
            <p14:sldId id="457"/>
            <p14:sldId id="458"/>
            <p14:sldId id="393"/>
            <p14:sldId id="392"/>
            <p14:sldId id="411"/>
            <p14:sldId id="459"/>
            <p14:sldId id="460"/>
            <p14:sldId id="339"/>
            <p14:sldId id="424"/>
            <p14:sldId id="461"/>
            <p14:sldId id="330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At the time of entering high school, students make program choices among </a:t>
          </a:r>
          <a:r>
            <a:rPr lang="en-IN" sz="1600" b="1" dirty="0">
              <a:solidFill>
                <a:schemeClr val="tx1">
                  <a:lumMod val="75000"/>
                  <a:lumOff val="25000"/>
                </a:schemeClr>
              </a:solidFill>
            </a:rPr>
            <a:t>general program</a:t>
          </a:r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en-IN" sz="1600" b="1" dirty="0">
              <a:solidFill>
                <a:schemeClr val="tx1">
                  <a:lumMod val="75000"/>
                  <a:lumOff val="25000"/>
                </a:schemeClr>
              </a:solidFill>
            </a:rPr>
            <a:t>vocational program </a:t>
          </a:r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and </a:t>
          </a:r>
          <a:r>
            <a:rPr lang="en-IN" sz="1600" b="1" dirty="0">
              <a:solidFill>
                <a:schemeClr val="tx1">
                  <a:lumMod val="75000"/>
                  <a:lumOff val="25000"/>
                </a:schemeClr>
              </a:solidFill>
            </a:rPr>
            <a:t>academic program</a:t>
          </a:r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. Their choice can be modeled using their writing score and their socio-economic status.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IN" sz="1600" dirty="0"/>
            <a:t>To model student’s choice of programs.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Independent Variables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Socio-Economic Status (SES) and Writing Score. 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200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547AF2D5-B535-45AC-910C-B003FB3E3C4D}">
      <dgm:prSet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Dependent Variable</a:t>
          </a:r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IN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Program Chosen (General, Vocational or Academic)</a:t>
          </a:r>
          <a:endParaRPr lang="en-IN" sz="16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D20FCD1-1BB9-42A1-99A5-5019E118574B}" type="parTrans" cxnId="{6C02C18B-43A5-4376-ADA0-37A0FB71C6CC}">
      <dgm:prSet/>
      <dgm:spPr/>
      <dgm:t>
        <a:bodyPr/>
        <a:lstStyle/>
        <a:p>
          <a:endParaRPr lang="en-IN"/>
        </a:p>
      </dgm:t>
    </dgm:pt>
    <dgm:pt modelId="{1C3E6581-168D-4D98-84D2-BE1C47757C15}" type="sibTrans" cxnId="{6C02C18B-43A5-4376-ADA0-37A0FB71C6CC}">
      <dgm:prSet/>
      <dgm:spPr/>
      <dgm:t>
        <a:bodyPr/>
        <a:lstStyle/>
        <a:p>
          <a:endParaRPr lang="en-IN"/>
        </a:p>
      </dgm:t>
    </dgm:pt>
    <dgm:pt modelId="{213F557B-7511-4D4D-850D-F0C66A38B558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Data source: </a:t>
          </a:r>
          <a:r>
            <a: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https://stats.idre.ucla.edu/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5FBE78C-E865-4CA0-B740-214452CE1ECB}" type="parTrans" cxnId="{A261745A-97EE-4F69-9155-639920E3D499}">
      <dgm:prSet/>
      <dgm:spPr/>
      <dgm:t>
        <a:bodyPr/>
        <a:lstStyle/>
        <a:p>
          <a:endParaRPr lang="en-IN"/>
        </a:p>
      </dgm:t>
    </dgm:pt>
    <dgm:pt modelId="{AD8AC106-0834-4592-9A9F-C441F5444999}" type="sibTrans" cxnId="{A261745A-97EE-4F69-9155-639920E3D499}">
      <dgm:prSet/>
      <dgm:spPr/>
      <dgm:t>
        <a:bodyPr/>
        <a:lstStyle/>
        <a:p>
          <a:endParaRPr lang="en-IN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487B0F-0594-4809-A431-A8DDBDAA0402}" type="presOf" srcId="{547AF2D5-B535-45AC-910C-B003FB3E3C4D}" destId="{3753D266-28F0-4CB6-87FB-9C46871B9038}" srcOrd="0" destOrd="3" presId="urn:microsoft.com/office/officeart/2005/8/layout/list1"/>
    <dgm:cxn modelId="{61FA8F32-224D-45BD-B6F3-1E3BD9FDF03E}" type="presOf" srcId="{83154F69-6DAE-4A1D-9B41-61E63E626EED}" destId="{3753D266-28F0-4CB6-87FB-9C46871B9038}" srcOrd="0" destOrd="1" presId="urn:microsoft.com/office/officeart/2005/8/layout/list1"/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7B24313F-4470-465A-AB2C-F46555E5D972}" type="presOf" srcId="{213F557B-7511-4D4D-850D-F0C66A38B558}" destId="{3753D266-28F0-4CB6-87FB-9C46871B9038}" srcOrd="0" destOrd="0" presId="urn:microsoft.com/office/officeart/2005/8/layout/list1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A261745A-97EE-4F69-9155-639920E3D499}" srcId="{CF75EA4F-3BC8-4061-B0A3-050B572C5FE8}" destId="{213F557B-7511-4D4D-850D-F0C66A38B558}" srcOrd="0" destOrd="0" parTransId="{F5FBE78C-E865-4CA0-B740-214452CE1ECB}" sibTransId="{AD8AC106-0834-4592-9A9F-C441F5444999}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61B18872-8351-4C8E-A5E4-4EA4E20DAE5D}" srcId="{CF75EA4F-3BC8-4061-B0A3-050B572C5FE8}" destId="{0A7A71E0-34A9-45B9-9F53-6010EE2629E4}" srcOrd="2" destOrd="0" parTransId="{277786D7-CD6C-4370-B649-AEAA08735182}" sibTransId="{2C91B7D2-5C07-42B8-B930-DF881623F227}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6C02C18B-43A5-4376-ADA0-37A0FB71C6CC}" srcId="{CF75EA4F-3BC8-4061-B0A3-050B572C5FE8}" destId="{547AF2D5-B535-45AC-910C-B003FB3E3C4D}" srcOrd="3" destOrd="0" parTransId="{7D20FCD1-1BB9-42A1-99A5-5019E118574B}" sibTransId="{1C3E6581-168D-4D98-84D2-BE1C47757C15}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0DCDCDBB-44BC-4FA0-AC2A-B2CB55E17D47}" type="presOf" srcId="{0A7A71E0-34A9-45B9-9F53-6010EE2629E4}" destId="{3753D266-28F0-4CB6-87FB-9C46871B9038}" srcOrd="0" destOrd="2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0BF09DE-AD9F-481C-98CA-3C7D6800C339}" srcId="{CF75EA4F-3BC8-4061-B0A3-050B572C5FE8}" destId="{83154F69-6DAE-4A1D-9B41-61E63E626EED}" srcOrd="1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36138"/>
          <a:ext cx="73152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3738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At the time of entering high school, students make program choices among </a:t>
          </a:r>
          <a:r>
            <a:rPr lang="en-IN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general program</a:t>
          </a: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en-IN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vocational program </a:t>
          </a: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and </a:t>
          </a:r>
          <a:r>
            <a:rPr lang="en-IN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academic program</a:t>
          </a: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. Their choice can be modeled using their writing score and their socio-economic status.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36138"/>
        <a:ext cx="7315200" cy="1455299"/>
      </dsp:txXfrm>
    </dsp:sp>
    <dsp:sp modelId="{8DAC3478-3003-4361-B79A-A6299EE2FF11}">
      <dsp:nvSpPr>
        <dsp:cNvPr id="0" name=""/>
        <dsp:cNvSpPr/>
      </dsp:nvSpPr>
      <dsp:spPr>
        <a:xfrm>
          <a:off x="365760" y="26178"/>
          <a:ext cx="34974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6022" y="56440"/>
        <a:ext cx="3436975" cy="559396"/>
      </dsp:txXfrm>
    </dsp:sp>
    <dsp:sp modelId="{5225D984-C2B9-4FAB-B6D8-231E1B13CD6C}">
      <dsp:nvSpPr>
        <dsp:cNvPr id="0" name=""/>
        <dsp:cNvSpPr/>
      </dsp:nvSpPr>
      <dsp:spPr>
        <a:xfrm>
          <a:off x="0" y="2214798"/>
          <a:ext cx="7315200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3738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To model student’s choice of programs.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2214798"/>
        <a:ext cx="7315200" cy="777262"/>
      </dsp:txXfrm>
    </dsp:sp>
    <dsp:sp modelId="{75BB025E-9CB5-4C61-B1F0-A1523F6C16D8}">
      <dsp:nvSpPr>
        <dsp:cNvPr id="0" name=""/>
        <dsp:cNvSpPr/>
      </dsp:nvSpPr>
      <dsp:spPr>
        <a:xfrm>
          <a:off x="365760" y="1904838"/>
          <a:ext cx="34974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6022" y="1935100"/>
        <a:ext cx="3436975" cy="559396"/>
      </dsp:txXfrm>
    </dsp:sp>
    <dsp:sp modelId="{3753D266-28F0-4CB6-87FB-9C46871B9038}">
      <dsp:nvSpPr>
        <dsp:cNvPr id="0" name=""/>
        <dsp:cNvSpPr/>
      </dsp:nvSpPr>
      <dsp:spPr>
        <a:xfrm>
          <a:off x="0" y="3415421"/>
          <a:ext cx="73152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3738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Data source: </a:t>
          </a:r>
          <a:r>
            <a:rPr lang="en-IN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https://stats.idre.ucla.edu/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Sample size is 200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Independent Variables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Socio-Economic Status (SES) and Writing Score. 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Dependent Variable</a:t>
          </a: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IN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Program Chosen (General, Vocational or Academic)</a:t>
          </a:r>
          <a:endParaRPr lang="en-IN" sz="160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3415421"/>
        <a:ext cx="7315200" cy="1587600"/>
      </dsp:txXfrm>
    </dsp:sp>
    <dsp:sp modelId="{B8F30B94-A26D-4B73-B7CB-D459F6BF739F}">
      <dsp:nvSpPr>
        <dsp:cNvPr id="0" name=""/>
        <dsp:cNvSpPr/>
      </dsp:nvSpPr>
      <dsp:spPr>
        <a:xfrm>
          <a:off x="365760" y="3105461"/>
          <a:ext cx="34974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6022" y="3135723"/>
        <a:ext cx="343697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89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9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5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0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7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36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6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45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6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EAF43-9F80-42EB-85FE-9CAAC23F1A9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73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8BF4F-06A9-4067-9638-DDCFB7F26B4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8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3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2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4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3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6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8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image" Target="../media/image15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18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9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image" Target="../media/image11.png"/><Relationship Id="rId4" Type="http://schemas.openxmlformats.org/officeDocument/2006/relationships/tags" Target="../tags/tag2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9.xml"/><Relationship Id="rId7" Type="http://schemas.openxmlformats.org/officeDocument/2006/relationships/diagramData" Target="../diagrams/data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30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42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MULTINOMIAL LOGISTIC REGRESSION</a:t>
            </a:r>
            <a:b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152401"/>
            <a:ext cx="9052560" cy="810805"/>
          </a:xfrm>
        </p:spPr>
        <p:txBody>
          <a:bodyPr/>
          <a:lstStyle/>
          <a:p>
            <a:r>
              <a:rPr b="1" dirty="0">
                <a:latin typeface="+mj-lt"/>
              </a:rPr>
              <a:t>Maximum Likelihood Estimates of Parameters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0668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5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6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7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3795363"/>
              </p:ext>
            </p:extLst>
          </p:nvPr>
        </p:nvGraphicFramePr>
        <p:xfrm>
          <a:off x="2400300" y="1231981"/>
          <a:ext cx="73913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seslow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sesmiddle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1.689478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1.1628411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0.6295638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-0.05793086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4.235574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0.9827182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1.2740985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-0.11360389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15551156"/>
              </p:ext>
            </p:extLst>
          </p:nvPr>
        </p:nvGraphicFramePr>
        <p:xfrm>
          <a:off x="2392098" y="2715341"/>
          <a:ext cx="73913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Standard</a:t>
                      </a:r>
                      <a:r>
                        <a:rPr lang="en-US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Errors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seslow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sesmiddle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1.226939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0.5142211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0.4650289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0.02141101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1.204690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0.5955688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0.5111119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0.02222000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55440" y="4503353"/>
                <a:ext cx="10585176" cy="1106424"/>
              </a:xfrm>
              <a:prstGeom prst="roundRect">
                <a:avLst/>
              </a:prstGeom>
              <a:noFill/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general</m:t>
                        </m:r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academic</m:t>
                        </m:r>
                        <m: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) = </a:t>
                </a:r>
                <a:r>
                  <a:rPr lang="en-US" sz="1600" b="1" dirty="0">
                    <a:solidFill>
                      <a:schemeClr val="accent4"/>
                    </a:solidFill>
                    <a:latin typeface="+mj-lt"/>
                    <a:ea typeface="Cambria Math" pitchFamily="18" charset="0"/>
                  </a:rPr>
                  <a:t>1.689478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+ </a:t>
                </a:r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itchFamily="18" charset="0"/>
                  </a:rPr>
                  <a:t>1.1628411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(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seslow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) +</a:t>
                </a: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 </a:t>
                </a:r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itchFamily="18" charset="0"/>
                  </a:rPr>
                  <a:t>0.629568</a:t>
                </a:r>
                <a:r>
                  <a:rPr lang="en-US" sz="16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(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sesmiddle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) + </a:t>
                </a:r>
                <a:r>
                  <a:rPr lang="en-US" sz="16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itchFamily="18" charset="0"/>
                  </a:rPr>
                  <a:t>(-0.05793086)</a:t>
                </a:r>
                <a:r>
                  <a:rPr lang="en-US" sz="16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+mj-lt"/>
                    <a:ea typeface="Cambria Math" pitchFamily="18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Cambria Math" pitchFamily="18" charset="0"/>
                  </a:rPr>
                  <a:t>(write)</a:t>
                </a: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Similar to this, there will be another model equation for the category ‘vocation’ with ‘academic’ as base category.</a:t>
                </a: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55440" y="4503353"/>
                <a:ext cx="10585176" cy="110642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396"/>
            <a:ext cx="905256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Model Fitting in R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5" y="86199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9B606A-C07D-4706-AFDF-689438FABA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2758" y="1447800"/>
          <a:ext cx="6812643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681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data&lt;-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read.csv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("High School Data.csv", 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header=TRUE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data$prog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as.factor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data$prog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CADC49-5B0B-41FE-B7FF-72053F4BAB1E}"/>
              </a:ext>
            </a:extLst>
          </p:cNvPr>
          <p:cNvSpPr txBox="1"/>
          <p:nvPr/>
        </p:nvSpPr>
        <p:spPr>
          <a:xfrm flipH="1">
            <a:off x="2133600" y="10668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#Import the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371285-F0A8-4087-9E20-17EC24EE57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601" y="2699295"/>
          <a:ext cx="6812643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681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data$prog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relevel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data$prog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ref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="academic")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# Install and load package ‘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nnet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</a:t>
                      </a:r>
                      <a:r>
                        <a:rPr kumimoji="0" lang="en-US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nnet</a:t>
                      </a: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nnet</a:t>
                      </a: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79A1975-8DFC-4130-AE5B-61043DFA7C45}"/>
              </a:ext>
            </a:extLst>
          </p:cNvPr>
          <p:cNvGrpSpPr/>
          <p:nvPr/>
        </p:nvGrpSpPr>
        <p:grpSpPr>
          <a:xfrm>
            <a:off x="2209800" y="3124200"/>
            <a:ext cx="7848600" cy="2514600"/>
            <a:chOff x="609600" y="2057400"/>
            <a:chExt cx="7848600" cy="25146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08D40E-7704-4884-B57C-8468CCB362F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57400"/>
              <a:ext cx="0" cy="129540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687CFF-3D95-4268-9C39-082922A8232F}"/>
                </a:ext>
              </a:extLst>
            </p:cNvPr>
            <p:cNvGrpSpPr/>
            <p:nvPr/>
          </p:nvGrpSpPr>
          <p:grpSpPr>
            <a:xfrm>
              <a:off x="609600" y="2057400"/>
              <a:ext cx="7848600" cy="2514600"/>
              <a:chOff x="606914" y="-1546259"/>
              <a:chExt cx="7848600" cy="2514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2CD3B9-AFDD-4B2C-80C0-BD3E2DC02B3C}"/>
                  </a:ext>
                </a:extLst>
              </p:cNvPr>
              <p:cNvSpPr/>
              <p:nvPr/>
            </p:nvSpPr>
            <p:spPr>
              <a:xfrm>
                <a:off x="606914" y="-231988"/>
                <a:ext cx="7848600" cy="1200329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C32D2E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SzPct val="60000"/>
                  <a:buFont typeface="Wingdings" pitchFamily="2" charset="2"/>
                  <a:buChar char="q"/>
                  <a:defRPr/>
                </a:pPr>
                <a:r>
                  <a:rPr lang="en-US" b="1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Vijaya" pitchFamily="34" charset="0"/>
                    <a:cs typeface="Vijaya" pitchFamily="34" charset="0"/>
                  </a:rPr>
                  <a:t>relevel() </a:t>
                </a:r>
                <a:r>
                  <a:rPr lang="en-IN" kern="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Vijaya" pitchFamily="34" charset="0"/>
                    <a:cs typeface="Vijaya" pitchFamily="34" charset="0"/>
                  </a:rPr>
                  <a:t>tells R to re-order levels of a factor so that the level specified by ref is first and the others are moved down. First level is then taken as reference (base) category.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1DEF55B-D262-40DE-A652-F74CC5E9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2314" y="-1546259"/>
                <a:ext cx="381000" cy="0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C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133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152400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Model Fitting in 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15226" y="762001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1018F1-9B5D-4A30-BA4D-25DEAEC772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6001" y="1447800"/>
          <a:ext cx="7162800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choicemodel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kumimoji="0" lang="en-US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multinom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prog~ses+write,</a:t>
                      </a:r>
                      <a:r>
                        <a:rPr kumimoji="0" lang="en-US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=data)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m&lt;-</a:t>
                      </a:r>
                      <a:r>
                        <a:rPr kumimoji="0" lang="en-US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choicemodel</a:t>
                      </a: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DDA4D9-0D8A-423C-B7A1-1058048837A9}"/>
              </a:ext>
            </a:extLst>
          </p:cNvPr>
          <p:cNvSpPr txBox="1"/>
          <p:nvPr/>
        </p:nvSpPr>
        <p:spPr>
          <a:xfrm flipH="1">
            <a:off x="2133600" y="9906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#Run Multinomial Logistic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992087-690A-4214-BD68-75CA94D53626}"/>
              </a:ext>
            </a:extLst>
          </p:cNvPr>
          <p:cNvGrpSpPr/>
          <p:nvPr/>
        </p:nvGrpSpPr>
        <p:grpSpPr>
          <a:xfrm>
            <a:off x="2514600" y="2736350"/>
            <a:ext cx="7848600" cy="3721626"/>
            <a:chOff x="1181099" y="1600200"/>
            <a:chExt cx="7848600" cy="37216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5A2C57-6F06-4C02-997E-ACA30D5C3795}"/>
                </a:ext>
              </a:extLst>
            </p:cNvPr>
            <p:cNvSpPr/>
            <p:nvPr/>
          </p:nvSpPr>
          <p:spPr>
            <a:xfrm>
              <a:off x="1181099" y="2274838"/>
              <a:ext cx="7848600" cy="3046988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C32D2E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b="1" kern="0" dirty="0" err="1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mulinom</a:t>
              </a:r>
              <a:r>
                <a:rPr lang="en-IN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()</a:t>
              </a: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 fits a Multinomial Logistic Regression. Dependent variable is followed by ‘~’ and independent variables are separated by plus signs.</a:t>
              </a:r>
            </a:p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The output of </a:t>
              </a:r>
              <a:r>
                <a:rPr lang="en-IN" b="1" kern="0" dirty="0" err="1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multinom</a:t>
              </a:r>
              <a:r>
                <a:rPr lang="en-IN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()</a:t>
              </a: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 function does not contain all the parameters required for further testing.</a:t>
              </a:r>
            </a:p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In order to be able to extract specific components from the output and perform more actions on them, an object is created from </a:t>
              </a:r>
              <a:r>
                <a:rPr lang="en-IN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summary</a:t>
              </a:r>
              <a:r>
                <a:rPr lang="en-IN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().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CDE597-0268-4EB1-BC70-3648C33DE87B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1600200"/>
              <a:ext cx="0" cy="67463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E7C3EC-157D-47CE-AF17-6BF73EFBF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600200"/>
              <a:ext cx="381000" cy="0"/>
            </a:xfrm>
            <a:prstGeom prst="straightConnector1">
              <a:avLst/>
            </a:prstGeom>
            <a:noFill/>
            <a:ln w="3175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01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152400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Model Fitting in 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15226" y="762001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24B34-7111-4A4A-AEB1-3F5E25EECE10}"/>
              </a:ext>
            </a:extLst>
          </p:cNvPr>
          <p:cNvSpPr/>
          <p:nvPr/>
        </p:nvSpPr>
        <p:spPr>
          <a:xfrm>
            <a:off x="2228850" y="4473476"/>
            <a:ext cx="782955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Output gives coefficients and standard errors of variables for each logit.</a:t>
            </a:r>
          </a:p>
          <a:p>
            <a:pPr>
              <a:buSzPct val="60000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30790-C454-457F-BD85-56A296420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295402"/>
            <a:ext cx="5029200" cy="3047999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87C89-785B-4D00-A70E-F4CD9660C49B}"/>
              </a:ext>
            </a:extLst>
          </p:cNvPr>
          <p:cNvSpPr txBox="1"/>
          <p:nvPr/>
        </p:nvSpPr>
        <p:spPr>
          <a:xfrm>
            <a:off x="2228850" y="914400"/>
            <a:ext cx="2114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Output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b="1" dirty="0">
                <a:latin typeface="+mj-lt"/>
              </a:rPr>
              <a:t>Individual Testing Using Wald’s Test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1828800" y="1371601"/>
            <a:ext cx="883920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Individual testing is used for checking significance of each independent variable separately.</a:t>
            </a:r>
          </a:p>
        </p:txBody>
      </p:sp>
      <p:graphicFrame>
        <p:nvGraphicFramePr>
          <p:cNvPr id="14" name="Content Placeholder 9">
            <a:extLst>
              <a:ext uri="{FF2B5EF4-FFF2-40B4-BE49-F238E27FC236}">
                <a16:creationId xmlns:a16="http://schemas.microsoft.com/office/drawing/2014/main" id="{F765DA9E-90DC-49BA-8D61-EB40E3EFA4AA}"/>
              </a:ext>
            </a:extLst>
          </p:cNvPr>
          <p:cNvGraphicFramePr>
            <a:graphicFrameLocks/>
          </p:cNvGraphicFramePr>
          <p:nvPr/>
        </p:nvGraphicFramePr>
        <p:xfrm>
          <a:off x="2362200" y="1905000"/>
          <a:ext cx="7620000" cy="41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To test the 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null hypothesis 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that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</a:rPr>
                        <a:t> each variable is insignificant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E9FFF30-227E-402F-8B2D-ECEB95BCAF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20187" y="2438401"/>
            <a:ext cx="6151629" cy="1037881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Null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):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= 0 (for 1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logit)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Alternate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):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≠ 0 ((for 1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logit)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=1,2…,k</a:t>
            </a:r>
          </a:p>
        </p:txBody>
      </p:sp>
      <p:graphicFrame>
        <p:nvGraphicFramePr>
          <p:cNvPr id="17" name="Content Placeholder 9">
            <a:extLst>
              <a:ext uri="{FF2B5EF4-FFF2-40B4-BE49-F238E27FC236}">
                <a16:creationId xmlns:a16="http://schemas.microsoft.com/office/drawing/2014/main" id="{DCA38A69-56B6-43A7-BFF9-190D424B5FF2}"/>
              </a:ext>
            </a:extLst>
          </p:cNvPr>
          <p:cNvGraphicFramePr>
            <a:graphicFrameLocks/>
          </p:cNvGraphicFramePr>
          <p:nvPr/>
        </p:nvGraphicFramePr>
        <p:xfrm>
          <a:off x="2362200" y="4831080"/>
          <a:ext cx="7620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Test Statistic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  <a:sym typeface="Symbol" pitchFamily="18" charset="2"/>
                        </a:rPr>
                        <a:t>Z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 = (b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i1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/ Std. Error of b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i1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)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mbria Math" pitchFamily="18" charset="0"/>
                          <a:ea typeface="Cambria Math" pitchFamily="18" charset="0"/>
                          <a:cs typeface="Arial" charset="0"/>
                        </a:rPr>
                        <a:t>2</a:t>
                      </a:r>
                      <a:endParaRPr kumimoji="0" lang="ar-AE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Cambria Math" pitchFamily="18" charset="0"/>
                        <a:ea typeface="Cambria Math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H0, Z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D2D8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 </a:t>
                      </a:r>
                      <a:r>
                        <a:rPr kumimoji="0" lang="en-US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Decision 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Reject the null hypothesis 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if p-value &lt; 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04F43E-D22F-4B45-9C8D-95C1C045AA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20187" y="3568028"/>
            <a:ext cx="6151629" cy="1156440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Null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): 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i2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= 0 (for 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 logit)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Alternate Hypothesis (H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):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b</a:t>
            </a:r>
            <a:r>
              <a:rPr 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i2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≠ 0 (for 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 logit)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itchFamily="2" charset="0"/>
                <a:cs typeface="Ebrima" pitchFamily="2" charset="0"/>
              </a:rPr>
              <a:t>i=1,2…,k</a:t>
            </a:r>
          </a:p>
        </p:txBody>
      </p:sp>
    </p:spTree>
    <p:extLst>
      <p:ext uri="{BB962C8B-B14F-4D97-AF65-F5344CB8AC3E}">
        <p14:creationId xmlns:p14="http://schemas.microsoft.com/office/powerpoint/2010/main" val="300900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79799"/>
            <a:ext cx="83820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b="1" dirty="0">
                <a:latin typeface="+mj-lt"/>
              </a:rPr>
              <a:t>Individual Testing- Case study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83820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1676400" y="3927582"/>
            <a:ext cx="883920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p-value for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seslow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(general),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sesmiddle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(vocational) and write (general and vocational) &lt; 0.05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15E687-3CBB-4449-B684-2C4957B96BB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3311981"/>
              </p:ext>
            </p:extLst>
          </p:nvPr>
        </p:nvGraphicFramePr>
        <p:xfrm>
          <a:off x="2534445" y="1143000"/>
          <a:ext cx="7123113" cy="209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240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Table of p-values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seslow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sesmiddle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0.1685163893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0.02373673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0.1757949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6.816914e-03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0.0004382601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0.09893276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0.0126741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3.176088e-07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A89D8-F78C-4E7D-BCB1-5C522325B267}"/>
              </a:ext>
            </a:extLst>
          </p:cNvPr>
          <p:cNvGrpSpPr/>
          <p:nvPr/>
        </p:nvGrpSpPr>
        <p:grpSpPr>
          <a:xfrm>
            <a:off x="5410200" y="2286000"/>
            <a:ext cx="4152900" cy="876482"/>
            <a:chOff x="3886200" y="2816769"/>
            <a:chExt cx="4152900" cy="8764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BD3C23-6A18-45D0-8A36-F63C77659A63}"/>
                </a:ext>
              </a:extLst>
            </p:cNvPr>
            <p:cNvGrpSpPr/>
            <p:nvPr/>
          </p:nvGrpSpPr>
          <p:grpSpPr>
            <a:xfrm>
              <a:off x="5276850" y="2816769"/>
              <a:ext cx="2762250" cy="876482"/>
              <a:chOff x="5276850" y="3086009"/>
              <a:chExt cx="2762250" cy="8764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468770F-F848-4268-9C2C-44292578329F}"/>
                  </a:ext>
                </a:extLst>
              </p:cNvPr>
              <p:cNvSpPr/>
              <p:nvPr/>
            </p:nvSpPr>
            <p:spPr>
              <a:xfrm>
                <a:off x="6591792" y="3086009"/>
                <a:ext cx="1447308" cy="3429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EECFCA-E078-449B-B0A4-6EF7CE98DB57}"/>
                  </a:ext>
                </a:extLst>
              </p:cNvPr>
              <p:cNvSpPr/>
              <p:nvPr/>
            </p:nvSpPr>
            <p:spPr>
              <a:xfrm>
                <a:off x="6587465" y="3619409"/>
                <a:ext cx="1447308" cy="3429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8A0845-57B6-44F8-A5E4-619F32E48F3D}"/>
                  </a:ext>
                </a:extLst>
              </p:cNvPr>
              <p:cNvSpPr/>
              <p:nvPr/>
            </p:nvSpPr>
            <p:spPr>
              <a:xfrm>
                <a:off x="5276850" y="3619500"/>
                <a:ext cx="1196123" cy="34299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77EE2F-8A54-4B39-93CB-4675CAEB1A4F}"/>
                </a:ext>
              </a:extLst>
            </p:cNvPr>
            <p:cNvSpPr/>
            <p:nvPr/>
          </p:nvSpPr>
          <p:spPr>
            <a:xfrm>
              <a:off x="3886200" y="2819400"/>
              <a:ext cx="1196123" cy="3429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13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93099"/>
            <a:ext cx="9052560" cy="810805"/>
          </a:xfrm>
        </p:spPr>
        <p:txBody>
          <a:bodyPr/>
          <a:lstStyle/>
          <a:p>
            <a:r>
              <a:rPr b="1" dirty="0">
                <a:latin typeface="+mj-lt"/>
              </a:rPr>
              <a:t>Interpretation of Results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4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5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6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4319934"/>
            <a:ext cx="8564880" cy="226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5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‘write’ is a significant variable. Higher the writing score, less preference to ‘general’ or ‘vocational’(as academic is base category and coefficient sign is negative).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‘Low’ SES category prefer ‘general’ over  ‘academic’ more than ‘high’ SES category (as high SES is base category).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‘middle’ SES category prefer ‘vocation’ over ‘academic’ more than ‘high’</a:t>
            </a:r>
          </a:p>
          <a:p>
            <a:pPr algn="l"/>
            <a:r>
              <a:rPr lang="en-US" sz="1600" b="0" dirty="0">
                <a:latin typeface="+mn-lt"/>
              </a:rPr>
              <a:t>      SES category.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33600" y="1518920"/>
          <a:ext cx="781049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seslow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sesmiddle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1.689478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1.1628411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0.6295638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-0.05793086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4.235574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0.9827182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1.2740985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-0.11360389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0.1685163893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0.02373673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0.1757949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6.816914e-03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0.0004382601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0.09893276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0.0126741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3.176088e-07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762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Individual Testing in R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8382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83E36-88FB-4722-A17C-6D154CF4257C}"/>
              </a:ext>
            </a:extLst>
          </p:cNvPr>
          <p:cNvGraphicFramePr>
            <a:graphicFrameLocks noGrp="1"/>
          </p:cNvGraphicFramePr>
          <p:nvPr/>
        </p:nvGraphicFramePr>
        <p:xfrm>
          <a:off x="2178958" y="1508760"/>
          <a:ext cx="7498443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z&lt;-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m$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coefficients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m$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standard.errors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pvalue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1-pchisq(z^2,df=1)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pvalue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6295B17-5146-4B4F-A123-690D223E8408}"/>
              </a:ext>
            </a:extLst>
          </p:cNvPr>
          <p:cNvSpPr/>
          <p:nvPr/>
        </p:nvSpPr>
        <p:spPr>
          <a:xfrm>
            <a:off x="2133600" y="3048000"/>
            <a:ext cx="7543800" cy="23083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‘z’ creates a </a:t>
            </a:r>
            <a:r>
              <a:rPr lang="en-IN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dataframe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of Z values as coefficients divided by standard errors 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pchisq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is used to calculate p-values using square of Z and degrees of freedom as arguments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pvalue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stores table of p-values.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endParaRPr lang="en-IN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Vijaya" pitchFamily="34" charset="0"/>
              <a:cs typeface="Vijay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A5C64-18CB-463A-916B-BFCEE314FBD2}"/>
              </a:ext>
            </a:extLst>
          </p:cNvPr>
          <p:cNvSpPr/>
          <p:nvPr/>
        </p:nvSpPr>
        <p:spPr>
          <a:xfrm>
            <a:off x="2159389" y="1078468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#Individual Testing </a:t>
            </a:r>
          </a:p>
        </p:txBody>
      </p:sp>
    </p:spTree>
    <p:extLst>
      <p:ext uri="{BB962C8B-B14F-4D97-AF65-F5344CB8AC3E}">
        <p14:creationId xmlns:p14="http://schemas.microsoft.com/office/powerpoint/2010/main" val="35510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Individual Testing in R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02B611-BFB6-4B7A-A650-33AE45BC62EA}"/>
              </a:ext>
            </a:extLst>
          </p:cNvPr>
          <p:cNvSpPr txBox="1"/>
          <p:nvPr/>
        </p:nvSpPr>
        <p:spPr>
          <a:xfrm>
            <a:off x="2133600" y="14478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3269A-FE3C-4882-B0CB-5D6D6A6AE884}"/>
              </a:ext>
            </a:extLst>
          </p:cNvPr>
          <p:cNvSpPr/>
          <p:nvPr/>
        </p:nvSpPr>
        <p:spPr>
          <a:xfrm>
            <a:off x="2209800" y="2892397"/>
            <a:ext cx="7543800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seslow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(general), write(general),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sesmiddle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(vocation), write( vocation) are significant, as p-value &lt;0.05.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AB59FA-3C86-481E-8EBC-2814E6EB369E}"/>
              </a:ext>
            </a:extLst>
          </p:cNvPr>
          <p:cNvCxnSpPr>
            <a:cxnSpLocks/>
          </p:cNvCxnSpPr>
          <p:nvPr/>
        </p:nvCxnSpPr>
        <p:spPr>
          <a:xfrm>
            <a:off x="8395423" y="2208184"/>
            <a:ext cx="0" cy="684213"/>
          </a:xfrm>
          <a:prstGeom prst="line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37F95-6C17-4207-BC56-52760167C3B8}"/>
              </a:ext>
            </a:extLst>
          </p:cNvPr>
          <p:cNvCxnSpPr>
            <a:cxnSpLocks/>
          </p:cNvCxnSpPr>
          <p:nvPr/>
        </p:nvCxnSpPr>
        <p:spPr>
          <a:xfrm flipH="1">
            <a:off x="7785823" y="2209800"/>
            <a:ext cx="609601" cy="0"/>
          </a:xfrm>
          <a:prstGeom prst="straightConnector1">
            <a:avLst/>
          </a:prstGeom>
          <a:noFill/>
          <a:ln w="3175" cap="flat" cmpd="sng" algn="ctr">
            <a:solidFill>
              <a:srgbClr val="C32D2E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F3839-0D1B-4651-9462-8596AC050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962150"/>
            <a:ext cx="5391150" cy="552450"/>
          </a:xfrm>
          <a:prstGeom prst="rect">
            <a:avLst/>
          </a:prstGeom>
          <a:ln>
            <a:solidFill>
              <a:srgbClr val="3891A7"/>
            </a:solidFill>
          </a:ln>
        </p:spPr>
      </p:pic>
    </p:spTree>
    <p:extLst>
      <p:ext uri="{BB962C8B-B14F-4D97-AF65-F5344CB8AC3E}">
        <p14:creationId xmlns:p14="http://schemas.microsoft.com/office/powerpoint/2010/main" val="41330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244314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Classification Table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15225" y="1014398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81200" y="1295401"/>
            <a:ext cx="8229600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 tabulation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observed values of Y and estimated values of Y is called as Classification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predictive success of the logistic regression can be assessed by looking at the classification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F862E-CDB9-4543-B214-450AE4867A32}"/>
              </a:ext>
            </a:extLst>
          </p:cNvPr>
          <p:cNvSpPr txBox="1"/>
          <p:nvPr/>
        </p:nvSpPr>
        <p:spPr>
          <a:xfrm>
            <a:off x="1981200" y="6148441"/>
            <a:ext cx="822960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shows that, model is predicting 61%=(92+7+23)/ 200 correctly.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2DAF1B-E167-4BD7-AC66-8F6DBDFCF137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971801"/>
          <a:ext cx="6400800" cy="316963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737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Classification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37"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Observed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Predicted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academic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Percent Correct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academic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87.61%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15.56%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vocation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46.00%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73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Overall Percentage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71.0%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7.5%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21.5%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Calibri"/>
                          <a:cs typeface="Times New Roman"/>
                        </a:rPr>
                        <a:t>61.0%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79796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Contents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15226" y="1014398"/>
            <a:ext cx="5161551" cy="52403"/>
            <a:chOff x="1991225" y="1155160"/>
            <a:chExt cx="5161551" cy="52403"/>
          </a:xfrm>
        </p:grpSpPr>
        <p:sp>
          <p:nvSpPr>
            <p:cNvPr id="12" name="Rectangle 11"/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Content Placeholder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981200" y="1417638"/>
            <a:ext cx="82296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Basics of Multinomial 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Application areas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Statistical Model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Case Study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Model fitting in R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Predicted Probabilities and Classification Table</a:t>
            </a:r>
          </a:p>
        </p:txBody>
      </p:sp>
    </p:spTree>
    <p:extLst>
      <p:ext uri="{BB962C8B-B14F-4D97-AF65-F5344CB8AC3E}">
        <p14:creationId xmlns:p14="http://schemas.microsoft.com/office/powerpoint/2010/main" val="298739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0" y="76201"/>
            <a:ext cx="9220200" cy="810805"/>
          </a:xfrm>
        </p:spPr>
        <p:txBody>
          <a:bodyPr>
            <a:noAutofit/>
          </a:bodyPr>
          <a:lstStyle/>
          <a:p>
            <a:r>
              <a:rPr lang="en-IN" b="1" dirty="0">
                <a:latin typeface="+mj-lt"/>
              </a:rPr>
              <a:t>Predicted Probabilities and Classification Table in R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9144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83E36-88FB-4722-A17C-6D154CF4257C}"/>
              </a:ext>
            </a:extLst>
          </p:cNvPr>
          <p:cNvGraphicFramePr>
            <a:graphicFrameLocks noGrp="1"/>
          </p:cNvGraphicFramePr>
          <p:nvPr/>
        </p:nvGraphicFramePr>
        <p:xfrm>
          <a:off x="2178958" y="1615440"/>
          <a:ext cx="7498443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data$predprob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round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fitted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choicemodel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head(data)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6295B17-5146-4B4F-A123-690D223E8408}"/>
              </a:ext>
            </a:extLst>
          </p:cNvPr>
          <p:cNvSpPr/>
          <p:nvPr/>
        </p:nvSpPr>
        <p:spPr>
          <a:xfrm>
            <a:off x="5791200" y="1981201"/>
            <a:ext cx="3810000" cy="120032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fitted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generates predicted probabilities for program choice.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A5C64-18CB-463A-916B-BFCEE314FBD2}"/>
              </a:ext>
            </a:extLst>
          </p:cNvPr>
          <p:cNvSpPr/>
          <p:nvPr/>
        </p:nvSpPr>
        <p:spPr>
          <a:xfrm>
            <a:off x="2159390" y="120068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Predicted Probabilities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56EC9-91D0-4F24-B749-26077B0D2497}"/>
              </a:ext>
            </a:extLst>
          </p:cNvPr>
          <p:cNvSpPr txBox="1"/>
          <p:nvPr/>
        </p:nvSpPr>
        <p:spPr>
          <a:xfrm>
            <a:off x="2219324" y="2919918"/>
            <a:ext cx="7496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6477B0-4044-4BFF-84FE-5D793CC3F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3329494"/>
            <a:ext cx="5410196" cy="1266825"/>
          </a:xfrm>
          <a:prstGeom prst="rect">
            <a:avLst/>
          </a:prstGeom>
          <a:ln>
            <a:solidFill>
              <a:srgbClr val="3891A7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D5613-A32F-4AE5-A947-BDC127424296}"/>
              </a:ext>
            </a:extLst>
          </p:cNvPr>
          <p:cNvCxnSpPr>
            <a:cxnSpLocks/>
          </p:cNvCxnSpPr>
          <p:nvPr/>
        </p:nvCxnSpPr>
        <p:spPr>
          <a:xfrm flipH="1">
            <a:off x="7734301" y="4072592"/>
            <a:ext cx="30479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AE704-5FD8-474E-9C1A-C726EABE9290}"/>
              </a:ext>
            </a:extLst>
          </p:cNvPr>
          <p:cNvSpPr/>
          <p:nvPr/>
        </p:nvSpPr>
        <p:spPr>
          <a:xfrm>
            <a:off x="5105397" y="3495764"/>
            <a:ext cx="2590799" cy="186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F8BB09-E398-46FE-AED1-396357588E84}"/>
              </a:ext>
            </a:extLst>
          </p:cNvPr>
          <p:cNvCxnSpPr>
            <a:cxnSpLocks/>
          </p:cNvCxnSpPr>
          <p:nvPr/>
        </p:nvCxnSpPr>
        <p:spPr>
          <a:xfrm flipH="1">
            <a:off x="7734302" y="3581400"/>
            <a:ext cx="380999" cy="0"/>
          </a:xfrm>
          <a:prstGeom prst="straightConnector1">
            <a:avLst/>
          </a:prstGeom>
          <a:noFill/>
          <a:ln w="3175" cap="flat" cmpd="sng" algn="ctr">
            <a:solidFill>
              <a:srgbClr val="C32D2E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8B545-DDDD-44F4-95C2-BCF5FB2CEFE9}"/>
              </a:ext>
            </a:extLst>
          </p:cNvPr>
          <p:cNvSpPr/>
          <p:nvPr/>
        </p:nvSpPr>
        <p:spPr>
          <a:xfrm>
            <a:off x="8115300" y="3352800"/>
            <a:ext cx="1600201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Predicted category is Vocation since it has highest probability 0.51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6F57B-C676-462B-84FC-7F4AC815B037}"/>
              </a:ext>
            </a:extLst>
          </p:cNvPr>
          <p:cNvSpPr/>
          <p:nvPr/>
        </p:nvSpPr>
        <p:spPr>
          <a:xfrm>
            <a:off x="2286000" y="4766608"/>
            <a:ext cx="7543800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Predicted probabilities are given for each outcome (academic, general, vocation).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Category of the maximum of these probabilities is taken as predicted category of that observation.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A65FAA-79C9-4E68-8C56-EF7B2B58C25D}"/>
              </a:ext>
            </a:extLst>
          </p:cNvPr>
          <p:cNvCxnSpPr>
            <a:cxnSpLocks/>
          </p:cNvCxnSpPr>
          <p:nvPr/>
        </p:nvCxnSpPr>
        <p:spPr>
          <a:xfrm>
            <a:off x="8039099" y="4072592"/>
            <a:ext cx="0" cy="69401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0" y="76201"/>
            <a:ext cx="9220200" cy="810805"/>
          </a:xfrm>
        </p:spPr>
        <p:txBody>
          <a:bodyPr>
            <a:noAutofit/>
          </a:bodyPr>
          <a:lstStyle/>
          <a:p>
            <a:r>
              <a:rPr lang="en-IN" b="1" dirty="0">
                <a:latin typeface="+mj-lt"/>
              </a:rPr>
              <a:t>Predicted Probabilities and Classification Table in R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9144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84DB64-993A-4FF8-AD0A-3F59260F8D41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1661160"/>
          <a:ext cx="7498443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expected&lt;-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predict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choicemodel,data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type="class"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&lt;-</a:t>
                      </a:r>
                      <a:r>
                        <a:rPr lang="en-IN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data$prog,expected</a:t>
                      </a:r>
                      <a:r>
                        <a:rPr lang="en-IN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N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ctable</a:t>
                      </a:r>
                      <a:endParaRPr lang="en-IN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D7908-7FF3-46D7-A8FD-DBA534481F56}"/>
              </a:ext>
            </a:extLst>
          </p:cNvPr>
          <p:cNvSpPr/>
          <p:nvPr/>
        </p:nvSpPr>
        <p:spPr>
          <a:xfrm>
            <a:off x="3396745" y="2533250"/>
            <a:ext cx="7391400" cy="246221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predict</a:t>
            </a:r>
            <a:r>
              <a:rPr lang="en-IN" sz="2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returns predicted values.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type=“class”</a:t>
            </a:r>
            <a:r>
              <a:rPr lang="en-IN" sz="2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returns a factor of classifications based on the responses (frequency). </a:t>
            </a:r>
            <a:r>
              <a:rPr lang="en-IN" sz="2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type=“probs” </a:t>
            </a:r>
            <a:r>
              <a:rPr lang="en-IN" sz="2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returns matrix of probabilities.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table</a:t>
            </a:r>
            <a:r>
              <a:rPr lang="en-IN" sz="2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function simply gives the true positive and negative rates of the model (in the form of counts), which are key to deciding power of the model.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C3CB4-5F94-45B3-B8DA-FCFC4D56E7BB}"/>
              </a:ext>
            </a:extLst>
          </p:cNvPr>
          <p:cNvSpPr/>
          <p:nvPr/>
        </p:nvSpPr>
        <p:spPr>
          <a:xfrm>
            <a:off x="2057400" y="121920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Classification Table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219E21-CDB8-4C7D-9B6D-59B524A6D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4914900"/>
            <a:ext cx="3448050" cy="952500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B43C57-4559-469F-8235-DA84A6CE8BFC}"/>
              </a:ext>
            </a:extLst>
          </p:cNvPr>
          <p:cNvSpPr/>
          <p:nvPr/>
        </p:nvSpPr>
        <p:spPr>
          <a:xfrm>
            <a:off x="2133600" y="5950804"/>
            <a:ext cx="7543800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Classification table of predicted and expected counts.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C2D20-F9E4-4A91-A11E-3518AC8A34D0}"/>
              </a:ext>
            </a:extLst>
          </p:cNvPr>
          <p:cNvSpPr txBox="1"/>
          <p:nvPr/>
        </p:nvSpPr>
        <p:spPr>
          <a:xfrm>
            <a:off x="2057400" y="4538246"/>
            <a:ext cx="822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81200" y="286116"/>
            <a:ext cx="8229600" cy="7806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Quick Recap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6B9D2B-0626-41FF-8241-2BC0EA63BF22}"/>
              </a:ext>
            </a:extLst>
          </p:cNvPr>
          <p:cNvGrpSpPr/>
          <p:nvPr/>
        </p:nvGrpSpPr>
        <p:grpSpPr>
          <a:xfrm>
            <a:off x="2133600" y="1930951"/>
            <a:ext cx="7924800" cy="3174451"/>
            <a:chOff x="609600" y="1930950"/>
            <a:chExt cx="7924800" cy="3174451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930950"/>
              <a:ext cx="7924800" cy="3174451"/>
              <a:chOff x="1526634" y="1505183"/>
              <a:chExt cx="6702965" cy="202757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3547871" y="1507303"/>
                <a:ext cx="4681728" cy="1100722"/>
              </a:xfrm>
              <a:custGeom>
                <a:avLst/>
                <a:gdLst>
                  <a:gd name="connsiteX0" fmla="*/ 150824 w 904924"/>
                  <a:gd name="connsiteY0" fmla="*/ 0 h 4681728"/>
                  <a:gd name="connsiteX1" fmla="*/ 754100 w 904924"/>
                  <a:gd name="connsiteY1" fmla="*/ 0 h 4681728"/>
                  <a:gd name="connsiteX2" fmla="*/ 904924 w 904924"/>
                  <a:gd name="connsiteY2" fmla="*/ 150824 h 4681728"/>
                  <a:gd name="connsiteX3" fmla="*/ 904924 w 904924"/>
                  <a:gd name="connsiteY3" fmla="*/ 4681728 h 4681728"/>
                  <a:gd name="connsiteX4" fmla="*/ 904924 w 904924"/>
                  <a:gd name="connsiteY4" fmla="*/ 4681728 h 4681728"/>
                  <a:gd name="connsiteX5" fmla="*/ 0 w 904924"/>
                  <a:gd name="connsiteY5" fmla="*/ 4681728 h 4681728"/>
                  <a:gd name="connsiteX6" fmla="*/ 0 w 904924"/>
                  <a:gd name="connsiteY6" fmla="*/ 4681728 h 4681728"/>
                  <a:gd name="connsiteX7" fmla="*/ 0 w 904924"/>
                  <a:gd name="connsiteY7" fmla="*/ 150824 h 4681728"/>
                  <a:gd name="connsiteX8" fmla="*/ 150824 w 904924"/>
                  <a:gd name="connsiteY8" fmla="*/ 0 h 468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4924" h="4681728">
                    <a:moveTo>
                      <a:pt x="904924" y="780305"/>
                    </a:moveTo>
                    <a:lnTo>
                      <a:pt x="904924" y="3901423"/>
                    </a:lnTo>
                    <a:cubicBezTo>
                      <a:pt x="904924" y="4332375"/>
                      <a:pt x="891872" y="4681728"/>
                      <a:pt x="875771" y="4681728"/>
                    </a:cubicBezTo>
                    <a:lnTo>
                      <a:pt x="0" y="4681728"/>
                    </a:lnTo>
                    <a:lnTo>
                      <a:pt x="0" y="46817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75771" y="0"/>
                    </a:lnTo>
                    <a:cubicBezTo>
                      <a:pt x="891872" y="0"/>
                      <a:pt x="904924" y="349353"/>
                      <a:pt x="904924" y="78030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7999" rIns="291824" bIns="168001" numCol="1" spcCol="1270" anchor="ctr" anchorCtr="0">
                <a:noAutofit/>
              </a:bodyPr>
              <a:lstStyle/>
              <a:p>
                <a:pPr marL="171450" lvl="1" indent="-171450" defTabSz="711200"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onsolas" pitchFamily="49" charset="0"/>
                  </a:rPr>
                  <a:t>Dependent variable is nominal with more than two categories and independent variables are categorical or continuous or mix of both.</a:t>
                </a:r>
              </a:p>
              <a:p>
                <a:pPr marL="171450" lvl="1" indent="-171450" defTabSz="711200"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onsolas" pitchFamily="49" charset="0"/>
                  </a:rPr>
                  <a:t>Parameters are estimated using MLE.</a:t>
                </a:r>
              </a:p>
              <a:p>
                <a:pPr marL="171450" lvl="1" indent="-171450" defTabSz="711200"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onsolas" pitchFamily="49" charset="0"/>
                  </a:rPr>
                  <a:t>If there are k categories for the dependent variable then (k-1) logit functions are defined with remaining 1 category as base level.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1526634" y="1505183"/>
                <a:ext cx="1978566" cy="1110274"/>
              </a:xfrm>
              <a:custGeom>
                <a:avLst/>
                <a:gdLst>
                  <a:gd name="connsiteX0" fmla="*/ 0 w 2633472"/>
                  <a:gd name="connsiteY0" fmla="*/ 188530 h 1131155"/>
                  <a:gd name="connsiteX1" fmla="*/ 188530 w 2633472"/>
                  <a:gd name="connsiteY1" fmla="*/ 0 h 1131155"/>
                  <a:gd name="connsiteX2" fmla="*/ 2444942 w 2633472"/>
                  <a:gd name="connsiteY2" fmla="*/ 0 h 1131155"/>
                  <a:gd name="connsiteX3" fmla="*/ 2633472 w 2633472"/>
                  <a:gd name="connsiteY3" fmla="*/ 188530 h 1131155"/>
                  <a:gd name="connsiteX4" fmla="*/ 2633472 w 2633472"/>
                  <a:gd name="connsiteY4" fmla="*/ 942625 h 1131155"/>
                  <a:gd name="connsiteX5" fmla="*/ 2444942 w 2633472"/>
                  <a:gd name="connsiteY5" fmla="*/ 1131155 h 1131155"/>
                  <a:gd name="connsiteX6" fmla="*/ 188530 w 2633472"/>
                  <a:gd name="connsiteY6" fmla="*/ 1131155 h 1131155"/>
                  <a:gd name="connsiteX7" fmla="*/ 0 w 2633472"/>
                  <a:gd name="connsiteY7" fmla="*/ 942625 h 1131155"/>
                  <a:gd name="connsiteX8" fmla="*/ 0 w 2633472"/>
                  <a:gd name="connsiteY8" fmla="*/ 188530 h 113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33472" h="1131155">
                    <a:moveTo>
                      <a:pt x="0" y="188530"/>
                    </a:moveTo>
                    <a:cubicBezTo>
                      <a:pt x="0" y="84408"/>
                      <a:pt x="84408" y="0"/>
                      <a:pt x="188530" y="0"/>
                    </a:cubicBezTo>
                    <a:lnTo>
                      <a:pt x="2444942" y="0"/>
                    </a:lnTo>
                    <a:cubicBezTo>
                      <a:pt x="2549064" y="0"/>
                      <a:pt x="2633472" y="84408"/>
                      <a:pt x="2633472" y="188530"/>
                    </a:cubicBezTo>
                    <a:lnTo>
                      <a:pt x="2633472" y="942625"/>
                    </a:lnTo>
                    <a:cubicBezTo>
                      <a:pt x="2633472" y="1046747"/>
                      <a:pt x="2549064" y="1131155"/>
                      <a:pt x="2444942" y="1131155"/>
                    </a:cubicBezTo>
                    <a:lnTo>
                      <a:pt x="188530" y="1131155"/>
                    </a:lnTo>
                    <a:cubicBezTo>
                      <a:pt x="84408" y="1131155"/>
                      <a:pt x="0" y="1046747"/>
                      <a:pt x="0" y="942625"/>
                    </a:cubicBezTo>
                    <a:lnTo>
                      <a:pt x="0" y="1885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178" tIns="85698" rIns="116178" bIns="85698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solidFill>
                      <a:prstClr val="white"/>
                    </a:solidFill>
                  </a:rPr>
                  <a:t>Multinomial Logistic Regression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526634" y="2705365"/>
                <a:ext cx="1978566" cy="827395"/>
              </a:xfrm>
              <a:custGeom>
                <a:avLst/>
                <a:gdLst>
                  <a:gd name="connsiteX0" fmla="*/ 0 w 2633472"/>
                  <a:gd name="connsiteY0" fmla="*/ 188530 h 1131155"/>
                  <a:gd name="connsiteX1" fmla="*/ 188530 w 2633472"/>
                  <a:gd name="connsiteY1" fmla="*/ 0 h 1131155"/>
                  <a:gd name="connsiteX2" fmla="*/ 2444942 w 2633472"/>
                  <a:gd name="connsiteY2" fmla="*/ 0 h 1131155"/>
                  <a:gd name="connsiteX3" fmla="*/ 2633472 w 2633472"/>
                  <a:gd name="connsiteY3" fmla="*/ 188530 h 1131155"/>
                  <a:gd name="connsiteX4" fmla="*/ 2633472 w 2633472"/>
                  <a:gd name="connsiteY4" fmla="*/ 942625 h 1131155"/>
                  <a:gd name="connsiteX5" fmla="*/ 2444942 w 2633472"/>
                  <a:gd name="connsiteY5" fmla="*/ 1131155 h 1131155"/>
                  <a:gd name="connsiteX6" fmla="*/ 188530 w 2633472"/>
                  <a:gd name="connsiteY6" fmla="*/ 1131155 h 1131155"/>
                  <a:gd name="connsiteX7" fmla="*/ 0 w 2633472"/>
                  <a:gd name="connsiteY7" fmla="*/ 942625 h 1131155"/>
                  <a:gd name="connsiteX8" fmla="*/ 0 w 2633472"/>
                  <a:gd name="connsiteY8" fmla="*/ 188530 h 113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33472" h="1131155">
                    <a:moveTo>
                      <a:pt x="0" y="188530"/>
                    </a:moveTo>
                    <a:cubicBezTo>
                      <a:pt x="0" y="84408"/>
                      <a:pt x="84408" y="0"/>
                      <a:pt x="188530" y="0"/>
                    </a:cubicBezTo>
                    <a:lnTo>
                      <a:pt x="2444942" y="0"/>
                    </a:lnTo>
                    <a:cubicBezTo>
                      <a:pt x="2549064" y="0"/>
                      <a:pt x="2633472" y="84408"/>
                      <a:pt x="2633472" y="188530"/>
                    </a:cubicBezTo>
                    <a:lnTo>
                      <a:pt x="2633472" y="942625"/>
                    </a:lnTo>
                    <a:cubicBezTo>
                      <a:pt x="2633472" y="1046747"/>
                      <a:pt x="2549064" y="1131155"/>
                      <a:pt x="2444942" y="1131155"/>
                    </a:cubicBezTo>
                    <a:lnTo>
                      <a:pt x="188530" y="1131155"/>
                    </a:lnTo>
                    <a:cubicBezTo>
                      <a:pt x="84408" y="1131155"/>
                      <a:pt x="0" y="1046747"/>
                      <a:pt x="0" y="942625"/>
                    </a:cubicBezTo>
                    <a:lnTo>
                      <a:pt x="0" y="18853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3961231"/>
                  <a:satOff val="-20173"/>
                  <a:lumOff val="3725"/>
                  <a:alphaOff val="0"/>
                </a:schemeClr>
              </a:fillRef>
              <a:effectRef idx="0">
                <a:schemeClr val="accent5">
                  <a:hueOff val="3961231"/>
                  <a:satOff val="-20173"/>
                  <a:lumOff val="372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178" tIns="85698" rIns="116178" bIns="85698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>
                    <a:solidFill>
                      <a:prstClr val="white"/>
                    </a:solidFill>
                  </a:rPr>
                  <a:t>Multinomial Logistic regression in R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999274" y="3810000"/>
              <a:ext cx="5535126" cy="1295400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lnRef>
            <a:fillRef idx="1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13007634"/>
                <a:satOff val="-6496"/>
                <a:lumOff val="30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8000" rIns="291824" bIns="168000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relevel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used to define base category.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nnet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library required for multinomial regression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multinom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performs multinomial logistic regression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summary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function to extract more details from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multinom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function.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E5CB73-A976-42F4-8BBD-52276EB402C6}"/>
              </a:ext>
            </a:extLst>
          </p:cNvPr>
          <p:cNvSpPr txBox="1"/>
          <p:nvPr/>
        </p:nvSpPr>
        <p:spPr>
          <a:xfrm>
            <a:off x="2133600" y="13716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session, we learned about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Multinomial Logistic Regression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8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114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9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10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11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6FD3DC2E-A1F1-4474-AA33-5AC48BCB190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69720" y="228601"/>
            <a:ext cx="905256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Multinomial Logistic Regression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A4A840-A027-4E72-9D8D-8919E50FE36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9393B-2167-4748-BFB1-0935F1C76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A9925C-8DFB-454F-8780-0274EA93AAA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EF7034-A9AD-4244-82EA-48D2A50FE03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064430-49BA-4E52-8D26-8308BE36C771}"/>
              </a:ext>
            </a:extLst>
          </p:cNvPr>
          <p:cNvCxnSpPr/>
          <p:nvPr/>
        </p:nvCxnSpPr>
        <p:spPr>
          <a:xfrm rot="5400000">
            <a:off x="3770993" y="2629807"/>
            <a:ext cx="382814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FF88D-2C3B-4408-8DF9-E3271F3E12ED}"/>
              </a:ext>
            </a:extLst>
          </p:cNvPr>
          <p:cNvCxnSpPr/>
          <p:nvPr/>
        </p:nvCxnSpPr>
        <p:spPr>
          <a:xfrm rot="5400000">
            <a:off x="7657193" y="2631193"/>
            <a:ext cx="382814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">
            <a:extLst>
              <a:ext uri="{FF2B5EF4-FFF2-40B4-BE49-F238E27FC236}">
                <a16:creationId xmlns:a16="http://schemas.microsoft.com/office/drawing/2014/main" id="{7DC9E80F-6D0A-4E76-A085-2225FDC4308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1226" y="2746400"/>
            <a:ext cx="2881865" cy="196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Nominal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(With more than two mutually exclusive and exhaustive categories)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10A019BE-3311-4654-8BEA-BE876784064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0761" y="2819400"/>
            <a:ext cx="1789411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Categorical or Continuous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2CC27-F2C1-4CF9-B455-369EFA1B1D13}"/>
              </a:ext>
            </a:extLst>
          </p:cNvPr>
          <p:cNvSpPr txBox="1"/>
          <p:nvPr/>
        </p:nvSpPr>
        <p:spPr>
          <a:xfrm>
            <a:off x="2209801" y="4829028"/>
            <a:ext cx="7696199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k categories for the dependent variable then (k-1) logit functions are defined with remaining 1 category as base level.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4123074-0A7B-471E-AD42-CB58E1B29ED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88406" y="1828801"/>
            <a:ext cx="2881865" cy="56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brima"/>
              </a:rPr>
              <a:t>DEPENDENT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VARIABLE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42ED223-7DA7-4877-B68A-EC761BFDCD0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64339" y="1828801"/>
            <a:ext cx="3487057" cy="56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Ebrima"/>
              </a:rPr>
              <a:t>INDEPENDENT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4702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Application Areas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3227A-D596-4F0A-A960-1E2E17A488D7}"/>
              </a:ext>
            </a:extLst>
          </p:cNvPr>
          <p:cNvGrpSpPr/>
          <p:nvPr/>
        </p:nvGrpSpPr>
        <p:grpSpPr>
          <a:xfrm>
            <a:off x="1981201" y="1600200"/>
            <a:ext cx="7626097" cy="3993073"/>
            <a:chOff x="533400" y="1600199"/>
            <a:chExt cx="6643259" cy="39930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7BE081-BA3B-46AA-84A8-4DB675CB4310}"/>
                </a:ext>
              </a:extLst>
            </p:cNvPr>
            <p:cNvGrpSpPr/>
            <p:nvPr/>
          </p:nvGrpSpPr>
          <p:grpSpPr>
            <a:xfrm>
              <a:off x="533400" y="2172192"/>
              <a:ext cx="6643259" cy="3421080"/>
              <a:chOff x="762000" y="1879210"/>
              <a:chExt cx="7307583" cy="3421080"/>
            </a:xfrm>
          </p:grpSpPr>
          <p:sp>
            <p:nvSpPr>
              <p:cNvPr id="23" name="Freeform 2">
                <a:extLst>
                  <a:ext uri="{FF2B5EF4-FFF2-40B4-BE49-F238E27FC236}">
                    <a16:creationId xmlns:a16="http://schemas.microsoft.com/office/drawing/2014/main" id="{862A4C39-B00E-4736-B9C6-9A912CEF43C6}"/>
                  </a:ext>
                </a:extLst>
              </p:cNvPr>
              <p:cNvSpPr/>
              <p:nvPr/>
            </p:nvSpPr>
            <p:spPr>
              <a:xfrm>
                <a:off x="5143045" y="1937059"/>
                <a:ext cx="2926538" cy="8484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400" b="1" dirty="0"/>
                  <a:t>Age, Gender, Payment Mode, Purchase Frequency, Historical purchase details, etc.</a:t>
                </a:r>
              </a:p>
            </p:txBody>
          </p:sp>
          <p:sp>
            <p:nvSpPr>
              <p:cNvPr id="24" name="Freeform 3">
                <a:extLst>
                  <a:ext uri="{FF2B5EF4-FFF2-40B4-BE49-F238E27FC236}">
                    <a16:creationId xmlns:a16="http://schemas.microsoft.com/office/drawing/2014/main" id="{B2956686-61E1-4EC2-80D8-8FE78E6F20EC}"/>
                  </a:ext>
                </a:extLst>
              </p:cNvPr>
              <p:cNvSpPr/>
              <p:nvPr/>
            </p:nvSpPr>
            <p:spPr>
              <a:xfrm>
                <a:off x="762000" y="1879210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ea typeface="ＭＳ Ｐゴシック" pitchFamily="34" charset="-128"/>
                  </a:rPr>
                  <a:t>Marketing</a:t>
                </a:r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A6B52AF-7E92-4991-9E16-82E33CF36099}"/>
                  </a:ext>
                </a:extLst>
              </p:cNvPr>
              <p:cNvSpPr/>
              <p:nvPr/>
            </p:nvSpPr>
            <p:spPr>
              <a:xfrm>
                <a:off x="5122847" y="3028546"/>
                <a:ext cx="2926538" cy="11567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IN" sz="1400" b="1" dirty="0"/>
                  <a:t>Student Gender, Subjects Chosen at the Current Level, Current Academic Score, etc</a:t>
                </a:r>
                <a:r>
                  <a:rPr lang="en-US" sz="1400" b="1" dirty="0"/>
                  <a:t>.</a:t>
                </a:r>
                <a:endParaRPr lang="en-IN" sz="1400" b="1" dirty="0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F85AFD7-31CB-47BF-A3C8-8A425293328E}"/>
                  </a:ext>
                </a:extLst>
              </p:cNvPr>
              <p:cNvSpPr/>
              <p:nvPr/>
            </p:nvSpPr>
            <p:spPr>
              <a:xfrm>
                <a:off x="762000" y="3102515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ea typeface="ＭＳ Ｐゴシック" pitchFamily="34" charset="-128"/>
                  </a:rPr>
                  <a:t>   Education</a:t>
                </a:r>
                <a:r>
                  <a:rPr lang="en-US" sz="1400" b="1" dirty="0"/>
                  <a:t>	</a:t>
                </a: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FBA0640-1605-44E1-BC6F-CB9D8B4069A7}"/>
                  </a:ext>
                </a:extLst>
              </p:cNvPr>
              <p:cNvSpPr/>
              <p:nvPr/>
            </p:nvSpPr>
            <p:spPr>
              <a:xfrm>
                <a:off x="5143045" y="4394016"/>
                <a:ext cx="2926538" cy="848428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2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400" b="1" dirty="0"/>
                  <a:t>Demographics, Type of Ailment, socio-economic background, etc.</a:t>
                </a: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DB5E57CA-5311-4025-832A-F5DEF89CB231}"/>
                  </a:ext>
                </a:extLst>
              </p:cNvPr>
              <p:cNvSpPr/>
              <p:nvPr/>
            </p:nvSpPr>
            <p:spPr>
              <a:xfrm>
                <a:off x="762000" y="4336168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ea typeface="ＭＳ Ｐゴシック" pitchFamily="34" charset="-128"/>
                  </a:rPr>
                  <a:t>Healthcare</a:t>
                </a:r>
                <a:endParaRPr lang="en-US" sz="1400" b="1" dirty="0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DFDDD849-86C7-4479-A5A4-035A550B9F5C}"/>
                  </a:ext>
                </a:extLst>
              </p:cNvPr>
              <p:cNvSpPr/>
              <p:nvPr/>
            </p:nvSpPr>
            <p:spPr>
              <a:xfrm>
                <a:off x="2834234" y="1937059"/>
                <a:ext cx="2235792" cy="906273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/>
                  <a:t>Buyers’ Brand Preference</a:t>
                </a: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C1E54515-3A26-4F29-9EAD-E99985A347B9}"/>
                  </a:ext>
                </a:extLst>
              </p:cNvPr>
              <p:cNvSpPr/>
              <p:nvPr/>
            </p:nvSpPr>
            <p:spPr>
              <a:xfrm>
                <a:off x="2834235" y="2969527"/>
                <a:ext cx="2235791" cy="1242183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/>
                  <a:t>Electives Chosen by Students</a:t>
                </a: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9C3DD2FA-F2D4-4826-9D56-29EE7B941799}"/>
                  </a:ext>
                </a:extLst>
              </p:cNvPr>
              <p:cNvSpPr/>
              <p:nvPr/>
            </p:nvSpPr>
            <p:spPr>
              <a:xfrm>
                <a:off x="2834234" y="4400057"/>
                <a:ext cx="2235790" cy="848428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2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/>
                  <a:t>Common painkiller used </a:t>
                </a:r>
              </a:p>
            </p:txBody>
          </p:sp>
        </p:grpSp>
        <p:sp>
          <p:nvSpPr>
            <p:cNvPr id="15" name="Down Arrow Callout 23">
              <a:extLst>
                <a:ext uri="{FF2B5EF4-FFF2-40B4-BE49-F238E27FC236}">
                  <a16:creationId xmlns:a16="http://schemas.microsoft.com/office/drawing/2014/main" id="{50477AE7-2C7D-4AE5-AC5F-335002CC86EB}"/>
                </a:ext>
              </a:extLst>
            </p:cNvPr>
            <p:cNvSpPr/>
            <p:nvPr/>
          </p:nvSpPr>
          <p:spPr>
            <a:xfrm>
              <a:off x="4516169" y="1600199"/>
              <a:ext cx="2660490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47651" tIns="165241" rIns="289066" bIns="165243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u="sng" dirty="0"/>
                <a:t>Based on Information such as:</a:t>
              </a:r>
            </a:p>
          </p:txBody>
        </p:sp>
        <p:sp>
          <p:nvSpPr>
            <p:cNvPr id="16" name="Down Arrow Callout 24">
              <a:extLst>
                <a:ext uri="{FF2B5EF4-FFF2-40B4-BE49-F238E27FC236}">
                  <a16:creationId xmlns:a16="http://schemas.microsoft.com/office/drawing/2014/main" id="{E8698ACF-3032-4265-A535-8DBE2942815A}"/>
                </a:ext>
              </a:extLst>
            </p:cNvPr>
            <p:cNvSpPr/>
            <p:nvPr/>
          </p:nvSpPr>
          <p:spPr>
            <a:xfrm>
              <a:off x="533400" y="1600200"/>
              <a:ext cx="1813685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u="sng" dirty="0">
                  <a:ea typeface="ＭＳ Ｐゴシック" pitchFamily="34" charset="-128"/>
                </a:rPr>
                <a:t>Industry / Function</a:t>
              </a:r>
            </a:p>
          </p:txBody>
        </p:sp>
        <p:sp>
          <p:nvSpPr>
            <p:cNvPr id="17" name="Down Arrow Callout 25">
              <a:extLst>
                <a:ext uri="{FF2B5EF4-FFF2-40B4-BE49-F238E27FC236}">
                  <a16:creationId xmlns:a16="http://schemas.microsoft.com/office/drawing/2014/main" id="{104B4A39-33CE-4B7B-86CC-A0BA4D06874D}"/>
                </a:ext>
              </a:extLst>
            </p:cNvPr>
            <p:cNvSpPr/>
            <p:nvPr/>
          </p:nvSpPr>
          <p:spPr>
            <a:xfrm>
              <a:off x="2402955" y="1600199"/>
              <a:ext cx="2046834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47651" tIns="165241" rIns="289066" bIns="165243" numCol="1" spcCol="1270" anchor="ctr" anchorCtr="0">
              <a:noAutofit/>
            </a:bodyPr>
            <a:lstStyle/>
            <a:p>
              <a:pPr marL="0" lvl="1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u="sng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80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Statistical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0B2DB95-AB03-4E41-8383-92A277EEE3C1}"/>
              </a:ext>
            </a:extLst>
          </p:cNvPr>
          <p:cNvSpPr txBox="1"/>
          <p:nvPr/>
        </p:nvSpPr>
        <p:spPr>
          <a:xfrm>
            <a:off x="1752600" y="14478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Y be the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 variable with 3 categories as A,B,C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X1 ,X2,…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Xk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k Independent variables.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will be 2 logit functions: one for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Y=B versus Y=A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other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Y=C versus Y=A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Assuming A as the base category.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 of the model are estimated by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Likelihood Estimation(MLE) Method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507BE4BF-D076-4B7E-BDE9-9D9CD771C7A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80689" y="2707748"/>
                <a:ext cx="6045620" cy="1271838"/>
              </a:xfrm>
              <a:prstGeom prst="round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(x) =  logit function  for Y=B versus Y=A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(x) = 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          =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 …..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507BE4BF-D076-4B7E-BDE9-9D9CD771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80689" y="2707748"/>
                <a:ext cx="6045620" cy="1271838"/>
              </a:xfrm>
              <a:prstGeom prst="roundRect">
                <a:avLst/>
              </a:prstGeom>
              <a:blipFill>
                <a:blip r:embed="rId9"/>
                <a:stretch>
                  <a:fillRect b="-1961"/>
                </a:stretch>
              </a:blipFill>
              <a:ln w="3175"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CD979A4B-9A7A-4EB9-992A-EC204F76034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087817" y="4391309"/>
                <a:ext cx="6045620" cy="1271838"/>
              </a:xfrm>
              <a:prstGeom prst="round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(x) =  logit function  for Y=C versus Y=A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(x) = 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aseline="-25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          =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+ ….. + b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k2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8" name="TextBox 5">
                <a:extLst>
                  <a:ext uri="{FF2B5EF4-FFF2-40B4-BE49-F238E27FC236}">
                    <a16:creationId xmlns:a16="http://schemas.microsoft.com/office/drawing/2014/main" id="{CD979A4B-9A7A-4EB9-992A-EC204F76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087817" y="4391309"/>
                <a:ext cx="6045620" cy="1271838"/>
              </a:xfrm>
              <a:prstGeom prst="roundRect">
                <a:avLst/>
              </a:prstGeom>
              <a:blipFill>
                <a:blip r:embed="rId10"/>
                <a:stretch>
                  <a:fillRect b="-980"/>
                </a:stretch>
              </a:blipFill>
              <a:ln w="3175"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A7C4626-8780-4F96-916E-25FFDFAE8507}"/>
              </a:ext>
            </a:extLst>
          </p:cNvPr>
          <p:cNvSpPr txBox="1"/>
          <p:nvPr/>
        </p:nvSpPr>
        <p:spPr>
          <a:xfrm>
            <a:off x="8464052" y="2590801"/>
            <a:ext cx="197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 [ Y= B | x ] 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 [ Y= A | x 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E67D2-49FB-4747-B9FE-AFF6DEF946CF}"/>
              </a:ext>
            </a:extLst>
          </p:cNvPr>
          <p:cNvSpPr txBox="1"/>
          <p:nvPr/>
        </p:nvSpPr>
        <p:spPr>
          <a:xfrm>
            <a:off x="8599016" y="4734840"/>
            <a:ext cx="197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 [ Y= C | x ] </a:t>
            </a:r>
          </a:p>
        </p:txBody>
      </p:sp>
    </p:spTree>
    <p:extLst>
      <p:ext uri="{BB962C8B-B14F-4D97-AF65-F5344CB8AC3E}">
        <p14:creationId xmlns:p14="http://schemas.microsoft.com/office/powerpoint/2010/main" val="202041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b="1" dirty="0">
                <a:latin typeface="+mj-lt"/>
              </a:rPr>
              <a:t>Case Study </a:t>
            </a:r>
            <a:r>
              <a:rPr lang="en-US" b="1" dirty="0">
                <a:latin typeface="+mj-lt"/>
              </a:rPr>
              <a:t>–</a:t>
            </a:r>
            <a:r>
              <a:rPr b="1" dirty="0">
                <a:latin typeface="+mj-lt"/>
              </a:rPr>
              <a:t> </a:t>
            </a:r>
            <a:r>
              <a:rPr lang="en-IN" b="1" dirty="0">
                <a:latin typeface="+mj-lt"/>
              </a:rPr>
              <a:t>High School Program Choice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" name="Diagram 8"/>
          <p:cNvGraphicFramePr/>
          <p:nvPr>
            <p:extLst/>
          </p:nvPr>
        </p:nvGraphicFramePr>
        <p:xfrm>
          <a:off x="2438400" y="15240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38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0A5AE1-0DF9-4CD0-8A39-710D1209FBBC}"/>
              </a:ext>
            </a:extLst>
          </p:cNvPr>
          <p:cNvSpPr txBox="1"/>
          <p:nvPr/>
        </p:nvSpPr>
        <p:spPr>
          <a:xfrm rot="16200000">
            <a:off x="2393482" y="4307134"/>
            <a:ext cx="156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5E66B4-5F76-4D79-8A4E-34BDC426D774}"/>
              </a:ext>
            </a:extLst>
          </p:cNvPr>
          <p:cNvSpPr/>
          <p:nvPr/>
        </p:nvSpPr>
        <p:spPr>
          <a:xfrm>
            <a:off x="3314413" y="3049483"/>
            <a:ext cx="343188" cy="28941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Data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2A6953-D0F6-4C39-BC64-56BF421FE03B}"/>
              </a:ext>
            </a:extLst>
          </p:cNvPr>
          <p:cNvSpPr txBox="1"/>
          <p:nvPr/>
        </p:nvSpPr>
        <p:spPr>
          <a:xfrm>
            <a:off x="6875370" y="1903881"/>
            <a:ext cx="2251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Dependent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A4430-E3A3-460A-A7D0-4E027DADBA43}"/>
              </a:ext>
            </a:extLst>
          </p:cNvPr>
          <p:cNvSpPr txBox="1"/>
          <p:nvPr/>
        </p:nvSpPr>
        <p:spPr>
          <a:xfrm>
            <a:off x="4664614" y="1905000"/>
            <a:ext cx="242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Independent Variables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B55DBE2-0691-41CF-A37D-17435E7CC49C}"/>
              </a:ext>
            </a:extLst>
          </p:cNvPr>
          <p:cNvSpPr/>
          <p:nvPr/>
        </p:nvSpPr>
        <p:spPr>
          <a:xfrm rot="5400000">
            <a:off x="6153006" y="1657206"/>
            <a:ext cx="419388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C78E5D1-3B33-4D50-A48D-6C4B0A8C1808}"/>
              </a:ext>
            </a:extLst>
          </p:cNvPr>
          <p:cNvSpPr/>
          <p:nvPr/>
        </p:nvSpPr>
        <p:spPr>
          <a:xfrm rot="5400000">
            <a:off x="7448407" y="2033573"/>
            <a:ext cx="419387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4065E-1647-406E-A822-717B5D5EB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2629566"/>
            <a:ext cx="4343400" cy="339023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8BC0FF-030A-46C6-BC8A-92B90CC74B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8400" y="3505200"/>
          <a:ext cx="7162801" cy="2996616"/>
        </p:xfrm>
        <a:graphic>
          <a:graphicData uri="http://schemas.openxmlformats.org/drawingml/2006/table">
            <a:tbl>
              <a:tblPr/>
              <a:tblGrid>
                <a:gridCol w="940571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53246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3905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3673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sn</a:t>
                      </a:r>
                      <a:endParaRPr lang="en-I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37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student 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529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ses</a:t>
                      </a:r>
                      <a:endParaRPr lang="en-IN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scoio</a:t>
                      </a:r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-economic status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low, middle, high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529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write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writing score of the students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program chosen by students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vocational, general, academic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91FFAC8-B106-49EF-ABD5-8C676572B693}"/>
              </a:ext>
            </a:extLst>
          </p:cNvPr>
          <p:cNvSpPr/>
          <p:nvPr/>
        </p:nvSpPr>
        <p:spPr>
          <a:xfrm>
            <a:off x="2438400" y="1447800"/>
            <a:ext cx="1629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Data</a:t>
            </a:r>
          </a:p>
        </p:txBody>
      </p:sp>
    </p:spTree>
    <p:extLst>
      <p:ext uri="{BB962C8B-B14F-4D97-AF65-F5344CB8AC3E}">
        <p14:creationId xmlns:p14="http://schemas.microsoft.com/office/powerpoint/2010/main" val="19590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1524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Model for the case study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91440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2133600" y="1143001"/>
            <a:ext cx="7363252" cy="115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categorical variables in the data: ‘prog’ and ‘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Dependent variable ‘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academic’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taken as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category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Independent variable ‘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is taken as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category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84D6-0CA3-48F0-9B7C-713D48E930C1}"/>
              </a:ext>
            </a:extLst>
          </p:cNvPr>
          <p:cNvGrpSpPr/>
          <p:nvPr/>
        </p:nvGrpSpPr>
        <p:grpSpPr>
          <a:xfrm>
            <a:off x="2247900" y="3388899"/>
            <a:ext cx="1611298" cy="1000111"/>
            <a:chOff x="421365" y="1883128"/>
            <a:chExt cx="1611298" cy="100011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D62854-169F-44CD-975D-AF786D4F6152}"/>
                </a:ext>
              </a:extLst>
            </p:cNvPr>
            <p:cNvCxnSpPr/>
            <p:nvPr/>
          </p:nvCxnSpPr>
          <p:spPr>
            <a:xfrm rot="16200000" flipH="1">
              <a:off x="962015" y="2626054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14">
              <a:extLst>
                <a:ext uri="{FF2B5EF4-FFF2-40B4-BE49-F238E27FC236}">
                  <a16:creationId xmlns:a16="http://schemas.microsoft.com/office/drawing/2014/main" id="{956EBD81-E1D1-4843-9A22-07F0595BED5D}"/>
                </a:ext>
              </a:extLst>
            </p:cNvPr>
            <p:cNvSpPr/>
            <p:nvPr/>
          </p:nvSpPr>
          <p:spPr>
            <a:xfrm>
              <a:off x="421365" y="1883128"/>
              <a:ext cx="1611298" cy="5677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Logit Function 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70DDE6-4695-407D-B40C-356101A00645}"/>
              </a:ext>
            </a:extLst>
          </p:cNvPr>
          <p:cNvGrpSpPr/>
          <p:nvPr/>
        </p:nvGrpSpPr>
        <p:grpSpPr>
          <a:xfrm>
            <a:off x="3962401" y="3354961"/>
            <a:ext cx="1000489" cy="1075750"/>
            <a:chOff x="2324100" y="1752600"/>
            <a:chExt cx="1000489" cy="107575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CE7EE06-9C20-43DE-BF95-CEE2D62FE6DF}"/>
                </a:ext>
              </a:extLst>
            </p:cNvPr>
            <p:cNvCxnSpPr/>
            <p:nvPr/>
          </p:nvCxnSpPr>
          <p:spPr>
            <a:xfrm flipH="1">
              <a:off x="2819400" y="2073094"/>
              <a:ext cx="2" cy="755256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44">
              <a:extLst>
                <a:ext uri="{FF2B5EF4-FFF2-40B4-BE49-F238E27FC236}">
                  <a16:creationId xmlns:a16="http://schemas.microsoft.com/office/drawing/2014/main" id="{BD88D01A-BF4E-42F3-9302-BCA7B68EA19D}"/>
                </a:ext>
              </a:extLst>
            </p:cNvPr>
            <p:cNvSpPr/>
            <p:nvPr/>
          </p:nvSpPr>
          <p:spPr>
            <a:xfrm>
              <a:off x="2324100" y="1752600"/>
              <a:ext cx="1000489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Intercept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B3A07B-2A5E-410D-B790-8EA4E1AE9E65}"/>
              </a:ext>
            </a:extLst>
          </p:cNvPr>
          <p:cNvGrpSpPr/>
          <p:nvPr/>
        </p:nvGrpSpPr>
        <p:grpSpPr>
          <a:xfrm>
            <a:off x="5105400" y="4922406"/>
            <a:ext cx="3886200" cy="1097395"/>
            <a:chOff x="2876552" y="3352801"/>
            <a:chExt cx="3886200" cy="176736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31CD2F9-FE53-4439-9D0B-4F29D35533A3}"/>
                </a:ext>
              </a:extLst>
            </p:cNvPr>
            <p:cNvGrpSpPr/>
            <p:nvPr/>
          </p:nvGrpSpPr>
          <p:grpSpPr>
            <a:xfrm flipV="1">
              <a:off x="2876554" y="4328032"/>
              <a:ext cx="3886198" cy="792135"/>
              <a:chOff x="4783980" y="5243032"/>
              <a:chExt cx="3886198" cy="792135"/>
            </a:xfrm>
          </p:grpSpPr>
          <p:sp>
            <p:nvSpPr>
              <p:cNvPr id="82" name="Rounded Rectangle 38">
                <a:extLst>
                  <a:ext uri="{FF2B5EF4-FFF2-40B4-BE49-F238E27FC236}">
                    <a16:creationId xmlns:a16="http://schemas.microsoft.com/office/drawing/2014/main" id="{6824BAA6-30FB-403E-8662-AD09827905DC}"/>
                  </a:ext>
                </a:extLst>
              </p:cNvPr>
              <p:cNvSpPr/>
              <p:nvPr/>
            </p:nvSpPr>
            <p:spPr>
              <a:xfrm flipV="1">
                <a:off x="5540460" y="5243032"/>
                <a:ext cx="2144637" cy="56777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Parameter Estimates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594968F-5103-4C09-B407-0BAE8817536C}"/>
                  </a:ext>
                </a:extLst>
              </p:cNvPr>
              <p:cNvCxnSpPr/>
              <p:nvPr/>
            </p:nvCxnSpPr>
            <p:spPr>
              <a:xfrm flipV="1">
                <a:off x="4783980" y="6035167"/>
                <a:ext cx="38861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B965B0-69BB-4F30-B667-EB3F2A49B28B}"/>
                </a:ext>
              </a:extLst>
            </p:cNvPr>
            <p:cNvCxnSpPr/>
            <p:nvPr/>
          </p:nvCxnSpPr>
          <p:spPr>
            <a:xfrm flipH="1" flipV="1">
              <a:off x="6762750" y="3352801"/>
              <a:ext cx="2" cy="971569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3A4F5DC-E5FA-4D3B-8C44-94D639F6308C}"/>
                </a:ext>
              </a:extLst>
            </p:cNvPr>
            <p:cNvCxnSpPr/>
            <p:nvPr/>
          </p:nvCxnSpPr>
          <p:spPr>
            <a:xfrm flipH="1" flipV="1">
              <a:off x="4629152" y="3371852"/>
              <a:ext cx="2" cy="956179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E4D4914-A7C4-437A-8056-0A9D4AB66C97}"/>
                </a:ext>
              </a:extLst>
            </p:cNvPr>
            <p:cNvCxnSpPr/>
            <p:nvPr/>
          </p:nvCxnSpPr>
          <p:spPr>
            <a:xfrm flipH="1" flipV="1">
              <a:off x="2876552" y="3371852"/>
              <a:ext cx="2" cy="95252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F4CEC6-98DB-40A8-B8FC-A71612A35FFF}"/>
              </a:ext>
            </a:extLst>
          </p:cNvPr>
          <p:cNvGrpSpPr/>
          <p:nvPr/>
        </p:nvGrpSpPr>
        <p:grpSpPr>
          <a:xfrm>
            <a:off x="5886450" y="3376927"/>
            <a:ext cx="3775568" cy="1088282"/>
            <a:chOff x="4067897" y="1733550"/>
            <a:chExt cx="3775568" cy="1088282"/>
          </a:xfrm>
        </p:grpSpPr>
        <p:sp>
          <p:nvSpPr>
            <p:cNvPr id="85" name="Rounded Rectangle 21">
              <a:extLst>
                <a:ext uri="{FF2B5EF4-FFF2-40B4-BE49-F238E27FC236}">
                  <a16:creationId xmlns:a16="http://schemas.microsoft.com/office/drawing/2014/main" id="{06C4E65B-44DC-4C98-A2F2-38F37E5AC9EB}"/>
                </a:ext>
              </a:extLst>
            </p:cNvPr>
            <p:cNvSpPr/>
            <p:nvPr/>
          </p:nvSpPr>
          <p:spPr>
            <a:xfrm>
              <a:off x="4881528" y="1733550"/>
              <a:ext cx="2144637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Independent Variables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5DC2881-A29F-47BE-ACA3-D8BC87BFDC0D}"/>
                </a:ext>
              </a:extLst>
            </p:cNvPr>
            <p:cNvCxnSpPr/>
            <p:nvPr/>
          </p:nvCxnSpPr>
          <p:spPr>
            <a:xfrm rot="16200000" flipH="1">
              <a:off x="3810711" y="2564647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926074-6190-4939-A8AD-5A91FE3BB1E5}"/>
                </a:ext>
              </a:extLst>
            </p:cNvPr>
            <p:cNvCxnSpPr/>
            <p:nvPr/>
          </p:nvCxnSpPr>
          <p:spPr>
            <a:xfrm rot="16200000" flipH="1">
              <a:off x="5611533" y="2403317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FB8ED0A-A442-4E67-97EB-4E3A4128C5E3}"/>
                </a:ext>
              </a:extLst>
            </p:cNvPr>
            <p:cNvCxnSpPr/>
            <p:nvPr/>
          </p:nvCxnSpPr>
          <p:spPr>
            <a:xfrm rot="16200000" flipH="1">
              <a:off x="7582611" y="2564647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ADF7C7-9F59-473A-AD23-F81D745AF201}"/>
                </a:ext>
              </a:extLst>
            </p:cNvPr>
            <p:cNvCxnSpPr/>
            <p:nvPr/>
          </p:nvCxnSpPr>
          <p:spPr>
            <a:xfrm>
              <a:off x="4094425" y="2307882"/>
              <a:ext cx="3749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50B15F-BB24-4EEC-9E77-D5E6674770C7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2002091" y="4312810"/>
                <a:ext cx="8187818" cy="7557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log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𝐏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𝐠𝐞𝐧𝐞𝐫𝐚𝐥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𝐏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𝐚𝐜𝐚𝐝𝐞𝐦𝐢𝐜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b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𝐛</m:t>
                    </m:r>
                  </m:oMath>
                </a14:m>
                <a:r>
                  <a:rPr lang="en-US" sz="2200" b="1" baseline="-25000" dirty="0">
                    <a:solidFill>
                      <a:schemeClr val="accent4"/>
                    </a:solidFill>
                    <a:latin typeface="Cambria Math" pitchFamily="18" charset="0"/>
                    <a:ea typeface="Cambria Math" pitchFamily="18" charset="0"/>
                  </a:rPr>
                  <a:t>01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11 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2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seslow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21 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2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sesmiddle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31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(write) </a:t>
                </a: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50B15F-BB24-4EEC-9E77-D5E667477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002091" y="4312810"/>
                <a:ext cx="8187818" cy="755703"/>
              </a:xfrm>
              <a:prstGeom prst="rect">
                <a:avLst/>
              </a:prstGeom>
              <a:blipFill>
                <a:blip r:embed="rId9"/>
                <a:stretch>
                  <a:fillRect t="-8333" b="-26667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9BB5A827-6E1F-4EB6-B95B-303CE24EEFF0}"/>
              </a:ext>
            </a:extLst>
          </p:cNvPr>
          <p:cNvSpPr/>
          <p:nvPr/>
        </p:nvSpPr>
        <p:spPr>
          <a:xfrm>
            <a:off x="2133600" y="2667001"/>
            <a:ext cx="73632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for 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vs academic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given as:</a:t>
            </a:r>
          </a:p>
        </p:txBody>
      </p:sp>
    </p:spTree>
    <p:extLst>
      <p:ext uri="{BB962C8B-B14F-4D97-AF65-F5344CB8AC3E}">
        <p14:creationId xmlns:p14="http://schemas.microsoft.com/office/powerpoint/2010/main" val="34723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Model for the case study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45CECBD-07DC-4EEB-8D19-940C71439FC3}"/>
              </a:ext>
            </a:extLst>
          </p:cNvPr>
          <p:cNvSpPr/>
          <p:nvPr/>
        </p:nvSpPr>
        <p:spPr>
          <a:xfrm>
            <a:off x="2133600" y="1371786"/>
            <a:ext cx="73632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for 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vocational vs academic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given as: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84D6-0CA3-48F0-9B7C-713D48E930C1}"/>
              </a:ext>
            </a:extLst>
          </p:cNvPr>
          <p:cNvGrpSpPr/>
          <p:nvPr/>
        </p:nvGrpSpPr>
        <p:grpSpPr>
          <a:xfrm>
            <a:off x="2247900" y="2396138"/>
            <a:ext cx="1611298" cy="1000111"/>
            <a:chOff x="421365" y="1883128"/>
            <a:chExt cx="1611298" cy="100011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D62854-169F-44CD-975D-AF786D4F6152}"/>
                </a:ext>
              </a:extLst>
            </p:cNvPr>
            <p:cNvCxnSpPr/>
            <p:nvPr/>
          </p:nvCxnSpPr>
          <p:spPr>
            <a:xfrm rot="16200000" flipH="1">
              <a:off x="962015" y="2626054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14">
              <a:extLst>
                <a:ext uri="{FF2B5EF4-FFF2-40B4-BE49-F238E27FC236}">
                  <a16:creationId xmlns:a16="http://schemas.microsoft.com/office/drawing/2014/main" id="{956EBD81-E1D1-4843-9A22-07F0595BED5D}"/>
                </a:ext>
              </a:extLst>
            </p:cNvPr>
            <p:cNvSpPr/>
            <p:nvPr/>
          </p:nvSpPr>
          <p:spPr>
            <a:xfrm>
              <a:off x="421365" y="1883128"/>
              <a:ext cx="1611298" cy="5677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Logit Function 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70DDE6-4695-407D-B40C-356101A00645}"/>
              </a:ext>
            </a:extLst>
          </p:cNvPr>
          <p:cNvGrpSpPr/>
          <p:nvPr/>
        </p:nvGrpSpPr>
        <p:grpSpPr>
          <a:xfrm>
            <a:off x="3962401" y="2362200"/>
            <a:ext cx="1000489" cy="1075750"/>
            <a:chOff x="2324100" y="1752600"/>
            <a:chExt cx="1000489" cy="107575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CE7EE06-9C20-43DE-BF95-CEE2D62FE6DF}"/>
                </a:ext>
              </a:extLst>
            </p:cNvPr>
            <p:cNvCxnSpPr/>
            <p:nvPr/>
          </p:nvCxnSpPr>
          <p:spPr>
            <a:xfrm flipH="1">
              <a:off x="2819400" y="2073094"/>
              <a:ext cx="2" cy="755256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44">
              <a:extLst>
                <a:ext uri="{FF2B5EF4-FFF2-40B4-BE49-F238E27FC236}">
                  <a16:creationId xmlns:a16="http://schemas.microsoft.com/office/drawing/2014/main" id="{BD88D01A-BF4E-42F3-9302-BCA7B68EA19D}"/>
                </a:ext>
              </a:extLst>
            </p:cNvPr>
            <p:cNvSpPr/>
            <p:nvPr/>
          </p:nvSpPr>
          <p:spPr>
            <a:xfrm>
              <a:off x="2324100" y="1752600"/>
              <a:ext cx="1000489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Intercept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6B3A07B-2A5E-410D-B790-8EA4E1AE9E65}"/>
              </a:ext>
            </a:extLst>
          </p:cNvPr>
          <p:cNvGrpSpPr/>
          <p:nvPr/>
        </p:nvGrpSpPr>
        <p:grpSpPr>
          <a:xfrm>
            <a:off x="5105400" y="3929645"/>
            <a:ext cx="3886200" cy="1097395"/>
            <a:chOff x="2876552" y="3352801"/>
            <a:chExt cx="3886200" cy="176736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31CD2F9-FE53-4439-9D0B-4F29D35533A3}"/>
                </a:ext>
              </a:extLst>
            </p:cNvPr>
            <p:cNvGrpSpPr/>
            <p:nvPr/>
          </p:nvGrpSpPr>
          <p:grpSpPr>
            <a:xfrm flipV="1">
              <a:off x="2876554" y="4328032"/>
              <a:ext cx="3886198" cy="792135"/>
              <a:chOff x="4783980" y="5243032"/>
              <a:chExt cx="3886198" cy="792135"/>
            </a:xfrm>
          </p:grpSpPr>
          <p:sp>
            <p:nvSpPr>
              <p:cNvPr id="82" name="Rounded Rectangle 38">
                <a:extLst>
                  <a:ext uri="{FF2B5EF4-FFF2-40B4-BE49-F238E27FC236}">
                    <a16:creationId xmlns:a16="http://schemas.microsoft.com/office/drawing/2014/main" id="{6824BAA6-30FB-403E-8662-AD09827905DC}"/>
                  </a:ext>
                </a:extLst>
              </p:cNvPr>
              <p:cNvSpPr/>
              <p:nvPr/>
            </p:nvSpPr>
            <p:spPr>
              <a:xfrm flipV="1">
                <a:off x="5540460" y="5243032"/>
                <a:ext cx="2144637" cy="56777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Parameter Estimates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594968F-5103-4C09-B407-0BAE8817536C}"/>
                  </a:ext>
                </a:extLst>
              </p:cNvPr>
              <p:cNvCxnSpPr/>
              <p:nvPr/>
            </p:nvCxnSpPr>
            <p:spPr>
              <a:xfrm flipV="1">
                <a:off x="4783980" y="6035167"/>
                <a:ext cx="38861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B965B0-69BB-4F30-B667-EB3F2A49B28B}"/>
                </a:ext>
              </a:extLst>
            </p:cNvPr>
            <p:cNvCxnSpPr/>
            <p:nvPr/>
          </p:nvCxnSpPr>
          <p:spPr>
            <a:xfrm flipH="1" flipV="1">
              <a:off x="6762750" y="3352801"/>
              <a:ext cx="2" cy="971569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3A4F5DC-E5FA-4D3B-8C44-94D639F6308C}"/>
                </a:ext>
              </a:extLst>
            </p:cNvPr>
            <p:cNvCxnSpPr/>
            <p:nvPr/>
          </p:nvCxnSpPr>
          <p:spPr>
            <a:xfrm flipH="1" flipV="1">
              <a:off x="4629152" y="3371852"/>
              <a:ext cx="2" cy="956179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E4D4914-A7C4-437A-8056-0A9D4AB66C97}"/>
                </a:ext>
              </a:extLst>
            </p:cNvPr>
            <p:cNvCxnSpPr/>
            <p:nvPr/>
          </p:nvCxnSpPr>
          <p:spPr>
            <a:xfrm flipH="1" flipV="1">
              <a:off x="2876552" y="3371852"/>
              <a:ext cx="2" cy="95252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F4CEC6-98DB-40A8-B8FC-A71612A35FFF}"/>
              </a:ext>
            </a:extLst>
          </p:cNvPr>
          <p:cNvGrpSpPr/>
          <p:nvPr/>
        </p:nvGrpSpPr>
        <p:grpSpPr>
          <a:xfrm>
            <a:off x="5886450" y="2384166"/>
            <a:ext cx="3775568" cy="1088282"/>
            <a:chOff x="4067897" y="1733550"/>
            <a:chExt cx="3775568" cy="1088282"/>
          </a:xfrm>
        </p:grpSpPr>
        <p:sp>
          <p:nvSpPr>
            <p:cNvPr id="85" name="Rounded Rectangle 21">
              <a:extLst>
                <a:ext uri="{FF2B5EF4-FFF2-40B4-BE49-F238E27FC236}">
                  <a16:creationId xmlns:a16="http://schemas.microsoft.com/office/drawing/2014/main" id="{06C4E65B-44DC-4C98-A2F2-38F37E5AC9EB}"/>
                </a:ext>
              </a:extLst>
            </p:cNvPr>
            <p:cNvSpPr/>
            <p:nvPr/>
          </p:nvSpPr>
          <p:spPr>
            <a:xfrm>
              <a:off x="4881528" y="1733550"/>
              <a:ext cx="2144637" cy="32049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Independent Variables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5DC2881-A29F-47BE-ACA3-D8BC87BFDC0D}"/>
                </a:ext>
              </a:extLst>
            </p:cNvPr>
            <p:cNvCxnSpPr/>
            <p:nvPr/>
          </p:nvCxnSpPr>
          <p:spPr>
            <a:xfrm rot="16200000" flipH="1">
              <a:off x="3810711" y="2564647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926074-6190-4939-A8AD-5A91FE3BB1E5}"/>
                </a:ext>
              </a:extLst>
            </p:cNvPr>
            <p:cNvCxnSpPr/>
            <p:nvPr/>
          </p:nvCxnSpPr>
          <p:spPr>
            <a:xfrm rot="16200000" flipH="1">
              <a:off x="5611533" y="2403317"/>
              <a:ext cx="684628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FB8ED0A-A442-4E67-97EB-4E3A4128C5E3}"/>
                </a:ext>
              </a:extLst>
            </p:cNvPr>
            <p:cNvCxnSpPr/>
            <p:nvPr/>
          </p:nvCxnSpPr>
          <p:spPr>
            <a:xfrm rot="16200000" flipH="1">
              <a:off x="7582611" y="2564647"/>
              <a:ext cx="514371" cy="0"/>
            </a:xfrm>
            <a:prstGeom prst="straightConnector1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ADF7C7-9F59-473A-AD23-F81D745AF201}"/>
                </a:ext>
              </a:extLst>
            </p:cNvPr>
            <p:cNvCxnSpPr/>
            <p:nvPr/>
          </p:nvCxnSpPr>
          <p:spPr>
            <a:xfrm>
              <a:off x="4094425" y="2307882"/>
              <a:ext cx="3749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50B15F-BB24-4EEC-9E77-D5E6674770C7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2002091" y="3320049"/>
                <a:ext cx="8229592" cy="7557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log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𝐏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IN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𝐯𝐨𝐜𝐚𝐭𝐢𝐨𝐧𝐚𝐥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𝐏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𝐚𝐜𝐚𝐝𝐞𝐦𝐢𝐜</m:t>
                        </m:r>
                        <m:r>
                          <a:rPr lang="en-US" sz="20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b="1" dirty="0">
                        <a:solidFill>
                          <a:schemeClr val="accent4"/>
                        </a:solidFill>
                        <a:latin typeface="Cambria Math"/>
                        <a:ea typeface="Cambria Math"/>
                      </a:rPr>
                      <m:t>𝐛</m:t>
                    </m:r>
                  </m:oMath>
                </a14:m>
                <a:r>
                  <a:rPr lang="en-US" sz="2200" b="1" baseline="-25000" dirty="0">
                    <a:solidFill>
                      <a:schemeClr val="accent4"/>
                    </a:solidFill>
                    <a:latin typeface="Cambria Math" pitchFamily="18" charset="0"/>
                    <a:ea typeface="Cambria Math" pitchFamily="18" charset="0"/>
                  </a:rPr>
                  <a:t>02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12 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2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seslow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22 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sz="2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sesmiddle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 + </a:t>
                </a:r>
                <a:r>
                  <a:rPr lang="en-US" sz="22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US" sz="2200" b="1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32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(write) </a:t>
                </a: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E50B15F-BB24-4EEC-9E77-D5E667477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002091" y="3320049"/>
                <a:ext cx="8229592" cy="755703"/>
              </a:xfrm>
              <a:prstGeom prst="rect">
                <a:avLst/>
              </a:prstGeom>
              <a:blipFill>
                <a:blip r:embed="rId9"/>
                <a:stretch>
                  <a:fillRect t="-6557" b="-24590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692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{32B00BFA-862A-4516-A72D-3D6128AF6C4D}&quot;/&gt;&lt;isInvalidForFieldText val=&quot;0&quot;/&gt;&lt;Image&gt;&lt;filename val=&quot;C:\Users\Dell\AppData\Local\Temp\CP1156608419281Session\CPTrustFolder1156608419296\PPTImport1156618459906\data\asimages\{32B00BFA-862A-4516-A72D-3D6128AF6C4D}_5.png&quot;/&gt;&lt;left val=&quot;476&quot;/&gt;&lt;top val=&quot;232&quot;/&gt;&lt;width val=&quot;386&quot;/&gt;&lt;height val=&quot;64&quot;/&gt;&lt;hasText val=&quot;1&quot;/&gt;&lt;/Image&gt;&lt;/ThreeDShape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&quot;/&gt;&lt;lineCharCount val=&quot;40&quot;/&gt;&lt;lineCharCount val=&quot;1&quot;/&gt;&lt;lineCharCount val=&quot;7&quot;/&gt;&lt;lineCharCount val=&quot;27&quot;/&gt;&lt;lineCharCount val=&quot;41&quot;/&gt;&lt;lineCharCount val=&quot;40&quot;/&gt;&lt;lineCharCount val=&quot;31&quot;/&gt;&lt;lineCharCount val=&quot;1&quot;/&gt;&lt;lineCharCount val=&quot;54&quot;/&gt;&lt;lineCharCount val=&quot;8&quot;/&gt;&lt;/TableIndex&gt;&lt;/ShapeTextInfo&gt;"/>
  <p:tag name="HTML_SHAPEINFO" val="&lt;TextEffect&gt;&lt;Image&gt;&lt;filename val=&quot;C:\Users\Dell\AppData\Local\Temp\CP1156608419281Session\CPTrustFolder1156608419296\PPTImport1156618459906\data\asimages\{DCF0C2A6-048D-4BFB-A46E-FBC1633A57AA}_1.png_crop.png&quot;/&gt;&lt;left val=&quot;838&quot;/&gt;&lt;top val=&quot;614&quot;/&gt;&lt;width val=&quot;0&quot;/&gt;&lt;height val=&quot;0&quot;/&gt;&lt;hasText val=&quot;1&quot;/&gt;&lt;paraId val=&quot;1&quot;/&gt;&lt;/Image&gt;&lt;Image&gt;&lt;filename val=&quot;C:\Users\Dell\AppData\Local\Temp\CP1156608419281Session\CPTrustFolder1156608419296\PPTImport1156618459906\data\asimages\{DDBBC194-3A8A-46FF-9EB5-4FA33B768754}_1.png_crop.png&quot;/&gt;&lt;left val=&quot;160&quot;/&gt;&lt;top val=&quot;253&quot;/&gt;&lt;width val=&quot;643&quot;/&gt;&lt;height val=&quot;34&quot;/&gt;&lt;hasText val=&quot;1&quot;/&gt;&lt;paraId val=&quot;2&quot;/&gt;&lt;/Image&gt;&lt;Image&gt;&lt;filename val=&quot;C:\Users\Dell\AppData\Local\Temp\CP1156608419281Session\CPTrustFolder1156608419296\PPTImport1156618459906\data\asimages\{F14B0B8C-811E-4CD3-BE8A-A32B5AFB9DAC}_1.png_crop.png&quot;/&gt;&lt;left val=&quot;838&quot;/&gt;&lt;top val=&quot;614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FB816855-0C94-4683-9242-016530B64D3D}_1.png_crop.png&quot;/&gt;&lt;left val=&quot;140&quot;/&gt;&lt;top val=&quot;321&quot;/&gt;&lt;width val=&quot;81&quot;/&gt;&lt;height val=&quot;23&quot;/&gt;&lt;hasText val=&quot;1&quot;/&gt;&lt;paraId val=&quot;4&quot;/&gt;&lt;/Image&gt;&lt;Image&gt;&lt;filename val=&quot;C:\Users\Dell\AppData\Local\Temp\CP1156608419281Session\CPTrustFolder1156608419296\PPTImport1156618459906\data\asimages\{C9447014-7CDC-4099-B373-9FB88C657916}_1.png_crop.png&quot;/&gt;&lt;left val=&quot;284&quot;/&gt;&lt;top val=&quot;353&quot;/&gt;&lt;width val=&quot;412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F2E8E903-A281-419A-B355-0234C772AC39}_1.png_crop.png&quot;/&gt;&lt;left val=&quot;284&quot;/&gt;&lt;top val=&quot;385&quot;/&gt;&lt;width val=&quot;443&quot;/&gt;&lt;height val=&quot;30&quot;/&gt;&lt;hasText val=&quot;1&quot;/&gt;&lt;paraId val=&quot;6&quot;/&gt;&lt;/Image&gt;&lt;Image&gt;&lt;filename val=&quot;C:\Users\Dell\AppData\Local\Temp\CP1156608419281Session\CPTrustFolder1156608419296\PPTImport1156618459906\data\asimages\{535E01F3-4308-48F4-8B5B-456D01AAE69E}_1.png_crop.png&quot;/&gt;&lt;left val=&quot;286&quot;/&gt;&lt;top val=&quot;416&quot;/&gt;&lt;width val=&quot;423&quot;/&gt;&lt;height val=&quot;30&quot;/&gt;&lt;hasText val=&quot;1&quot;/&gt;&lt;paraId val=&quot;7&quot;/&gt;&lt;/Image&gt;&lt;Image&gt;&lt;filename val=&quot;C:\Users\Dell\AppData\Local\Temp\CP1156608419281Session\CPTrustFolder1156608419296\PPTImport1156618459906\data\asimages\{C61354BB-5F8C-49B5-AD3C-4452B52123CE}_1.png_crop.png&quot;/&gt;&lt;left val=&quot;285&quot;/&gt;&lt;top val=&quot;449&quot;/&gt;&lt;width val=&quot;488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91568A6B-77A2-49E3-B601-C2EDC79852D6}_1.png_crop.png&quot;/&gt;&lt;left val=&quot;838&quot;/&gt;&lt;top val=&quot;614&quot;/&gt;&lt;width val=&quot;0&quot;/&gt;&lt;height val=&quot;0&quot;/&gt;&lt;hasText val=&quot;1&quot;/&gt;&lt;paraId val=&quot;9&quot;/&gt;&lt;/Image&gt;&lt;Image&gt;&lt;filename val=&quot;C:\Users\Dell\AppData\Local\Temp\CP1156608419281Session\CPTrustFolder1156608419296\PPTImport1156618459906\data\asimages\{C01D98DE-D007-404D-923B-51CF9BA17119}_1.png_crop.png&quot;/&gt;&lt;left val=&quot;143&quot;/&gt;&lt;top val=&quot;512&quot;/&gt;&lt;width val=&quot;648&quot;/&gt;&lt;height val=&quot;52&quot;/&gt;&lt;hasText val=&quot;1&quot;/&gt;&lt;paraId val=&quot;10&quot;/&gt;&lt;/Image&gt;&lt;/TextEffect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&quot;/&gt;&lt;lineCharCount val=&quot;40&quot;/&gt;&lt;lineCharCount val=&quot;1&quot;/&gt;&lt;lineCharCount val=&quot;7&quot;/&gt;&lt;lineCharCount val=&quot;27&quot;/&gt;&lt;lineCharCount val=&quot;41&quot;/&gt;&lt;lineCharCount val=&quot;40&quot;/&gt;&lt;lineCharCount val=&quot;31&quot;/&gt;&lt;lineCharCount val=&quot;1&quot;/&gt;&lt;lineCharCount val=&quot;54&quot;/&gt;&lt;lineCharCount val=&quot;8&quot;/&gt;&lt;/TableIndex&gt;&lt;/ShapeTextInfo&gt;"/>
  <p:tag name="HTML_SHAPEINFO" val="&lt;TextEffect&gt;&lt;Image&gt;&lt;filename val=&quot;C:\Users\Dell\AppData\Local\Temp\CP1156608419281Session\CPTrustFolder1156608419296\PPTImport1156618459906\data\asimages\{DCF0C2A6-048D-4BFB-A46E-FBC1633A57AA}_1.png_crop.png&quot;/&gt;&lt;left val=&quot;838&quot;/&gt;&lt;top val=&quot;614&quot;/&gt;&lt;width val=&quot;0&quot;/&gt;&lt;height val=&quot;0&quot;/&gt;&lt;hasText val=&quot;1&quot;/&gt;&lt;paraId val=&quot;1&quot;/&gt;&lt;/Image&gt;&lt;Image&gt;&lt;filename val=&quot;C:\Users\Dell\AppData\Local\Temp\CP1156608419281Session\CPTrustFolder1156608419296\PPTImport1156618459906\data\asimages\{DDBBC194-3A8A-46FF-9EB5-4FA33B768754}_1.png_crop.png&quot;/&gt;&lt;left val=&quot;160&quot;/&gt;&lt;top val=&quot;253&quot;/&gt;&lt;width val=&quot;643&quot;/&gt;&lt;height val=&quot;34&quot;/&gt;&lt;hasText val=&quot;1&quot;/&gt;&lt;paraId val=&quot;2&quot;/&gt;&lt;/Image&gt;&lt;Image&gt;&lt;filename val=&quot;C:\Users\Dell\AppData\Local\Temp\CP1156608419281Session\CPTrustFolder1156608419296\PPTImport1156618459906\data\asimages\{F14B0B8C-811E-4CD3-BE8A-A32B5AFB9DAC}_1.png_crop.png&quot;/&gt;&lt;left val=&quot;838&quot;/&gt;&lt;top val=&quot;614&quot;/&gt;&lt;width val=&quot;0&quot;/&gt;&lt;height val=&quot;0&quot;/&gt;&lt;hasText val=&quot;1&quot;/&gt;&lt;paraId val=&quot;3&quot;/&gt;&lt;/Image&gt;&lt;Image&gt;&lt;filename val=&quot;C:\Users\Dell\AppData\Local\Temp\CP1156608419281Session\CPTrustFolder1156608419296\PPTImport1156618459906\data\asimages\{FB816855-0C94-4683-9242-016530B64D3D}_1.png_crop.png&quot;/&gt;&lt;left val=&quot;140&quot;/&gt;&lt;top val=&quot;321&quot;/&gt;&lt;width val=&quot;81&quot;/&gt;&lt;height val=&quot;23&quot;/&gt;&lt;hasText val=&quot;1&quot;/&gt;&lt;paraId val=&quot;4&quot;/&gt;&lt;/Image&gt;&lt;Image&gt;&lt;filename val=&quot;C:\Users\Dell\AppData\Local\Temp\CP1156608419281Session\CPTrustFolder1156608419296\PPTImport1156618459906\data\asimages\{C9447014-7CDC-4099-B373-9FB88C657916}_1.png_crop.png&quot;/&gt;&lt;left val=&quot;284&quot;/&gt;&lt;top val=&quot;353&quot;/&gt;&lt;width val=&quot;412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F2E8E903-A281-419A-B355-0234C772AC39}_1.png_crop.png&quot;/&gt;&lt;left val=&quot;284&quot;/&gt;&lt;top val=&quot;385&quot;/&gt;&lt;width val=&quot;443&quot;/&gt;&lt;height val=&quot;30&quot;/&gt;&lt;hasText val=&quot;1&quot;/&gt;&lt;paraId val=&quot;6&quot;/&gt;&lt;/Image&gt;&lt;Image&gt;&lt;filename val=&quot;C:\Users\Dell\AppData\Local\Temp\CP1156608419281Session\CPTrustFolder1156608419296\PPTImport1156618459906\data\asimages\{535E01F3-4308-48F4-8B5B-456D01AAE69E}_1.png_crop.png&quot;/&gt;&lt;left val=&quot;286&quot;/&gt;&lt;top val=&quot;416&quot;/&gt;&lt;width val=&quot;423&quot;/&gt;&lt;height val=&quot;30&quot;/&gt;&lt;hasText val=&quot;1&quot;/&gt;&lt;paraId val=&quot;7&quot;/&gt;&lt;/Image&gt;&lt;Image&gt;&lt;filename val=&quot;C:\Users\Dell\AppData\Local\Temp\CP1156608419281Session\CPTrustFolder1156608419296\PPTImport1156618459906\data\asimages\{C61354BB-5F8C-49B5-AD3C-4452B52123CE}_1.png_crop.png&quot;/&gt;&lt;left val=&quot;285&quot;/&gt;&lt;top val=&quot;449&quot;/&gt;&lt;width val=&quot;488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91568A6B-77A2-49E3-B601-C2EDC79852D6}_1.png_crop.png&quot;/&gt;&lt;left val=&quot;838&quot;/&gt;&lt;top val=&quot;614&quot;/&gt;&lt;width val=&quot;0&quot;/&gt;&lt;height val=&quot;0&quot;/&gt;&lt;hasText val=&quot;1&quot;/&gt;&lt;paraId val=&quot;9&quot;/&gt;&lt;/Image&gt;&lt;Image&gt;&lt;filename val=&quot;C:\Users\Dell\AppData\Local\Temp\CP1156608419281Session\CPTrustFolder1156608419296\PPTImport1156618459906\data\asimages\{C01D98DE-D007-404D-923B-51CF9BA17119}_1.png_crop.png&quot;/&gt;&lt;left val=&quot;143&quot;/&gt;&lt;top val=&quot;512&quot;/&gt;&lt;width val=&quot;648&quot;/&gt;&lt;height val=&quot;52&quot;/&gt;&lt;hasText val=&quot;1&quot;/&gt;&lt;paraId val=&quot;10&quot;/&gt;&lt;/Image&gt;&lt;/TextEffect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7&quot;/&gt;&lt;/TableIndex&gt;&lt;/ShapeTextInfo&gt;"/>
  <p:tag name="HTML_SHAPEINFO" val="&lt;ThreeDShapeInfo&gt;&lt;uuid val=&quot;{F26D3D37-4B1F-4E5F-8732-CC08D464FB12}&quot;/&gt;&lt;isInvalidForFieldText val=&quot;0&quot;/&gt;&lt;Image&gt;&lt;filename val=&quot;C:\Users\Dell\AppData\Local\Temp\CP1156608419281Session\CPTrustFolder1156608419296\PPTImport1156618459906\data\asimages\{F26D3D37-4B1F-4E5F-8732-CC08D464FB12}_12.png&quot;/&gt;&lt;left val=&quot;88&quot;/&gt;&lt;top val=&quot;334&quot;/&gt;&lt;width val=&quot;788&quot;/&gt;&lt;height val=&quot;73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7&quot;/&gt;&lt;/TableIndex&gt;&lt;/ShapeTextInfo&gt;"/>
  <p:tag name="HTML_SHAPEINFO" val="&lt;ThreeDShapeInfo&gt;&lt;uuid val=&quot;{F26D3D37-4B1F-4E5F-8732-CC08D464FB12}&quot;/&gt;&lt;isInvalidForFieldText val=&quot;0&quot;/&gt;&lt;Image&gt;&lt;filename val=&quot;C:\Users\Dell\AppData\Local\Temp\CP1156608419281Session\CPTrustFolder1156608419296\PPTImport1156618459906\data\asimages\{F26D3D37-4B1F-4E5F-8732-CC08D464FB12}_12.png&quot;/&gt;&lt;left val=&quot;88&quot;/&gt;&lt;top val=&quot;334&quot;/&gt;&lt;width val=&quot;788&quot;/&gt;&lt;height val=&quot;73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1F3AF1D2-BDE5-4EDB-B4A9-8C6011BA9A21}&quot;/&gt;&lt;isInvalidForFieldText val=&quot;0&quot;/&gt;&lt;Image&gt;&lt;filename val=&quot;C:\Users\Dell\AppData\Local\Temp\CP1156608419281Session\CPTrustFolder1156608419296\PPTImport1156618459906\data\asimages\{1F3AF1D2-BDE5-4EDB-B4A9-8C6011BA9A21}_15.png&quot;/&gt;&lt;left val=&quot;48&quot;/&gt;&lt;top val=&quot;28&quot;/&gt;&lt;width val=&quot;865&quot;/&gt;&lt;height val=&quot;95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7&quot;/&gt;&lt;/TableIndex&gt;&lt;/ShapeTextInfo&gt;"/>
  <p:tag name="HTML_SHAPEINFO" val="&lt;ThreeDShapeInfo&gt;&lt;uuid val=&quot;{F26D3D37-4B1F-4E5F-8732-CC08D464FB12}&quot;/&gt;&lt;isInvalidForFieldText val=&quot;0&quot;/&gt;&lt;Image&gt;&lt;filename val=&quot;C:\Users\Dell\AppData\Local\Temp\CP1156608419281Session\CPTrustFolder1156608419296\PPTImport1156618459906\data\asimages\{F26D3D37-4B1F-4E5F-8732-CC08D464FB12}_12.png&quot;/&gt;&lt;left val=&quot;88&quot;/&gt;&lt;top val=&quot;334&quot;/&gt;&lt;width val=&quot;788&quot;/&gt;&lt;height val=&quot;73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87AEC884-008F-47C6-972D-9934358B38B2}&quot;/&gt;&lt;isInvalidForFieldText val=&quot;0&quot;/&gt;&lt;Image&gt;&lt;filename val=&quot;C:\Users\Dell\AppData\Local\Temp\CP1156608419281Session\CPTrustFolder1156608419296\PPTImport1156618459906\data\asimages\{87AEC884-008F-47C6-972D-9934358B38B2}_5.png&quot;/&gt;&lt;left val=&quot;120&quot;/&gt;&lt;top val=&quot;232&quot;/&gt;&lt;width val=&quot;276&quot;/&gt;&lt;height val=&quot;64&quot;/&gt;&lt;hasText val=&quot;1&quot;/&gt;&lt;/Image&gt;&lt;/ThreeDShape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57&quot;/&gt;&lt;lineCharCount val=&quot;73&quot;/&gt;&lt;lineCharCount val=&quot;23&quot;/&gt;&lt;/TableIndex&gt;&lt;/ShapeTextInfo&gt;"/>
  <p:tag name="HTML_SHAPEINFO" val="&lt;ThreeDShapeInfo&gt;&lt;uuid val=&quot;{A3689A8D-49E1-4EAD-A933-00628488C018}&quot;/&gt;&lt;isInvalidForFieldText val=&quot;0&quot;/&gt;&lt;Image&gt;&lt;filename val=&quot;C:\Users\Dell\AppData\Local\Temp\CP1156608419281Session\CPTrustFolder1156608419296\PPTImport1156618459906\data\asimages\{A3689A8D-49E1-4EAD-A933-00628488C018}_20.png&quot;/&gt;&lt;left val=&quot;43&quot;/&gt;&lt;top val=&quot;496&quot;/&gt;&lt;width val=&quot;888&quot;/&gt;&lt;height val=&quot;161&quot;/&gt;&lt;hasText val=&quot;1&quot;/&gt;&lt;/Image&gt;&lt;/ThreeDShapeInfo&gt;"/>
  <p:tag name="PRESENTER_SHAPEINFO" val="&lt;ThreeDShapeInfo&gt;&lt;uuid val=&quot;{2DFA3475-C6BE-4254-9C54-F23E0362E10B}&quot;/&gt;&lt;isInvalidForFieldText val=&quot;0&quot;/&gt;&lt;Image&gt;&lt;filename val=&quot;C:\Users\Dell\AppData\Local\Temp\CP1156608419281Session\CPTrustFolder1156608419296\PPTImport1156618459906\data\asimages\{2DFA3475-C6BE-4254-9C54-F23E0362E10B}_20.png&quot;/&gt;&lt;left val=&quot;46&quot;/&gt;&lt;top val=&quot;494&quot;/&gt;&lt;width val=&quot;877&quot;/&gt;&lt;height val=&quot;160&quot;/&gt;&lt;hasText val=&quot;0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12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8&quot;/&gt;&lt;/TableIndex&gt;&lt;TableIndex row=&quot;3&quot; col=&quot;1&quot;&gt;&lt;linesCount val=&quot;1&quot;/&gt;&lt;lineCharCount val=&quot;8&quot;/&gt;&lt;/TableIndex&gt;&lt;TableIndex row=&quot;3&quot; col=&quot;2&quot;&gt;&lt;linesCount val=&quot;1&quot;/&gt;&lt;lineCharCount val=&quot;6&quot;/&gt;&lt;/TableIndex&gt;&lt;TableIndex row=&quot;4&quot; col=&quot;1&quot;&gt;&lt;linesCount val=&quot;1&quot;/&gt;&lt;lineCharCount val=&quot;3&quot;/&gt;&lt;/TableIndex&gt;&lt;TableIndex row=&quot;4&quot; col=&quot;2&quot;&gt;&lt;linesCount val=&quot;1&quot;/&gt;&lt;lineCharCount val=&quot;6&quot;/&gt;&lt;/TableIndex&gt;&lt;TableIndex row=&quot;5&quot; col=&quot;1&quot;&gt;&lt;linesCount val=&quot;1&quot;/&gt;&lt;lineCharCount val=&quot;10&quot;/&gt;&lt;/TableIndex&gt;&lt;TableIndex row=&quot;5&quot; col=&quot;2&quot;&gt;&lt;linesCount val=&quot;1&quot;/&gt;&lt;lineCharCount val=&quot;6&quot;/&gt;&lt;/TableIndex&gt;&lt;TableIndex row=&quot;6&quot; col=&quot;1&quot;&gt;&lt;linesCount val=&quot;1&quot;/&gt;&lt;lineCharCount val=&quot;7&quot;/&gt;&lt;/TableIndex&gt;&lt;TableIndex row=&quot;6&quot; col=&quot;2&quot;&gt;&lt;linesCount val=&quot;1&quot;/&gt;&lt;lineCharCount val=&quot;6&quot;/&gt;&lt;/TableIndex&gt;&lt;/ShapeTextInfo&gt;"/>
  <p:tag name="PRESENTER_SHAPEINFO" val="&lt;ThreeDShapeInfo&gt;&lt;uuid val=&quot;{5375972E-1A95-42AB-8B68-00931FA2C762}&quot;/&gt;&lt;isInvalidForFieldText val=&quot;0&quot;/&gt;&lt;Image&gt;&lt;filename val=&quot;C:\Users\Dell\AppData\Local\Temp\CP1156608419281Session\CPTrustFolder1156608419296\PPTImport1156618459906\data\asimages\{5375972E-1A95-42AB-8B68-00931FA2C762}_15.png&quot;/&gt;&lt;left val=&quot;160&quot;/&gt;&lt;top val=&quot;196&quot;/&gt;&lt;width val=&quot;641&quot;/&gt;&lt;height val=&quot;245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87AEC884-008F-47C6-972D-9934358B38B2}&quot;/&gt;&lt;isInvalidForFieldText val=&quot;0&quot;/&gt;&lt;Image&gt;&lt;filename val=&quot;C:\Users\Dell\AppData\Local\Temp\CP1156608419281Session\CPTrustFolder1156608419296\PPTImport1156618459906\data\asimages\{87AEC884-008F-47C6-972D-9934358B38B2}_5.png&quot;/&gt;&lt;left val=&quot;120&quot;/&gt;&lt;top val=&quot;232&quot;/&gt;&lt;width val=&quot;276&quot;/&gt;&lt;height val=&quot;64&quot;/&gt;&lt;hasText val=&quot;1&quot;/&gt;&lt;/Image&gt;&lt;/ThreeDShape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87AEC884-008F-47C6-972D-9934358B38B2}&quot;/&gt;&lt;isInvalidForFieldText val=&quot;0&quot;/&gt;&lt;Image&gt;&lt;filename val=&quot;C:\Users\Dell\AppData\Local\Temp\CP1156608419281Session\CPTrustFolder1156608419296\PPTImport1156618459906\data\asimages\{87AEC884-008F-47C6-972D-9934358B38B2}_5.png&quot;/&gt;&lt;left val=&quot;120&quot;/&gt;&lt;top val=&quot;232&quot;/&gt;&lt;width val=&quot;276&quot;/&gt;&lt;height val=&quot;64&quot;/&gt;&lt;hasText val=&quot;1&quot;/&gt;&lt;/Image&gt;&lt;/ThreeDShape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1717</Words>
  <Application>Microsoft Macintosh PowerPoint</Application>
  <PresentationFormat>Widescreen</PresentationFormat>
  <Paragraphs>343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Symbol</vt:lpstr>
      <vt:lpstr>Times New Roman</vt:lpstr>
      <vt:lpstr>Vijaya</vt:lpstr>
      <vt:lpstr>Wingdings</vt:lpstr>
      <vt:lpstr>Edappy Insitute</vt:lpstr>
      <vt:lpstr> MULTINOMIAL LOGISTIC REGRESSION  </vt:lpstr>
      <vt:lpstr>PowerPoint Presentation</vt:lpstr>
      <vt:lpstr>PowerPoint Presentation</vt:lpstr>
      <vt:lpstr>Application Areas</vt:lpstr>
      <vt:lpstr>Statistical Model</vt:lpstr>
      <vt:lpstr>Case Study – High School Program Choice</vt:lpstr>
      <vt:lpstr>Data Snapshot</vt:lpstr>
      <vt:lpstr>Model for the case study</vt:lpstr>
      <vt:lpstr>Model for the case study</vt:lpstr>
      <vt:lpstr>Maximum Likelihood Estimates of Parameters</vt:lpstr>
      <vt:lpstr>Model Fitting in R</vt:lpstr>
      <vt:lpstr>PowerPoint Presentation</vt:lpstr>
      <vt:lpstr>PowerPoint Presentation</vt:lpstr>
      <vt:lpstr>Individual Testing Using Wald’s Test</vt:lpstr>
      <vt:lpstr>Individual Testing- Case study</vt:lpstr>
      <vt:lpstr>Interpretation of Results</vt:lpstr>
      <vt:lpstr>Individual Testing in R</vt:lpstr>
      <vt:lpstr>Individual Testing in R</vt:lpstr>
      <vt:lpstr>PowerPoint Presentation</vt:lpstr>
      <vt:lpstr>Predicted Probabilities and Classification Table in R</vt:lpstr>
      <vt:lpstr>Predicted Probabilities and Classification Table in R</vt:lpstr>
      <vt:lpstr>Quick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107</cp:revision>
  <dcterms:created xsi:type="dcterms:W3CDTF">2020-05-29T15:06:42Z</dcterms:created>
  <dcterms:modified xsi:type="dcterms:W3CDTF">2024-02-13T09:31:35Z</dcterms:modified>
  <cp:category/>
</cp:coreProperties>
</file>