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30.xml" ContentType="application/vnd.openxmlformats-officedocument.presentationml.tags+xml"/>
  <Override PartName="/ppt/tags/tag340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3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4"/>
  </p:notesMasterIdLst>
  <p:sldIdLst>
    <p:sldId id="274" r:id="rId2"/>
    <p:sldId id="321" r:id="rId3"/>
    <p:sldId id="271" r:id="rId4"/>
    <p:sldId id="326" r:id="rId5"/>
    <p:sldId id="327" r:id="rId6"/>
    <p:sldId id="272" r:id="rId7"/>
    <p:sldId id="307" r:id="rId8"/>
    <p:sldId id="276" r:id="rId9"/>
    <p:sldId id="277" r:id="rId10"/>
    <p:sldId id="282" r:id="rId11"/>
    <p:sldId id="328" r:id="rId12"/>
    <p:sldId id="303" r:id="rId13"/>
    <p:sldId id="312" r:id="rId14"/>
    <p:sldId id="265" r:id="rId15"/>
    <p:sldId id="267" r:id="rId16"/>
    <p:sldId id="329" r:id="rId17"/>
    <p:sldId id="266" r:id="rId18"/>
    <p:sldId id="262" r:id="rId19"/>
    <p:sldId id="284" r:id="rId20"/>
    <p:sldId id="330" r:id="rId21"/>
    <p:sldId id="331" r:id="rId22"/>
    <p:sldId id="332" r:id="rId2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321"/>
            <p14:sldId id="271"/>
            <p14:sldId id="326"/>
            <p14:sldId id="327"/>
            <p14:sldId id="272"/>
            <p14:sldId id="307"/>
            <p14:sldId id="276"/>
            <p14:sldId id="277"/>
            <p14:sldId id="282"/>
            <p14:sldId id="328"/>
            <p14:sldId id="303"/>
            <p14:sldId id="312"/>
            <p14:sldId id="265"/>
            <p14:sldId id="267"/>
            <p14:sldId id="329"/>
            <p14:sldId id="266"/>
            <p14:sldId id="262"/>
            <p14:sldId id="284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84" autoAdjust="0"/>
    <p:restoredTop sz="96327" autoAdjust="0"/>
  </p:normalViewPr>
  <p:slideViewPr>
    <p:cSldViewPr snapToObjects="1">
      <p:cViewPr varScale="1">
        <p:scale>
          <a:sx n="106" d="100"/>
          <a:sy n="106" d="100"/>
        </p:scale>
        <p:origin x="208" y="248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A company conducts different written tests before recruiting employees. The company wishes to see if the scores of these tests have any relation with post-recruitment performance of those employees.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To predict employees’ job performance index after probationary period, based on scores of tests conducted at the time of recruitment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Independent Variables: Scores of tests conducted before recruitment on the basis of four criteria – </a:t>
          </a:r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Aptitude, Test of Language, Technical Knowledge, General Information</a:t>
          </a: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33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6537D226-5486-4FB9-8F94-64100C58D6B1}">
      <dgm:prSet custT="1"/>
      <dgm:spPr/>
      <dgm:t>
        <a:bodyPr/>
        <a:lstStyle/>
        <a:p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Dependent Variable:</a:t>
          </a:r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Job Performance Index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calculated after an employee finishes probationary period (6 months)</a:t>
          </a:r>
        </a:p>
      </dgm:t>
    </dgm:pt>
    <dgm:pt modelId="{FA7B6EFD-E7C7-4B58-8909-3BD0AA703332}" type="parTrans" cxnId="{8A50B133-72C5-48FF-8872-89CB4F951815}">
      <dgm:prSet/>
      <dgm:spPr/>
      <dgm:t>
        <a:bodyPr/>
        <a:lstStyle/>
        <a:p>
          <a:endParaRPr lang="en-US" sz="1600"/>
        </a:p>
      </dgm:t>
    </dgm:pt>
    <dgm:pt modelId="{A4327060-A4A0-42A7-80E7-54785DB96F55}" type="sibTrans" cxnId="{8A50B133-72C5-48FF-8872-89CB4F951815}">
      <dgm:prSet/>
      <dgm:spPr/>
      <dgm:t>
        <a:bodyPr/>
        <a:lstStyle/>
        <a:p>
          <a:endParaRPr lang="en-US" sz="1600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FA8F32-224D-45BD-B6F3-1E3BD9FDF03E}" type="presOf" srcId="{83154F69-6DAE-4A1D-9B41-61E63E626EED}" destId="{3753D266-28F0-4CB6-87FB-9C46871B9038}" srcOrd="0" destOrd="0" presId="urn:microsoft.com/office/officeart/2005/8/layout/list1"/>
    <dgm:cxn modelId="{8A50B133-72C5-48FF-8872-89CB4F951815}" srcId="{CF75EA4F-3BC8-4061-B0A3-050B572C5FE8}" destId="{6537D226-5486-4FB9-8F94-64100C58D6B1}" srcOrd="2" destOrd="0" parTransId="{FA7B6EFD-E7C7-4B58-8909-3BD0AA703332}" sibTransId="{A4327060-A4A0-42A7-80E7-54785DB96F55}"/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61B18872-8351-4C8E-A5E4-4EA4E20DAE5D}" srcId="{CF75EA4F-3BC8-4061-B0A3-050B572C5FE8}" destId="{0A7A71E0-34A9-45B9-9F53-6010EE2629E4}" srcOrd="1" destOrd="0" parTransId="{277786D7-CD6C-4370-B649-AEAA08735182}" sibTransId="{2C91B7D2-5C07-42B8-B930-DF881623F227}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482EECA2-650A-4891-B8E4-443C47760C1E}" type="presOf" srcId="{6537D226-5486-4FB9-8F94-64100C58D6B1}" destId="{3753D266-28F0-4CB6-87FB-9C46871B9038}" srcOrd="0" destOrd="2" presId="urn:microsoft.com/office/officeart/2005/8/layout/list1"/>
    <dgm:cxn modelId="{0DCDCDBB-44BC-4FA0-AC2A-B2CB55E17D47}" type="presOf" srcId="{0A7A71E0-34A9-45B9-9F53-6010EE2629E4}" destId="{3753D266-28F0-4CB6-87FB-9C46871B9038}" srcOrd="0" destOrd="1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271709"/>
          <a:ext cx="7315200" cy="116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74904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A company conducts different written tests before recruiting employees. The company wishes to see if the scores of these tests have any relation with post-recruitment performance of those employees.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271709"/>
        <a:ext cx="7315200" cy="1162350"/>
      </dsp:txXfrm>
    </dsp:sp>
    <dsp:sp modelId="{8DAC3478-3003-4361-B79A-A6299EE2FF11}">
      <dsp:nvSpPr>
        <dsp:cNvPr id="0" name=""/>
        <dsp:cNvSpPr/>
      </dsp:nvSpPr>
      <dsp:spPr>
        <a:xfrm>
          <a:off x="365760" y="6029"/>
          <a:ext cx="34974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1699" y="31968"/>
        <a:ext cx="3445621" cy="479482"/>
      </dsp:txXfrm>
    </dsp:sp>
    <dsp:sp modelId="{5225D984-C2B9-4FAB-B6D8-231E1B13CD6C}">
      <dsp:nvSpPr>
        <dsp:cNvPr id="0" name=""/>
        <dsp:cNvSpPr/>
      </dsp:nvSpPr>
      <dsp:spPr>
        <a:xfrm>
          <a:off x="0" y="1796939"/>
          <a:ext cx="7315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74904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To predict employees’ job performance index after probationary period, based on scores of tests conducted at the time of recruitment</a:t>
          </a:r>
        </a:p>
      </dsp:txBody>
      <dsp:txXfrm>
        <a:off x="0" y="1796939"/>
        <a:ext cx="7315200" cy="935550"/>
      </dsp:txXfrm>
    </dsp:sp>
    <dsp:sp modelId="{75BB025E-9CB5-4C61-B1F0-A1523F6C16D8}">
      <dsp:nvSpPr>
        <dsp:cNvPr id="0" name=""/>
        <dsp:cNvSpPr/>
      </dsp:nvSpPr>
      <dsp:spPr>
        <a:xfrm>
          <a:off x="365760" y="1531259"/>
          <a:ext cx="34974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1699" y="1557198"/>
        <a:ext cx="3445621" cy="479482"/>
      </dsp:txXfrm>
    </dsp:sp>
    <dsp:sp modelId="{3753D266-28F0-4CB6-87FB-9C46871B9038}">
      <dsp:nvSpPr>
        <dsp:cNvPr id="0" name=""/>
        <dsp:cNvSpPr/>
      </dsp:nvSpPr>
      <dsp:spPr>
        <a:xfrm>
          <a:off x="0" y="3095370"/>
          <a:ext cx="73152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74904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33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Independent Variables: Scores of tests conducted before recruitment on the basis of four criteria – </a:t>
          </a: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Aptitude, Test of Language, Technical Knowledge, General Information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Dependent Variable:</a:t>
          </a: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Job Performance Index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calculated after an employee finishes probationary period (6 months)</a:t>
          </a:r>
        </a:p>
      </dsp:txBody>
      <dsp:txXfrm>
        <a:off x="0" y="3095370"/>
        <a:ext cx="7315200" cy="1927800"/>
      </dsp:txXfrm>
    </dsp:sp>
    <dsp:sp modelId="{B8F30B94-A26D-4B73-B7CB-D459F6BF739F}">
      <dsp:nvSpPr>
        <dsp:cNvPr id="0" name=""/>
        <dsp:cNvSpPr/>
      </dsp:nvSpPr>
      <dsp:spPr>
        <a:xfrm>
          <a:off x="365760" y="2829689"/>
          <a:ext cx="349749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1699" y="2855628"/>
        <a:ext cx="344562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6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7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6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64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 indent="-457200">
              <a:defRPr/>
            </a:pP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827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8B983-B7F6-4D5F-AA30-F872E6B2A3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7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8B983-B7F6-4D5F-AA30-F872E6B2A3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0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48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762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8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3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3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2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7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7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notesSlide" Target="../notesSlides/notesSlide11.xml"/><Relationship Id="rId18" Type="http://schemas.openxmlformats.org/officeDocument/2006/relationships/tags" Target="../tags/tag340.xml"/><Relationship Id="rId26" Type="http://schemas.openxmlformats.org/officeDocument/2006/relationships/image" Target="../media/image1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0.png"/><Relationship Id="rId25" Type="http://schemas.openxmlformats.org/officeDocument/2006/relationships/tags" Target="../tags/tag100.xml"/><Relationship Id="rId2" Type="http://schemas.openxmlformats.org/officeDocument/2006/relationships/tags" Target="../tags/tag38.xml"/><Relationship Id="rId16" Type="http://schemas.openxmlformats.org/officeDocument/2006/relationships/tags" Target="../tags/tag330.xml"/><Relationship Id="rId1" Type="http://schemas.openxmlformats.org/officeDocument/2006/relationships/vmlDrawing" Target="../drawings/vmlDrawing1.v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18.png"/><Relationship Id="rId5" Type="http://schemas.openxmlformats.org/officeDocument/2006/relationships/tags" Target="../tags/tag41.xml"/><Relationship Id="rId15" Type="http://schemas.openxmlformats.org/officeDocument/2006/relationships/image" Target="../media/image5.wmf"/><Relationship Id="rId23" Type="http://schemas.openxmlformats.org/officeDocument/2006/relationships/tags" Target="../tags/tag99.xml"/><Relationship Id="rId28" Type="http://schemas.openxmlformats.org/officeDocument/2006/relationships/image" Target="../media/image6.png"/><Relationship Id="rId10" Type="http://schemas.openxmlformats.org/officeDocument/2006/relationships/tags" Target="../tags/tag46.xml"/><Relationship Id="rId19" Type="http://schemas.openxmlformats.org/officeDocument/2006/relationships/image" Target="../media/image50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oleObject" Target="../embeddings/oleObject1.bin"/><Relationship Id="rId27" Type="http://schemas.openxmlformats.org/officeDocument/2006/relationships/tags" Target="../tags/tag3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Predictive Modelling</a:t>
            </a:r>
            <a:br>
              <a:rPr lang="en-IE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E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br>
              <a:rPr lang="en-IE" dirty="0"/>
            </a:br>
            <a:endParaRPr lang="en-US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188641"/>
            <a:ext cx="9052560" cy="810805"/>
          </a:xfrm>
        </p:spPr>
        <p:txBody>
          <a:bodyPr/>
          <a:lstStyle/>
          <a:p>
            <a:r>
              <a:rPr sz="3100" dirty="0"/>
              <a:t>Parameter</a:t>
            </a:r>
            <a:r>
              <a:rPr lang="en-IN" sz="3100" dirty="0"/>
              <a:t> Estimation using Least Square Method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48000" y="16611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-54.2822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aptitude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0.3236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0.0334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technical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1.0955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0.5368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127449" y="4607994"/>
            <a:ext cx="9346244" cy="354925"/>
          </a:xfrm>
          <a:prstGeom prst="roundRect">
            <a:avLst>
              <a:gd name="adj" fmla="val 8384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-54.2822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0.3236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(aptitude) +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0.0334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(tol) +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1.0955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(technical) +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0.5368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(general)  </a:t>
            </a:r>
          </a:p>
        </p:txBody>
      </p:sp>
    </p:spTree>
    <p:extLst>
      <p:ext uri="{BB962C8B-B14F-4D97-AF65-F5344CB8AC3E}">
        <p14:creationId xmlns:p14="http://schemas.microsoft.com/office/powerpoint/2010/main" val="25455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95472" y="1714489"/>
          <a:ext cx="8033374" cy="61777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7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~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aptitude+tol+technical+general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data=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93168" y="274049"/>
            <a:ext cx="8795320" cy="810805"/>
          </a:xfrm>
        </p:spPr>
        <p:txBody>
          <a:bodyPr/>
          <a:lstStyle/>
          <a:p>
            <a:r>
              <a:rPr lang="en-US" dirty="0"/>
              <a:t>Parameter Estimation Using </a:t>
            </a:r>
            <a:r>
              <a:rPr lang="en-US" dirty="0" err="1"/>
              <a:t>lm</a:t>
            </a:r>
            <a:r>
              <a:rPr lang="en-US" dirty="0"/>
              <a:t> function in R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95472" y="135729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Arial"/>
              </a:rPr>
              <a:t>#Model Fit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81357" y="2060848"/>
            <a:ext cx="8403275" cy="2015192"/>
            <a:chOff x="1888375" y="2286000"/>
            <a:chExt cx="8403275" cy="2015192"/>
          </a:xfrm>
        </p:grpSpPr>
        <p:sp>
          <p:nvSpPr>
            <p:cNvPr id="23" name="Rectangle 22"/>
            <p:cNvSpPr/>
            <p:nvPr/>
          </p:nvSpPr>
          <p:spPr>
            <a:xfrm>
              <a:off x="2442790" y="2362200"/>
              <a:ext cx="7848860" cy="193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 defTabSz="914400">
                <a:buSzPct val="60000"/>
                <a:buFont typeface="Wingdings" panose="05000000000000000000" pitchFamily="2" charset="2"/>
                <a:buChar char="q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lm()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fits a linear regression.</a:t>
              </a:r>
            </a:p>
            <a:p>
              <a:pPr marL="342900" indent="-342900" defTabSz="914400">
                <a:buSzPct val="60000"/>
                <a:buFont typeface="Wingdings" panose="05000000000000000000" pitchFamily="2" charset="2"/>
                <a:buChar char="q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~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separates  dependent and independent variables</a:t>
              </a:r>
            </a:p>
            <a:p>
              <a:pPr marL="342900" indent="-342900" defTabSz="914400">
                <a:buSzPct val="60000"/>
                <a:buFont typeface="Wingdings" panose="05000000000000000000" pitchFamily="2" charset="2"/>
                <a:buChar char="q"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Left hand side of tilde(~) represents the dependent variable and right-hand side shows independent variables </a:t>
              </a:r>
            </a:p>
            <a:p>
              <a:pPr marL="342900" indent="-342900" defTabSz="914400">
                <a:buSzPct val="60000"/>
                <a:buFont typeface="Wingdings" panose="05000000000000000000" pitchFamily="2" charset="2"/>
                <a:buChar char="q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+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separates multiple independent variables.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888375" y="2286000"/>
              <a:ext cx="1" cy="655733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888377" y="2946976"/>
              <a:ext cx="554413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33473" y="6172821"/>
            <a:ext cx="6725057" cy="516155"/>
            <a:chOff x="1733143" y="5486400"/>
            <a:chExt cx="6725057" cy="914400"/>
          </a:xfrm>
        </p:grpSpPr>
        <p:sp>
          <p:nvSpPr>
            <p:cNvPr id="29" name="Rectangle 28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r>
                <a:rPr lang="en-US" sz="1200" b="1" dirty="0">
                  <a:solidFill>
                    <a:srgbClr val="475A8D"/>
                  </a:solidFill>
                  <a:latin typeface="Ebrima"/>
                  <a:cs typeface="Arial"/>
                </a:rPr>
                <a:t>~. in lm() function uses all variables except the dependent variable. This is helpful when the data has a large number of predictors.</a:t>
              </a:r>
              <a:endPara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defRPr/>
              </a:pPr>
              <a:r>
                <a:rPr lang="en-US" sz="3600" b="1" dirty="0">
                  <a:solidFill>
                    <a:prstClr val="white"/>
                  </a:solidFill>
                  <a:latin typeface="Ebrima"/>
                  <a:cs typeface="Arial"/>
                </a:rPr>
                <a:t>*</a:t>
              </a:r>
              <a:endParaRPr lang="en-US" sz="2000" b="1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C619584-16BD-4AFD-B1DD-D3C97DBA0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74" y="4156944"/>
            <a:ext cx="6950714" cy="906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17CA8B6-4942-40CA-8F69-92749D39AD8D}"/>
              </a:ext>
            </a:extLst>
          </p:cNvPr>
          <p:cNvGrpSpPr/>
          <p:nvPr/>
        </p:nvGrpSpPr>
        <p:grpSpPr>
          <a:xfrm>
            <a:off x="3503713" y="4579952"/>
            <a:ext cx="6950005" cy="1513345"/>
            <a:chOff x="1979712" y="4365104"/>
            <a:chExt cx="6950005" cy="1513345"/>
          </a:xfrm>
        </p:grpSpPr>
        <p:sp>
          <p:nvSpPr>
            <p:cNvPr id="32" name="Rectangle 31"/>
            <p:cNvSpPr/>
            <p:nvPr/>
          </p:nvSpPr>
          <p:spPr>
            <a:xfrm>
              <a:off x="2843808" y="4678120"/>
              <a:ext cx="6085909" cy="1200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defTabSz="914400">
                <a:buSzPct val="60000"/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prstClr val="black"/>
                  </a:solidFill>
                  <a:latin typeface="Vijaya" pitchFamily="34" charset="0"/>
                  <a:cs typeface="Vijaya" pitchFamily="34" charset="0"/>
                </a:rPr>
                <a:t>    Coefficients are the model parameters.</a:t>
              </a:r>
            </a:p>
            <a:p>
              <a:pPr defTabSz="914400">
                <a:buSzPct val="60000"/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prstClr val="black"/>
                  </a:solidFill>
                  <a:latin typeface="Vijaya" pitchFamily="34" charset="0"/>
                  <a:cs typeface="Vijaya" pitchFamily="34" charset="0"/>
                </a:rPr>
                <a:t>    Signs of each parameter represent their relationship with the dependent variable.</a:t>
              </a:r>
              <a:endPara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itchFamily="34" charset="0"/>
                <a:cs typeface="Vijaya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979712" y="5013176"/>
              <a:ext cx="864096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979712" y="4365104"/>
              <a:ext cx="0" cy="64807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71EF8AA-BC7E-4C60-BF71-8B2869E6D649}"/>
              </a:ext>
            </a:extLst>
          </p:cNvPr>
          <p:cNvSpPr/>
          <p:nvPr/>
        </p:nvSpPr>
        <p:spPr>
          <a:xfrm>
            <a:off x="2135561" y="3789040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Arial"/>
              </a:rPr>
              <a:t>#Output</a:t>
            </a:r>
          </a:p>
        </p:txBody>
      </p:sp>
    </p:spTree>
    <p:extLst>
      <p:ext uri="{BB962C8B-B14F-4D97-AF65-F5344CB8AC3E}">
        <p14:creationId xmlns:p14="http://schemas.microsoft.com/office/powerpoint/2010/main" val="5718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51616"/>
            <a:ext cx="12192000" cy="11430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dirty="0"/>
              <a:t>Interpretation of Partial Regression Coefficients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268760"/>
            <a:ext cx="8229600" cy="4645025"/>
          </a:xfrm>
        </p:spPr>
        <p:txBody>
          <a:bodyPr>
            <a:normAutofit fontScale="92500" lnSpcReduction="10000"/>
          </a:bodyPr>
          <a:lstStyle/>
          <a:p>
            <a:pPr marL="336550" indent="-336550"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every unit increase in the independent variable (X), expected value of the dependent variable (Y) will change by the corresponding parameter estimate (b), keeping all the other variables constant</a:t>
            </a:r>
          </a:p>
          <a:p>
            <a:pPr marL="336550" indent="-336550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indent="-336550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indent="-336550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indent="-336550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indent="-336550">
              <a:lnSpc>
                <a:spcPct val="150000"/>
              </a:lnSpc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6550" indent="-336550"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parameter estimates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able, we observe that the parameter estimate for the Aptitude Test is 0.3236</a:t>
            </a:r>
          </a:p>
          <a:p>
            <a:pPr marL="336550" indent="0">
              <a:lnSpc>
                <a:spcPct val="150000"/>
              </a:lnSpc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We can infer that for one unit increase in aptitude test score, the expected value of job performance index will increase by 0.3236 units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91378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9A419-5DE1-4A9C-A4D3-287BC871F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30" y="2593505"/>
            <a:ext cx="5151738" cy="1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Individual Testing </a:t>
            </a:r>
            <a:r>
              <a:rPr lang="en-US" dirty="0"/>
              <a:t>–</a:t>
            </a:r>
            <a:r>
              <a:rPr dirty="0"/>
              <a:t> Using t Test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36274" y="1268760"/>
            <a:ext cx="6719455" cy="68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which variable is significant</a:t>
            </a:r>
          </a:p>
        </p:txBody>
      </p:sp>
      <p:sp>
        <p:nvSpPr>
          <p:cNvPr id="21" name="Rectangle 20"/>
          <p:cNvSpPr/>
          <p:nvPr>
            <p:custDataLst>
              <p:tags r:id="rId3"/>
            </p:custDataLst>
          </p:nvPr>
        </p:nvSpPr>
        <p:spPr>
          <a:xfrm>
            <a:off x="3299805" y="2868960"/>
            <a:ext cx="5592390" cy="1338773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Null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): 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 = 0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Alternate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):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 ≠ 0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where i = 1,2,…,p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989984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 dirty="0"/>
          </a:p>
        </p:txBody>
      </p:sp>
      <p:graphicFrame>
        <p:nvGraphicFramePr>
          <p:cNvPr id="15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893599"/>
          <a:ext cx="7467600" cy="785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To test the 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null hypothesis 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that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 parameters of individual variables are equal to 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362200" y="4469159"/>
            <a:ext cx="7467600" cy="1451356"/>
            <a:chOff x="838200" y="4918964"/>
            <a:chExt cx="7467600" cy="145135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Content Placeholder 9"/>
                <p:cNvGraphicFramePr>
                  <a:graphicFrameLocks/>
                </p:cNvGraphicFramePr>
                <p:nvPr/>
              </p:nvGraphicFramePr>
              <p:xfrm>
                <a:off x="838200" y="4918964"/>
                <a:ext cx="7467600" cy="1451356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4478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19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87223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a:t>Test Statistic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itchFamily="18" charset="0"/>
                              <a:ea typeface="Cambria Math" pitchFamily="18" charset="0"/>
                              <a:cs typeface="+mn-cs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49919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a:t>Decision Criteria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6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rPr>
                              <a:t>Reject the null hypothesis</a:t>
                            </a:r>
                            <a:r>
                              <a:rPr kumimoji="0" lang="en-US" sz="16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rPr>
                              <a:t> if p-value &lt; 0.05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2" name="Content Placeholder 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2012648"/>
                    </p:ext>
                  </p:extLst>
                </p:nvPr>
              </p:nvGraphicFramePr>
              <p:xfrm>
                <a:off x="838200" y="4918964"/>
                <a:ext cx="7467600" cy="1451356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14478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601980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872236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a:t>Test Statistic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itchFamily="18" charset="0"/>
                              <a:ea typeface="Cambria Math" pitchFamily="18" charset="0"/>
                              <a:cs typeface="+mn-cs"/>
                            </a:endParaRP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49919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a:t>Decision Criteria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6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rPr>
                              <a:t>Reject the null hypothesis</a:t>
                            </a:r>
                            <a:r>
                              <a:rPr kumimoji="0" lang="en-US" sz="16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rPr>
                              <a:t> if p-value &lt; 0.05</a:t>
                            </a:r>
                          </a:p>
                        </a:txBody>
                        <a:tcPr anchor="ctr">
                          <a:lnL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286000" y="5072150"/>
                  <a:ext cx="3359509" cy="601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Estimated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Standard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Estimated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5072150"/>
                  <a:ext cx="3359509" cy="60151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2209800" y="1676400"/>
            <a:ext cx="7696200" cy="40386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900" dirty="0"/>
              <a:t> 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84525" y="4913314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/>
              <a:t> </a:t>
            </a:r>
          </a:p>
        </p:txBody>
      </p:sp>
      <p:sp>
        <p:nvSpPr>
          <p:cNvPr id="17414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1200" y="4572001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5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z="1600" dirty="0">
                <a:latin typeface="+mn-lt"/>
              </a:rPr>
              <a:t>p-values for aptitude, technical and general are &lt; 0.05</a:t>
            </a:r>
          </a:p>
          <a:p>
            <a:r>
              <a:rPr lang="en-US" sz="1600" dirty="0">
                <a:latin typeface="+mn-lt"/>
              </a:rPr>
              <a:t>p-value for test of language (tol) is &gt; 0.05 </a:t>
            </a:r>
          </a:p>
          <a:p>
            <a:r>
              <a:rPr lang="en-US" sz="1600" b="0" dirty="0">
                <a:latin typeface="+mn-lt"/>
              </a:rPr>
              <a:t>Therefore, tol is the only insignificant variable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286000" y="1849120"/>
          <a:ext cx="7696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statistic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-54.2822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7.3945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-7.3409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aptitude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0.3236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0.0678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4.7737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0.0334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0.0712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0.4684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0.6431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technical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1.0955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0.1814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6.0395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0.5368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0.1584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3.3890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/>
              <a:t>Individual Testing – Using t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2336096" y="2457905"/>
            <a:ext cx="7596008" cy="1774075"/>
            <a:chOff x="813309" y="2266950"/>
            <a:chExt cx="7596008" cy="1774075"/>
          </a:xfrm>
        </p:grpSpPr>
        <p:grpSp>
          <p:nvGrpSpPr>
            <p:cNvPr id="15" name="Group 14"/>
            <p:cNvGrpSpPr/>
            <p:nvPr/>
          </p:nvGrpSpPr>
          <p:grpSpPr>
            <a:xfrm>
              <a:off x="6953251" y="2266950"/>
              <a:ext cx="1456066" cy="1771650"/>
              <a:chOff x="6991350" y="2247900"/>
              <a:chExt cx="1345179" cy="177165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991350" y="2247900"/>
                <a:ext cx="1345179" cy="650264"/>
                <a:chOff x="1522594" y="2076450"/>
                <a:chExt cx="6009781" cy="650264"/>
              </a:xfrm>
              <a:solidFill>
                <a:schemeClr val="accent3">
                  <a:lumMod val="60000"/>
                  <a:lumOff val="40000"/>
                  <a:alpha val="50196"/>
                </a:schemeClr>
              </a:solidFill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558742" y="2443250"/>
                  <a:ext cx="5973633" cy="2834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522594" y="2076450"/>
                  <a:ext cx="6009776" cy="2834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6991350" y="3359658"/>
                <a:ext cx="1345178" cy="28346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91350" y="3736086"/>
                <a:ext cx="1345178" cy="28346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3309" y="2269375"/>
              <a:ext cx="1456065" cy="1771650"/>
              <a:chOff x="6991350" y="2247900"/>
              <a:chExt cx="1345178" cy="17716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991350" y="2247900"/>
                <a:ext cx="1345178" cy="647839"/>
                <a:chOff x="1522594" y="2076450"/>
                <a:chExt cx="6009777" cy="647839"/>
              </a:xfrm>
              <a:solidFill>
                <a:schemeClr val="accent3">
                  <a:lumMod val="60000"/>
                  <a:lumOff val="40000"/>
                  <a:alpha val="50196"/>
                </a:schemeClr>
              </a:solidFill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58742" y="2443250"/>
                  <a:ext cx="5973629" cy="28103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2594" y="2076450"/>
                  <a:ext cx="6009776" cy="2834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6991350" y="3359658"/>
                <a:ext cx="1345178" cy="28346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991350" y="3736086"/>
                <a:ext cx="1345178" cy="28346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3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675618" y="3659507"/>
            <a:ext cx="6460087" cy="10064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adjusted R-squared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modified version of R-squared that has been adjusted for the number of predictors in the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I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233952"/>
            <a:ext cx="8382000" cy="78068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Measure of Goodness of Fit – R Squared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3573541" y="4346569"/>
          <a:ext cx="4697260" cy="76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4" imgW="1650960" imgH="431640" progId="Equation.3">
                  <p:embed/>
                </p:oleObj>
              </mc:Choice>
              <mc:Fallback>
                <p:oleObj name="Equation" r:id="rId14" imgW="1650960" imgH="431640" progId="Equation.3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541" y="4346569"/>
                        <a:ext cx="4697260" cy="762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2959534" y="1836884"/>
            <a:ext cx="5784244" cy="1688808"/>
            <a:chOff x="838200" y="3159732"/>
            <a:chExt cx="5784244" cy="1550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4754948" y="3159732"/>
                  <a:ext cx="1383584" cy="762260"/>
                </a:xfrm>
                <a:prstGeom prst="rect">
                  <a:avLst/>
                </a:prstGeom>
                <a:noFill/>
                <a:ln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</m:acc>
                                <m:r>
                                  <a:rPr lang="en-US" sz="1600" b="1" baseline="-20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sz="1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sz="1600" b="1" baseline="30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4754948" y="3159732"/>
                  <a:ext cx="1383584" cy="762260"/>
                </a:xfrm>
                <a:prstGeom prst="rect">
                  <a:avLst/>
                </a:prstGeom>
                <a:blipFill>
                  <a:blip r:embed="rId17"/>
                  <a:stretch>
                    <a:fillRect l="-48182" t="-91045" b="-134328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762001" y="3947763"/>
                  <a:ext cx="1369477" cy="762260"/>
                </a:xfrm>
                <a:prstGeom prst="rect">
                  <a:avLst/>
                </a:prstGeom>
                <a:noFill/>
                <a:ln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6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lang="en-US" sz="1600" b="1" baseline="-20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sz="1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sz="1600" b="1" baseline="30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4762001" y="3947763"/>
                  <a:ext cx="1369477" cy="762260"/>
                </a:xfrm>
                <a:prstGeom prst="rect">
                  <a:avLst/>
                </a:prstGeom>
                <a:blipFill>
                  <a:blip r:embed="rId19"/>
                  <a:stretch>
                    <a:fillRect l="-47706" t="-93939" b="-137879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9"/>
            <p:cNvCxnSpPr>
              <a:cxnSpLocks noChangeShapeType="1"/>
            </p:cNvCxnSpPr>
            <p:nvPr/>
          </p:nvCxnSpPr>
          <p:spPr bwMode="auto">
            <a:xfrm>
              <a:off x="4594000" y="3960812"/>
              <a:ext cx="202844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838200" y="3595838"/>
                  <a:ext cx="2464841" cy="55996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Explained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Variation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Variation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838200" y="3595838"/>
                  <a:ext cx="2464841" cy="55996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4092521" y="3745468"/>
                  <a:ext cx="394659" cy="338554"/>
                </a:xfrm>
                <a:prstGeom prst="rect">
                  <a:avLst/>
                </a:prstGeom>
                <a:noFill/>
                <a:ln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5"/>
                  </p:custDataLst>
                </p:nvPr>
              </p:nvSpPr>
              <p:spPr>
                <a:xfrm>
                  <a:off x="4092521" y="3745468"/>
                  <a:ext cx="394659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81192" y="6292037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87BEA7-B6D5-4154-80BF-FA394B395718}"/>
              </a:ext>
            </a:extLst>
          </p:cNvPr>
          <p:cNvSpPr/>
          <p:nvPr/>
        </p:nvSpPr>
        <p:spPr>
          <a:xfrm>
            <a:off x="2567608" y="1836883"/>
            <a:ext cx="6568097" cy="1749718"/>
          </a:xfrm>
          <a:prstGeom prst="roundRect">
            <a:avLst/>
          </a:prstGeom>
          <a:noFill/>
          <a:ln w="3175">
            <a:solidFill>
              <a:srgbClr val="389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BF1A1-E092-4FAB-A6F4-69159BD0F72E}"/>
              </a:ext>
            </a:extLst>
          </p:cNvPr>
          <p:cNvSpPr/>
          <p:nvPr/>
        </p:nvSpPr>
        <p:spPr>
          <a:xfrm>
            <a:off x="2567608" y="4359679"/>
            <a:ext cx="6568097" cy="878668"/>
          </a:xfrm>
          <a:prstGeom prst="roundRect">
            <a:avLst/>
          </a:prstGeom>
          <a:noFill/>
          <a:ln w="3175">
            <a:solidFill>
              <a:srgbClr val="389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70C89F28-569B-AA4E-B839-B55593B545F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67607" y="1014637"/>
            <a:ext cx="7344817" cy="70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5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is the proportion of variation in the dependent variable which is explained by the independent variables. Note that R</a:t>
            </a:r>
            <a:r>
              <a:rPr lang="en-US" sz="1400" baseline="30000" dirty="0"/>
              <a:t>2</a:t>
            </a:r>
            <a:r>
              <a:rPr lang="en-US" sz="1400" dirty="0"/>
              <a:t> always increases if variable is added in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D61E8F45-2E46-954F-B1CA-884D0A5808A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567607" y="5348055"/>
                <a:ext cx="6568097" cy="150949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594" indent="-228594" algn="l" defTabSz="1219170" rtl="0" eaLnBrk="1" latinLnBrk="0" hangingPunct="1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800" spc="-13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9306" indent="-230712" algn="l" defTabSz="1219170" rtl="0" eaLnBrk="1" latinLnBrk="0" hangingPunct="1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1600" kern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7900" indent="-228594" algn="l" defTabSz="1219170" rtl="0" eaLnBrk="1" latinLnBrk="0" hangingPunct="1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6494" indent="-228594" algn="l" defTabSz="1219170" rtl="0" eaLnBrk="1" latinLnBrk="0" hangingPunct="1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–"/>
                  <a:defRPr sz="1600" kern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5089" indent="-228594" algn="l" defTabSz="1219170" rtl="0" eaLnBrk="1" latinLnBrk="0" hangingPunct="1">
                  <a:spcBef>
                    <a:spcPts val="12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»"/>
                  <a:defRPr sz="1600" kern="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E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adjusted R-squared is a modified version of R-squared that has been adjusted for the number of predictors in the model.</a:t>
                </a:r>
                <a:br>
                  <a:rPr lang="en-IE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IE" sz="1600" dirty="0">
                    <a:solidFill>
                      <a:schemeClr val="accent1"/>
                    </a:solidFill>
                  </a:rPr>
                  <a:t>Normally,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E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ar-AE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IE" sz="1600" dirty="0">
                    <a:solidFill>
                      <a:schemeClr val="accent1"/>
                    </a:solidFill>
                  </a:rPr>
                  <a:t>greater than 0.7 is considered as a benchmark for accepting goodness of fit of a model.</a:t>
                </a: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D61E8F45-2E46-954F-B1CA-884D0A580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567607" y="5348055"/>
                <a:ext cx="6568097" cy="1509494"/>
              </a:xfrm>
              <a:prstGeom prst="rect">
                <a:avLst/>
              </a:prstGeom>
              <a:blipFill>
                <a:blip r:embed="rId28"/>
                <a:stretch>
                  <a:fillRect l="-1931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Understanding Summary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38348" y="1700808"/>
          <a:ext cx="8033374" cy="35319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summary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36F3ADB-E66D-B248-BDA1-95F2DD47562D}"/>
              </a:ext>
            </a:extLst>
          </p:cNvPr>
          <p:cNvGrpSpPr/>
          <p:nvPr/>
        </p:nvGrpSpPr>
        <p:grpSpPr>
          <a:xfrm>
            <a:off x="2207569" y="1357298"/>
            <a:ext cx="8246149" cy="5430081"/>
            <a:chOff x="2207569" y="1357298"/>
            <a:chExt cx="8246149" cy="5430081"/>
          </a:xfrm>
        </p:grpSpPr>
        <p:sp>
          <p:nvSpPr>
            <p:cNvPr id="21" name="Rectangle 20"/>
            <p:cNvSpPr/>
            <p:nvPr/>
          </p:nvSpPr>
          <p:spPr>
            <a:xfrm>
              <a:off x="2207569" y="1357298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dirty="0">
                  <a:latin typeface="Consolas" pitchFamily="49" charset="0"/>
                  <a:cs typeface="Arial"/>
                </a:rPr>
                <a:t>#Model Summary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DB9CA7-F648-264B-92B5-D8BE717223A5}"/>
                </a:ext>
              </a:extLst>
            </p:cNvPr>
            <p:cNvGrpSpPr/>
            <p:nvPr/>
          </p:nvGrpSpPr>
          <p:grpSpPr>
            <a:xfrm>
              <a:off x="2238348" y="1987700"/>
              <a:ext cx="8215370" cy="4799679"/>
              <a:chOff x="2238348" y="1987700"/>
              <a:chExt cx="8215370" cy="479967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238348" y="5463940"/>
                <a:ext cx="8215370" cy="13234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400">
                  <a:buSzPct val="60000"/>
                  <a:defRPr/>
                </a:pPr>
                <a:r>
                  <a:rPr lang="en-US" sz="2000" b="1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Interpretation :</a:t>
                </a:r>
                <a:r>
                  <a:rPr lang="en-US" sz="2000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  </a:t>
                </a:r>
              </a:p>
              <a:p>
                <a:pPr defTabSz="914400">
                  <a:buSzPct val="60000"/>
                  <a:buFont typeface="Wingdings" pitchFamily="2" charset="2"/>
                  <a:buChar char="Ø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  Reject null hypothesis that no variables are significant as p-value is&lt;0.05</a:t>
                </a:r>
              </a:p>
              <a:p>
                <a:pPr defTabSz="914400">
                  <a:buSzPct val="60000"/>
                  <a:buFont typeface="Wingdings" pitchFamily="2" charset="2"/>
                  <a:buChar char="Ø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  aptitude, technical, general are significant variables (p-values&lt;0.05)</a:t>
                </a:r>
              </a:p>
              <a:p>
                <a:pPr defTabSz="914400">
                  <a:buSzPct val="60000"/>
                  <a:buFont typeface="Wingdings" pitchFamily="2" charset="2"/>
                  <a:buChar char="Ø"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  </a:t>
                </a:r>
                <a:r>
                  <a:rPr lang="en-US" sz="2000" dirty="0" err="1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tol</a:t>
                </a:r>
                <a:r>
                  <a:rPr lang="en-US" sz="2000" dirty="0">
                    <a:solidFill>
                      <a:prstClr val="black"/>
                    </a:solidFill>
                    <a:latin typeface="Vijaya" pitchFamily="34" charset="0"/>
                    <a:cs typeface="Vijaya" pitchFamily="34" charset="0"/>
                  </a:rPr>
                  <a:t>  is not significant (p-value&gt;0.05)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99FA8E8-D2BC-4D4A-9637-B20E517C775F}"/>
                  </a:ext>
                </a:extLst>
              </p:cNvPr>
              <p:cNvGrpSpPr/>
              <p:nvPr/>
            </p:nvGrpSpPr>
            <p:grpSpPr>
              <a:xfrm>
                <a:off x="2279576" y="1987700"/>
                <a:ext cx="8091066" cy="3298740"/>
                <a:chOff x="2279576" y="1987700"/>
                <a:chExt cx="8091066" cy="329874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CEFE913-E028-41B1-AA31-A60D856839A6}"/>
                    </a:ext>
                  </a:extLst>
                </p:cNvPr>
                <p:cNvGrpSpPr/>
                <p:nvPr/>
              </p:nvGrpSpPr>
              <p:grpSpPr>
                <a:xfrm>
                  <a:off x="2639617" y="1987700"/>
                  <a:ext cx="7731025" cy="505196"/>
                  <a:chOff x="1115616" y="1987700"/>
                  <a:chExt cx="7731025" cy="505196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445355" y="2031231"/>
                    <a:ext cx="6401286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3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defTabSz="914400">
                      <a:defRPr/>
                    </a:pPr>
                    <a:r>
                      <a:rPr lang="en-US" b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Vijaya" pitchFamily="34" charset="0"/>
                        <a:cs typeface="Vijaya" pitchFamily="34" charset="0"/>
                      </a:rPr>
                      <a:t>summary()</a:t>
                    </a:r>
                    <a:r>
                      <a:rPr lang="en-US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Vijaya" pitchFamily="34" charset="0"/>
                        <a:cs typeface="Vijaya" pitchFamily="34" charset="0"/>
                      </a:rPr>
                      <a:t> generates a detailed description of the model.</a:t>
                    </a:r>
                    <a:endParaRPr lang="en-US" dirty="0">
                      <a:solidFill>
                        <a:prstClr val="black"/>
                      </a:solidFill>
                      <a:latin typeface="Vijaya" pitchFamily="34" charset="0"/>
                      <a:cs typeface="Vijaya" pitchFamily="34" charset="0"/>
                    </a:endParaRPr>
                  </a:p>
                </p:txBody>
              </p:sp>
              <p:cxnSp>
                <p:nvCxnSpPr>
                  <p:cNvPr id="25" name="Straight Arrow Connector 24"/>
                  <p:cNvCxnSpPr/>
                  <p:nvPr/>
                </p:nvCxnSpPr>
                <p:spPr>
                  <a:xfrm rot="10800000" flipV="1">
                    <a:off x="1115617" y="2273450"/>
                    <a:ext cx="1329738" cy="1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rot="5400000" flipH="1" flipV="1">
                    <a:off x="973610" y="2129706"/>
                    <a:ext cx="285752" cy="1739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C84F932-CF19-45F0-9D86-0AEDE81026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9576" y="2564904"/>
                  <a:ext cx="7046344" cy="2721536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760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Summary of Findings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8924" y="1600200"/>
            <a:ext cx="261987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Significant variables</a:t>
            </a:r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5746389" y="1752600"/>
            <a:ext cx="699222" cy="609600"/>
            <a:chOff x="3872778" y="1752600"/>
            <a:chExt cx="699222" cy="609600"/>
          </a:xfrm>
        </p:grpSpPr>
        <p:grpSp>
          <p:nvGrpSpPr>
            <p:cNvPr id="10" name="Group 9"/>
            <p:cNvGrpSpPr/>
            <p:nvPr>
              <p:custDataLst>
                <p:tags r:id="rId8"/>
              </p:custDataLst>
            </p:nvPr>
          </p:nvGrpSpPr>
          <p:grpSpPr>
            <a:xfrm>
              <a:off x="3872778" y="1752600"/>
              <a:ext cx="699222" cy="609600"/>
              <a:chOff x="5562600" y="1752600"/>
              <a:chExt cx="699222" cy="609600"/>
            </a:xfrm>
          </p:grpSpPr>
          <p:cxnSp>
            <p:nvCxnSpPr>
              <p:cNvPr id="11" name="Elbow Connector 10"/>
              <p:cNvCxnSpPr/>
              <p:nvPr/>
            </p:nvCxnSpPr>
            <p:spPr>
              <a:xfrm flipV="1">
                <a:off x="5562600" y="1752600"/>
                <a:ext cx="699222" cy="3048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/>
              <p:nvPr/>
            </p:nvCxnSpPr>
            <p:spPr>
              <a:xfrm>
                <a:off x="5562600" y="2057400"/>
                <a:ext cx="699222" cy="3048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/>
            <p:cNvCxnSpPr/>
            <p:nvPr/>
          </p:nvCxnSpPr>
          <p:spPr>
            <a:xfrm>
              <a:off x="4222389" y="2057400"/>
              <a:ext cx="349611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>
            <p:custDataLst>
              <p:tags r:id="rId4"/>
            </p:custDataLst>
          </p:nvPr>
        </p:nvSpPr>
        <p:spPr>
          <a:xfrm>
            <a:off x="6514576" y="1554481"/>
            <a:ext cx="2934224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400"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Ebrima"/>
                <a:cs typeface="Arial"/>
              </a:rPr>
              <a:t>Aptitude</a:t>
            </a:r>
          </a:p>
          <a:p>
            <a:pPr defTabSz="914400"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Ebrima"/>
                <a:cs typeface="Arial"/>
              </a:rPr>
              <a:t>Technical knowledge</a:t>
            </a:r>
          </a:p>
          <a:p>
            <a:pPr defTabSz="914400"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Ebrima"/>
                <a:cs typeface="Arial"/>
              </a:rPr>
              <a:t>General information</a:t>
            </a:r>
            <a:endParaRPr lang="en-US" sz="1800" b="1" dirty="0">
              <a:solidFill>
                <a:srgbClr val="3891A7">
                  <a:lumMod val="75000"/>
                </a:srgbClr>
              </a:solidFill>
              <a:latin typeface="Ebrima"/>
              <a:cs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86322" y="4511040"/>
            <a:ext cx="533198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33524" y="4038600"/>
            <a:ext cx="101007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R</a:t>
            </a:r>
            <a:r>
              <a:rPr lang="en-US" b="1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2</a:t>
            </a:r>
          </a:p>
        </p:txBody>
      </p:sp>
      <p:sp>
        <p:nvSpPr>
          <p:cNvPr id="27" name="Rectangle 26"/>
          <p:cNvSpPr/>
          <p:nvPr>
            <p:custDataLst>
              <p:tags r:id="rId6"/>
            </p:custDataLst>
          </p:nvPr>
        </p:nvSpPr>
        <p:spPr>
          <a:xfrm>
            <a:off x="6507480" y="4309050"/>
            <a:ext cx="293422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400"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Ebrima"/>
                <a:cs typeface="Arial"/>
              </a:rPr>
              <a:t>0.88</a:t>
            </a:r>
            <a:endParaRPr lang="en-US" sz="1800" b="1" dirty="0">
              <a:solidFill>
                <a:srgbClr val="3891A7">
                  <a:lumMod val="75000"/>
                </a:srgbClr>
              </a:solidFill>
              <a:latin typeface="Ebrima"/>
              <a:cs typeface="Arial"/>
            </a:endParaRPr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3143672" y="4927837"/>
            <a:ext cx="5860304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88% of the variation in job performance index is explained by the model &amp; 12% is unexplained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3994" y="2819400"/>
            <a:ext cx="4844012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Out of four dependent variables, </a:t>
            </a:r>
            <a:r>
              <a:rPr lang="en-US" sz="1800" b="1" dirty="0">
                <a:solidFill>
                  <a:srgbClr val="3891A7">
                    <a:lumMod val="75000"/>
                  </a:srgbClr>
                </a:solidFill>
                <a:latin typeface="Ebrima"/>
                <a:cs typeface="Arial"/>
              </a:rPr>
              <a:t>three affect job performance index positively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67742" y="3979025"/>
            <a:ext cx="7456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Fitted values  (also called ‘Predicted Values’) are calculated using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estimated model parameters and by substituting values of independent variables. The model now will include only the significant variables.</a:t>
            </a:r>
          </a:p>
          <a:p>
            <a:pPr>
              <a:lnSpc>
                <a:spcPct val="150000"/>
              </a:lnSpc>
              <a:buNone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Fitted Values and Residuals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3"/>
            </p:custDataLst>
          </p:nvPr>
        </p:nvSpPr>
        <p:spPr>
          <a:xfrm>
            <a:off x="1919537" y="3165656"/>
            <a:ext cx="8382001" cy="461403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  E(jpi)= 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-54.40644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0.33335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*aptitude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1.11663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*technical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0.54316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*general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7889" y="2780928"/>
            <a:ext cx="195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Estimated Model: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503712" y="3933057"/>
          <a:ext cx="5108894" cy="1693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Values of Independent Variables for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Employee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aptitude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43.83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55.92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technical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51.82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43.58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4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41554" y="1676400"/>
          <a:ext cx="5108894" cy="135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Values of Independent Variables for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Employee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aptitude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43.83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technical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51.82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43.58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8504483" y="4162098"/>
            <a:ext cx="18473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endParaRPr lang="en-US" sz="1600" dirty="0">
              <a:solidFill>
                <a:prstClr val="black"/>
              </a:solidFill>
              <a:latin typeface="Ebrima"/>
              <a:cs typeface="Aria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Fitted Values and Residuals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5807968" y="3284984"/>
            <a:ext cx="484632" cy="55228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600" dirty="0">
              <a:solidFill>
                <a:prstClr val="white"/>
              </a:solidFill>
              <a:latin typeface="Ebrima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47929" y="3933056"/>
            <a:ext cx="4173501" cy="338554"/>
            <a:chOff x="3923928" y="4085456"/>
            <a:chExt cx="4173501" cy="338554"/>
          </a:xfrm>
        </p:grpSpPr>
        <p:sp>
          <p:nvSpPr>
            <p:cNvPr id="5" name="Rectangle 4"/>
            <p:cNvSpPr/>
            <p:nvPr/>
          </p:nvSpPr>
          <p:spPr>
            <a:xfrm>
              <a:off x="3923928" y="4085456"/>
              <a:ext cx="10081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aptitude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08104" y="4085456"/>
              <a:ext cx="98456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technical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6296" y="4085456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general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810746" y="5077806"/>
            <a:ext cx="2570512" cy="46175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Predicted jpi= 41.73850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14374" y="5737623"/>
            <a:ext cx="7363252" cy="465589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Residual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= Observed jpi – Predicted jpi = 45.52 - 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Consolas" pitchFamily="49" charset="0"/>
              </a:rPr>
              <a:t>41.73850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 = </a:t>
            </a: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Consolas" pitchFamily="49" charset="0"/>
              </a:rPr>
              <a:t>3.781497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26" name="TextBox 25"/>
          <p:cNvSpPr txBox="1"/>
          <p:nvPr>
            <p:custDataLst>
              <p:tags r:id="rId3"/>
            </p:custDataLst>
          </p:nvPr>
        </p:nvSpPr>
        <p:spPr>
          <a:xfrm>
            <a:off x="1991545" y="4317784"/>
            <a:ext cx="8382001" cy="461403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jpi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= 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-54.40644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0.33335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*43.83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1.11663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*51.82 +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0.54316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*43.58 </a:t>
            </a:r>
          </a:p>
        </p:txBody>
      </p:sp>
    </p:spTree>
    <p:extLst>
      <p:ext uri="{BB962C8B-B14F-4D97-AF65-F5344CB8AC3E}">
        <p14:creationId xmlns:p14="http://schemas.microsoft.com/office/powerpoint/2010/main" val="28649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1C0D-4B88-419C-8B35-820A2A16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6C5556-27DA-44DD-9BA7-852FB47EDCF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IN" dirty="0"/>
              <a:t>What is Predictive modelling?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6002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Statistical model created </a:t>
            </a:r>
            <a:r>
              <a:rPr lang="en-US" sz="1600" b="1" ker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best predict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>
            <p:custDataLst>
              <p:tags r:id="rId3"/>
            </p:custDataLst>
          </p:nvPr>
        </p:nvGrpSpPr>
        <p:grpSpPr>
          <a:xfrm>
            <a:off x="6248400" y="1752600"/>
            <a:ext cx="699222" cy="609600"/>
            <a:chOff x="5562600" y="1752600"/>
            <a:chExt cx="699222" cy="609600"/>
          </a:xfrm>
        </p:grpSpPr>
        <p:cxnSp>
          <p:nvCxnSpPr>
            <p:cNvPr id="14" name="Elbow Connector 13"/>
            <p:cNvCxnSpPr/>
            <p:nvPr/>
          </p:nvCxnSpPr>
          <p:spPr>
            <a:xfrm flipV="1">
              <a:off x="5562600" y="1752600"/>
              <a:ext cx="699222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5562600" y="2057400"/>
              <a:ext cx="699222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>
            <p:custDataLst>
              <p:tags r:id="rId4"/>
            </p:custDataLst>
          </p:nvPr>
        </p:nvSpPr>
        <p:spPr>
          <a:xfrm>
            <a:off x="6977669" y="1532943"/>
            <a:ext cx="24249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3891A7">
                    <a:lumMod val="75000"/>
                  </a:srgbClr>
                </a:solidFill>
              </a:rPr>
              <a:t>the outcome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3891A7">
                    <a:lumMod val="75000"/>
                  </a:srgbClr>
                </a:solidFill>
              </a:rPr>
              <a:t>or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3891A7">
                    <a:lumMod val="75000"/>
                  </a:srgbClr>
                </a:solidFill>
              </a:rPr>
              <a:t>probability of an outcome</a:t>
            </a:r>
            <a:endParaRPr lang="en-US" sz="1600" b="1" dirty="0">
              <a:solidFill>
                <a:srgbClr val="3891A7">
                  <a:lumMod val="75000"/>
                </a:srgbClr>
              </a:solidFill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29718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Models </a:t>
            </a:r>
            <a:r>
              <a:rPr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developed using</a:t>
            </a:r>
          </a:p>
        </p:txBody>
      </p:sp>
      <p:grpSp>
        <p:nvGrpSpPr>
          <p:cNvPr id="18" name="Group 17"/>
          <p:cNvGrpSpPr/>
          <p:nvPr>
            <p:custDataLst>
              <p:tags r:id="rId6"/>
            </p:custDataLst>
          </p:nvPr>
        </p:nvGrpSpPr>
        <p:grpSpPr>
          <a:xfrm>
            <a:off x="4893858" y="3146793"/>
            <a:ext cx="699222" cy="609600"/>
            <a:chOff x="5562600" y="1752600"/>
            <a:chExt cx="699222" cy="609600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562600" y="1752600"/>
              <a:ext cx="699222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5562600" y="2057400"/>
              <a:ext cx="699222" cy="304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>
            <p:custDataLst>
              <p:tags r:id="rId7"/>
            </p:custDataLst>
          </p:nvPr>
        </p:nvSpPr>
        <p:spPr>
          <a:xfrm>
            <a:off x="5652222" y="3010261"/>
            <a:ext cx="32631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3891A7">
                    <a:lumMod val="75000"/>
                  </a:srgbClr>
                </a:solidFill>
              </a:rPr>
              <a:t>Historical data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3891A7">
                    <a:lumMod val="75000"/>
                  </a:srgbClr>
                </a:solidFill>
              </a:rPr>
              <a:t>or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3891A7">
                    <a:lumMod val="75000"/>
                  </a:srgbClr>
                </a:solidFill>
              </a:rPr>
              <a:t>Purposely collected data</a:t>
            </a:r>
            <a:endParaRPr lang="en-US" sz="1600" b="1" dirty="0">
              <a:solidFill>
                <a:srgbClr val="3891A7">
                  <a:lumMod val="75000"/>
                </a:srgbClr>
              </a:solidFill>
              <a:latin typeface="Arial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1200" y="4098176"/>
            <a:ext cx="8275320" cy="13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sz="16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Predictive analytics is used in </a:t>
            </a:r>
            <a:r>
              <a:rPr sz="1600" b="1" dirty="0">
                <a:solidFill>
                  <a:srgbClr val="3891A7">
                    <a:lumMod val="75000"/>
                  </a:srgbClr>
                </a:solidFill>
                <a:latin typeface="Ebrima"/>
              </a:rPr>
              <a:t>financial services, insurance, telecommunications, retail, travel, healthcare, pharmaceuticals, sports and several other fields</a:t>
            </a:r>
          </a:p>
        </p:txBody>
      </p:sp>
    </p:spTree>
    <p:extLst>
      <p:ext uri="{BB962C8B-B14F-4D97-AF65-F5344CB8AC3E}">
        <p14:creationId xmlns:p14="http://schemas.microsoft.com/office/powerpoint/2010/main" val="38092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95472" y="1788160"/>
          <a:ext cx="8033374" cy="600229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22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jpimodel_new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jpi~aptitude+technical+general,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data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jpimodel_new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/>
              <a:t>Fitted Values and Residuals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2733473" y="6172821"/>
            <a:ext cx="6725057" cy="516155"/>
            <a:chOff x="1733143" y="5486400"/>
            <a:chExt cx="6725057" cy="914400"/>
          </a:xfrm>
        </p:grpSpPr>
        <p:sp>
          <p:nvSpPr>
            <p:cNvPr id="29" name="Rectangle 28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>
                <a:defRPr/>
              </a:pPr>
              <a:r>
                <a:rPr lang="en-US" sz="1200" b="1" dirty="0">
                  <a:solidFill>
                    <a:schemeClr val="accent6"/>
                  </a:solidFill>
                  <a:latin typeface="Ebrima"/>
                  <a:cs typeface="Arial"/>
                </a:rPr>
                <a:t>To get the fitted values and the residuals values, the model should include only the significant variables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>
                <a:defRPr/>
              </a:pPr>
              <a:r>
                <a:rPr lang="en-US" sz="3600" b="1" dirty="0">
                  <a:solidFill>
                    <a:prstClr val="white"/>
                  </a:solidFill>
                  <a:latin typeface="Ebrima"/>
                  <a:cs typeface="Arial"/>
                </a:rPr>
                <a:t>*</a:t>
              </a:r>
              <a:endParaRPr lang="en-US" sz="2000" b="1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BC5014-F6B3-2C4C-B4FD-4989420C573F}"/>
              </a:ext>
            </a:extLst>
          </p:cNvPr>
          <p:cNvGrpSpPr/>
          <p:nvPr/>
        </p:nvGrpSpPr>
        <p:grpSpPr>
          <a:xfrm>
            <a:off x="2095472" y="1434262"/>
            <a:ext cx="8033372" cy="3833848"/>
            <a:chOff x="2095472" y="1434262"/>
            <a:chExt cx="8033372" cy="3833848"/>
          </a:xfrm>
        </p:grpSpPr>
        <p:sp>
          <p:nvSpPr>
            <p:cNvPr id="2" name="Rectangle 1"/>
            <p:cNvSpPr/>
            <p:nvPr/>
          </p:nvSpPr>
          <p:spPr>
            <a:xfrm>
              <a:off x="2095472" y="1434262"/>
              <a:ext cx="6805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en-US" sz="1600" dirty="0">
                  <a:latin typeface="Consolas" pitchFamily="49" charset="0"/>
                  <a:cs typeface="Arial"/>
                </a:rPr>
                <a:t>#Model Fitting after eliminating the insignificant variable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9C962D-4CEA-8A45-9784-C1FA8C01E571}"/>
                </a:ext>
              </a:extLst>
            </p:cNvPr>
            <p:cNvGrpSpPr/>
            <p:nvPr/>
          </p:nvGrpSpPr>
          <p:grpSpPr>
            <a:xfrm>
              <a:off x="2247873" y="2039561"/>
              <a:ext cx="7880971" cy="3228549"/>
              <a:chOff x="2247873" y="2039561"/>
              <a:chExt cx="7880971" cy="322854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EB4D9D5-EA1A-4093-9503-69171CA24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577" y="3429000"/>
                <a:ext cx="6102077" cy="94539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AE0B91-DAF9-497A-9038-B88FF85FD3A0}"/>
                  </a:ext>
                </a:extLst>
              </p:cNvPr>
              <p:cNvGrpSpPr/>
              <p:nvPr/>
            </p:nvGrpSpPr>
            <p:grpSpPr>
              <a:xfrm>
                <a:off x="3719734" y="2039561"/>
                <a:ext cx="6409110" cy="842992"/>
                <a:chOff x="2195734" y="2039561"/>
                <a:chExt cx="6409110" cy="84299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95734" y="2420888"/>
                  <a:ext cx="6409110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defTabSz="914400">
                    <a:defRPr/>
                  </a:pPr>
                  <a:r>
                    <a:rPr 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Vijaya" pitchFamily="34" charset="0"/>
                      <a:cs typeface="Vijaya" pitchFamily="34" charset="0"/>
                    </a:rPr>
                    <a:t>The insignificant variable </a:t>
                  </a:r>
                  <a:r>
                    <a:rPr lang="en-US" b="1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Vijaya" pitchFamily="34" charset="0"/>
                      <a:cs typeface="Vijaya" pitchFamily="34" charset="0"/>
                    </a:rPr>
                    <a:t>tol</a:t>
                  </a:r>
                  <a:r>
                    <a:rPr 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Vijaya" pitchFamily="34" charset="0"/>
                      <a:cs typeface="Vijaya" pitchFamily="34" charset="0"/>
                    </a:rPr>
                    <a:t> is not included in the new model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C15D3E0-99CC-4BEB-8A57-B9ED6B3B2F51}"/>
                    </a:ext>
                  </a:extLst>
                </p:cNvPr>
                <p:cNvCxnSpPr/>
                <p:nvPr/>
              </p:nvCxnSpPr>
              <p:spPr>
                <a:xfrm flipV="1">
                  <a:off x="3773133" y="2039561"/>
                  <a:ext cx="0" cy="3608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653ABCA-28B9-4C04-A4AD-3ADF18DB4550}"/>
                  </a:ext>
                </a:extLst>
              </p:cNvPr>
              <p:cNvSpPr/>
              <p:nvPr/>
            </p:nvSpPr>
            <p:spPr>
              <a:xfrm>
                <a:off x="2247873" y="3090446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>
                  <a:defRPr/>
                </a:pPr>
                <a:r>
                  <a:rPr lang="en-US" sz="1600" dirty="0">
                    <a:latin typeface="Consolas" pitchFamily="49" charset="0"/>
                    <a:cs typeface="Arial"/>
                  </a:rPr>
                  <a:t>#Output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1747DD-5380-46B5-9D90-F5C3A10EB0C0}"/>
                  </a:ext>
                </a:extLst>
              </p:cNvPr>
              <p:cNvGrpSpPr/>
              <p:nvPr/>
            </p:nvGrpSpPr>
            <p:grpSpPr>
              <a:xfrm>
                <a:off x="3071665" y="4374393"/>
                <a:ext cx="6966163" cy="893717"/>
                <a:chOff x="1547664" y="4374392"/>
                <a:chExt cx="6966163" cy="893717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411760" y="4437112"/>
                  <a:ext cx="6102067" cy="83099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defTabSz="914400">
                    <a:buSzPct val="60000"/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Vijaya" pitchFamily="34" charset="0"/>
                      <a:cs typeface="Vijaya" pitchFamily="34" charset="0"/>
                    </a:rPr>
                    <a:t>Estimated values of the model parameters using the new model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492F3713-FD6A-4712-B2C6-75135F216447}"/>
                    </a:ext>
                  </a:extLst>
                </p:cNvPr>
                <p:cNvCxnSpPr/>
                <p:nvPr/>
              </p:nvCxnSpPr>
              <p:spPr>
                <a:xfrm flipV="1">
                  <a:off x="1547664" y="4374392"/>
                  <a:ext cx="0" cy="4837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0559905-CA36-4DA1-BF94-BDB53054AA00}"/>
                    </a:ext>
                  </a:extLst>
                </p:cNvPr>
                <p:cNvCxnSpPr/>
                <p:nvPr/>
              </p:nvCxnSpPr>
              <p:spPr>
                <a:xfrm>
                  <a:off x="1547664" y="4869160"/>
                  <a:ext cx="864096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119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79313" y="1767840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685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perindex$pred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fitted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jpimodel_new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perindex$resi&lt;-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residuals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jpimodel_new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/>
              <a:t>Fitted Values and Residuals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4025" y="1436236"/>
            <a:ext cx="6805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latin typeface="Consolas" pitchFamily="49" charset="0"/>
                <a:cs typeface="Arial"/>
              </a:rPr>
              <a:t>#Adding Fitted Values and Residuals to the Original Dataset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74F4B-0960-1749-9A4E-1B98EFE01132}"/>
              </a:ext>
            </a:extLst>
          </p:cNvPr>
          <p:cNvGrpSpPr/>
          <p:nvPr/>
        </p:nvGrpSpPr>
        <p:grpSpPr>
          <a:xfrm>
            <a:off x="2074024" y="1833860"/>
            <a:ext cx="8038663" cy="4979516"/>
            <a:chOff x="2074024" y="1833860"/>
            <a:chExt cx="8038663" cy="4979516"/>
          </a:xfrm>
        </p:grpSpPr>
        <p:grpSp>
          <p:nvGrpSpPr>
            <p:cNvPr id="5" name="Group 2"/>
            <p:cNvGrpSpPr/>
            <p:nvPr/>
          </p:nvGrpSpPr>
          <p:grpSpPr>
            <a:xfrm>
              <a:off x="6517357" y="1833860"/>
              <a:ext cx="3595330" cy="707886"/>
              <a:chOff x="4993358" y="1981200"/>
              <a:chExt cx="3192416" cy="94984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441232" y="1981200"/>
                <a:ext cx="2744542" cy="9498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fitted()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 and 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residuals()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 fetch fitted values and residuals respectively.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6200000" flipV="1">
                <a:off x="5217295" y="2106400"/>
                <a:ext cx="1" cy="447875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74024" y="4874384"/>
              <a:ext cx="7982414" cy="193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defTabSz="914400">
                <a:buSzPct val="60000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Interpretation :    </a:t>
              </a:r>
            </a:p>
            <a:p>
              <a:pPr defTabSz="914400">
                <a:buSzPct val="60000"/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   </a:t>
              </a:r>
              <a:r>
                <a:rPr lang="en-US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pred</a:t>
              </a: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values are calculated based on the values of the model  parameters </a:t>
              </a:r>
            </a:p>
            <a:p>
              <a:pPr defTabSz="914400">
                <a:buSzPct val="60000"/>
                <a:buFont typeface="Wingdings" pitchFamily="2" charset="2"/>
                <a:buChar char="Ø"/>
                <a:defRPr/>
              </a:pPr>
              <a:r>
                <a:rPr 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   </a:t>
              </a:r>
              <a:r>
                <a:rPr lang="en-US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resi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 is the difference between the actual </a:t>
              </a:r>
              <a:r>
                <a:rPr lang="en-US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jpi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values and the </a:t>
              </a:r>
              <a:r>
                <a:rPr lang="en-US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pred</a:t>
              </a: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values.</a:t>
              </a:r>
            </a:p>
            <a:p>
              <a:pPr defTabSz="914400">
                <a:buSzPct val="60000"/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itchFamily="34" charset="0"/>
                  <a:cs typeface="Vijaya" pitchFamily="34" charset="0"/>
                </a:rPr>
                <a:t>    Lower the residuals, lesser is the difference between fitted and observed and better is the model.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A007BD-5E60-4C9A-A8E3-3D8E44381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4025" y="3068960"/>
              <a:ext cx="7982415" cy="165913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A64AE-1D90-49E7-BB33-B96BF01C52F2}"/>
              </a:ext>
            </a:extLst>
          </p:cNvPr>
          <p:cNvSpPr/>
          <p:nvPr/>
        </p:nvSpPr>
        <p:spPr>
          <a:xfrm>
            <a:off x="2063553" y="2730406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Arial"/>
              </a:rPr>
              <a:t>#Output</a:t>
            </a:r>
          </a:p>
        </p:txBody>
      </p:sp>
    </p:spTree>
    <p:extLst>
      <p:ext uri="{BB962C8B-B14F-4D97-AF65-F5344CB8AC3E}">
        <p14:creationId xmlns:p14="http://schemas.microsoft.com/office/powerpoint/2010/main" val="37265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095472" y="2357430"/>
          <a:ext cx="8033374" cy="232844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84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perindex_new&lt;-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read.csv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("Performance Index new.csv",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header=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TRUE)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perindex_new$pred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predict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jpimodel_new,perindex_new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perindex_new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899246" y="197610"/>
            <a:ext cx="8229600" cy="810805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Predictions for New Dataset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95472" y="2010326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latin typeface="Consolas" pitchFamily="49" charset="0"/>
                <a:cs typeface="Arial"/>
              </a:rPr>
              <a:t>#Importing New Dataset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1C7D3AF-160E-4D12-BF31-4D5E44749C5D}" type="slidenum">
              <a:rPr lang="en-US" smtClean="0"/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sz="1000" dirty="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24034" y="928670"/>
            <a:ext cx="8229600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New data set should have all the independent variables used in the model</a:t>
            </a:r>
          </a:p>
          <a:p>
            <a:pPr marL="285750" indent="-285750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Column names of all common variables in the new and old datasets should be identical</a:t>
            </a:r>
          </a:p>
          <a:p>
            <a:pPr marL="285750" indent="-285750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Note that missing values will be taken as 0 (which can be incorrect)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5659AA-D62B-FB49-A9AF-B80733216C5A}"/>
              </a:ext>
            </a:extLst>
          </p:cNvPr>
          <p:cNvGrpSpPr/>
          <p:nvPr/>
        </p:nvGrpSpPr>
        <p:grpSpPr>
          <a:xfrm>
            <a:off x="2177778" y="2996953"/>
            <a:ext cx="8246378" cy="3634071"/>
            <a:chOff x="2177778" y="2996953"/>
            <a:chExt cx="8246378" cy="36340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0483E9-2028-4072-90DE-2F7FFBF4FF62}"/>
                </a:ext>
              </a:extLst>
            </p:cNvPr>
            <p:cNvGrpSpPr/>
            <p:nvPr/>
          </p:nvGrpSpPr>
          <p:grpSpPr>
            <a:xfrm>
              <a:off x="3881423" y="2996953"/>
              <a:ext cx="6542733" cy="1303125"/>
              <a:chOff x="2357422" y="3212976"/>
              <a:chExt cx="6542733" cy="130312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357422" y="3500438"/>
                <a:ext cx="6542733" cy="101566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predict()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itchFamily="34" charset="0"/>
                    <a:cs typeface="Vijaya" pitchFamily="34" charset="0"/>
                  </a:rPr>
                  <a:t> returns predicted values. Fitted model is the first argument and new dataset object is the second argument. This ensures R uses parameters from the fitted model for predictions on new data.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1B61D413-9341-452D-AAC4-0062CA6A1927}"/>
                  </a:ext>
                </a:extLst>
              </p:cNvPr>
              <p:cNvCxnSpPr/>
              <p:nvPr/>
            </p:nvCxnSpPr>
            <p:spPr>
              <a:xfrm flipH="1">
                <a:off x="6732240" y="3212976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E917E3-CD08-4D92-878B-D6EF712AD894}"/>
                  </a:ext>
                </a:extLst>
              </p:cNvPr>
              <p:cNvCxnSpPr/>
              <p:nvPr/>
            </p:nvCxnSpPr>
            <p:spPr>
              <a:xfrm>
                <a:off x="7380312" y="3212976"/>
                <a:ext cx="0" cy="2874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CD6081-9A04-4CD7-9A24-BF343EA5C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7778" y="4869160"/>
              <a:ext cx="7518623" cy="17618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816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IN" dirty="0"/>
              <a:t>Predictive modelling – General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dirty="0"/>
          </a:p>
        </p:txBody>
      </p:sp>
      <p:sp>
        <p:nvSpPr>
          <p:cNvPr id="9" name="AutoShape 1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1828800"/>
            <a:ext cx="1828800" cy="1828800"/>
          </a:xfrm>
          <a:prstGeom prst="ellipse">
            <a:avLst/>
          </a:prstGeom>
          <a:solidFill>
            <a:srgbClr val="3891A7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Setting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Business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Goal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200" y="2743200"/>
            <a:ext cx="382814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73980" y="1828800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Understanding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and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Pre-Processing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2743200"/>
            <a:ext cx="382814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1828800"/>
            <a:ext cx="1828800" cy="1828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Exploratory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Analysis</a:t>
            </a:r>
          </a:p>
        </p:txBody>
      </p:sp>
      <p:cxnSp>
        <p:nvCxnSpPr>
          <p:cNvPr id="20" name="Elbow Connector 19"/>
          <p:cNvCxnSpPr/>
          <p:nvPr>
            <p:custDataLst>
              <p:tags r:id="rId5"/>
            </p:custDataLst>
          </p:nvPr>
        </p:nvCxnSpPr>
        <p:spPr>
          <a:xfrm rot="5400000">
            <a:off x="5895737" y="1343263"/>
            <a:ext cx="400526" cy="5029200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67000" y="4058126"/>
            <a:ext cx="1828800" cy="1828800"/>
          </a:xfrm>
          <a:prstGeom prst="ellipse">
            <a:avLst/>
          </a:prstGeom>
          <a:solidFill>
            <a:srgbClr val="3891A7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Developing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Statistical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Model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8200" y="4953000"/>
            <a:ext cx="382814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73980" y="4058126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Model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Evaluation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and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Validation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7517" y="4953000"/>
            <a:ext cx="382814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96200" y="4058126"/>
            <a:ext cx="1828800" cy="1828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Model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pitchFamily="34" charset="-128"/>
              </a:rPr>
              <a:t>Implementation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2D34FAF-0759-4F5D-AF72-DD16CE209CB4}"/>
              </a:ext>
            </a:extLst>
          </p:cNvPr>
          <p:cNvSpPr/>
          <p:nvPr/>
        </p:nvSpPr>
        <p:spPr>
          <a:xfrm rot="16200000">
            <a:off x="4596001" y="239274"/>
            <a:ext cx="277812" cy="2901241"/>
          </a:xfrm>
          <a:prstGeom prst="rightBrace">
            <a:avLst>
              <a:gd name="adj1" fmla="val 8333"/>
              <a:gd name="adj2" fmla="val 52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A3D0C-10FD-452B-9FA0-A1B70C1D61CF}"/>
              </a:ext>
            </a:extLst>
          </p:cNvPr>
          <p:cNvSpPr/>
          <p:nvPr/>
        </p:nvSpPr>
        <p:spPr>
          <a:xfrm>
            <a:off x="4151784" y="1277871"/>
            <a:ext cx="1338774" cy="277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Step 1 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5F967DB-1EC0-4A45-9042-4BA959527FDE}"/>
              </a:ext>
            </a:extLst>
          </p:cNvPr>
          <p:cNvSpPr/>
          <p:nvPr/>
        </p:nvSpPr>
        <p:spPr>
          <a:xfrm rot="16200000">
            <a:off x="8471696" y="1319117"/>
            <a:ext cx="277809" cy="823363"/>
          </a:xfrm>
          <a:prstGeom prst="rightBrace">
            <a:avLst>
              <a:gd name="adj1" fmla="val 8333"/>
              <a:gd name="adj2" fmla="val 52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C5E63F-9042-4CBA-993A-7FA61327D964}"/>
              </a:ext>
            </a:extLst>
          </p:cNvPr>
          <p:cNvSpPr/>
          <p:nvPr/>
        </p:nvSpPr>
        <p:spPr>
          <a:xfrm>
            <a:off x="7805226" y="1313000"/>
            <a:ext cx="1338774" cy="277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Step 2 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7A49A9A-06E0-438E-A9A8-522DD15249AB}"/>
              </a:ext>
            </a:extLst>
          </p:cNvPr>
          <p:cNvSpPr/>
          <p:nvPr/>
        </p:nvSpPr>
        <p:spPr>
          <a:xfrm rot="5400000">
            <a:off x="4696049" y="4575213"/>
            <a:ext cx="277812" cy="2901241"/>
          </a:xfrm>
          <a:prstGeom prst="rightBrace">
            <a:avLst>
              <a:gd name="adj1" fmla="val 8333"/>
              <a:gd name="adj2" fmla="val 52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7CC461-FFF8-419C-8B79-8EC7061CD545}"/>
              </a:ext>
            </a:extLst>
          </p:cNvPr>
          <p:cNvSpPr/>
          <p:nvPr/>
        </p:nvSpPr>
        <p:spPr>
          <a:xfrm>
            <a:off x="4087839" y="6172220"/>
            <a:ext cx="1338774" cy="277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Step 3 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E501E7C-E6AB-42B6-A77D-164E3C88DA43}"/>
              </a:ext>
            </a:extLst>
          </p:cNvPr>
          <p:cNvSpPr/>
          <p:nvPr/>
        </p:nvSpPr>
        <p:spPr>
          <a:xfrm rot="5400000">
            <a:off x="8474072" y="5636156"/>
            <a:ext cx="277809" cy="823363"/>
          </a:xfrm>
          <a:prstGeom prst="rightBrace">
            <a:avLst>
              <a:gd name="adj1" fmla="val 8333"/>
              <a:gd name="adj2" fmla="val 52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4FF18-4D7D-4C6B-A42F-722AC836655E}"/>
              </a:ext>
            </a:extLst>
          </p:cNvPr>
          <p:cNvSpPr/>
          <p:nvPr/>
        </p:nvSpPr>
        <p:spPr>
          <a:xfrm>
            <a:off x="7941212" y="6176298"/>
            <a:ext cx="1338774" cy="277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Step 4 </a:t>
            </a:r>
          </a:p>
        </p:txBody>
      </p:sp>
    </p:spTree>
    <p:extLst>
      <p:ext uri="{BB962C8B-B14F-4D97-AF65-F5344CB8AC3E}">
        <p14:creationId xmlns:p14="http://schemas.microsoft.com/office/powerpoint/2010/main" val="30040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Multiple Linear Regression</a:t>
            </a:r>
            <a:br>
              <a:rPr lang="en-US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br>
              <a:rPr lang="en-IE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E" sz="40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br>
              <a:rPr lang="en-IE" sz="4000" b="1" dirty="0"/>
            </a:br>
            <a:endParaRPr lang="en-US" sz="40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0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0684-E7C8-4484-ACAF-FEB69EEB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268760"/>
            <a:ext cx="9659416" cy="45259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linear regression is used to explain the relationship between one continuous dependent variable and two or more independent variables.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independent variables can be continuous or categorical.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variable we want to model/predict is called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variables used to predict the value of dependent variable are called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 (or explanatory variables/predictors).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linear regression requires the model to be linear in the parameters.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The price house in USD can be dependent variable and  area of house, location of house , air quality index in the area, distance from airport etc. can be independent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1C0D-4B88-419C-8B35-820A2A16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6C5556-27DA-44DD-9BA7-852FB47EDCF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IN" dirty="0"/>
              <a:t>Multiple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6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Statistical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 dirty="0"/>
          </a:p>
        </p:txBody>
      </p:sp>
      <p:sp>
        <p:nvSpPr>
          <p:cNvPr id="2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67446" y="2368914"/>
            <a:ext cx="7228953" cy="156966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where,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Y	 :  Dependent Variable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X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,…, X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:  Independent Variables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,…,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:  Parameters of Model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	</a:t>
            </a:r>
            <a:r>
              <a:rPr lang="de-DE" sz="16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e</a:t>
            </a:r>
            <a:r>
              <a:rPr lang="de-DE" sz="16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	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Random Error Component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7447" y="3953090"/>
            <a:ext cx="77433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 variables can either be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or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linear regression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the model to be linear in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 of the model are estimated by the Least Squares Method.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least squares (LS)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criterion states that the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of the squares of errors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(or residuals)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minimum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Mathematically, the following quantity is minimized to estimate parameters using the least squares method.</a:t>
            </a:r>
          </a:p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^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ss= Σ (Yi – Yi )2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84314" y="1628800"/>
                <a:ext cx="3724376" cy="398974"/>
              </a:xfrm>
              <a:prstGeom prst="roundRect">
                <a:avLst/>
              </a:prstGeom>
              <a:noFill/>
              <a:ln w="3175">
                <a:solidFill>
                  <a:schemeClr val="accent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14" y="1628800"/>
                <a:ext cx="3724376" cy="398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dirty="0"/>
              <a:t>Case Study </a:t>
            </a:r>
            <a:r>
              <a:rPr lang="en-IN" dirty="0"/>
              <a:t>–</a:t>
            </a:r>
            <a:r>
              <a:rPr dirty="0"/>
              <a:t> Modeling Job Performance Index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2438400" y="15240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414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Data Snapshot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34389" y="61367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5281456" y="1084854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Index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31" y="1436200"/>
            <a:ext cx="5138737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1041" y="3320564"/>
          <a:ext cx="7038264" cy="322378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24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Possible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jpi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performance 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positive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aptitude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Aptitude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Language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Technical Knowledge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numeric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General Information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numeric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3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dirty="0"/>
              <a:t>Model for the 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02028" y="1952044"/>
            <a:ext cx="8187882" cy="3610557"/>
            <a:chOff x="478028" y="1952043"/>
            <a:chExt cx="8187882" cy="3610557"/>
          </a:xfrm>
        </p:grpSpPr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478091" y="3177577"/>
              <a:ext cx="8187818" cy="6870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jpi = </a:t>
              </a:r>
              <a:r>
                <a:rPr lang="en-US" sz="2200" b="1" dirty="0">
                  <a:solidFill>
                    <a:schemeClr val="accent4"/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200" b="1" baseline="-20000" dirty="0">
                  <a:solidFill>
                    <a:schemeClr val="accent4"/>
                  </a:solidFill>
                  <a:latin typeface="Cambria Math" pitchFamily="18" charset="0"/>
                  <a:ea typeface="Cambria Math" pitchFamily="18" charset="0"/>
                </a:rPr>
                <a:t>0</a:t>
              </a: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 + </a:t>
              </a:r>
              <a:r>
                <a:rPr lang="en-US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200" b="1" baseline="-20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(aptitude) + </a:t>
              </a:r>
              <a:r>
                <a:rPr lang="en-US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200" b="1" baseline="-20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(tol) + </a:t>
              </a:r>
              <a:r>
                <a:rPr lang="en-US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200" b="1" baseline="-20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(technical) + </a:t>
              </a:r>
              <a:r>
                <a:rPr lang="en-US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b</a:t>
              </a:r>
              <a:r>
                <a:rPr lang="en-US" sz="2200" b="1" baseline="-20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4</a:t>
              </a:r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rPr>
                <a:t>(general) + </a:t>
              </a:r>
              <a:r>
                <a:rPr lang="de-DE" sz="2000" b="1" spc="3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e</a:t>
              </a:r>
              <a:endParaRPr lang="en-US" sz="2200" b="1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H="1">
              <a:off x="306381" y="2744780"/>
              <a:ext cx="911240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88730" y="1968668"/>
              <a:ext cx="1949670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Dependent Variable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2417511" y="2856915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102356" y="1952043"/>
              <a:ext cx="2144637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Independent Variables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3848685" y="2856915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5296486" y="2858085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7108661" y="2856915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776450" y="2504900"/>
              <a:ext cx="4660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5053277" y="2399642"/>
              <a:ext cx="2427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447800" y="3811172"/>
              <a:ext cx="0" cy="1430936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478028" y="5242108"/>
              <a:ext cx="1949670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Intercept / Constant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02356" y="4781628"/>
              <a:ext cx="2144637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Parameter Estimates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064490" y="4553432"/>
              <a:ext cx="4736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>
              <a:off x="5053277" y="4679202"/>
              <a:ext cx="2427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>
              <a:off x="1715086" y="4203361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>
              <a:off x="3467686" y="4195264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>
              <a:off x="4610686" y="4211889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>
              <a:off x="6456111" y="4195264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8371873" y="3811172"/>
              <a:ext cx="0" cy="1430936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490724" y="5242108"/>
              <a:ext cx="1175186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 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5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5&quot;/&gt;&lt;lineCharCount val=&quot;9&quot;/&gt;&lt;lineCharCount val=&quot;4&quot;/&gt;&lt;/TableIndex&gt;&lt;/ShapeTextInfo&gt;"/>
  <p:tag name="HTML_SHAPEINFO" val="&lt;ThreeDShapeInfo&gt;&lt;uuid val=&quot;{00E79B42-E3AC-428C-90CC-91F875BA35F7}&quot;/&gt;&lt;isInvalidForFieldText val=&quot;0&quot;/&gt;&lt;Image&gt;&lt;filename val=&quot;C:\Users\Dell\AppData\Local\Temp\CP1156608419281Session\CPTrustFolder1156608419296\PPTImport1156618459906\data\asimages\{00E79B42-E3AC-428C-90CC-91F875BA35F7}_4.png&quot;/&gt;&lt;left val=&quot;120&quot;/&gt;&lt;top val=&quot;192&quot;/&gt;&lt;width val=&quot;193&quot;/&gt;&lt;height val=&quot;193&quot;/&gt;&lt;hasText val=&quot;1&quot;/&gt;&lt;/Image&gt;&lt;/ThreeDShape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2&quot;/&gt;&lt;lineCharCount val=&quot;4&quot;/&gt;&lt;/TableIndex&gt;&lt;/ShapeTextInfo&gt;"/>
  <p:tag name="HTML_SHAPEINFO" val="&lt;ThreeDShapeInfo&gt;&lt;uuid val=&quot;{F2F636A8-E51A-41DA-8731-D033D68F7C4D}&quot;/&gt;&lt;isInvalidForFieldText val=&quot;0&quot;/&gt;&lt;Image&gt;&lt;filename val=&quot;C:\Users\Dell\AppData\Local\Temp\CP1156608419281Session\CPTrustFolder1156608419296\PPTImport1156618459906\data\asimages\{F2F636A8-E51A-41DA-8731-D033D68F7C4D}_4.png&quot;/&gt;&lt;left val=&quot;383&quot;/&gt;&lt;top val=&quot;192&quot;/&gt;&lt;width val=&quot;197&quot;/&gt;&lt;height val=&quot;193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6&quot;/&gt;&lt;lineCharCount val=&quot;9&quot;/&gt;&lt;lineCharCount val=&quot;9&quot;/&gt;&lt;/TableIndex&gt;&lt;/ShapeTextInfo&gt;"/>
  <p:tag name="HTML_SHAPEINFO" val="&lt;ThreeDShapeInfo&gt;&lt;uuid val=&quot;{E3BDFC6C-82BB-4BF2-AC80-BCAA946488A2}&quot;/&gt;&lt;isInvalidForFieldText val=&quot;0&quot;/&gt;&lt;Image&gt;&lt;filename val=&quot;C:\Users\Dell\AppData\Local\Temp\CP1156608419281Session\CPTrustFolder1156608419296\PPTImport1156618459906\data\asimages\{E3BDFC6C-82BB-4BF2-AC80-BCAA946488A2}_4.png&quot;/&gt;&lt;left val=&quot;648&quot;/&gt;&lt;top val=&quot;192&quot;/&gt;&lt;width val=&quot;193&quot;/&gt;&lt;height val=&quot;193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6071AAF-EAFD-4F08-9B71-00A280D83A58}&quot;/&gt;&lt;isInvalidForFieldText val=&quot;0&quot;/&gt;&lt;Image&gt;&lt;filename val=&quot;C:\Users\Dell\AppData\Local\Temp\CP1156608419281Session\CPTrustFolder1156608419296\PPTImport1156618459906\data\asimages\{06071AAF-EAFD-4F08-9B71-00A280D83A58}_4.png&quot;/&gt;&lt;left val=&quot;208&quot;/&gt;&lt;top val=&quot;384&quot;/&gt;&lt;width val=&quot;538&quot;/&gt;&lt;height val=&quot;52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8&quot;/&gt;&lt;lineCharCount val=&quot;5&quot;/&gt;&lt;lineCharCount val=&quot;12&quot;/&gt;&lt;lineCharCount val=&quot;5&quot;/&gt;&lt;/TableIndex&gt;&lt;/ShapeTextInfo&gt;"/>
  <p:tag name="HTML_SHAPEINFO" val="&lt;ThreeDShapeInfo&gt;&lt;uuid val=&quot;{259AB148-C9D1-4DE5-93A3-7019C816A2A0}&quot;/&gt;&lt;isInvalidForFieldText val=&quot;0&quot;/&gt;&lt;Image&gt;&lt;filename val=&quot;C:\Users\Dell\AppData\Local\Temp\CP1156608419281Session\CPTrustFolder1156608419296\PPTImport1156618459906\data\asimages\{259AB148-C9D1-4DE5-93A3-7019C816A2A0}_4.png&quot;/&gt;&lt;left val=&quot;120&quot;/&gt;&lt;top val=&quot;426&quot;/&gt;&lt;width val=&quot;193&quot;/&gt;&lt;height val=&quot;193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9&quot;/&gt;&lt;lineCharCount val=&quot;9&quot;/&gt;&lt;/TableIndex&gt;&lt;/ShapeTextInfo&gt;"/>
  <p:tag name="HTML_SHAPEINFO" val="&lt;ThreeDShapeInfo&gt;&lt;uuid val=&quot;{919CA182-F62F-4913-9EB4-0A2DF048887A}&quot;/&gt;&lt;isInvalidForFieldText val=&quot;0&quot;/&gt;&lt;Image&gt;&lt;filename val=&quot;C:\Users\Dell\AppData\Local\Temp\CP1156608419281Session\CPTrustFolder1156608419296\PPTImport1156618459906\data\asimages\{919CA182-F62F-4913-9EB4-0A2DF048887A}_4.png&quot;/&gt;&lt;left val=&quot;383&quot;/&gt;&lt;top val=&quot;426&quot;/&gt;&lt;width val=&quot;193&quot;/&gt;&lt;height val=&quot;193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&quot;/&gt;&lt;lineCharCount val=&quot;9&quot;/&gt;&lt;/TableIndex&gt;&lt;/ShapeTextInfo&gt;"/>
  <p:tag name="HTML_SHAPEINFO" val="&lt;ThreeDShapeInfo&gt;&lt;uuid val=&quot;{6F9D0FFF-1FDD-4107-BAF6-1831B71C2627}&quot;/&gt;&lt;isInvalidForFieldText val=&quot;0&quot;/&gt;&lt;Image&gt;&lt;filename val=&quot;C:\Users\Dell\AppData\Local\Temp\CP1156608419281Session\CPTrustFolder1156608419296\PPTImport1156618459906\data\asimages\{6F9D0FFF-1FDD-4107-BAF6-1831B71C2627}_4.png&quot;/&gt;&lt;left val=&quot;648&quot;/&gt;&lt;top val=&quot;426&quot;/&gt;&lt;width val=&quot;193&quot;/&gt;&lt;height val=&quot;193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&quot;/&gt;&lt;lineCharCount val=&quot;40&quot;/&gt;&lt;lineCharCount val=&quot;1&quot;/&gt;&lt;lineCharCount val=&quot;7&quot;/&gt;&lt;lineCharCount val=&quot;27&quot;/&gt;&lt;lineCharCount val=&quot;41&quot;/&gt;&lt;lineCharCount val=&quot;40&quot;/&gt;&lt;lineCharCount val=&quot;31&quot;/&gt;&lt;lineCharCount val=&quot;1&quot;/&gt;&lt;lineCharCount val=&quot;54&quot;/&gt;&lt;lineCharCount val=&quot;8&quot;/&gt;&lt;/TableIndex&gt;&lt;/ShapeTextInfo&gt;"/>
  <p:tag name="HTML_SHAPEINFO" val="&lt;TextEffect&gt;&lt;Image&gt;&lt;filename val=&quot;C:\Users\Dell\AppData\Local\Temp\CP1156608419281Session\CPTrustFolder1156608419296\PPTImport1156618459906\data\asimages\{DCF0C2A6-048D-4BFB-A46E-FBC1633A57AA}_1.png_crop.png&quot;/&gt;&lt;left val=&quot;838&quot;/&gt;&lt;top val=&quot;614&quot;/&gt;&lt;width val=&quot;0&quot;/&gt;&lt;height val=&quot;0&quot;/&gt;&lt;hasText val=&quot;1&quot;/&gt;&lt;paraId val=&quot;1&quot;/&gt;&lt;/Image&gt;&lt;Image&gt;&lt;filename val=&quot;C:\Users\Dell\AppData\Local\Temp\CP1156608419281Session\CPTrustFolder1156608419296\PPTImport1156618459906\data\asimages\{DDBBC194-3A8A-46FF-9EB5-4FA33B768754}_1.png_crop.png&quot;/&gt;&lt;left val=&quot;160&quot;/&gt;&lt;top val=&quot;253&quot;/&gt;&lt;width val=&quot;643&quot;/&gt;&lt;height val=&quot;34&quot;/&gt;&lt;hasText val=&quot;1&quot;/&gt;&lt;paraId val=&quot;2&quot;/&gt;&lt;/Image&gt;&lt;Image&gt;&lt;filename val=&quot;C:\Users\Dell\AppData\Local\Temp\CP1156608419281Session\CPTrustFolder1156608419296\PPTImport1156618459906\data\asimages\{F14B0B8C-811E-4CD3-BE8A-A32B5AFB9DAC}_1.png_crop.png&quot;/&gt;&lt;left val=&quot;838&quot;/&gt;&lt;top val=&quot;614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FB816855-0C94-4683-9242-016530B64D3D}_1.png_crop.png&quot;/&gt;&lt;left val=&quot;140&quot;/&gt;&lt;top val=&quot;321&quot;/&gt;&lt;width val=&quot;81&quot;/&gt;&lt;height val=&quot;23&quot;/&gt;&lt;hasText val=&quot;1&quot;/&gt;&lt;paraId val=&quot;4&quot;/&gt;&lt;/Image&gt;&lt;Image&gt;&lt;filename val=&quot;C:\Users\Dell\AppData\Local\Temp\CP1156608419281Session\CPTrustFolder1156608419296\PPTImport1156618459906\data\asimages\{C9447014-7CDC-4099-B373-9FB88C657916}_1.png_crop.png&quot;/&gt;&lt;left val=&quot;284&quot;/&gt;&lt;top val=&quot;353&quot;/&gt;&lt;width val=&quot;412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F2E8E903-A281-419A-B355-0234C772AC39}_1.png_crop.png&quot;/&gt;&lt;left val=&quot;284&quot;/&gt;&lt;top val=&quot;385&quot;/&gt;&lt;width val=&quot;443&quot;/&gt;&lt;height val=&quot;30&quot;/&gt;&lt;hasText val=&quot;1&quot;/&gt;&lt;paraId val=&quot;6&quot;/&gt;&lt;/Image&gt;&lt;Image&gt;&lt;filename val=&quot;C:\Users\Dell\AppData\Local\Temp\CP1156608419281Session\CPTrustFolder1156608419296\PPTImport1156618459906\data\asimages\{535E01F3-4308-48F4-8B5B-456D01AAE69E}_1.png_crop.png&quot;/&gt;&lt;left val=&quot;286&quot;/&gt;&lt;top val=&quot;416&quot;/&gt;&lt;width val=&quot;423&quot;/&gt;&lt;height val=&quot;30&quot;/&gt;&lt;hasText val=&quot;1&quot;/&gt;&lt;paraId val=&quot;7&quot;/&gt;&lt;/Image&gt;&lt;Image&gt;&lt;filename val=&quot;C:\Users\Dell\AppData\Local\Temp\CP1156608419281Session\CPTrustFolder1156608419296\PPTImport1156618459906\data\asimages\{C61354BB-5F8C-49B5-AD3C-4452B52123CE}_1.png_crop.png&quot;/&gt;&lt;left val=&quot;285&quot;/&gt;&lt;top val=&quot;449&quot;/&gt;&lt;width val=&quot;488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91568A6B-77A2-49E3-B601-C2EDC79852D6}_1.png_crop.png&quot;/&gt;&lt;left val=&quot;838&quot;/&gt;&lt;top val=&quot;614&quot;/&gt;&lt;width val=&quot;0&quot;/&gt;&lt;height val=&quot;0&quot;/&gt;&lt;hasText val=&quot;1&quot;/&gt;&lt;paraId val=&quot;9&quot;/&gt;&lt;/Image&gt;&lt;Image&gt;&lt;filename val=&quot;C:\Users\Dell\AppData\Local\Temp\CP1156608419281Session\CPTrustFolder1156608419296\PPTImport1156618459906\data\asimages\{C01D98DE-D007-404D-923B-51CF9BA17119}_1.png_crop.png&quot;/&gt;&lt;left val=&quot;143&quot;/&gt;&lt;top val=&quot;512&quot;/&gt;&lt;width val=&quot;648&quot;/&gt;&lt;height val=&quot;52&quot;/&gt;&lt;hasText val=&quot;1&quot;/&gt;&lt;paraId val=&quot;10&quot;/&gt;&lt;/Image&gt;&lt;/TextEffec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1&quot;/&gt;&lt;/TableIndex&gt;&lt;/ShapeTextInfo&gt;"/>
  <p:tag name="HTML_SHAPEINFO" val="&lt;TextEffect&gt;&lt;Image&gt;&lt;filename val=&quot;C:\Users\Dell\AppData\Local\Temp\CP1156608419281Session\CPTrustFolder1156608419296\PPTImport1156618459906\data\asimages\{F9ACBA00-0A30-4788-B2BC-137ECEA43C46}_1.png_crop.png&quot;/&gt;&lt;left val=&quot;59&quot;/&gt;&lt;top val=&quot;206&quot;/&gt;&lt;width val=&quot;513&quot;/&gt;&lt;height val=&quot;26&quot;/&gt;&lt;hasText val=&quot;1&quot;/&gt;&lt;paraId val=&quot;1&quot;/&gt;&lt;/Image&gt;&lt;/TextEffec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364EBC8E-D719-4608-AFBC-A88B0DB83027}&quot;/&gt;&lt;isInvalidForFieldText val=&quot;0&quot;/&gt;&lt;Image&gt;&lt;filename val=&quot;C:\Users\Dell\AppData\Local\Temp\CP1156608419281Session\CPTrustFolder1156608419296\PPTImport1156618459906\data\asimages\{364EBC8E-D719-4608-AFBC-A88B0DB83027}_12.png&quot;/&gt;&lt;left val=&quot;48&quot;/&gt;&lt;top val=&quot;28&quot;/&gt;&lt;width val=&quot;865&quot;/&gt;&lt;height val=&quot;95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7&quot;/&gt;&lt;/TableIndex&gt;&lt;/ShapeTextInfo&gt;"/>
  <p:tag name="HTML_SHAPEINFO" val="&lt;ThreeDShapeInfo&gt;&lt;uuid val=&quot;{F26D3D37-4B1F-4E5F-8732-CC08D464FB12}&quot;/&gt;&lt;isInvalidForFieldText val=&quot;0&quot;/&gt;&lt;Image&gt;&lt;filename val=&quot;C:\Users\Dell\AppData\Local\Temp\CP1156608419281Session\CPTrustFolder1156608419296\PPTImport1156618459906\data\asimages\{F26D3D37-4B1F-4E5F-8732-CC08D464FB12}_12.png&quot;/&gt;&lt;left val=&quot;88&quot;/&gt;&lt;top val=&quot;334&quot;/&gt;&lt;width val=&quot;788&quot;/&gt;&lt;height val=&quot;73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1F3AF1D2-BDE5-4EDB-B4A9-8C6011BA9A21}&quot;/&gt;&lt;isInvalidForFieldText val=&quot;0&quot;/&gt;&lt;Image&gt;&lt;filename val=&quot;C:\Users\Dell\AppData\Local\Temp\CP1156608419281Session\CPTrustFolder1156608419296\PPTImport1156618459906\data\asimages\{1F3AF1D2-BDE5-4EDB-B4A9-8C6011BA9A21}_15.png&quot;/&gt;&lt;left val=&quot;48&quot;/&gt;&lt;top val=&quot;28&quot;/&gt;&lt;width val=&quot;865&quot;/&gt;&lt;height val=&quot;95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7&quot;/&gt;&lt;lineCharCount val=&quot;34&quot;/&gt;&lt;lineCharCount val=&quot;18&quot;/&gt;&lt;/TableIndex&gt;&lt;/ShapeTextInfo&gt;"/>
  <p:tag name="HTML_SHAPEINFO" val="&lt;TextEffect&gt;&lt;Image&gt;&lt;filename val=&quot;C:\Users\Dell\AppData\Local\Temp\CP1156608419281Session\CPTrustFolder1156608419296\PPTImport1156618459906\data\asimages\{5FF6CBF3-3AE4-4F5E-B7EE-9AD2F375D6E4}_1.png_crop.png&quot;/&gt;&lt;left val=&quot;288&quot;/&gt;&lt;top val=&quot;532&quot;/&gt;&lt;width val=&quot;352&quot;/&gt;&lt;height val=&quot;23&quot;/&gt;&lt;hasText val=&quot;1&quot;/&gt;&lt;paraId val=&quot;1&quot;/&gt;&lt;/Image&gt;&lt;Image&gt;&lt;filename val=&quot;C:\Users\Dell\AppData\Local\Temp\CP1156608419281Session\CPTrustFolder1156608419296\PPTImport1156618459906\data\asimages\{5E54C71A-756A-4043-AB0C-CF75F707B917}_1.png_crop.png&quot;/&gt;&lt;left val=&quot;280&quot;/&gt;&lt;top val=&quot;561&quot;/&gt;&lt;width val=&quot;339&quot;/&gt;&lt;height val=&quot;21&quot;/&gt;&lt;hasText val=&quot;1&quot;/&gt;&lt;paraId val=&quot;2&quot;/&gt;&lt;/Image&gt;&lt;Image&gt;&lt;filename val=&quot;C:\Users\Dell\AppData\Local\Temp\CP1156608419281Session\CPTrustFolder1156608419296\PPTImport1156618459906\data\asimages\{59164033-89AB-4F0A-84EE-CCFA9361195A}_1.png_crop.png&quot;/&gt;&lt;left val=&quot;280&quot;/&gt;&lt;top val=&quot;590&quot;/&gt;&lt;width val=&quot;180&quot;/&gt;&lt;height val=&quot;23&quot;/&gt;&lt;hasText val=&quot;1&quot;/&gt;&lt;paraId val=&quot;3&quot;/&gt;&lt;/Image&gt;&lt;/TextEffect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9&quot;/&gt;&lt;lineCharCount val=&quot;31&quot;/&gt;&lt;/TableIndex&gt;&lt;/ShapeTextInfo&gt;"/>
  <p:tag name="HTML_SHAPEINFO" val="&lt;ThreeDShapeInfo&gt;&lt;uuid val=&quot;{5D904811-B832-4EAC-9516-5F1509E8A52B}&quot;/&gt;&lt;isInvalidForFieldText val=&quot;0&quot;/&gt;&lt;Image&gt;&lt;filename val=&quot;C:\Users\Dell\AppData\Local\Temp\CP1156608419281Session\CPTrustFolder1156608419296\PPTImport1156618459906\data\asimages\{5D904811-B832-4EAC-9516-5F1509E8A52B}_21.png&quot;/&gt;&lt;left val=&quot;119&quot;/&gt;&lt;top val=&quot;0&quot;/&gt;&lt;width val=&quot;723&quot;/&gt;&lt;height val=&quot;137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57&quot;/&gt;&lt;lineCharCount val=&quot;56&quot;/&gt;&lt;lineCharCount val=&quot;62&quot;/&gt;&lt;lineCharCount val=&quot;1&quot;/&gt;&lt;lineCharCount val=&quot;1&quot;/&gt;&lt;lineCharCount val=&quot;1&quot;/&gt;&lt;lineCharCount val=&quot;1&quot;/&gt;&lt;lineCharCount val=&quot;1&quot;/&gt;&lt;lineCharCount val=&quot;1&quot;/&gt;&lt;lineCharCount val=&quot;56&quot;/&gt;&lt;lineCharCount val=&quot;47&quot;/&gt;&lt;lineCharCount val=&quot;64&quot;/&gt;&lt;lineCharCount val=&quot;56&quot;/&gt;&lt;/TableIndex&gt;&lt;/ShapeTextInfo&gt;"/>
  <p:tag name="HTML_SHAPEINFO" val="&lt;TextEffect&gt;&lt;Image&gt;&lt;filename val=&quot;C:\Users\Dell\AppData\Local\Temp\CP1156608419281Session\CPTrustFolder1156608419296\PPTImport1156618459906\data\asimages\{6482F876-B542-4842-8A67-DB48DE759C22}_1.png_crop.png&quot;/&gt;&lt;left val=&quot;59&quot;/&gt;&lt;top val=&quot;202&quot;/&gt;&lt;width val=&quot;794&quot;/&gt;&lt;height val=&quot;90&quot;/&gt;&lt;hasText val=&quot;1&quot;/&gt;&lt;paraId val=&quot;1&quot;/&gt;&lt;/Image&gt;&lt;Image&gt;&lt;filename val=&quot;C:\Users\Dell\AppData\Local\Temp\CP1156608419281Session\CPTrustFolder1156608419296\PPTImport1156618459906\data\asimages\{45A0EF10-D87C-4179-B0F9-DD61F5B5CDCD}_1.png_crop.png&quot;/&gt;&lt;left val=&quot;913&quot;/&gt;&lt;top val=&quot;683&quot;/&gt;&lt;width val=&quot;0&quot;/&gt;&lt;height val=&quot;0&quot;/&gt;&lt;hasText val=&quot;1&quot;/&gt;&lt;paraId val=&quot;2&quot;/&gt;&lt;/Image&gt;&lt;Image&gt;&lt;filename val=&quot;C:\Users\Dell\AppData\Local\Temp\CP1156608419281Session\CPTrustFolder1156608419296\PPTImport1156618459906\data\asimages\{A33ACB64-1861-4E98-931F-FEB3C84CC2A7}_1.png_crop.png&quot;/&gt;&lt;left val=&quot;913&quot;/&gt;&lt;top val=&quot;683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7A02DAED-6FC1-498F-9F00-C878322EFA24}_1.png_crop.png&quot;/&gt;&lt;left val=&quot;913&quot;/&gt;&lt;top val=&quot;683&quot;/&gt;&lt;width val=&quot;0&quot;/&gt;&lt;height val=&quot;0&quot;/&gt;&lt;hasText val=&quot;1&quot;/&gt;&lt;paraId val=&quot;4&quot;/&gt;&lt;/Image&gt;&lt;Image&gt;&lt;filename val=&quot;C:\Users\Dell\AppData\Local\Temp\CP1156608419281Session\CPTrustFolder1156608419296\PPTImport1156618459906\data\asimages\{B4DDC61E-7A5A-4B1A-A2C8-D7D4D5069F5A}_1.png_crop.png&quot;/&gt;&lt;left val=&quot;913&quot;/&gt;&lt;top val=&quot;683&quot;/&gt;&lt;width val=&quot;0&quot;/&gt;&lt;height val=&quot;0&quot;/&gt;&lt;hasText val=&quot;1&quot;/&gt;&lt;paraId val=&quot;5&quot;/&gt;&lt;/Image&gt;&lt;Image&gt;&lt;filename val=&quot;C:\Users\Dell\AppData\Local\Temp\CP1156608419281Session\CPTrustFolder1156608419296\PPTImport1156618459906\data\asimages\{307847B8-1AE1-472E-BD20-317E1842C847}_1.png_crop.png&quot;/&gt;&lt;left val=&quot;913&quot;/&gt;&lt;top val=&quot;683&quot;/&gt;&lt;width val=&quot;0&quot;/&gt;&lt;height val=&quot;0&quot;/&gt;&lt;hasText val=&quot;1&quot;/&gt;&lt;paraId val=&quot;6&quot;/&gt;&lt;/Image&gt;&lt;Image&gt;&lt;filename val=&quot;C:\Users\Dell\AppData\Local\Temp\CP1156608419281Session\CPTrustFolder1156608419296\PPTImport1156618459906\data\asimages\{76B2D676-0B79-4936-8CFE-3CE47F579EF5}_1.png_crop.png&quot;/&gt;&lt;left val=&quot;913&quot;/&gt;&lt;top val=&quot;683&quot;/&gt;&lt;width val=&quot;0&quot;/&gt;&lt;height val=&quot;0&quot;/&gt;&lt;hasText val=&quot;1&quot;/&gt;&lt;paraId val=&quot;7&quot;/&gt;&lt;/Image&gt;&lt;Image&gt;&lt;filename val=&quot;C:\Users\Dell\AppData\Local\Temp\CP1156608419281Session\CPTrustFolder1156608419296\PPTImport1156618459906\data\asimages\{148BCBDA-C2A7-41AA-8747-BB3A855DBC79}_1.png_crop.png&quot;/&gt;&lt;left val=&quot;59&quot;/&gt;&lt;top val=&quot;536&quot;/&gt;&lt;width val=&quot;744&quot;/&gt;&lt;height val=&quot;58&quot;/&gt;&lt;hasText val=&quot;1&quot;/&gt;&lt;paraId val=&quot;8&quot;/&gt;&lt;/Image&gt;&lt;Image&gt;&lt;filename val=&quot;C:\Users\Dell\AppData\Local\Temp\CP1156608419281Session\CPTrustFolder1156608419296\PPTImport1156618459906\data\asimages\{C4316648-47F0-4EA4-A84D-90F0E65DBB27}_1.png_crop.png&quot;/&gt;&lt;left val=&quot;93&quot;/&gt;&lt;top val=&quot;606&quot;/&gt;&lt;width val=&quot;759&quot;/&gt;&lt;height val=&quot;58&quot;/&gt;&lt;hasText val=&quot;1&quot;/&gt;&lt;paraId val=&quot;9&quot;/&gt;&lt;/Image&gt;&lt;/TextEffec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F4D26BD-9864-4D54-8D51-5284474216D7}&quot;/&gt;&lt;isInvalidForFieldText val=&quot;0&quot;/&gt;&lt;Image&gt;&lt;filename val=&quot;C:\Users\Dell\AppData\Local\Temp\CP1156608419281Session\CPTrustFolder1156608419296\PPTImport1156618459906\data\asimages\{DF4D26BD-9864-4D54-8D51-5284474216D7}_3.png&quot;/&gt;&lt;left val=&quot;591&quot;/&gt;&lt;top val=&quot;176&quot;/&gt;&lt;width val=&quot;83&quot;/&gt;&lt;height val=&quot;80&quot;/&gt;&lt;hasText val=&quot;1&quot;/&gt;&lt;/Image&gt;&lt;/ThreeDShape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2&quot;/&gt;&lt;/TableIndex&gt;&lt;/ShapeTextInfo&gt;"/>
  <p:tag name="HTML_SHAPEINFO" val="&lt;TextEffect&gt;&lt;Image&gt;&lt;filename val=&quot;C:\Users\Dell\AppData\Local\Temp\CP1156608419281Session\CPTrustFolder1156608419296\PPTImport1156618459906\data\asimages\{8BA5931E-C3AE-42CE-B426-39007D233463}_1.png_crop.png&quot;/&gt;&lt;left val=&quot;170&quot;/&gt;&lt;top val=&quot;205&quot;/&gt;&lt;width val=&quot;619&quot;/&gt;&lt;height val=&quot;27&quot;/&gt;&lt;hasText val=&quot;1&quot;/&gt;&lt;paraId val=&quot;1&quot;/&gt;&lt;/Image&gt;&lt;/TextEffect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60&quot;/&gt;&lt;lineCharCount val=&quot;62&quot;/&gt;&lt;lineCharCount val=&quot;52&quot;/&gt;&lt;lineCharCount val=&quot;1&quot;/&gt;&lt;lineCharCount val=&quot;12&quot;/&gt;&lt;lineCharCount val=&quot;1&quot;/&gt;&lt;lineCharCount val=&quot;1&quot;/&gt;&lt;lineCharCount val=&quot;1&quot;/&gt;&lt;lineCharCount val=&quot;1&quot;/&gt;&lt;lineCharCount val=&quot;63&quot;/&gt;&lt;lineCharCount val=&quot;60&quot;/&gt;&lt;/TableIndex&gt;&lt;/ShapeTextInfo&gt;"/>
  <p:tag name="HTML_SHAPEINFO" val="&lt;TextEffect&gt;&lt;Image&gt;&lt;filename val=&quot;C:\Users\Dell\AppData\Local\Temp\CP1156608419281Session\CPTrustFolder1156608419296\PPTImport1156618459906\data\asimages\{69D69844-F76C-47B1-BD57-E0E6B34854F9}_1.png_crop.png&quot;/&gt;&lt;left val=&quot;59&quot;/&gt;&lt;top val=&quot;201&quot;/&gt;&lt;width val=&quot;804&quot;/&gt;&lt;height val=&quot;91&quot;/&gt;&lt;hasText val=&quot;1&quot;/&gt;&lt;paraId val=&quot;1&quot;/&gt;&lt;/Image&gt;&lt;Image&gt;&lt;filename val=&quot;C:\Users\Dell\AppData\Local\Temp\CP1156608419281Session\CPTrustFolder1156608419296\PPTImport1156618459906\data\asimages\{3614564D-8477-4B08-93A1-7F4C6E04240F}_1.png_crop.png&quot;/&gt;&lt;left val=&quot;913&quot;/&gt;&lt;top val=&quot;633&quot;/&gt;&lt;width val=&quot;0&quot;/&gt;&lt;height val=&quot;0&quot;/&gt;&lt;hasText val=&quot;1&quot;/&gt;&lt;paraId val=&quot;2&quot;/&gt;&lt;/Image&gt;&lt;Image&gt;&lt;filename val=&quot;C:\Users\Dell\AppData\Local\Temp\CP1156608419281Session\CPTrustFolder1156608419296\PPTImport1156618459906\data\asimages\{8257EAAE-1BDE-438A-9874-3842B615DCA3}_1.png_crop.png&quot;/&gt;&lt;left val=&quot;913&quot;/&gt;&lt;top val=&quot;633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B5FF2D98-B321-4987-A89C-7667735D011E}_1.png_crop.png&quot;/&gt;&lt;left val=&quot;913&quot;/&gt;&lt;top val=&quot;633&quot;/&gt;&lt;width val=&quot;0&quot;/&gt;&lt;height val=&quot;0&quot;/&gt;&lt;hasText val=&quot;1&quot;/&gt;&lt;paraId val=&quot;4&quot;/&gt;&lt;/Image&gt;&lt;Image&gt;&lt;filename val=&quot;C:\Users\Dell\AppData\Local\Temp\CP1156608419281Session\CPTrustFolder1156608419296\PPTImport1156618459906\data\asimages\{4E46F65B-C0DB-43E6-B880-05A02E11688E}_1.png_crop.png&quot;/&gt;&lt;left val=&quot;913&quot;/&gt;&lt;top val=&quot;633&quot;/&gt;&lt;width val=&quot;0&quot;/&gt;&lt;height val=&quot;0&quot;/&gt;&lt;hasText val=&quot;1&quot;/&gt;&lt;paraId val=&quot;5&quot;/&gt;&lt;/Image&gt;&lt;Image&gt;&lt;filename val=&quot;C:\Users\Dell\AppData\Local\Temp\CP1156608419281Session\CPTrustFolder1156608419296\PPTImport1156618459906\data\asimages\{0001EDC9-F1A7-4355-8E90-E2831B92A3D3}_1.png_crop.png&quot;/&gt;&lt;left val=&quot;913&quot;/&gt;&lt;top val=&quot;633&quot;/&gt;&lt;width val=&quot;0&quot;/&gt;&lt;height val=&quot;0&quot;/&gt;&lt;hasText val=&quot;1&quot;/&gt;&lt;paraId val=&quot;6&quot;/&gt;&lt;/Image&gt;&lt;Image&gt;&lt;filename val=&quot;C:\Users\Dell\AppData\Local\Temp\CP1156608419281Session\CPTrustFolder1156608419296\PPTImport1156618459906\data\asimages\{DB2097C8-F013-4B5A-9BEF-A0E71EEA5C17}_1.png_crop.png&quot;/&gt;&lt;left val=&quot;913&quot;/&gt;&lt;top val=&quot;633&quot;/&gt;&lt;width val=&quot;0&quot;/&gt;&lt;height val=&quot;0&quot;/&gt;&lt;hasText val=&quot;1&quot;/&gt;&lt;paraId val=&quot;7&quot;/&gt;&lt;/Image&gt;&lt;Image&gt;&lt;filename val=&quot;C:\Users\Dell\AppData\Local\Temp\CP1156608419281Session\CPTrustFolder1156608419296\PPTImport1156618459906\data\asimages\{7E4DB0B6-ED10-4677-9F01-CE6FF03CA91C}_1.png_crop.png&quot;/&gt;&lt;left val=&quot;59&quot;/&gt;&lt;top val=&quot;535&quot;/&gt;&lt;width val=&quot;826&quot;/&gt;&lt;height val=&quot;58&quot;/&gt;&lt;hasText val=&quot;1&quot;/&gt;&lt;paraId val=&quot;8&quot;/&gt;&lt;/Image&gt;&lt;/TextEffect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&quot;/&gt;&lt;lineCharCount val=&quot;1&quot;/&gt;&lt;lineCharCount val=&quot;1&quot;/&gt;&lt;lineCharCount val=&quot;1&quot;/&gt;&lt;lineCharCount val=&quot;1&quot;/&gt;&lt;lineCharCount val=&quot;1&quot;/&gt;&lt;lineCharCount val=&quot;1&quot;/&gt;&lt;lineCharCount val=&quot;4&quot;/&gt;&lt;lineCharCount val=&quot;1&quot;/&gt;&lt;lineCharCount val=&quot;1&quot;/&gt;&lt;/TableIndex&gt;&lt;/ShapeTextInfo&gt;"/>
  <p:tag name="HTML_SHAPEINFO" val="&lt;ThreeDShapeInfo&gt;&lt;uuid val=&quot;{F378CA01-0E6A-48D2-9A10-9C1B4FF3D178}&quot;/&gt;&lt;isInvalidForFieldText val=&quot;0&quot;/&gt;&lt;Image&gt;&lt;filename val=&quot;C:\Users\Dell\AppData\Local\Temp\CP1156608419281Session\CPTrustFolder1156608419296\PPTImport1156618459906\data\asimages\{F378CA01-0E6A-48D2-9A10-9C1B4FF3D178}_20.png&quot;/&gt;&lt;left val=&quot;62&quot;/&gt;&lt;top val=&quot;176&quot;/&gt;&lt;width val=&quot;819&quot;/&gt;&lt;height val=&quot;425&quot;/&gt;&lt;hasText val=&quot;1&quot;/&gt;&lt;/Image&gt;&lt;/ThreeDShape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6CB73B13-DE3D-4587-903E-48F59F3A7D5E}&quot;/&gt;&lt;isInvalidForFieldText val=&quot;0&quot;/&gt;&lt;Image&gt;&lt;filename val=&quot;C:\Users\Dell\AppData\Local\Temp\CP1156608419281Session\CPTrustFolder1156608419296\PPTImport1156618459906\data\asimages\{6CB73B13-DE3D-4587-903E-48F59F3A7D5E}_20.png&quot;/&gt;&lt;left val=&quot;168&quot;/&gt;&lt;top val=&quot;512&quot;/&gt;&lt;width val=&quot;44&quot;/&gt;&lt;height val=&quot;52&quot;/&gt;&lt;hasText val=&quot;1&quot;/&gt;&lt;/Image&gt;&lt;/ThreeDShapeInfo&gt;"/>
  <p:tag name="PRESENTER_SHAPEINFO" val="&lt;ThreeDShapeInfo&gt;&lt;uuid val=&quot;{B13F3DAE-C7C6-4B3C-A2FF-CC9433E15D64}&quot;/&gt;&lt;isInvalidForFieldText val=&quot;0&quot;/&gt;&lt;Image&gt;&lt;filename val=&quot;C:\Users\Dell\AppData\Local\Temp\CP1156608419281Session\CPTrustFolder1156608419296\PPTImport1156618459906\data\asimages\{B13F3DAE-C7C6-4B3C-A2FF-CC9433E15D64}_20.png&quot;/&gt;&lt;left val=&quot;172&quot;/&gt;&lt;top val=&quot;514&quot;/&gt;&lt;width val=&quot;32&quot;/&gt;&lt;height val=&quot;44&quot;/&gt;&lt;hasText val=&quot;0&quot;/&gt;&lt;/Image&gt;&lt;/ThreeDShape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57&quot;/&gt;&lt;lineCharCount val=&quot;73&quot;/&gt;&lt;lineCharCount val=&quot;23&quot;/&gt;&lt;/TableIndex&gt;&lt;/ShapeTextInfo&gt;"/>
  <p:tag name="HTML_SHAPEINFO" val="&lt;ThreeDShapeInfo&gt;&lt;uuid val=&quot;{A3689A8D-49E1-4EAD-A933-00628488C018}&quot;/&gt;&lt;isInvalidForFieldText val=&quot;0&quot;/&gt;&lt;Image&gt;&lt;filename val=&quot;C:\Users\Dell\AppData\Local\Temp\CP1156608419281Session\CPTrustFolder1156608419296\PPTImport1156618459906\data\asimages\{A3689A8D-49E1-4EAD-A933-00628488C018}_20.png&quot;/&gt;&lt;left val=&quot;43&quot;/&gt;&lt;top val=&quot;496&quot;/&gt;&lt;width val=&quot;888&quot;/&gt;&lt;height val=&quot;161&quot;/&gt;&lt;hasText val=&quot;1&quot;/&gt;&lt;/Image&gt;&lt;/ThreeDShapeInfo&gt;"/>
  <p:tag name="PRESENTER_SHAPEINFO" val="&lt;ThreeDShapeInfo&gt;&lt;uuid val=&quot;{2DFA3475-C6BE-4254-9C54-F23E0362E10B}&quot;/&gt;&lt;isInvalidForFieldText val=&quot;0&quot;/&gt;&lt;Image&gt;&lt;filename val=&quot;C:\Users\Dell\AppData\Local\Temp\CP1156608419281Session\CPTrustFolder1156608419296\PPTImport1156618459906\data\asimages\{2DFA3475-C6BE-4254-9C54-F23E0362E10B}_20.png&quot;/&gt;&lt;left val=&quot;46&quot;/&gt;&lt;top val=&quot;494&quot;/&gt;&lt;width val=&quot;877&quot;/&gt;&lt;height val=&quot;160&quot;/&gt;&lt;hasText val=&quot;0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1&quot; col=&quot;3&quot;&gt;&lt;linesCount val=&quot;2&quot;/&gt;&lt;lineCharCount val=&quot;9&quot;/&gt;&lt;lineCharCount val=&quot;5&quot;/&gt;&lt;/TableIndex&gt;&lt;TableIndex row=&quot;1&quot; col=&quot;4&quot;&gt;&lt;linesCount val=&quot;1&quot;/&gt;&lt;lineCharCount val=&quot;11&quot;/&gt;&lt;/TableIndex&gt;&lt;TableIndex row=&quot;1&quot; col=&quot;5&quot;&gt;&lt;linesCount val=&quot;1&quot;/&gt;&lt;lineCharCount val=&quot;7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2&quot; col=&quot;3&quot;&gt;&lt;linesCount val=&quot;1&quot;/&gt;&lt;lineCharCount val=&quot;6&quot;/&gt;&lt;/TableIndex&gt;&lt;TableIndex row=&quot;2&quot; col=&quot;4&quot;&gt;&lt;linesCount val=&quot;1&quot;/&gt;&lt;lineCharCount val=&quot;7&quot;/&gt;&lt;/TableIndex&gt;&lt;TableIndex row=&quot;2&quot; col=&quot;5&quot;&gt;&lt;linesCount val=&quot;1&quot;/&gt;&lt;lineCharCount val=&quot;6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3&quot; col=&quot;3&quot;&gt;&lt;linesCount val=&quot;1&quot;/&gt;&lt;lineCharCount val=&quot;6&quot;/&gt;&lt;/TableIndex&gt;&lt;TableIndex row=&quot;3&quot; col=&quot;4&quot;&gt;&lt;linesCount val=&quot;1&quot;/&gt;&lt;lineCharCount val=&quot;6&quot;/&gt;&lt;/TableIndex&gt;&lt;TableIndex row=&quot;3&quot; col=&quot;5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4&quot; col=&quot;3&quot;&gt;&lt;linesCount val=&quot;1&quot;/&gt;&lt;lineCharCount val=&quot;6&quot;/&gt;&lt;/TableIndex&gt;&lt;TableIndex row=&quot;4&quot; col=&quot;4&quot;&gt;&lt;linesCount val=&quot;1&quot;/&gt;&lt;lineCharCount val=&quot;6&quot;/&gt;&lt;/TableIndex&gt;&lt;TableIndex row=&quot;4&quot; col=&quot;5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5&quot; col=&quot;3&quot;&gt;&lt;linesCount val=&quot;1&quot;/&gt;&lt;lineCharCount val=&quot;6&quot;/&gt;&lt;/TableIndex&gt;&lt;TableIndex row=&quot;5&quot; col=&quot;4&quot;&gt;&lt;linesCount val=&quot;1&quot;/&gt;&lt;lineCharCount val=&quot;6&quot;/&gt;&lt;/TableIndex&gt;&lt;TableIndex row=&quot;5&quot; col=&quot;5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TableIndex row=&quot;6&quot; col=&quot;3&quot;&gt;&lt;linesCount val=&quot;1&quot;/&gt;&lt;lineCharCount val=&quot;6&quot;/&gt;&lt;/TableIndex&gt;&lt;TableIndex row=&quot;6&quot; col=&quot;4&quot;&gt;&lt;linesCount val=&quot;1&quot;/&gt;&lt;lineCharCount val=&quot;6&quot;/&gt;&lt;/TableIndex&gt;&lt;TableIndex row=&quot;6&quot; col=&quot;5&quot;&gt;&lt;linesCount val=&quot;1&quot;/&gt;&lt;lineCharCount val=&quot;6&quot;/&gt;&lt;/TableIndex&gt;&lt;/ShapeTextInfo&gt;"/>
  <p:tag name="PRESENTER_SHAPEINFO" val="&lt;ThreeDShapeInfo&gt;&lt;uuid val=&quot;{4BC43EE1-F9D4-4603-BC9C-D8C536C78A79}&quot;/&gt;&lt;isInvalidForFieldText val=&quot;0&quot;/&gt;&lt;Image&gt;&lt;filename val=&quot;C:\Users\Dell\AppData\Local\Temp\CP1156608419281Session\CPTrustFolder1156608419296\PPTImport1156618459906\data\asimages\{4BC43EE1-F9D4-4603-BC9C-D8C536C78A79}_20.png&quot;/&gt;&lt;left val=&quot;80&quot;/&gt;&lt;top val=&quot;191&quot;/&gt;&lt;width val=&quot;809&quot;/&gt;&lt;height val=&quot;274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C910FA60-C622-482B-BF28-D98F5CC89D25}&quot;/&gt;&lt;isInvalidForFieldText val=&quot;0&quot;/&gt;&lt;Image&gt;&lt;filename val=&quot;C:\Users\Dell\AppData\Local\Temp\CP1156608419281Session\CPTrustFolder1156608419296\PPTImport1156618459906\data\asimages\{C910FA60-C622-482B-BF28-D98F5CC89D25}_20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60&quot;/&gt;&lt;lineCharCount val=&quot;62&quot;/&gt;&lt;lineCharCount val=&quot;52&quot;/&gt;&lt;lineCharCount val=&quot;1&quot;/&gt;&lt;lineCharCount val=&quot;12&quot;/&gt;&lt;lineCharCount val=&quot;1&quot;/&gt;&lt;lineCharCount val=&quot;1&quot;/&gt;&lt;lineCharCount val=&quot;1&quot;/&gt;&lt;lineCharCount val=&quot;1&quot;/&gt;&lt;lineCharCount val=&quot;63&quot;/&gt;&lt;lineCharCount val=&quot;60&quot;/&gt;&lt;/TableIndex&gt;&lt;/ShapeTextInfo&gt;"/>
  <p:tag name="HTML_SHAPEINFO" val="&lt;TextEffect&gt;&lt;Image&gt;&lt;filename val=&quot;C:\Users\Dell\AppData\Local\Temp\CP1156608419281Session\CPTrustFolder1156608419296\PPTImport1156618459906\data\asimages\{69D69844-F76C-47B1-BD57-E0E6B34854F9}_1.png_crop.png&quot;/&gt;&lt;left val=&quot;59&quot;/&gt;&lt;top val=&quot;201&quot;/&gt;&lt;width val=&quot;804&quot;/&gt;&lt;height val=&quot;91&quot;/&gt;&lt;hasText val=&quot;1&quot;/&gt;&lt;paraId val=&quot;1&quot;/&gt;&lt;/Image&gt;&lt;Image&gt;&lt;filename val=&quot;C:\Users\Dell\AppData\Local\Temp\CP1156608419281Session\CPTrustFolder1156608419296\PPTImport1156618459906\data\asimages\{3614564D-8477-4B08-93A1-7F4C6E04240F}_1.png_crop.png&quot;/&gt;&lt;left val=&quot;913&quot;/&gt;&lt;top val=&quot;633&quot;/&gt;&lt;width val=&quot;0&quot;/&gt;&lt;height val=&quot;0&quot;/&gt;&lt;hasText val=&quot;1&quot;/&gt;&lt;paraId val=&quot;2&quot;/&gt;&lt;/Image&gt;&lt;Image&gt;&lt;filename val=&quot;C:\Users\Dell\AppData\Local\Temp\CP1156608419281Session\CPTrustFolder1156608419296\PPTImport1156618459906\data\asimages\{8257EAAE-1BDE-438A-9874-3842B615DCA3}_1.png_crop.png&quot;/&gt;&lt;left val=&quot;913&quot;/&gt;&lt;top val=&quot;633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B5FF2D98-B321-4987-A89C-7667735D011E}_1.png_crop.png&quot;/&gt;&lt;left val=&quot;913&quot;/&gt;&lt;top val=&quot;633&quot;/&gt;&lt;width val=&quot;0&quot;/&gt;&lt;height val=&quot;0&quot;/&gt;&lt;hasText val=&quot;1&quot;/&gt;&lt;paraId val=&quot;4&quot;/&gt;&lt;/Image&gt;&lt;Image&gt;&lt;filename val=&quot;C:\Users\Dell\AppData\Local\Temp\CP1156608419281Session\CPTrustFolder1156608419296\PPTImport1156618459906\data\asimages\{4E46F65B-C0DB-43E6-B880-05A02E11688E}_1.png_crop.png&quot;/&gt;&lt;left val=&quot;913&quot;/&gt;&lt;top val=&quot;633&quot;/&gt;&lt;width val=&quot;0&quot;/&gt;&lt;height val=&quot;0&quot;/&gt;&lt;hasText val=&quot;1&quot;/&gt;&lt;paraId val=&quot;5&quot;/&gt;&lt;/Image&gt;&lt;Image&gt;&lt;filename val=&quot;C:\Users\Dell\AppData\Local\Temp\CP1156608419281Session\CPTrustFolder1156608419296\PPTImport1156618459906\data\asimages\{0001EDC9-F1A7-4355-8E90-E2831B92A3D3}_1.png_crop.png&quot;/&gt;&lt;left val=&quot;913&quot;/&gt;&lt;top val=&quot;633&quot;/&gt;&lt;width val=&quot;0&quot;/&gt;&lt;height val=&quot;0&quot;/&gt;&lt;hasText val=&quot;1&quot;/&gt;&lt;paraId val=&quot;6&quot;/&gt;&lt;/Image&gt;&lt;Image&gt;&lt;filename val=&quot;C:\Users\Dell\AppData\Local\Temp\CP1156608419281Session\CPTrustFolder1156608419296\PPTImport1156618459906\data\asimages\{DB2097C8-F013-4B5A-9BEF-A0E71EEA5C17}_1.png_crop.png&quot;/&gt;&lt;left val=&quot;913&quot;/&gt;&lt;top val=&quot;633&quot;/&gt;&lt;width val=&quot;0&quot;/&gt;&lt;height val=&quot;0&quot;/&gt;&lt;hasText val=&quot;1&quot;/&gt;&lt;paraId val=&quot;7&quot;/&gt;&lt;/Image&gt;&lt;Image&gt;&lt;filename val=&quot;C:\Users\Dell\AppData\Local\Temp\CP1156608419281Session\CPTrustFolder1156608419296\PPTImport1156618459906\data\asimages\{7E4DB0B6-ED10-4677-9F01-CE6FF03CA91C}_1.png_crop.png&quot;/&gt;&lt;left val=&quot;59&quot;/&gt;&lt;top val=&quot;535&quot;/&gt;&lt;width val=&quot;826&quot;/&gt;&lt;height val=&quot;58&quot;/&gt;&lt;hasText val=&quot;1&quot;/&gt;&lt;paraId val=&quot;8&quot;/&gt;&lt;/Image&gt;&lt;/TextEffect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8&quot;/&gt;&lt;/TableIndex&gt;&lt;/ShapeTextInfo&gt;"/>
  <p:tag name="HTML_SHAPEINFO" val="&lt;ThreeDShapeInfo&gt;&lt;uuid val=&quot;{8F2D5A74-A576-4FEE-BFC1-CC96E4C9D793}&quot;/&gt;&lt;isInvalidForFieldText val=&quot;0&quot;/&gt;&lt;Image&gt;&lt;filename val=&quot;C:\Users\Dell\AppData\Local\Temp\CP1156608419281Session\CPTrustFolder1156608419296\PPTImport1156618459906\data\asimages\{8F2D5A74-A576-4FEE-BFC1-CC96E4C9D793}_22.png&quot;/&gt;&lt;left val=&quot;40&quot;/&gt;&lt;top val=&quot;30&quot;/&gt;&lt;width val=&quot;881&quot;/&gt;&lt;height val=&quot;94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3&quot;/&gt;&lt;lineCharCount val=&quot;4&quot;/&gt;&lt;lineCharCount val=&quot;18&quot;/&gt;&lt;lineCharCount val=&quot;7&quot;/&gt;&lt;/TableIndex&gt;&lt;/ShapeTextInfo&gt;"/>
  <p:tag name="HTML_SHAPEINFO" val="&lt;ThreeDShapeInfo&gt;&lt;uuid val=&quot;{D6E65841-73C9-4AC6-86AB-D6DB81CB4960}&quot;/&gt;&lt;isInvalidForFieldText val=&quot;0&quot;/&gt;&lt;Image&gt;&lt;filename val=&quot;C:\Users\Dell\AppData\Local\Temp\CP1156608419281Session\CPTrustFolder1156608419296\PPTImport1156618459906\data\asimages\{D6E65841-73C9-4AC6-86AB-D6DB81CB4960}_3.png&quot;/&gt;&lt;left val=&quot;655&quot;/&gt;&lt;top val=&quot;160&quot;/&gt;&lt;width val=&quot;263&quot;/&gt;&lt;height val=&quot;154&quot;/&gt;&lt;hasText val=&quot;1&quot;/&gt;&lt;/Image&gt;&lt;/ThreeDShape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A504F4F-977C-41F6-B892-005698D6E7E1}&quot;/&gt;&lt;isInvalidForFieldText val=&quot;0&quot;/&gt;&lt;Image&gt;&lt;filename val=&quot;C:\Users\Dell\AppData\Local\Temp\CP1156608419281Session\CPTrustFolder1156608419296\PPTImport1156618459906\data\asimages\{FA504F4F-977C-41F6-B892-005698D6E7E1}_22.png&quot;/&gt;&lt;left val=&quot;242&quot;/&gt;&lt;top val=&quot;616&quot;/&gt;&lt;width val=&quot;477&quot;/&gt;&lt;height val=&quot;7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FEBC1732-23A4-4950-B2D5-2A9DEB59810A}&quot;/&gt;&lt;isInvalidForFieldText val=&quot;0&quot;/&gt;&lt;Image&gt;&lt;filename val=&quot;C:\Users\Dell\AppData\Local\Temp\CP1156608419281Session\CPTrustFolder1156608419296\PPTImport1156618459906\data\asimages\{FEBC1732-23A4-4950-B2D5-2A9DEB59810A}_22.png&quot;/&gt;&lt;left val=&quot;176&quot;/&gt;&lt;top val=&quot;307&quot;/&gt;&lt;width val=&quot;609&quot;/&gt;&lt;height val=&quot;211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57&quot;/&gt;&lt;lineCharCount val=&quot;73&quot;/&gt;&lt;lineCharCount val=&quot;23&quot;/&gt;&lt;/TableIndex&gt;&lt;/ShapeTextInfo&gt;"/>
  <p:tag name="HTML_SHAPEINFO" val="&lt;ThreeDShapeInfo&gt;&lt;uuid val=&quot;{A3689A8D-49E1-4EAD-A933-00628488C018}&quot;/&gt;&lt;isInvalidForFieldText val=&quot;0&quot;/&gt;&lt;Image&gt;&lt;filename val=&quot;C:\Users\Dell\AppData\Local\Temp\CP1156608419281Session\CPTrustFolder1156608419296\PPTImport1156618459906\data\asimages\{A3689A8D-49E1-4EAD-A933-00628488C018}_20.png&quot;/&gt;&lt;left val=&quot;43&quot;/&gt;&lt;top val=&quot;496&quot;/&gt;&lt;width val=&quot;888&quot;/&gt;&lt;height val=&quot;161&quot;/&gt;&lt;hasText val=&quot;1&quot;/&gt;&lt;/Image&gt;&lt;/ThreeDShapeInfo&gt;"/>
  <p:tag name="PRESENTER_SHAPEINFO" val="&lt;ThreeDShapeInfo&gt;&lt;uuid val=&quot;{2DFA3475-C6BE-4254-9C54-F23E0362E10B}&quot;/&gt;&lt;isInvalidForFieldText val=&quot;0&quot;/&gt;&lt;Image&gt;&lt;filename val=&quot;C:\Users\Dell\AppData\Local\Temp\CP1156608419281Session\CPTrustFolder1156608419296\PPTImport1156618459906\data\asimages\{2DFA3475-C6BE-4254-9C54-F23E0362E10B}_20.png&quot;/&gt;&lt;left val=&quot;46&quot;/&gt;&lt;top val=&quot;494&quot;/&gt;&lt;width val=&quot;877&quot;/&gt;&lt;height val=&quot;160&quot;/&gt;&lt;hasText val=&quot;0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60&quot;/&gt;&lt;lineCharCount val=&quot;62&quot;/&gt;&lt;lineCharCount val=&quot;52&quot;/&gt;&lt;lineCharCount val=&quot;1&quot;/&gt;&lt;lineCharCount val=&quot;12&quot;/&gt;&lt;lineCharCount val=&quot;1&quot;/&gt;&lt;lineCharCount val=&quot;1&quot;/&gt;&lt;lineCharCount val=&quot;1&quot;/&gt;&lt;lineCharCount val=&quot;1&quot;/&gt;&lt;lineCharCount val=&quot;63&quot;/&gt;&lt;lineCharCount val=&quot;60&quot;/&gt;&lt;/TableIndex&gt;&lt;/ShapeTextInfo&gt;"/>
  <p:tag name="HTML_SHAPEINFO" val="&lt;TextEffect&gt;&lt;Image&gt;&lt;filename val=&quot;C:\Users\Dell\AppData\Local\Temp\CP1156608419281Session\CPTrustFolder1156608419296\PPTImport1156618459906\data\asimages\{69D69844-F76C-47B1-BD57-E0E6B34854F9}_1.png_crop.png&quot;/&gt;&lt;left val=&quot;59&quot;/&gt;&lt;top val=&quot;201&quot;/&gt;&lt;width val=&quot;804&quot;/&gt;&lt;height val=&quot;91&quot;/&gt;&lt;hasText val=&quot;1&quot;/&gt;&lt;paraId val=&quot;1&quot;/&gt;&lt;/Image&gt;&lt;Image&gt;&lt;filename val=&quot;C:\Users\Dell\AppData\Local\Temp\CP1156608419281Session\CPTrustFolder1156608419296\PPTImport1156618459906\data\asimages\{3614564D-8477-4B08-93A1-7F4C6E04240F}_1.png_crop.png&quot;/&gt;&lt;left val=&quot;913&quot;/&gt;&lt;top val=&quot;633&quot;/&gt;&lt;width val=&quot;0&quot;/&gt;&lt;height val=&quot;0&quot;/&gt;&lt;hasText val=&quot;1&quot;/&gt;&lt;paraId val=&quot;2&quot;/&gt;&lt;/Image&gt;&lt;Image&gt;&lt;filename val=&quot;C:\Users\Dell\AppData\Local\Temp\CP1156608419281Session\CPTrustFolder1156608419296\PPTImport1156618459906\data\asimages\{8257EAAE-1BDE-438A-9874-3842B615DCA3}_1.png_crop.png&quot;/&gt;&lt;left val=&quot;913&quot;/&gt;&lt;top val=&quot;633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B5FF2D98-B321-4987-A89C-7667735D011E}_1.png_crop.png&quot;/&gt;&lt;left val=&quot;913&quot;/&gt;&lt;top val=&quot;633&quot;/&gt;&lt;width val=&quot;0&quot;/&gt;&lt;height val=&quot;0&quot;/&gt;&lt;hasText val=&quot;1&quot;/&gt;&lt;paraId val=&quot;4&quot;/&gt;&lt;/Image&gt;&lt;Image&gt;&lt;filename val=&quot;C:\Users\Dell\AppData\Local\Temp\CP1156608419281Session\CPTrustFolder1156608419296\PPTImport1156618459906\data\asimages\{4E46F65B-C0DB-43E6-B880-05A02E11688E}_1.png_crop.png&quot;/&gt;&lt;left val=&quot;913&quot;/&gt;&lt;top val=&quot;633&quot;/&gt;&lt;width val=&quot;0&quot;/&gt;&lt;height val=&quot;0&quot;/&gt;&lt;hasText val=&quot;1&quot;/&gt;&lt;paraId val=&quot;5&quot;/&gt;&lt;/Image&gt;&lt;Image&gt;&lt;filename val=&quot;C:\Users\Dell\AppData\Local\Temp\CP1156608419281Session\CPTrustFolder1156608419296\PPTImport1156618459906\data\asimages\{0001EDC9-F1A7-4355-8E90-E2831B92A3D3}_1.png_crop.png&quot;/&gt;&lt;left val=&quot;913&quot;/&gt;&lt;top val=&quot;633&quot;/&gt;&lt;width val=&quot;0&quot;/&gt;&lt;height val=&quot;0&quot;/&gt;&lt;hasText val=&quot;1&quot;/&gt;&lt;paraId val=&quot;6&quot;/&gt;&lt;/Image&gt;&lt;Image&gt;&lt;filename val=&quot;C:\Users\Dell\AppData\Local\Temp\CP1156608419281Session\CPTrustFolder1156608419296\PPTImport1156618459906\data\asimages\{DB2097C8-F013-4B5A-9BEF-A0E71EEA5C17}_1.png_crop.png&quot;/&gt;&lt;left val=&quot;913&quot;/&gt;&lt;top val=&quot;633&quot;/&gt;&lt;width val=&quot;0&quot;/&gt;&lt;height val=&quot;0&quot;/&gt;&lt;hasText val=&quot;1&quot;/&gt;&lt;paraId val=&quot;7&quot;/&gt;&lt;/Image&gt;&lt;Image&gt;&lt;filename val=&quot;C:\Users\Dell\AppData\Local\Temp\CP1156608419281Session\CPTrustFolder1156608419296\PPTImport1156618459906\data\asimages\{7E4DB0B6-ED10-4677-9F01-CE6FF03CA91C}_1.png_crop.png&quot;/&gt;&lt;left val=&quot;59&quot;/&gt;&lt;top val=&quot;535&quot;/&gt;&lt;width val=&quot;826&quot;/&gt;&lt;height val=&quot;58&quot;/&gt;&lt;hasText val=&quot;1&quot;/&gt;&lt;paraId val=&quot;8&quot;/&gt;&lt;/Image&gt;&lt;/TextEffect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6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598F1888-1B60-42AB-9905-7DE71DE77866}&quot;/&gt;&lt;isInvalidForFieldText val=&quot;0&quot;/&gt;&lt;Image&gt;&lt;filename val=&quot;C:\Users\Dell\AppData\Local\Temp\CP7300864037671Session\CPTrustFolder7300864037671\PPTImport7300866497234\data\asimages\{598F1888-1B60-42AB-9905-7DE71DE77866}_8.png&quot;/&gt;&lt;left val=&quot;48&quot;/&gt;&lt;top val=&quot;28&quot;/&gt;&lt;width val=&quot;865&quot;/&gt;&lt;height val=&quot;95&quot;/&gt;&lt;hasText val=&quot;1&quot;/&gt;&lt;/Image&gt;&lt;/ThreeDShapeInfo&gt;"/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  <p:tag name="HTML_SHAPEINFO" val="&lt;TextEffect&gt;&lt;Image&gt;&lt;filename val=&quot;C:\Users\Dell\AppData\Local\Temp\CP1156608419281Session\CPTrustFolder1156608419296\PPTImport1156618459906\data\asimages\{98C01FF7-C8FB-42CD-A426-70DD196879C7}_1.png_crop.png&quot;/&gt;&lt;left val=&quot;59&quot;/&gt;&lt;top val=&quot;382&quot;/&gt;&lt;width val=&quot;333&quot;/&gt;&lt;height val=&quot;26&quot;/&gt;&lt;hasText val=&quot;1&quot;/&gt;&lt;paraId val=&quot;1&quot;/&gt;&lt;/Image&gt;&lt;/TextEffect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B64E6E88-E96E-4BC4-B8DF-E0CBD0F3A8FE}&quot;/&gt;&lt;isInvalidForFieldText val=&quot;0&quot;/&gt;&lt;Image&gt;&lt;filename val=&quot;C:\Users\Dell\AppData\Local\Temp\CP7300864037671Session\CPTrustFolder7300864037671\PPTImport7300866497234\data\asimages\{B64E6E88-E96E-4BC4-B8DF-E0CBD0F3A8FE}_8.png&quot;/&gt;&lt;left val=&quot;150&quot;/&gt;&lt;top val=&quot;168&quot;/&gt;&lt;width val=&quot;297&quot;/&gt;&lt;height val=&quot;97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0156533-89F1-4006-A35F-4B5B10147584}&quot;/&gt;&lt;isInvalidForFieldText val=&quot;0&quot;/&gt;&lt;Image&gt;&lt;filename val=&quot;C:\Users\Dell\AppData\Local\Temp\CP7300864037671Session\CPTrustFolder7300864037671\PPTImport7300866497234\data\asimages\{20156533-89F1-4006-A35F-4B5B10147584}_8.png&quot;/&gt;&lt;left val=&quot;443&quot;/&gt;&lt;top val=&quot;176&quot;/&gt;&lt;width val=&quot;83&quot;/&gt;&lt;height val=&quot;80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72639C61-C36E-4DFC-ABD3-C7D31B845236}&quot;/&gt;&lt;isInvalidForFieldText val=&quot;0&quot;/&gt;&lt;Image&gt;&lt;filename val=&quot;C:\Users\Dell\AppData\Local\Temp\CP7300864037671Session\CPTrustFolder7300864037671\PPTImport7300866497234\data\asimages\{72639C61-C36E-4DFC-ABD3-C7D31B845236}_8.png&quot;/&gt;&lt;left val=&quot;516&quot;/&gt;&lt;top val=&quot;160&quot;/&gt;&lt;width val=&quot;316&quot;/&gt;&lt;height val=&quot;122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20&quot;/&gt;&lt;lineCharCount val=&quot;19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9FDEBFD6-873E-4E9C-B9CA-245005DE5256}&quot;/&gt;&lt;isInvalidForFieldText val=&quot;0&quot;/&gt;&lt;Image&gt;&lt;filename val=&quot;C:\Users\Dell\AppData\Local\Temp\CP7300864037671Session\CPTrustFolder7300864037671\PPTImport7300866497234\data\asimages\{9FDEBFD6-873E-4E9C-B9CA-245005DE5256}_8.png&quot;/&gt;&lt;left val=&quot;358&quot;/&gt;&lt;top val=&quot;302&quot;/&gt;&lt;width val=&quot;107&quot;/&gt;&lt;height val=&quot;97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81D85F33-B038-4A8F-A7AA-BDDBB8AC1BCD}&quot;/&gt;&lt;isInvalidForFieldText val=&quot;0&quot;/&gt;&lt;Image&gt;&lt;filename val=&quot;C:\Users\Dell\AppData\Local\Temp\CP7300864037671Session\CPTrustFolder7300864037671\PPTImport7300866497234\data\asimages\{81D85F33-B038-4A8F-A7AA-BDDBB8AC1BCD}_8.png&quot;/&gt;&lt;left val=&quot;516&quot;/&gt;&lt;top val=&quot;328&quot;/&gt;&lt;width val=&quot;316&quot;/&gt;&lt;height val=&quot;58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FD7FAAD4-ADC7-4074-8FB0-3A901F1EA7F8}&quot;/&gt;&lt;isInvalidForFieldText val=&quot;0&quot;/&gt;&lt;Image&gt;&lt;filename val=&quot;C:\Users\Dell\AppData\Local\Temp\CP7300864037671Session\CPTrustFolder7300864037671\PPTImport7300866497234\data\asimages\{FD7FAAD4-ADC7-4074-8FB0-3A901F1EA7F8}_8.png&quot;/&gt;&lt;left val=&quot;216&quot;/&gt;&lt;top val=&quot;426&quot;/&gt;&lt;width val=&quot;529&quot;/&gt;&lt;height val=&quot;90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31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3C5D8D4-3184-4D65-9E97-872523E17F85}&quot;/&gt;&lt;isInvalidForFieldText val=&quot;0&quot;/&gt;&lt;Image&gt;&lt;filename val=&quot;C:\Users\Dell\AppData\Local\Temp\CP6728339057484Session\CPTrustFolder6728339057578\PPTImport6728357142593\data\asimages\{23C5D8D4-3184-4D65-9E97-872523E17F85}_2.png&quot;/&gt;&lt;left val=&quot;591&quot;/&gt;&lt;top val=&quot;176&quot;/&gt;&lt;width val=&quot;83&quot;/&gt;&lt;height val=&quot;80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D18147C-2A6F-46FC-8A22-6F60BE62630F}&quot;/&gt;&lt;isInvalidForFieldText val=&quot;0&quot;/&gt;&lt;Image&gt;&lt;filename val=&quot;C:\Users\Dell\AppData\Local\Temp\CP7300864037671Session\CPTrustFolder7300864037671\PPTImport7300866497234\data\asimages\{ED18147C-2A6F-46FC-8A22-6F60BE62630F}_11.png&quot;/&gt;&lt;left val=&quot;3&quot;/&gt;&lt;top val=&quot;180&quot;/&gt;&lt;width val=&quot;958&quot;/&gt;&lt;height val=&quot;476&quot;/&gt;&lt;hasText val=&quot;1&quot;/&gt;&lt;/Image&gt;&lt;/ThreeDShapeInfo&gt;"/>
  <p:tag name="PRESENTER_SHAPETEXTINFO" val="&lt;ShapeTextInfo&gt;&lt;TableIndex row=&quot;-1&quot; col=&quot;-1&quot;&gt;&lt;linesCount val=&quot;13&quot;/&gt;&lt;lineCharCount val=&quot;66&quot;/&gt;&lt;lineCharCount val=&quot;49&quot;/&gt;&lt;lineCharCount val=&quot;1&quot;/&gt;&lt;lineCharCount val=&quot;27&quot;/&gt;&lt;lineCharCount val=&quot;1&quot;/&gt;&lt;lineCharCount val=&quot;79&quot;/&gt;&lt;lineCharCount val=&quot;16&quot;/&gt;&lt;lineCharCount val=&quot;1&quot;/&gt;&lt;lineCharCount val=&quot;31&quot;/&gt;&lt;lineCharCount val=&quot;99&quot;/&gt;&lt;lineCharCount val=&quot;1&quot;/&gt;&lt;lineCharCount val=&quot;30&quot;/&gt;&lt;lineCharCount val=&quot;72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A0B0654-2DA9-492F-9523-CBDEB49EC5B9}&quot;/&gt;&lt;isInvalidForFieldText val=&quot;0&quot;/&gt;&lt;Image&gt;&lt;filename val=&quot;C:\Users\Dell\AppData\Local\Temp\CP7300864037671Session\CPTrustFolder7300864037671\PPTImport7300866497234\data\asimages\{EA0B0654-2DA9-492F-9523-CBDEB49EC5B9}_11.png&quot;/&gt;&lt;left val=&quot;48&quot;/&gt;&lt;top val=&quot;28&quot;/&gt;&lt;width val=&quot;865&quot;/&gt;&lt;height val=&quot;95&quot;/&gt;&lt;hasText val=&quot;1&quot;/&gt;&lt;/Image&gt;&lt;/ThreeDShapeInfo&gt;"/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7&quot;/&gt;&lt;lineCharCount val=&quot;34&quot;/&gt;&lt;lineCharCount val=&quot;18&quot;/&gt;&lt;/TableIndex&gt;&lt;/ShapeTextInfo&gt;"/>
  <p:tag name="HTML_SHAPEINFO" val="&lt;TextEffect&gt;&lt;Image&gt;&lt;filename val=&quot;C:\Users\Dell\AppData\Local\Temp\CP1156608419281Session\CPTrustFolder1156608419296\PPTImport1156618459906\data\asimages\{5FF6CBF3-3AE4-4F5E-B7EE-9AD2F375D6E4}_1.png_crop.png&quot;/&gt;&lt;left val=&quot;288&quot;/&gt;&lt;top val=&quot;532&quot;/&gt;&lt;width val=&quot;352&quot;/&gt;&lt;height val=&quot;23&quot;/&gt;&lt;hasText val=&quot;1&quot;/&gt;&lt;paraId val=&quot;1&quot;/&gt;&lt;/Image&gt;&lt;Image&gt;&lt;filename val=&quot;C:\Users\Dell\AppData\Local\Temp\CP1156608419281Session\CPTrustFolder1156608419296\PPTImport1156618459906\data\asimages\{5E54C71A-756A-4043-AB0C-CF75F707B917}_1.png_crop.png&quot;/&gt;&lt;left val=&quot;280&quot;/&gt;&lt;top val=&quot;561&quot;/&gt;&lt;width val=&quot;339&quot;/&gt;&lt;height val=&quot;21&quot;/&gt;&lt;hasText val=&quot;1&quot;/&gt;&lt;paraId val=&quot;2&quot;/&gt;&lt;/Image&gt;&lt;Image&gt;&lt;filename val=&quot;C:\Users\Dell\AppData\Local\Temp\CP1156608419281Session\CPTrustFolder1156608419296\PPTImport1156618459906\data\asimages\{59164033-89AB-4F0A-84EE-CCFA9361195A}_1.png_crop.png&quot;/&gt;&lt;left val=&quot;280&quot;/&gt;&lt;top val=&quot;590&quot;/&gt;&lt;width val=&quot;180&quot;/&gt;&lt;height val=&quot;23&quot;/&gt;&lt;hasText val=&quot;1&quot;/&gt;&lt;paraId val=&quot;3&quot;/&gt;&lt;/Image&gt;&lt;/TextEffec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665856C-1477-4B9D-A51C-CFD2ECEFA669}&quot;/&gt;&lt;isInvalidForFieldText val=&quot;0&quot;/&gt;&lt;Image&gt;&lt;filename val=&quot;C:\Users\Dell\AppData\Local\Temp\CP1156608419281Session\CPTrustFolder1156608419296\PPTImport1156618459906\data\asimages\{0665856C-1477-4B9D-A51C-CFD2ECEFA669}_3.png&quot;/&gt;&lt;left val=&quot;410&quot;/&gt;&lt;top val=&quot;356&quot;/&gt;&lt;width val=&quot;83&quot;/&gt;&lt;height val=&quot;80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EA0B0654-2DA9-492F-9523-CBDEB49EC5B9}&quot;/&gt;&lt;isInvalidForFieldText val=&quot;0&quot;/&gt;&lt;Image&gt;&lt;filename val=&quot;C:\Users\Dell\AppData\Local\Temp\CP7300864037671Session\CPTrustFolder7300864037671\PPTImport7300866497234\data\asimages\{EA0B0654-2DA9-492F-9523-CBDEB49EC5B9}_11.png&quot;/&gt;&lt;left val=&quot;48&quot;/&gt;&lt;top val=&quot;28&quot;/&gt;&lt;width val=&quot;865&quot;/&gt;&lt;height val=&quot;95&quot;/&gt;&lt;hasText val=&quot;1&quot;/&gt;&lt;/Image&gt;&lt;/ThreeDShapeInfo&gt;"/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7&quot;/&gt;&lt;lineCharCount val=&quot;34&quot;/&gt;&lt;lineCharCount val=&quot;18&quot;/&gt;&lt;/TableIndex&gt;&lt;/ShapeTextInfo&gt;"/>
  <p:tag name="HTML_SHAPEINFO" val="&lt;TextEffect&gt;&lt;Image&gt;&lt;filename val=&quot;C:\Users\Dell\AppData\Local\Temp\CP1156608419281Session\CPTrustFolder1156608419296\PPTImport1156618459906\data\asimages\{5FF6CBF3-3AE4-4F5E-B7EE-9AD2F375D6E4}_1.png_crop.png&quot;/&gt;&lt;left val=&quot;288&quot;/&gt;&lt;top val=&quot;532&quot;/&gt;&lt;width val=&quot;352&quot;/&gt;&lt;height val=&quot;23&quot;/&gt;&lt;hasText val=&quot;1&quot;/&gt;&lt;paraId val=&quot;1&quot;/&gt;&lt;/Image&gt;&lt;Image&gt;&lt;filename val=&quot;C:\Users\Dell\AppData\Local\Temp\CP1156608419281Session\CPTrustFolder1156608419296\PPTImport1156618459906\data\asimages\{5E54C71A-756A-4043-AB0C-CF75F707B917}_1.png_crop.png&quot;/&gt;&lt;left val=&quot;280&quot;/&gt;&lt;top val=&quot;561&quot;/&gt;&lt;width val=&quot;339&quot;/&gt;&lt;height val=&quot;21&quot;/&gt;&lt;hasText val=&quot;1&quot;/&gt;&lt;paraId val=&quot;2&quot;/&gt;&lt;/Image&gt;&lt;Image&gt;&lt;filename val=&quot;C:\Users\Dell\AppData\Local\Temp\CP1156608419281Session\CPTrustFolder1156608419296\PPTImport1156618459906\data\asimages\{59164033-89AB-4F0A-84EE-CCFA9361195A}_1.png_crop.png&quot;/&gt;&lt;left val=&quot;280&quot;/&gt;&lt;top val=&quot;590&quot;/&gt;&lt;width val=&quot;180&quot;/&gt;&lt;height val=&quot;23&quot;/&gt;&lt;hasText val=&quot;1&quot;/&gt;&lt;paraId val=&quot;3&quot;/&gt;&lt;/Image&gt;&lt;/TextEffect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7&quot;/&gt;&lt;lineCharCount val=&quot;4&quot;/&gt;&lt;lineCharCount val=&quot;24&quot;/&gt;&lt;/TableIndex&gt;&lt;/ShapeTextInfo&gt;"/>
  <p:tag name="HTML_SHAPEINFO" val="&lt;ThreeDShapeInfo&gt;&lt;uuid val=&quot;{17EC4C66-D6E5-4A94-9BF7-212B146EF0BA}&quot;/&gt;&lt;isInvalidForFieldText val=&quot;0&quot;/&gt;&lt;Image&gt;&lt;filename val=&quot;C:\Users\Dell\AppData\Local\Temp\CP1156608419281Session\CPTrustFolder1156608419296\PPTImport1156618459906\data\asimages\{17EC4C66-D6E5-4A94-9BF7-212B146EF0BA}_3.png&quot;/&gt;&lt;left val=&quot;475&quot;/&gt;&lt;top val=&quot;339&quot;/&gt;&lt;width val=&quot;351&quot;/&gt;&lt;height val=&quot;122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63&quot;/&gt;&lt;lineCharCount val=&quot;65&quot;/&gt;&lt;lineCharCount val=&quot;32&quot;/&gt;&lt;/TableIndex&gt;&lt;/ShapeTextInfo&gt;"/>
  <p:tag name="HTML_SHAPEINFO" val="&lt;TextEffect&gt;&lt;Image&gt;&lt;filename val=&quot;C:\Users\Dell\AppData\Local\Temp\CP1156608419281Session\CPTrustFolder1156608419296\PPTImport1156618459906\data\asimages\{2039D771-F8B2-48A7-A0CF-8653771EF206}_1.png_crop.png&quot;/&gt;&lt;left val=&quot;59&quot;/&gt;&lt;top val=&quot;525&quot;/&gt;&lt;width val=&quot;823&quot;/&gt;&lt;height val=&quot;90&quot;/&gt;&lt;hasText val=&quot;1&quot;/&gt;&lt;paraId val=&quot;1&quot;/&gt;&lt;/Image&gt;&lt;/TextEffec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066017-525F-4616-9226-76FDF83C49F9}&quot;/&gt;&lt;isInvalidForFieldText val=&quot;0&quot;/&gt;&lt;Image&gt;&lt;filename val=&quot;C:\Users\Dell\AppData\Local\Temp\CP1156608419281Session\CPTrustFolder1156608419296\PPTImport1156618459906\data\asimages\{AC066017-525F-4616-9226-76FDF83C49F9}_5.png&quot;/&gt;&lt;left val=&quot;48&quot;/&gt;&lt;top val=&quot;28&quot;/&gt;&lt;width val=&quot;865&quot;/&gt;&lt;height val=&quot;95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6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1618</Words>
  <Application>Microsoft Macintosh PowerPoint</Application>
  <PresentationFormat>Widescreen</PresentationFormat>
  <Paragraphs>330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Consolas</vt:lpstr>
      <vt:lpstr>Ebrima</vt:lpstr>
      <vt:lpstr>Open Sans</vt:lpstr>
      <vt:lpstr>Open Sans Light</vt:lpstr>
      <vt:lpstr>Times New Roman</vt:lpstr>
      <vt:lpstr>Vijaya</vt:lpstr>
      <vt:lpstr>Wingdings</vt:lpstr>
      <vt:lpstr>Edappy Insitute</vt:lpstr>
      <vt:lpstr>Equation</vt:lpstr>
      <vt:lpstr> Introduction to Predictive Modelling   </vt:lpstr>
      <vt:lpstr>What is Predictive modelling?</vt:lpstr>
      <vt:lpstr>Predictive modelling – General Approach</vt:lpstr>
      <vt:lpstr> Multiple Linear Regression  Introduction   </vt:lpstr>
      <vt:lpstr>Multiple Linear Regression</vt:lpstr>
      <vt:lpstr>Statistical Model</vt:lpstr>
      <vt:lpstr>Case Study – Modeling Job Performance Index</vt:lpstr>
      <vt:lpstr>Data Snapshot</vt:lpstr>
      <vt:lpstr>Model for the Case Study</vt:lpstr>
      <vt:lpstr>Parameter Estimation using Least Square Method</vt:lpstr>
      <vt:lpstr>Parameter Estimation Using lm function in R </vt:lpstr>
      <vt:lpstr>Interpretation of Partial Regression Coefficients</vt:lpstr>
      <vt:lpstr>Individual Testing – Using t Test</vt:lpstr>
      <vt:lpstr>Individual Testing – Using t Test</vt:lpstr>
      <vt:lpstr>Measure of Goodness of Fit – R Squared</vt:lpstr>
      <vt:lpstr>Understanding Summary Output</vt:lpstr>
      <vt:lpstr>Summary of Findings</vt:lpstr>
      <vt:lpstr>Fitted Values and Residuals</vt:lpstr>
      <vt:lpstr>Fitted Values and Residuals</vt:lpstr>
      <vt:lpstr>Fitted Values and Residuals </vt:lpstr>
      <vt:lpstr>Fitted Values and Residuals </vt:lpstr>
      <vt:lpstr> Predictions for New Dataset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sankhya analytics</cp:lastModifiedBy>
  <cp:revision>45</cp:revision>
  <dcterms:created xsi:type="dcterms:W3CDTF">2020-05-29T15:06:42Z</dcterms:created>
  <dcterms:modified xsi:type="dcterms:W3CDTF">2022-11-14T05:20:57Z</dcterms:modified>
  <cp:category/>
</cp:coreProperties>
</file>