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7.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8.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9.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3"/>
  </p:notesMasterIdLst>
  <p:sldIdLst>
    <p:sldId id="256" r:id="rId3"/>
    <p:sldId id="461" r:id="rId4"/>
    <p:sldId id="463" r:id="rId5"/>
    <p:sldId id="464" r:id="rId6"/>
    <p:sldId id="372" r:id="rId7"/>
    <p:sldId id="479" r:id="rId8"/>
    <p:sldId id="469" r:id="rId9"/>
    <p:sldId id="480" r:id="rId10"/>
    <p:sldId id="471" r:id="rId11"/>
    <p:sldId id="481" r:id="rId12"/>
    <p:sldId id="473" r:id="rId13"/>
    <p:sldId id="483" r:id="rId14"/>
    <p:sldId id="475" r:id="rId15"/>
    <p:sldId id="485" r:id="rId16"/>
    <p:sldId id="484" r:id="rId17"/>
    <p:sldId id="487" r:id="rId18"/>
    <p:sldId id="488" r:id="rId19"/>
    <p:sldId id="490" r:id="rId20"/>
    <p:sldId id="477" r:id="rId21"/>
    <p:sldId id="28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7FBEF"/>
    <a:srgbClr val="FAEE94"/>
    <a:srgbClr val="FEE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autoAdjust="0"/>
    <p:restoredTop sz="92954" autoAdjust="0"/>
  </p:normalViewPr>
  <p:slideViewPr>
    <p:cSldViewPr>
      <p:cViewPr varScale="1">
        <p:scale>
          <a:sx n="63" d="100"/>
          <a:sy n="63" d="100"/>
        </p:scale>
        <p:origin x="14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F7CE0-218B-4678-852C-5FFF7D2B082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63E526A-5420-4C38-9B20-E3F95C5FDEA8}">
      <dgm:prSet phldrT="[Text]" custT="1"/>
      <dgm:spPr/>
      <dgm:t>
        <a:bodyPr/>
        <a:lstStyle/>
        <a:p>
          <a:pPr>
            <a:lnSpc>
              <a:spcPct val="150000"/>
            </a:lnSpc>
          </a:pPr>
          <a:r>
            <a:rPr lang="en-US" sz="1600" b="1" dirty="0">
              <a:latin typeface="+mj-lt"/>
            </a:rPr>
            <a:t>Drop one of the independent variables, which is explained by others</a:t>
          </a:r>
        </a:p>
      </dgm:t>
    </dgm:pt>
    <dgm:pt modelId="{2400079B-6D04-4FBC-A9BE-E95EFC8E4766}" type="parTrans" cxnId="{13F55B0A-3B0A-4F49-A88D-30D2AC523710}">
      <dgm:prSet/>
      <dgm:spPr/>
      <dgm:t>
        <a:bodyPr/>
        <a:lstStyle/>
        <a:p>
          <a:pPr>
            <a:lnSpc>
              <a:spcPct val="150000"/>
            </a:lnSpc>
          </a:pPr>
          <a:endParaRPr lang="en-US" sz="1600" b="1">
            <a:latin typeface="+mj-lt"/>
          </a:endParaRPr>
        </a:p>
      </dgm:t>
    </dgm:pt>
    <dgm:pt modelId="{B2B899C2-56F8-49FB-BFF9-11A3921B7196}" type="sibTrans" cxnId="{13F55B0A-3B0A-4F49-A88D-30D2AC523710}">
      <dgm:prSet/>
      <dgm:spPr/>
      <dgm:t>
        <a:bodyPr/>
        <a:lstStyle/>
        <a:p>
          <a:pPr>
            <a:lnSpc>
              <a:spcPct val="150000"/>
            </a:lnSpc>
          </a:pPr>
          <a:endParaRPr lang="en-US" sz="1600" b="1">
            <a:latin typeface="+mj-lt"/>
          </a:endParaRPr>
        </a:p>
      </dgm:t>
    </dgm:pt>
    <dgm:pt modelId="{EA4B6982-03EE-4F2F-B7E0-16A924CA2002}">
      <dgm:prSet custT="1"/>
      <dgm:spPr>
        <a:solidFill>
          <a:schemeClr val="accent4"/>
        </a:solidFill>
      </dgm:spPr>
      <dgm:t>
        <a:bodyPr/>
        <a:lstStyle/>
        <a:p>
          <a:pPr>
            <a:lnSpc>
              <a:spcPct val="150000"/>
            </a:lnSpc>
          </a:pPr>
          <a:r>
            <a:rPr lang="en-US" sz="1600" b="1" dirty="0">
              <a:latin typeface="+mj-lt"/>
            </a:rPr>
            <a:t>Use Principal Component Regression in case of severe Multicollinearity</a:t>
          </a:r>
        </a:p>
      </dgm:t>
    </dgm:pt>
    <dgm:pt modelId="{DD7DC151-96CE-4CCC-AF63-93416BD5A696}" type="parTrans" cxnId="{C39ED077-C0EA-4361-856B-3EEA19DB9368}">
      <dgm:prSet/>
      <dgm:spPr/>
      <dgm:t>
        <a:bodyPr/>
        <a:lstStyle/>
        <a:p>
          <a:pPr>
            <a:lnSpc>
              <a:spcPct val="150000"/>
            </a:lnSpc>
          </a:pPr>
          <a:endParaRPr lang="en-US" sz="1600" b="1">
            <a:latin typeface="+mj-lt"/>
          </a:endParaRPr>
        </a:p>
      </dgm:t>
    </dgm:pt>
    <dgm:pt modelId="{29D75DED-A936-4F60-934F-033DE08ED41C}" type="sibTrans" cxnId="{C39ED077-C0EA-4361-856B-3EEA19DB9368}">
      <dgm:prSet/>
      <dgm:spPr/>
      <dgm:t>
        <a:bodyPr/>
        <a:lstStyle/>
        <a:p>
          <a:pPr>
            <a:lnSpc>
              <a:spcPct val="150000"/>
            </a:lnSpc>
          </a:pPr>
          <a:endParaRPr lang="en-US" sz="1600" b="1">
            <a:latin typeface="+mj-lt"/>
          </a:endParaRPr>
        </a:p>
      </dgm:t>
    </dgm:pt>
    <dgm:pt modelId="{FE7F3C1F-BF9C-4FA6-823B-EB6508985479}">
      <dgm:prSet custT="1"/>
      <dgm:spPr>
        <a:solidFill>
          <a:schemeClr val="accent5">
            <a:lumMod val="60000"/>
            <a:lumOff val="40000"/>
          </a:schemeClr>
        </a:solidFill>
      </dgm:spPr>
      <dgm:t>
        <a:bodyPr/>
        <a:lstStyle/>
        <a:p>
          <a:pPr>
            <a:lnSpc>
              <a:spcPct val="150000"/>
            </a:lnSpc>
          </a:pPr>
          <a:r>
            <a:rPr lang="en-US" sz="1600" b="1" dirty="0">
              <a:latin typeface="+mj-lt"/>
            </a:rPr>
            <a:t>Use Ridge Regression</a:t>
          </a:r>
        </a:p>
      </dgm:t>
    </dgm:pt>
    <dgm:pt modelId="{7FE70A50-D2D3-42ED-BF8F-C0EB9BE154E6}" type="parTrans" cxnId="{AB0C4A90-3636-43C2-851A-3D3FAB8182BA}">
      <dgm:prSet/>
      <dgm:spPr/>
      <dgm:t>
        <a:bodyPr/>
        <a:lstStyle/>
        <a:p>
          <a:pPr>
            <a:lnSpc>
              <a:spcPct val="150000"/>
            </a:lnSpc>
          </a:pPr>
          <a:endParaRPr lang="en-US" sz="1600" b="1">
            <a:latin typeface="+mj-lt"/>
          </a:endParaRPr>
        </a:p>
      </dgm:t>
    </dgm:pt>
    <dgm:pt modelId="{23B29B0F-D20D-4E15-94FF-CCCF969640C8}" type="sibTrans" cxnId="{AB0C4A90-3636-43C2-851A-3D3FAB8182BA}">
      <dgm:prSet/>
      <dgm:spPr/>
      <dgm:t>
        <a:bodyPr/>
        <a:lstStyle/>
        <a:p>
          <a:pPr>
            <a:lnSpc>
              <a:spcPct val="150000"/>
            </a:lnSpc>
          </a:pPr>
          <a:endParaRPr lang="en-US" sz="1600" b="1">
            <a:latin typeface="+mj-lt"/>
          </a:endParaRPr>
        </a:p>
      </dgm:t>
    </dgm:pt>
    <dgm:pt modelId="{BA5C7365-06C0-46D7-AA7B-300097BA09B3}" type="pres">
      <dgm:prSet presAssocID="{D2AF7CE0-218B-4678-852C-5FFF7D2B0826}" presName="linear" presStyleCnt="0">
        <dgm:presLayoutVars>
          <dgm:dir/>
          <dgm:animLvl val="lvl"/>
          <dgm:resizeHandles val="exact"/>
        </dgm:presLayoutVars>
      </dgm:prSet>
      <dgm:spPr/>
    </dgm:pt>
    <dgm:pt modelId="{95264451-151B-4FAF-946B-64F8BC75792F}" type="pres">
      <dgm:prSet presAssocID="{963E526A-5420-4C38-9B20-E3F95C5FDEA8}" presName="parentLin" presStyleCnt="0"/>
      <dgm:spPr/>
    </dgm:pt>
    <dgm:pt modelId="{3E8F08D4-9737-4415-B685-7D3C4B74788F}" type="pres">
      <dgm:prSet presAssocID="{963E526A-5420-4C38-9B20-E3F95C5FDEA8}" presName="parentLeftMargin" presStyleLbl="node1" presStyleIdx="0" presStyleCnt="3"/>
      <dgm:spPr/>
    </dgm:pt>
    <dgm:pt modelId="{29DBF68F-8CAF-4953-B2BD-789B78AE212D}" type="pres">
      <dgm:prSet presAssocID="{963E526A-5420-4C38-9B20-E3F95C5FDEA8}" presName="parentText" presStyleLbl="node1" presStyleIdx="0" presStyleCnt="3" custScaleX="121000" custScaleY="121001">
        <dgm:presLayoutVars>
          <dgm:chMax val="0"/>
          <dgm:bulletEnabled val="1"/>
        </dgm:presLayoutVars>
      </dgm:prSet>
      <dgm:spPr/>
    </dgm:pt>
    <dgm:pt modelId="{26E8E6B6-47FC-4B49-BFF3-5B0727B52E7B}" type="pres">
      <dgm:prSet presAssocID="{963E526A-5420-4C38-9B20-E3F95C5FDEA8}" presName="negativeSpace" presStyleCnt="0"/>
      <dgm:spPr/>
    </dgm:pt>
    <dgm:pt modelId="{BEEF93D0-8272-4EBB-9629-83461EE3BEFE}" type="pres">
      <dgm:prSet presAssocID="{963E526A-5420-4C38-9B20-E3F95C5FDEA8}" presName="childText" presStyleLbl="conFgAcc1" presStyleIdx="0" presStyleCnt="3">
        <dgm:presLayoutVars>
          <dgm:bulletEnabled val="1"/>
        </dgm:presLayoutVars>
      </dgm:prSet>
      <dgm:spPr/>
    </dgm:pt>
    <dgm:pt modelId="{B750B1D5-3753-41C0-9ABF-3AFDA8A6BCD6}" type="pres">
      <dgm:prSet presAssocID="{B2B899C2-56F8-49FB-BFF9-11A3921B7196}" presName="spaceBetweenRectangles" presStyleCnt="0"/>
      <dgm:spPr/>
    </dgm:pt>
    <dgm:pt modelId="{C52E6FB6-54D9-4FB5-B610-E7680616DB53}" type="pres">
      <dgm:prSet presAssocID="{EA4B6982-03EE-4F2F-B7E0-16A924CA2002}" presName="parentLin" presStyleCnt="0"/>
      <dgm:spPr/>
    </dgm:pt>
    <dgm:pt modelId="{A807659C-2C09-476E-B5AD-C3FE15A60C4C}" type="pres">
      <dgm:prSet presAssocID="{EA4B6982-03EE-4F2F-B7E0-16A924CA2002}" presName="parentLeftMargin" presStyleLbl="node1" presStyleIdx="0" presStyleCnt="3"/>
      <dgm:spPr/>
    </dgm:pt>
    <dgm:pt modelId="{F7A9696D-9209-44B8-B86D-DCD5102BCD60}" type="pres">
      <dgm:prSet presAssocID="{EA4B6982-03EE-4F2F-B7E0-16A924CA2002}" presName="parentText" presStyleLbl="node1" presStyleIdx="1" presStyleCnt="3" custScaleX="121000" custScaleY="121001">
        <dgm:presLayoutVars>
          <dgm:chMax val="0"/>
          <dgm:bulletEnabled val="1"/>
        </dgm:presLayoutVars>
      </dgm:prSet>
      <dgm:spPr/>
    </dgm:pt>
    <dgm:pt modelId="{368847F6-0A0F-4926-8770-98D56E37B995}" type="pres">
      <dgm:prSet presAssocID="{EA4B6982-03EE-4F2F-B7E0-16A924CA2002}" presName="negativeSpace" presStyleCnt="0"/>
      <dgm:spPr/>
    </dgm:pt>
    <dgm:pt modelId="{BB7F8B0D-83DD-4108-BAFD-4C551E0B8368}" type="pres">
      <dgm:prSet presAssocID="{EA4B6982-03EE-4F2F-B7E0-16A924CA2002}" presName="childText" presStyleLbl="conFgAcc1" presStyleIdx="1" presStyleCnt="3">
        <dgm:presLayoutVars>
          <dgm:bulletEnabled val="1"/>
        </dgm:presLayoutVars>
      </dgm:prSet>
      <dgm:spPr>
        <a:ln>
          <a:solidFill>
            <a:schemeClr val="accent4"/>
          </a:solidFill>
        </a:ln>
      </dgm:spPr>
    </dgm:pt>
    <dgm:pt modelId="{657C05E6-0779-4ACA-B315-27F5FB6914AA}" type="pres">
      <dgm:prSet presAssocID="{29D75DED-A936-4F60-934F-033DE08ED41C}" presName="spaceBetweenRectangles" presStyleCnt="0"/>
      <dgm:spPr/>
    </dgm:pt>
    <dgm:pt modelId="{3D9EB9FA-20C1-45B2-BB27-0C97336233D2}" type="pres">
      <dgm:prSet presAssocID="{FE7F3C1F-BF9C-4FA6-823B-EB6508985479}" presName="parentLin" presStyleCnt="0"/>
      <dgm:spPr/>
    </dgm:pt>
    <dgm:pt modelId="{88C1321F-02BA-4413-A8DB-2079E51FB895}" type="pres">
      <dgm:prSet presAssocID="{FE7F3C1F-BF9C-4FA6-823B-EB6508985479}" presName="parentLeftMargin" presStyleLbl="node1" presStyleIdx="1" presStyleCnt="3"/>
      <dgm:spPr/>
    </dgm:pt>
    <dgm:pt modelId="{F2E92AB5-84B2-40C9-8623-42D5BD668AF2}" type="pres">
      <dgm:prSet presAssocID="{FE7F3C1F-BF9C-4FA6-823B-EB6508985479}" presName="parentText" presStyleLbl="node1" presStyleIdx="2" presStyleCnt="3" custScaleX="121000" custScaleY="109380">
        <dgm:presLayoutVars>
          <dgm:chMax val="0"/>
          <dgm:bulletEnabled val="1"/>
        </dgm:presLayoutVars>
      </dgm:prSet>
      <dgm:spPr/>
    </dgm:pt>
    <dgm:pt modelId="{3B2D5B4E-5652-4782-BE68-48A84D9789DB}" type="pres">
      <dgm:prSet presAssocID="{FE7F3C1F-BF9C-4FA6-823B-EB6508985479}" presName="negativeSpace" presStyleCnt="0"/>
      <dgm:spPr/>
    </dgm:pt>
    <dgm:pt modelId="{DA1103EE-BB99-4267-9D20-EF657B68C3BB}" type="pres">
      <dgm:prSet presAssocID="{FE7F3C1F-BF9C-4FA6-823B-EB6508985479}" presName="childText" presStyleLbl="conFgAcc1" presStyleIdx="2" presStyleCnt="3">
        <dgm:presLayoutVars>
          <dgm:bulletEnabled val="1"/>
        </dgm:presLayoutVars>
      </dgm:prSet>
      <dgm:spPr>
        <a:ln>
          <a:solidFill>
            <a:schemeClr val="accent5">
              <a:lumMod val="60000"/>
              <a:lumOff val="40000"/>
            </a:schemeClr>
          </a:solidFill>
        </a:ln>
      </dgm:spPr>
    </dgm:pt>
  </dgm:ptLst>
  <dgm:cxnLst>
    <dgm:cxn modelId="{13F55B0A-3B0A-4F49-A88D-30D2AC523710}" srcId="{D2AF7CE0-218B-4678-852C-5FFF7D2B0826}" destId="{963E526A-5420-4C38-9B20-E3F95C5FDEA8}" srcOrd="0" destOrd="0" parTransId="{2400079B-6D04-4FBC-A9BE-E95EFC8E4766}" sibTransId="{B2B899C2-56F8-49FB-BFF9-11A3921B7196}"/>
    <dgm:cxn modelId="{7AAC3818-4C6C-422D-82D8-DE4B44736BBA}" type="presOf" srcId="{FE7F3C1F-BF9C-4FA6-823B-EB6508985479}" destId="{F2E92AB5-84B2-40C9-8623-42D5BD668AF2}" srcOrd="1" destOrd="0" presId="urn:microsoft.com/office/officeart/2005/8/layout/list1"/>
    <dgm:cxn modelId="{CA89F91E-ADD1-4B69-956B-A4A9635C8B4C}" type="presOf" srcId="{D2AF7CE0-218B-4678-852C-5FFF7D2B0826}" destId="{BA5C7365-06C0-46D7-AA7B-300097BA09B3}" srcOrd="0" destOrd="0" presId="urn:microsoft.com/office/officeart/2005/8/layout/list1"/>
    <dgm:cxn modelId="{7155663E-DEE7-4D03-8D85-7B6F8B4C9FF5}" type="presOf" srcId="{EA4B6982-03EE-4F2F-B7E0-16A924CA2002}" destId="{F7A9696D-9209-44B8-B86D-DCD5102BCD60}" srcOrd="1" destOrd="0" presId="urn:microsoft.com/office/officeart/2005/8/layout/list1"/>
    <dgm:cxn modelId="{D860534E-DD6F-4786-95C8-5E5C892264BB}" type="presOf" srcId="{963E526A-5420-4C38-9B20-E3F95C5FDEA8}" destId="{29DBF68F-8CAF-4953-B2BD-789B78AE212D}" srcOrd="1" destOrd="0" presId="urn:microsoft.com/office/officeart/2005/8/layout/list1"/>
    <dgm:cxn modelId="{C39ED077-C0EA-4361-856B-3EEA19DB9368}" srcId="{D2AF7CE0-218B-4678-852C-5FFF7D2B0826}" destId="{EA4B6982-03EE-4F2F-B7E0-16A924CA2002}" srcOrd="1" destOrd="0" parTransId="{DD7DC151-96CE-4CCC-AF63-93416BD5A696}" sibTransId="{29D75DED-A936-4F60-934F-033DE08ED41C}"/>
    <dgm:cxn modelId="{593D6180-FB37-4BAA-A910-9E1F967FD646}" type="presOf" srcId="{EA4B6982-03EE-4F2F-B7E0-16A924CA2002}" destId="{A807659C-2C09-476E-B5AD-C3FE15A60C4C}" srcOrd="0" destOrd="0" presId="urn:microsoft.com/office/officeart/2005/8/layout/list1"/>
    <dgm:cxn modelId="{AB0C4A90-3636-43C2-851A-3D3FAB8182BA}" srcId="{D2AF7CE0-218B-4678-852C-5FFF7D2B0826}" destId="{FE7F3C1F-BF9C-4FA6-823B-EB6508985479}" srcOrd="2" destOrd="0" parTransId="{7FE70A50-D2D3-42ED-BF8F-C0EB9BE154E6}" sibTransId="{23B29B0F-D20D-4E15-94FF-CCCF969640C8}"/>
    <dgm:cxn modelId="{DBA418AA-E1EA-4431-B7CC-B61C2CB304D6}" type="presOf" srcId="{963E526A-5420-4C38-9B20-E3F95C5FDEA8}" destId="{3E8F08D4-9737-4415-B685-7D3C4B74788F}" srcOrd="0" destOrd="0" presId="urn:microsoft.com/office/officeart/2005/8/layout/list1"/>
    <dgm:cxn modelId="{6B223DD9-2A56-47A6-93BF-FFFAB24D49AC}" type="presOf" srcId="{FE7F3C1F-BF9C-4FA6-823B-EB6508985479}" destId="{88C1321F-02BA-4413-A8DB-2079E51FB895}" srcOrd="0" destOrd="0" presId="urn:microsoft.com/office/officeart/2005/8/layout/list1"/>
    <dgm:cxn modelId="{972356D2-4B07-4AF2-A501-BF86A78B3C12}" type="presParOf" srcId="{BA5C7365-06C0-46D7-AA7B-300097BA09B3}" destId="{95264451-151B-4FAF-946B-64F8BC75792F}" srcOrd="0" destOrd="0" presId="urn:microsoft.com/office/officeart/2005/8/layout/list1"/>
    <dgm:cxn modelId="{9C4B5F8F-1553-409D-9B7D-17257EFA85EC}" type="presParOf" srcId="{95264451-151B-4FAF-946B-64F8BC75792F}" destId="{3E8F08D4-9737-4415-B685-7D3C4B74788F}" srcOrd="0" destOrd="0" presId="urn:microsoft.com/office/officeart/2005/8/layout/list1"/>
    <dgm:cxn modelId="{B0DDAA2C-DD8C-4B34-ACD4-5F6E7840ED5E}" type="presParOf" srcId="{95264451-151B-4FAF-946B-64F8BC75792F}" destId="{29DBF68F-8CAF-4953-B2BD-789B78AE212D}" srcOrd="1" destOrd="0" presId="urn:microsoft.com/office/officeart/2005/8/layout/list1"/>
    <dgm:cxn modelId="{EDF99A5A-3992-4DD7-83CF-EA29E28870BA}" type="presParOf" srcId="{BA5C7365-06C0-46D7-AA7B-300097BA09B3}" destId="{26E8E6B6-47FC-4B49-BFF3-5B0727B52E7B}" srcOrd="1" destOrd="0" presId="urn:microsoft.com/office/officeart/2005/8/layout/list1"/>
    <dgm:cxn modelId="{DCF36F5A-96FE-4C5B-8ECE-DEC432E0D36E}" type="presParOf" srcId="{BA5C7365-06C0-46D7-AA7B-300097BA09B3}" destId="{BEEF93D0-8272-4EBB-9629-83461EE3BEFE}" srcOrd="2" destOrd="0" presId="urn:microsoft.com/office/officeart/2005/8/layout/list1"/>
    <dgm:cxn modelId="{7CC610CE-EFE7-4700-BE01-0D959C0D47EE}" type="presParOf" srcId="{BA5C7365-06C0-46D7-AA7B-300097BA09B3}" destId="{B750B1D5-3753-41C0-9ABF-3AFDA8A6BCD6}" srcOrd="3" destOrd="0" presId="urn:microsoft.com/office/officeart/2005/8/layout/list1"/>
    <dgm:cxn modelId="{D0EE9887-582B-4C24-BDD3-7FA8CC8F5192}" type="presParOf" srcId="{BA5C7365-06C0-46D7-AA7B-300097BA09B3}" destId="{C52E6FB6-54D9-4FB5-B610-E7680616DB53}" srcOrd="4" destOrd="0" presId="urn:microsoft.com/office/officeart/2005/8/layout/list1"/>
    <dgm:cxn modelId="{881AFB57-FE01-4E82-B50C-62CEFB844ED1}" type="presParOf" srcId="{C52E6FB6-54D9-4FB5-B610-E7680616DB53}" destId="{A807659C-2C09-476E-B5AD-C3FE15A60C4C}" srcOrd="0" destOrd="0" presId="urn:microsoft.com/office/officeart/2005/8/layout/list1"/>
    <dgm:cxn modelId="{843905CA-3293-4B3B-9983-44C12BCDD551}" type="presParOf" srcId="{C52E6FB6-54D9-4FB5-B610-E7680616DB53}" destId="{F7A9696D-9209-44B8-B86D-DCD5102BCD60}" srcOrd="1" destOrd="0" presId="urn:microsoft.com/office/officeart/2005/8/layout/list1"/>
    <dgm:cxn modelId="{F431E9AE-9384-44DA-9C51-73FF5C8458FA}" type="presParOf" srcId="{BA5C7365-06C0-46D7-AA7B-300097BA09B3}" destId="{368847F6-0A0F-4926-8770-98D56E37B995}" srcOrd="5" destOrd="0" presId="urn:microsoft.com/office/officeart/2005/8/layout/list1"/>
    <dgm:cxn modelId="{70C4F2AD-435B-4B81-8079-1EA841022762}" type="presParOf" srcId="{BA5C7365-06C0-46D7-AA7B-300097BA09B3}" destId="{BB7F8B0D-83DD-4108-BAFD-4C551E0B8368}" srcOrd="6" destOrd="0" presId="urn:microsoft.com/office/officeart/2005/8/layout/list1"/>
    <dgm:cxn modelId="{A622307B-C16B-4D9C-8D10-E121F9B440B4}" type="presParOf" srcId="{BA5C7365-06C0-46D7-AA7B-300097BA09B3}" destId="{657C05E6-0779-4ACA-B315-27F5FB6914AA}" srcOrd="7" destOrd="0" presId="urn:microsoft.com/office/officeart/2005/8/layout/list1"/>
    <dgm:cxn modelId="{80D3907C-D67D-4906-BDC4-B6796F5583A4}" type="presParOf" srcId="{BA5C7365-06C0-46D7-AA7B-300097BA09B3}" destId="{3D9EB9FA-20C1-45B2-BB27-0C97336233D2}" srcOrd="8" destOrd="0" presId="urn:microsoft.com/office/officeart/2005/8/layout/list1"/>
    <dgm:cxn modelId="{A2691A45-7C3F-48E3-9474-BDA284708063}" type="presParOf" srcId="{3D9EB9FA-20C1-45B2-BB27-0C97336233D2}" destId="{88C1321F-02BA-4413-A8DB-2079E51FB895}" srcOrd="0" destOrd="0" presId="urn:microsoft.com/office/officeart/2005/8/layout/list1"/>
    <dgm:cxn modelId="{1BCD5D00-F8DC-4B68-AE03-167BF8F0C029}" type="presParOf" srcId="{3D9EB9FA-20C1-45B2-BB27-0C97336233D2}" destId="{F2E92AB5-84B2-40C9-8623-42D5BD668AF2}" srcOrd="1" destOrd="0" presId="urn:microsoft.com/office/officeart/2005/8/layout/list1"/>
    <dgm:cxn modelId="{F536DB62-1054-4772-BF96-7E7AC88B08AB}" type="presParOf" srcId="{BA5C7365-06C0-46D7-AA7B-300097BA09B3}" destId="{3B2D5B4E-5652-4782-BE68-48A84D9789DB}" srcOrd="9" destOrd="0" presId="urn:microsoft.com/office/officeart/2005/8/layout/list1"/>
    <dgm:cxn modelId="{595B0851-2A69-4117-B6CE-6BBF0AF6D9CF}" type="presParOf" srcId="{BA5C7365-06C0-46D7-AA7B-300097BA09B3}" destId="{DA1103EE-BB99-4267-9D20-EF657B68C3B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n-lt"/>
            </a:rPr>
            <a:t>A company periodically records data for sales and expenses. The company wishes to model the relationship between its sales and sales related expenses and obtain predictions</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latin typeface="+mn-lt"/>
            </a:rPr>
            <a:t>To predict incremental sales based on planned sales related expenses</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rPr>
            <a:t>Sales</a:t>
          </a:r>
          <a:r>
            <a:rPr lang="en-US" sz="1600" dirty="0">
              <a:solidFill>
                <a:schemeClr val="tx1">
                  <a:lumMod val="75000"/>
                  <a:lumOff val="25000"/>
                </a:schemeClr>
              </a:solidFill>
            </a:rPr>
            <a:t> is the Dependent Variable</a:t>
          </a:r>
          <a:endParaRPr lang="en-US" sz="1600" b="1" dirty="0">
            <a:solidFill>
              <a:schemeClr val="tx1">
                <a:lumMod val="75000"/>
                <a:lumOff val="25000"/>
              </a:schemeClr>
            </a:solidFill>
          </a:endParaRP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Data available for 143 micro business zones</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59F473B6-9DCC-4B11-B4E2-4A844D6F6EB8}">
      <dgm:prSet phldrT="[Text]" custT="1"/>
      <dgm:spPr/>
      <dgm:t>
        <a:bodyPr/>
        <a:lstStyle/>
        <a:p>
          <a:r>
            <a:rPr lang="en-US" sz="1600" b="1" dirty="0">
              <a:solidFill>
                <a:schemeClr val="tx1">
                  <a:lumMod val="75000"/>
                  <a:lumOff val="25000"/>
                </a:schemeClr>
              </a:solidFill>
            </a:rPr>
            <a:t>Expenditure towards advertisements and promotions in the current and previous months</a:t>
          </a:r>
          <a:r>
            <a:rPr lang="en-US" sz="1600" b="0" dirty="0">
              <a:solidFill>
                <a:schemeClr val="tx1">
                  <a:lumMod val="75000"/>
                  <a:lumOff val="25000"/>
                </a:schemeClr>
              </a:solidFill>
            </a:rPr>
            <a:t> are Predictors</a:t>
          </a:r>
        </a:p>
      </dgm:t>
    </dgm:pt>
    <dgm:pt modelId="{59591B1B-B949-4A0A-B9F5-AEE6114313E7}" type="parTrans" cxnId="{C9B4202D-F0AC-4E33-941D-8AEF18A2C05D}">
      <dgm:prSet/>
      <dgm:spPr/>
      <dgm:t>
        <a:bodyPr/>
        <a:lstStyle/>
        <a:p>
          <a:endParaRPr lang="en-US" sz="1600"/>
        </a:p>
      </dgm:t>
    </dgm:pt>
    <dgm:pt modelId="{4C95333F-D476-49D5-8771-8ED2790B2BDC}" type="sibTrans" cxnId="{C9B4202D-F0AC-4E33-941D-8AEF18A2C05D}">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00E4F500-B94C-4B3B-B29F-84CC87804BA8}" type="presOf" srcId="{83154F69-6DAE-4A1D-9B41-61E63E626EED}" destId="{3753D266-28F0-4CB6-87FB-9C46871B9038}" srcOrd="0" destOrd="0" presId="urn:microsoft.com/office/officeart/2005/8/layout/list1"/>
    <dgm:cxn modelId="{C9B4202D-F0AC-4E33-941D-8AEF18A2C05D}" srcId="{CF75EA4F-3BC8-4061-B0A3-050B572C5FE8}" destId="{59F473B6-9DCC-4B11-B4E2-4A844D6F6EB8}" srcOrd="2" destOrd="0" parTransId="{59591B1B-B949-4A0A-B9F5-AEE6114313E7}" sibTransId="{4C95333F-D476-49D5-8771-8ED2790B2BDC}"/>
    <dgm:cxn modelId="{25C21332-BA8D-4D1B-8B09-3A2012116308}" type="presOf" srcId="{0A7A71E0-34A9-45B9-9F53-6010EE2629E4}" destId="{3753D266-28F0-4CB6-87FB-9C46871B9038}" srcOrd="0" destOrd="1" presId="urn:microsoft.com/office/officeart/2005/8/layout/list1"/>
    <dgm:cxn modelId="{CD3A3363-4AD7-4CC4-9D1B-F4396B45BB99}" type="presOf" srcId="{81CE6530-7F48-4D85-A90C-AB70806F2713}" destId="{4E95708D-2D46-43E8-898E-C37C89092838}" srcOrd="0" destOrd="0" presId="urn:microsoft.com/office/officeart/2005/8/layout/list1"/>
    <dgm:cxn modelId="{41F79747-185D-414A-BBA3-CA1427858B5F}" type="presOf" srcId="{0CEA7ED5-AABA-442A-8B3A-5850D5C54A8E}" destId="{583B3969-11FD-4684-ACBA-422AC2B53A7A}" srcOrd="0" destOrd="0" presId="urn:microsoft.com/office/officeart/2005/8/layout/list1"/>
    <dgm:cxn modelId="{D4DB786D-2DE3-4F9E-A66E-152D6F714E17}" type="presOf" srcId="{CF75EA4F-3BC8-4061-B0A3-050B572C5FE8}" destId="{B8F30B94-A26D-4B73-B7CB-D459F6BF739F}" srcOrd="1" destOrd="0" presId="urn:microsoft.com/office/officeart/2005/8/layout/list1"/>
    <dgm:cxn modelId="{3222876F-F212-4F67-B575-F97CFDF647FE}" type="presOf" srcId="{4EE5EDE8-EF01-4ABD-8046-C2EC266BA8D9}" destId="{5225D984-C2B9-4FAB-B6D8-231E1B13CD6C}" srcOrd="0"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527DD579-CDA2-48DF-9558-57BDB73CCA6A}" type="presOf" srcId="{0CEA7ED5-AABA-442A-8B3A-5850D5C54A8E}" destId="{8DAC3478-3003-4361-B79A-A6299EE2FF11}" srcOrd="1" destOrd="0" presId="urn:microsoft.com/office/officeart/2005/8/layout/list1"/>
    <dgm:cxn modelId="{C99A9E84-5E2B-4157-B0AA-CBBF50AB3CF3}" type="presOf" srcId="{83E300A9-059E-4699-B169-FEECE8DF2D96}" destId="{3474DB8A-EBD8-46EC-AAB7-FE9BE2CFA8D9}" srcOrd="0" destOrd="0" presId="urn:microsoft.com/office/officeart/2005/8/layout/list1"/>
    <dgm:cxn modelId="{32C64A9A-DAC4-4AB6-90D5-3AF6B77549DD}" type="presOf" srcId="{83E300A9-059E-4699-B169-FEECE8DF2D96}" destId="{75BB025E-9CB5-4C61-B1F0-A1523F6C16D8}" srcOrd="1" destOrd="0" presId="urn:microsoft.com/office/officeart/2005/8/layout/list1"/>
    <dgm:cxn modelId="{D10878A7-18C7-4813-8384-E6DB963B710A}" type="presOf" srcId="{59F473B6-9DCC-4B11-B4E2-4A844D6F6EB8}" destId="{3753D266-28F0-4CB6-87FB-9C46871B9038}" srcOrd="0" destOrd="2" presId="urn:microsoft.com/office/officeart/2005/8/layout/list1"/>
    <dgm:cxn modelId="{AC0508B7-680E-4BA9-A271-6B3969692BD1}" type="presOf" srcId="{CF75EA4F-3BC8-4061-B0A3-050B572C5FE8}" destId="{E67F6A8F-B37E-4A64-BD29-966D55D5027A}" srcOrd="0" destOrd="0"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CA4D49EA-1DC6-45D3-BCF9-516719719DA0}" type="presOf" srcId="{76206CC1-918F-46E8-B031-9FC091FDB70E}" destId="{E22D02C9-CAD7-4C26-976C-7F9C3D7FAA12}" srcOrd="0"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16C1DED8-2BEB-4033-A46F-68AA4061F76D}" type="presParOf" srcId="{E22D02C9-CAD7-4C26-976C-7F9C3D7FAA12}" destId="{9B880F8F-1058-4CD2-B20D-650A178A86B0}" srcOrd="0" destOrd="0" presId="urn:microsoft.com/office/officeart/2005/8/layout/list1"/>
    <dgm:cxn modelId="{1D2054CC-4701-46C4-A65D-C5B1819044E9}" type="presParOf" srcId="{9B880F8F-1058-4CD2-B20D-650A178A86B0}" destId="{583B3969-11FD-4684-ACBA-422AC2B53A7A}" srcOrd="0" destOrd="0" presId="urn:microsoft.com/office/officeart/2005/8/layout/list1"/>
    <dgm:cxn modelId="{43EE1147-EB7A-49F2-92A8-153B089A6261}" type="presParOf" srcId="{9B880F8F-1058-4CD2-B20D-650A178A86B0}" destId="{8DAC3478-3003-4361-B79A-A6299EE2FF11}" srcOrd="1" destOrd="0" presId="urn:microsoft.com/office/officeart/2005/8/layout/list1"/>
    <dgm:cxn modelId="{36A3A08F-3346-4DC5-A14A-4C4AC339C08A}" type="presParOf" srcId="{E22D02C9-CAD7-4C26-976C-7F9C3D7FAA12}" destId="{59004E18-985D-4C03-8427-4AF3A8F9619C}" srcOrd="1" destOrd="0" presId="urn:microsoft.com/office/officeart/2005/8/layout/list1"/>
    <dgm:cxn modelId="{E04AA091-BD3D-4F55-A81E-89A9F96E353C}" type="presParOf" srcId="{E22D02C9-CAD7-4C26-976C-7F9C3D7FAA12}" destId="{4E95708D-2D46-43E8-898E-C37C89092838}" srcOrd="2" destOrd="0" presId="urn:microsoft.com/office/officeart/2005/8/layout/list1"/>
    <dgm:cxn modelId="{7BF90726-6E91-41A8-AA4E-1BD5515C0D66}" type="presParOf" srcId="{E22D02C9-CAD7-4C26-976C-7F9C3D7FAA12}" destId="{AE2CC641-B3D9-4C30-82D4-60031A31761A}" srcOrd="3" destOrd="0" presId="urn:microsoft.com/office/officeart/2005/8/layout/list1"/>
    <dgm:cxn modelId="{6D52974D-FB8F-43DC-AA29-91B70F6502B2}" type="presParOf" srcId="{E22D02C9-CAD7-4C26-976C-7F9C3D7FAA12}" destId="{EDB1C299-0C7B-4DAA-91AB-4E38E465CBEA}" srcOrd="4" destOrd="0" presId="urn:microsoft.com/office/officeart/2005/8/layout/list1"/>
    <dgm:cxn modelId="{ECC9F6C3-86E3-4ED2-A1C4-7823379DE3D9}" type="presParOf" srcId="{EDB1C299-0C7B-4DAA-91AB-4E38E465CBEA}" destId="{3474DB8A-EBD8-46EC-AAB7-FE9BE2CFA8D9}" srcOrd="0" destOrd="0" presId="urn:microsoft.com/office/officeart/2005/8/layout/list1"/>
    <dgm:cxn modelId="{A470D12F-8A1C-4BB2-8917-8B36C0AE924B}" type="presParOf" srcId="{EDB1C299-0C7B-4DAA-91AB-4E38E465CBEA}" destId="{75BB025E-9CB5-4C61-B1F0-A1523F6C16D8}" srcOrd="1" destOrd="0" presId="urn:microsoft.com/office/officeart/2005/8/layout/list1"/>
    <dgm:cxn modelId="{B9090AF5-BDB8-4822-BE72-C6A011F4F530}" type="presParOf" srcId="{E22D02C9-CAD7-4C26-976C-7F9C3D7FAA12}" destId="{AD90FF33-7FD7-4076-B162-F1E0FE76D94C}" srcOrd="5" destOrd="0" presId="urn:microsoft.com/office/officeart/2005/8/layout/list1"/>
    <dgm:cxn modelId="{29714CB9-5B9E-48E5-9120-6A54F64829FD}" type="presParOf" srcId="{E22D02C9-CAD7-4C26-976C-7F9C3D7FAA12}" destId="{5225D984-C2B9-4FAB-B6D8-231E1B13CD6C}" srcOrd="6" destOrd="0" presId="urn:microsoft.com/office/officeart/2005/8/layout/list1"/>
    <dgm:cxn modelId="{B4D8A14B-763E-497B-9F8C-8F93BA05C3D9}" type="presParOf" srcId="{E22D02C9-CAD7-4C26-976C-7F9C3D7FAA12}" destId="{FF1CC903-80FA-4491-88AB-D3CC8B9ADF3A}" srcOrd="7" destOrd="0" presId="urn:microsoft.com/office/officeart/2005/8/layout/list1"/>
    <dgm:cxn modelId="{C2E84FF3-AF6B-4FDF-896C-EA04CB719F17}" type="presParOf" srcId="{E22D02C9-CAD7-4C26-976C-7F9C3D7FAA12}" destId="{C80B7E03-A3F6-466C-9E49-AFB82C5C4887}" srcOrd="8" destOrd="0" presId="urn:microsoft.com/office/officeart/2005/8/layout/list1"/>
    <dgm:cxn modelId="{08372604-E5D8-4C43-A171-F2BAC4FF83F8}" type="presParOf" srcId="{C80B7E03-A3F6-466C-9E49-AFB82C5C4887}" destId="{E67F6A8F-B37E-4A64-BD29-966D55D5027A}" srcOrd="0" destOrd="0" presId="urn:microsoft.com/office/officeart/2005/8/layout/list1"/>
    <dgm:cxn modelId="{76EDA2CC-6FBD-46DF-95CE-29E33EBB3629}" type="presParOf" srcId="{C80B7E03-A3F6-466C-9E49-AFB82C5C4887}" destId="{B8F30B94-A26D-4B73-B7CB-D459F6BF739F}" srcOrd="1" destOrd="0" presId="urn:microsoft.com/office/officeart/2005/8/layout/list1"/>
    <dgm:cxn modelId="{A462B3E2-8204-4507-BAAC-9F99DD029816}" type="presParOf" srcId="{E22D02C9-CAD7-4C26-976C-7F9C3D7FAA12}" destId="{9E874675-220F-4B77-8013-1BA315901257}" srcOrd="9" destOrd="0" presId="urn:microsoft.com/office/officeart/2005/8/layout/list1"/>
    <dgm:cxn modelId="{01D08756-DEE2-40A4-934E-D58E64717D8E}"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F93D0-8272-4EBB-9629-83461EE3BEFE}">
      <dsp:nvSpPr>
        <dsp:cNvPr id="0" name=""/>
        <dsp:cNvSpPr/>
      </dsp:nvSpPr>
      <dsp:spPr>
        <a:xfrm>
          <a:off x="0" y="519316"/>
          <a:ext cx="6705600" cy="57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DBF68F-8CAF-4953-B2BD-789B78AE212D}">
      <dsp:nvSpPr>
        <dsp:cNvPr id="0" name=""/>
        <dsp:cNvSpPr/>
      </dsp:nvSpPr>
      <dsp:spPr>
        <a:xfrm>
          <a:off x="335280" y="37248"/>
          <a:ext cx="5679643" cy="82154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150000"/>
            </a:lnSpc>
            <a:spcBef>
              <a:spcPct val="0"/>
            </a:spcBef>
            <a:spcAft>
              <a:spcPct val="35000"/>
            </a:spcAft>
            <a:buNone/>
          </a:pPr>
          <a:r>
            <a:rPr lang="en-US" sz="1600" b="1" kern="1200" dirty="0">
              <a:latin typeface="+mj-lt"/>
            </a:rPr>
            <a:t>Drop one of the independent variables, which is explained by others</a:t>
          </a:r>
        </a:p>
      </dsp:txBody>
      <dsp:txXfrm>
        <a:off x="375385" y="77353"/>
        <a:ext cx="5599433" cy="741338"/>
      </dsp:txXfrm>
    </dsp:sp>
    <dsp:sp modelId="{BB7F8B0D-83DD-4108-BAFD-4C551E0B8368}">
      <dsp:nvSpPr>
        <dsp:cNvPr id="0" name=""/>
        <dsp:cNvSpPr/>
      </dsp:nvSpPr>
      <dsp:spPr>
        <a:xfrm>
          <a:off x="0" y="1705185"/>
          <a:ext cx="6705600" cy="579600"/>
        </a:xfrm>
        <a:prstGeom prst="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F7A9696D-9209-44B8-B86D-DCD5102BCD60}">
      <dsp:nvSpPr>
        <dsp:cNvPr id="0" name=""/>
        <dsp:cNvSpPr/>
      </dsp:nvSpPr>
      <dsp:spPr>
        <a:xfrm>
          <a:off x="335280" y="1223116"/>
          <a:ext cx="5679643" cy="821548"/>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150000"/>
            </a:lnSpc>
            <a:spcBef>
              <a:spcPct val="0"/>
            </a:spcBef>
            <a:spcAft>
              <a:spcPct val="35000"/>
            </a:spcAft>
            <a:buNone/>
          </a:pPr>
          <a:r>
            <a:rPr lang="en-US" sz="1600" b="1" kern="1200" dirty="0">
              <a:latin typeface="+mj-lt"/>
            </a:rPr>
            <a:t>Use Principal Component Regression in case of severe Multicollinearity</a:t>
          </a:r>
        </a:p>
      </dsp:txBody>
      <dsp:txXfrm>
        <a:off x="375385" y="1263221"/>
        <a:ext cx="5599433" cy="741338"/>
      </dsp:txXfrm>
    </dsp:sp>
    <dsp:sp modelId="{DA1103EE-BB99-4267-9D20-EF657B68C3BB}">
      <dsp:nvSpPr>
        <dsp:cNvPr id="0" name=""/>
        <dsp:cNvSpPr/>
      </dsp:nvSpPr>
      <dsp:spPr>
        <a:xfrm>
          <a:off x="0" y="2812151"/>
          <a:ext cx="6705600" cy="579600"/>
        </a:xfrm>
        <a:prstGeom prst="rect">
          <a:avLst/>
        </a:prstGeom>
        <a:solidFill>
          <a:schemeClr val="lt1">
            <a:alpha val="90000"/>
            <a:hueOff val="0"/>
            <a:satOff val="0"/>
            <a:lumOff val="0"/>
            <a:alphaOff val="0"/>
          </a:schemeClr>
        </a:solid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F2E92AB5-84B2-40C9-8623-42D5BD668AF2}">
      <dsp:nvSpPr>
        <dsp:cNvPr id="0" name=""/>
        <dsp:cNvSpPr/>
      </dsp:nvSpPr>
      <dsp:spPr>
        <a:xfrm>
          <a:off x="335280" y="2408985"/>
          <a:ext cx="5679643" cy="742646"/>
        </a:xfrm>
        <a:prstGeom prst="round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150000"/>
            </a:lnSpc>
            <a:spcBef>
              <a:spcPct val="0"/>
            </a:spcBef>
            <a:spcAft>
              <a:spcPct val="35000"/>
            </a:spcAft>
            <a:buNone/>
          </a:pPr>
          <a:r>
            <a:rPr lang="en-US" sz="1600" b="1" kern="1200" dirty="0">
              <a:latin typeface="+mj-lt"/>
            </a:rPr>
            <a:t>Use Ridge Regression</a:t>
          </a:r>
        </a:p>
      </dsp:txBody>
      <dsp:txXfrm>
        <a:off x="371533" y="2445238"/>
        <a:ext cx="5607137" cy="670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355440"/>
          <a:ext cx="7315200" cy="124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58216"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A company periodically records data for sales and expenses. The company wishes to model the relationship between its sales and sales related expenses and obtain predictions</a:t>
          </a:r>
        </a:p>
      </dsp:txBody>
      <dsp:txXfrm>
        <a:off x="0" y="355440"/>
        <a:ext cx="7315200" cy="1247400"/>
      </dsp:txXfrm>
    </dsp:sp>
    <dsp:sp modelId="{8DAC3478-3003-4361-B79A-A6299EE2FF11}">
      <dsp:nvSpPr>
        <dsp:cNvPr id="0" name=""/>
        <dsp:cNvSpPr/>
      </dsp:nvSpPr>
      <dsp:spPr>
        <a:xfrm>
          <a:off x="365760" y="30720"/>
          <a:ext cx="3497499"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97463" y="62423"/>
        <a:ext cx="3434093" cy="586034"/>
      </dsp:txXfrm>
    </dsp:sp>
    <dsp:sp modelId="{5225D984-C2B9-4FAB-B6D8-231E1B13CD6C}">
      <dsp:nvSpPr>
        <dsp:cNvPr id="0" name=""/>
        <dsp:cNvSpPr/>
      </dsp:nvSpPr>
      <dsp:spPr>
        <a:xfrm>
          <a:off x="0" y="2046360"/>
          <a:ext cx="7315200" cy="7969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58216"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To predict incremental sales based on planned sales related expenses</a:t>
          </a:r>
        </a:p>
      </dsp:txBody>
      <dsp:txXfrm>
        <a:off x="0" y="2046360"/>
        <a:ext cx="7315200" cy="796950"/>
      </dsp:txXfrm>
    </dsp:sp>
    <dsp:sp modelId="{75BB025E-9CB5-4C61-B1F0-A1523F6C16D8}">
      <dsp:nvSpPr>
        <dsp:cNvPr id="0" name=""/>
        <dsp:cNvSpPr/>
      </dsp:nvSpPr>
      <dsp:spPr>
        <a:xfrm>
          <a:off x="365760" y="1721640"/>
          <a:ext cx="3497499"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97463" y="1753343"/>
        <a:ext cx="3434093" cy="586034"/>
      </dsp:txXfrm>
    </dsp:sp>
    <dsp:sp modelId="{3753D266-28F0-4CB6-87FB-9C46871B9038}">
      <dsp:nvSpPr>
        <dsp:cNvPr id="0" name=""/>
        <dsp:cNvSpPr/>
      </dsp:nvSpPr>
      <dsp:spPr>
        <a:xfrm>
          <a:off x="0" y="3286830"/>
          <a:ext cx="7315200" cy="1559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58216"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Data available for 143 micro business zones</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Sales</a:t>
          </a:r>
          <a:r>
            <a:rPr lang="en-US" sz="1600" kern="1200" dirty="0">
              <a:solidFill>
                <a:schemeClr val="tx1">
                  <a:lumMod val="75000"/>
                  <a:lumOff val="25000"/>
                </a:schemeClr>
              </a:solidFill>
            </a:rPr>
            <a:t> is the Dependent Variable</a:t>
          </a:r>
          <a:endParaRPr lang="en-US" sz="1600" b="1" kern="1200" dirty="0">
            <a:solidFill>
              <a:schemeClr val="tx1">
                <a:lumMod val="75000"/>
                <a:lumOff val="25000"/>
              </a:schemeClr>
            </a:solidFill>
          </a:endParaRP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Expenditure towards advertisements and promotions in the current and previous months</a:t>
          </a:r>
          <a:r>
            <a:rPr lang="en-US" sz="1600" b="0" kern="1200" dirty="0">
              <a:solidFill>
                <a:schemeClr val="tx1">
                  <a:lumMod val="75000"/>
                  <a:lumOff val="25000"/>
                </a:schemeClr>
              </a:solidFill>
            </a:rPr>
            <a:t> are Predictors</a:t>
          </a:r>
        </a:p>
      </dsp:txBody>
      <dsp:txXfrm>
        <a:off x="0" y="3286830"/>
        <a:ext cx="7315200" cy="1559250"/>
      </dsp:txXfrm>
    </dsp:sp>
    <dsp:sp modelId="{B8F30B94-A26D-4B73-B7CB-D459F6BF739F}">
      <dsp:nvSpPr>
        <dsp:cNvPr id="0" name=""/>
        <dsp:cNvSpPr/>
      </dsp:nvSpPr>
      <dsp:spPr>
        <a:xfrm>
          <a:off x="365760" y="2962110"/>
          <a:ext cx="3497499"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97463" y="2993813"/>
        <a:ext cx="3434093"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12C832-6899-4D52-8260-C5CC79DDE091}" type="datetimeFigureOut">
              <a:rPr lang="en-US" smtClean="0"/>
              <a:pPr/>
              <a:t>4/12/2024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4F34F9-F9B8-45B5-B52C-3FFE2C016DA5}" type="slidenum">
              <a:rPr lang="en-US" smtClean="0"/>
              <a:pPr/>
              <a:t>‹#›</a:t>
            </a:fld>
            <a:endParaRPr lang="en-US" dirty="0"/>
          </a:p>
        </p:txBody>
      </p:sp>
    </p:spTree>
    <p:extLst>
      <p:ext uri="{BB962C8B-B14F-4D97-AF65-F5344CB8AC3E}">
        <p14:creationId xmlns:p14="http://schemas.microsoft.com/office/powerpoint/2010/main" val="23873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65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latin typeface="Eras Demi ITC" pitchFamily="34"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10</a:t>
            </a:fld>
            <a:endParaRPr lang="en-US" dirty="0"/>
          </a:p>
        </p:txBody>
      </p:sp>
    </p:spTree>
    <p:extLst>
      <p:ext uri="{BB962C8B-B14F-4D97-AF65-F5344CB8AC3E}">
        <p14:creationId xmlns:p14="http://schemas.microsoft.com/office/powerpoint/2010/main" val="371531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5176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19</a:t>
            </a:fld>
            <a:endParaRPr lang="en-US" dirty="0"/>
          </a:p>
        </p:txBody>
      </p:sp>
    </p:spTree>
    <p:extLst>
      <p:ext uri="{BB962C8B-B14F-4D97-AF65-F5344CB8AC3E}">
        <p14:creationId xmlns:p14="http://schemas.microsoft.com/office/powerpoint/2010/main" val="318903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20</a:t>
            </a:fld>
            <a:endParaRPr lang="en-US" dirty="0"/>
          </a:p>
        </p:txBody>
      </p:sp>
    </p:spTree>
    <p:extLst>
      <p:ext uri="{BB962C8B-B14F-4D97-AF65-F5344CB8AC3E}">
        <p14:creationId xmlns:p14="http://schemas.microsoft.com/office/powerpoint/2010/main" val="194331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01287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800" dirty="0">
              <a:solidFill>
                <a:schemeClr val="tx1">
                  <a:lumMod val="75000"/>
                  <a:lumOff val="25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solidFill>
                <a:schemeClr val="tx1">
                  <a:lumMod val="75000"/>
                  <a:lumOff val="25000"/>
                </a:schemeClr>
              </a:solidFill>
              <a:latin typeface="+mn-lt"/>
              <a:ea typeface="+mn-ea"/>
              <a:cs typeface="+mn-cs"/>
            </a:endParaRPr>
          </a:p>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9</a:t>
            </a:fld>
            <a:endParaRPr lang="en-US" dirty="0"/>
          </a:p>
        </p:txBody>
      </p:sp>
    </p:spTree>
    <p:extLst>
      <p:ext uri="{BB962C8B-B14F-4D97-AF65-F5344CB8AC3E}">
        <p14:creationId xmlns:p14="http://schemas.microsoft.com/office/powerpoint/2010/main" val="3715316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Master" Target="../slideMasters/slideMaster2.xml"/><Relationship Id="rId5" Type="http://schemas.openxmlformats.org/officeDocument/2006/relationships/tags" Target="../tags/tag36.xml"/><Relationship Id="rId4" Type="http://schemas.openxmlformats.org/officeDocument/2006/relationships/tags" Target="../tags/tag3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Master" Target="../slideMasters/slideMaster2.xml"/><Relationship Id="rId5" Type="http://schemas.openxmlformats.org/officeDocument/2006/relationships/tags" Target="../tags/tag41.xml"/><Relationship Id="rId4" Type="http://schemas.openxmlformats.org/officeDocument/2006/relationships/tags" Target="../tags/tag40.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440175452"/>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74299163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90519145"/>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0511212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6077785"/>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782658736"/>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62764250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54675383"/>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lvl1pPr>
              <a:defRPr/>
            </a:lvl1pPr>
          </a:lstStyle>
          <a:p>
            <a:endParaRPr lang="es-ES">
              <a:solidFill>
                <a:prstClr val="black"/>
              </a:solidFill>
            </a:endParaRPr>
          </a:p>
        </p:txBody>
      </p:sp>
      <p:sp>
        <p:nvSpPr>
          <p:cNvPr id="3" name="Footer Placeholder 2"/>
          <p:cNvSpPr>
            <a:spLocks noGrp="1"/>
          </p:cNvSpPr>
          <p:nvPr>
            <p:ph type="ftr" sz="quarter" idx="11"/>
            <p:custDataLst>
              <p:tags r:id="rId2"/>
            </p:custDataLst>
          </p:nvPr>
        </p:nvSpPr>
        <p:spPr/>
        <p:txBody>
          <a:bodyPr/>
          <a:lstStyle>
            <a:lvl1pPr>
              <a:defRPr/>
            </a:lvl1pPr>
          </a:lstStyle>
          <a:p>
            <a:endParaRPr lang="es-ES">
              <a:solidFill>
                <a:prstClr val="black"/>
              </a:solidFill>
            </a:endParaRPr>
          </a:p>
        </p:txBody>
      </p:sp>
      <p:sp>
        <p:nvSpPr>
          <p:cNvPr id="5" name="Rectangle 6"/>
          <p:cNvSpPr>
            <a:spLocks noGrp="1" noChangeArrowheads="1"/>
          </p:cNvSpPr>
          <p:nvPr>
            <p:ph type="sldNum" sz="quarter" idx="4"/>
            <p:custDataLst>
              <p:tags r:id="rId3"/>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a:solidFill>
                  <a:prstClr val="black">
                    <a:lumMod val="50000"/>
                    <a:lumOff val="50000"/>
                  </a:prstClr>
                </a:solidFill>
              </a:rPr>
              <a:pPr fontAlgn="base">
                <a:spcBef>
                  <a:spcPct val="0"/>
                </a:spcBef>
                <a:spcAft>
                  <a:spcPct val="0"/>
                </a:spcAft>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57736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25271354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59336584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740604493"/>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894841391"/>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s-ES" dirty="0">
              <a:solidFill>
                <a:prstClr val="black"/>
              </a:solidFill>
            </a:endParaRPr>
          </a:p>
        </p:txBody>
      </p:sp>
      <p:sp>
        <p:nvSpPr>
          <p:cNvPr id="4" name="Footer Placeholder 3"/>
          <p:cNvSpPr>
            <a:spLocks noGrp="1"/>
          </p:cNvSpPr>
          <p:nvPr>
            <p:ph type="ftr" sz="quarter" idx="11"/>
          </p:nvPr>
        </p:nvSpPr>
        <p:spPr/>
        <p:txBody>
          <a:bodyPr/>
          <a:lstStyle>
            <a:lvl1pPr>
              <a:defRPr/>
            </a:lvl1pPr>
          </a:lstStyle>
          <a:p>
            <a:endParaRPr lang="es-ES" dirty="0">
              <a:solidFill>
                <a:prstClr val="black"/>
              </a:solidFill>
            </a:endParaRPr>
          </a:p>
        </p:txBody>
      </p:sp>
      <p:sp>
        <p:nvSpPr>
          <p:cNvPr id="6"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709975112"/>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lvl1pPr>
              <a:defRPr/>
            </a:lvl1pPr>
          </a:lstStyle>
          <a:p>
            <a:endParaRPr lang="es-ES" dirty="0">
              <a:solidFill>
                <a:prstClr val="black"/>
              </a:solidFill>
            </a:endParaRPr>
          </a:p>
        </p:txBody>
      </p:sp>
      <p:sp>
        <p:nvSpPr>
          <p:cNvPr id="3" name="Footer Placeholder 2"/>
          <p:cNvSpPr>
            <a:spLocks noGrp="1"/>
          </p:cNvSpPr>
          <p:nvPr>
            <p:ph type="ftr" sz="quarter" idx="11"/>
            <p:custDataLst>
              <p:tags r:id="rId2"/>
            </p:custDataLst>
          </p:nvPr>
        </p:nvSpPr>
        <p:spPr/>
        <p:txBody>
          <a:bodyPr/>
          <a:lstStyle>
            <a:lvl1pPr>
              <a:defRPr/>
            </a:lvl1pPr>
          </a:lstStyle>
          <a:p>
            <a:endParaRPr lang="es-ES" dirty="0">
              <a:solidFill>
                <a:prstClr val="black"/>
              </a:solidFill>
            </a:endParaRPr>
          </a:p>
        </p:txBody>
      </p:sp>
      <p:sp>
        <p:nvSpPr>
          <p:cNvPr id="5" name="Rectangle 6"/>
          <p:cNvSpPr>
            <a:spLocks noGrp="1" noChangeArrowheads="1"/>
          </p:cNvSpPr>
          <p:nvPr>
            <p:ph type="sldNum" sz="quarter" idx="4"/>
            <p:custDataLst>
              <p:tags r:id="rId3"/>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4774157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3816709058"/>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63880187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slideLayout" Target="../slideLayouts/slideLayout14.xml"/><Relationship Id="rId7" Type="http://schemas.openxmlformats.org/officeDocument/2006/relationships/theme" Target="../theme/theme2.xml"/><Relationship Id="rId12" Type="http://schemas.openxmlformats.org/officeDocument/2006/relationships/tags" Target="../tags/tag3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30.xml"/><Relationship Id="rId5" Type="http://schemas.openxmlformats.org/officeDocument/2006/relationships/slideLayout" Target="../slideLayouts/slideLayout16.xml"/><Relationship Id="rId10" Type="http://schemas.openxmlformats.org/officeDocument/2006/relationships/tags" Target="../tags/tag29.xml"/><Relationship Id="rId4" Type="http://schemas.openxmlformats.org/officeDocument/2006/relationships/slideLayout" Target="../slideLayouts/slideLayout15.xml"/><Relationship Id="rId9" Type="http://schemas.openxmlformats.org/officeDocument/2006/relationships/tags" Target="../tags/tag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14"/>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5"/>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6"/>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7"/>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3338487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8"/>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9"/>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10"/>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1"/>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2"/>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2435725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51.xml"/></Relationships>
</file>

<file path=ppt/slides/_rels/slide10.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image" Target="../media/image3.pn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91.xml"/></Relationships>
</file>

<file path=ppt/slides/_rels/slide11.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95.xml"/></Relationships>
</file>

<file path=ppt/slides/_rels/slide12.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image" Target="../media/image6.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99.xml"/></Relationships>
</file>

<file path=ppt/slides/_rels/slide13.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103.xml"/></Relationships>
</file>

<file path=ppt/slides/_rels/slide14.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7.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tags" Target="../tags/tag107.xml"/></Relationships>
</file>

<file path=ppt/slides/_rels/slide15.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tags" Target="../tags/tag111.xml"/></Relationships>
</file>

<file path=ppt/slides/_rels/slide16.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8.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tags" Target="../tags/tag115.xml"/></Relationships>
</file>

<file path=ppt/slides/_rels/slide17.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tags" Target="../tags/tag119.xml"/></Relationships>
</file>

<file path=ppt/slides/_rels/slide18.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9.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notesSlide" Target="../notesSlides/notesSlide18.xml"/><Relationship Id="rId5" Type="http://schemas.openxmlformats.org/officeDocument/2006/relationships/slideLayout" Target="../slideLayouts/slideLayout13.xml"/><Relationship Id="rId4" Type="http://schemas.openxmlformats.org/officeDocument/2006/relationships/tags" Target="../tags/tag123.xml"/></Relationships>
</file>

<file path=ppt/slides/_rels/slide19.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27.xml"/></Relationships>
</file>

<file path=ppt/slides/_rels/slide2.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notesSlide" Target="../notesSlides/notesSlide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13.xml"/><Relationship Id="rId5" Type="http://schemas.openxmlformats.org/officeDocument/2006/relationships/tags" Target="../tags/tag56.xml"/><Relationship Id="rId4" Type="http://schemas.openxmlformats.org/officeDocument/2006/relationships/tags" Target="../tags/tag55.xml"/></Relationships>
</file>

<file path=ppt/slides/_rels/slide20.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13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9.xml"/><Relationship Id="rId7" Type="http://schemas.openxmlformats.org/officeDocument/2006/relationships/notesSlide" Target="../notesSlides/notesSlide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13.xml"/><Relationship Id="rId5" Type="http://schemas.openxmlformats.org/officeDocument/2006/relationships/tags" Target="../tags/tag61.xml"/><Relationship Id="rId4" Type="http://schemas.openxmlformats.org/officeDocument/2006/relationships/tags" Target="../tags/tag60.xml"/></Relationships>
</file>

<file path=ppt/slides/_rels/slide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6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68.xml"/><Relationship Id="rId7" Type="http://schemas.openxmlformats.org/officeDocument/2006/relationships/diagramData" Target="../diagrams/data1.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5.xml"/><Relationship Id="rId11" Type="http://schemas.microsoft.com/office/2007/relationships/diagramDrawing" Target="../diagrams/drawing1.xml"/><Relationship Id="rId5" Type="http://schemas.openxmlformats.org/officeDocument/2006/relationships/slideLayout" Target="../slideLayouts/slideLayout13.xml"/><Relationship Id="rId10" Type="http://schemas.openxmlformats.org/officeDocument/2006/relationships/diagramColors" Target="../diagrams/colors1.xml"/><Relationship Id="rId4" Type="http://schemas.openxmlformats.org/officeDocument/2006/relationships/tags" Target="../tags/tag69.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notesSlide" Target="../notesSlides/notesSlide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13.xml"/><Relationship Id="rId5" Type="http://schemas.openxmlformats.org/officeDocument/2006/relationships/tags" Target="../tags/tag74.xml"/><Relationship Id="rId4" Type="http://schemas.openxmlformats.org/officeDocument/2006/relationships/tags" Target="../tags/tag73.xml"/></Relationships>
</file>

<file path=ppt/slides/_rels/slide7.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78.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1.xml"/><Relationship Id="rId7" Type="http://schemas.openxmlformats.org/officeDocument/2006/relationships/notesSlide" Target="../notesSlides/notesSlide8.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13.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86.xml"/><Relationship Id="rId7" Type="http://schemas.openxmlformats.org/officeDocument/2006/relationships/diagramData" Target="../diagrams/data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9.xml"/><Relationship Id="rId11" Type="http://schemas.microsoft.com/office/2007/relationships/diagramDrawing" Target="../diagrams/drawing2.xml"/><Relationship Id="rId5" Type="http://schemas.openxmlformats.org/officeDocument/2006/relationships/slideLayout" Target="../slideLayouts/slideLayout13.xml"/><Relationship Id="rId10" Type="http://schemas.openxmlformats.org/officeDocument/2006/relationships/diagramColors" Target="../diagrams/colors2.xml"/><Relationship Id="rId4" Type="http://schemas.openxmlformats.org/officeDocument/2006/relationships/tags" Target="../tags/tag87.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138" name="Rectangle 90"/>
          <p:cNvSpPr>
            <a:spLocks noGrp="1" noChangeArrowheads="1"/>
          </p:cNvSpPr>
          <p:nvPr>
            <p:ph type="ctrTitle"/>
            <p:custDataLst>
              <p:tags r:id="rId1"/>
            </p:custDataLst>
          </p:nvPr>
        </p:nvSpPr>
        <p:spPr>
          <a:xfrm>
            <a:off x="533400" y="2050855"/>
            <a:ext cx="8077200" cy="2602281"/>
          </a:xfrm>
        </p:spPr>
        <p:txBody>
          <a:bodyPr/>
          <a:lstStyle/>
          <a:p>
            <a:r>
              <a:rPr lang="en-US" sz="5400" b="1" dirty="0">
                <a:solidFill>
                  <a:schemeClr val="bg1"/>
                </a:solidFill>
              </a:rPr>
              <a:t>  Principal Component Regression (PCR)</a:t>
            </a:r>
            <a:endParaRPr lang="es-ES" sz="5400" b="1" dirty="0">
              <a:solidFill>
                <a:schemeClr val="bg1"/>
              </a:solidFill>
              <a:latin typeface="+mj-lt"/>
            </a:endParaRPr>
          </a:p>
        </p:txBody>
      </p:sp>
      <p:sp>
        <p:nvSpPr>
          <p:cNvPr id="4" name="Rectangle 3"/>
          <p:cNvSpPr/>
          <p:nvPr>
            <p:custDataLst>
              <p:tags r:id="rId2"/>
            </p:custDataLst>
          </p:nvPr>
        </p:nvSpPr>
        <p:spPr>
          <a:xfrm>
            <a:off x="0" y="579120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8" name="Rectangle 7"/>
          <p:cNvSpPr/>
          <p:nvPr>
            <p:custDataLst>
              <p:tags r:id="rId3"/>
            </p:custDataLst>
          </p:nvPr>
        </p:nvSpPr>
        <p:spPr>
          <a:xfrm>
            <a:off x="3386141" y="579120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9" name="Rectangle 8"/>
          <p:cNvSpPr/>
          <p:nvPr>
            <p:custDataLst>
              <p:tags r:id="rId4"/>
            </p:custDataLst>
          </p:nvPr>
        </p:nvSpPr>
        <p:spPr>
          <a:xfrm>
            <a:off x="5987242" y="579120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2" name="Rectangle 1">
            <a:extLst>
              <a:ext uri="{FF2B5EF4-FFF2-40B4-BE49-F238E27FC236}">
                <a16:creationId xmlns:a16="http://schemas.microsoft.com/office/drawing/2014/main" id="{F069B4DB-897F-428E-99EC-A4064FACEDB5}"/>
              </a:ext>
            </a:extLst>
          </p:cNvPr>
          <p:cNvSpPr/>
          <p:nvPr/>
        </p:nvSpPr>
        <p:spPr>
          <a:xfrm>
            <a:off x="0" y="-27384"/>
            <a:ext cx="9144000" cy="9807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Ebrima"/>
              <a:ea typeface="+mn-ea"/>
              <a:cs typeface="Arial"/>
            </a:endParaRPr>
          </a:p>
        </p:txBody>
      </p:sp>
    </p:spTree>
    <p:extLst>
      <p:ext uri="{BB962C8B-B14F-4D97-AF65-F5344CB8AC3E}">
        <p14:creationId xmlns:p14="http://schemas.microsoft.com/office/powerpoint/2010/main" val="250337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67544" y="0"/>
            <a:ext cx="8229600" cy="810805"/>
          </a:xfrm>
        </p:spPr>
        <p:txBody>
          <a:bodyPr/>
          <a:lstStyle/>
          <a:p>
            <a:r>
              <a:rPr sz="3200" b="1" dirty="0">
                <a:solidFill>
                  <a:schemeClr val="accent1"/>
                </a:solidFill>
                <a:latin typeface="+mj-lt"/>
              </a:rPr>
              <a:t>Data Snapshot</a:t>
            </a:r>
            <a:endParaRPr lang="en-US" sz="3200" b="1" dirty="0">
              <a:solidFill>
                <a:schemeClr val="accent1"/>
              </a:solidFill>
              <a:latin typeface="+mj-lt"/>
            </a:endParaRPr>
          </a:p>
        </p:txBody>
      </p:sp>
      <p:grpSp>
        <p:nvGrpSpPr>
          <p:cNvPr id="4" name="Group 15"/>
          <p:cNvGrpSpPr/>
          <p:nvPr/>
        </p:nvGrpSpPr>
        <p:grpSpPr>
          <a:xfrm>
            <a:off x="1979712" y="90872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10</a:t>
            </a:fld>
            <a:endParaRPr lang="en-US" dirty="0"/>
          </a:p>
        </p:txBody>
      </p:sp>
      <p:pic>
        <p:nvPicPr>
          <p:cNvPr id="5" name="Picture 2"/>
          <p:cNvPicPr>
            <a:picLocks noChangeAspect="1" noChangeArrowheads="1"/>
          </p:cNvPicPr>
          <p:nvPr/>
        </p:nvPicPr>
        <p:blipFill>
          <a:blip r:embed="rId7" cstate="print"/>
          <a:srcRect l="1933" t="24235" r="65414" b="26547"/>
          <a:stretch>
            <a:fillRect/>
          </a:stretch>
        </p:blipFill>
        <p:spPr bwMode="auto">
          <a:xfrm>
            <a:off x="1979712" y="2060848"/>
            <a:ext cx="5184576" cy="4393709"/>
          </a:xfrm>
          <a:prstGeom prst="rect">
            <a:avLst/>
          </a:prstGeom>
          <a:noFill/>
          <a:ln w="9525">
            <a:solidFill>
              <a:schemeClr val="accent1"/>
            </a:solidFill>
            <a:miter lim="800000"/>
            <a:headEnd/>
            <a:tailEnd/>
          </a:ln>
        </p:spPr>
      </p:pic>
      <p:grpSp>
        <p:nvGrpSpPr>
          <p:cNvPr id="14" name="Group 13"/>
          <p:cNvGrpSpPr/>
          <p:nvPr/>
        </p:nvGrpSpPr>
        <p:grpSpPr>
          <a:xfrm>
            <a:off x="3635896" y="1196752"/>
            <a:ext cx="3312368" cy="792088"/>
            <a:chOff x="2555776" y="1556792"/>
            <a:chExt cx="3312368" cy="792088"/>
          </a:xfrm>
        </p:grpSpPr>
        <p:sp>
          <p:nvSpPr>
            <p:cNvPr id="15" name="TextBox 14"/>
            <p:cNvSpPr txBox="1"/>
            <p:nvPr/>
          </p:nvSpPr>
          <p:spPr>
            <a:xfrm>
              <a:off x="3275856" y="1556792"/>
              <a:ext cx="1800200" cy="523220"/>
            </a:xfrm>
            <a:prstGeom prst="rect">
              <a:avLst/>
            </a:prstGeom>
            <a:noFill/>
          </p:spPr>
          <p:txBody>
            <a:bodyPr wrap="square" rtlCol="0">
              <a:spAutoFit/>
            </a:bodyPr>
            <a:lstStyle/>
            <a:p>
              <a:pPr algn="ctr"/>
              <a:r>
                <a:rPr lang="en-IN" sz="1400" b="1" dirty="0"/>
                <a:t>Independent variables </a:t>
              </a:r>
            </a:p>
          </p:txBody>
        </p:sp>
        <p:sp>
          <p:nvSpPr>
            <p:cNvPr id="16" name="Left Brace 15"/>
            <p:cNvSpPr/>
            <p:nvPr/>
          </p:nvSpPr>
          <p:spPr>
            <a:xfrm>
              <a:off x="2555776" y="1700808"/>
              <a:ext cx="216024" cy="6480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 name="Right Brace 19"/>
            <p:cNvSpPr/>
            <p:nvPr/>
          </p:nvSpPr>
          <p:spPr>
            <a:xfrm>
              <a:off x="5652120" y="1700808"/>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1" name="Down Arrow 20"/>
            <p:cNvSpPr/>
            <p:nvPr/>
          </p:nvSpPr>
          <p:spPr>
            <a:xfrm>
              <a:off x="4067944" y="2060848"/>
              <a:ext cx="7200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2" name="Group 21"/>
          <p:cNvGrpSpPr/>
          <p:nvPr/>
        </p:nvGrpSpPr>
        <p:grpSpPr>
          <a:xfrm>
            <a:off x="2267744" y="1196752"/>
            <a:ext cx="1800200" cy="792088"/>
            <a:chOff x="3275856" y="1556792"/>
            <a:chExt cx="1800200" cy="792088"/>
          </a:xfrm>
        </p:grpSpPr>
        <p:sp>
          <p:nvSpPr>
            <p:cNvPr id="25" name="TextBox 24"/>
            <p:cNvSpPr txBox="1"/>
            <p:nvPr/>
          </p:nvSpPr>
          <p:spPr>
            <a:xfrm>
              <a:off x="3275856" y="1556792"/>
              <a:ext cx="1800200" cy="523220"/>
            </a:xfrm>
            <a:prstGeom prst="rect">
              <a:avLst/>
            </a:prstGeom>
            <a:noFill/>
          </p:spPr>
          <p:txBody>
            <a:bodyPr wrap="square" rtlCol="0">
              <a:spAutoFit/>
            </a:bodyPr>
            <a:lstStyle/>
            <a:p>
              <a:pPr algn="ctr"/>
              <a:r>
                <a:rPr lang="en-IN" sz="1400" b="1" dirty="0"/>
                <a:t>Dependent variable </a:t>
              </a:r>
            </a:p>
          </p:txBody>
        </p:sp>
        <p:sp>
          <p:nvSpPr>
            <p:cNvPr id="28" name="Down Arrow 27"/>
            <p:cNvSpPr/>
            <p:nvPr/>
          </p:nvSpPr>
          <p:spPr>
            <a:xfrm>
              <a:off x="4067944" y="2060848"/>
              <a:ext cx="72008"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9" name="Group 28"/>
          <p:cNvGrpSpPr/>
          <p:nvPr/>
        </p:nvGrpSpPr>
        <p:grpSpPr>
          <a:xfrm>
            <a:off x="1115616" y="2708920"/>
            <a:ext cx="648072" cy="2736304"/>
            <a:chOff x="611560" y="2708920"/>
            <a:chExt cx="648072" cy="2736304"/>
          </a:xfrm>
        </p:grpSpPr>
        <p:sp>
          <p:nvSpPr>
            <p:cNvPr id="30" name="TextBox 29"/>
            <p:cNvSpPr txBox="1"/>
            <p:nvPr/>
          </p:nvSpPr>
          <p:spPr>
            <a:xfrm>
              <a:off x="611560" y="3284984"/>
              <a:ext cx="430887" cy="1512168"/>
            </a:xfrm>
            <a:prstGeom prst="rect">
              <a:avLst/>
            </a:prstGeom>
            <a:noFill/>
          </p:spPr>
          <p:txBody>
            <a:bodyPr vert="vert270" wrap="square" rtlCol="0">
              <a:spAutoFit/>
            </a:bodyPr>
            <a:lstStyle/>
            <a:p>
              <a:pPr algn="ctr"/>
              <a:r>
                <a:rPr lang="en-IN" sz="1600" dirty="0">
                  <a:latin typeface="Eras Demi ITC" panose="020B0805030504020804" pitchFamily="34" charset="0"/>
                </a:rPr>
                <a:t>Observations</a:t>
              </a:r>
            </a:p>
          </p:txBody>
        </p:sp>
        <p:sp>
          <p:nvSpPr>
            <p:cNvPr id="31" name="Left Brace 30"/>
            <p:cNvSpPr/>
            <p:nvPr/>
          </p:nvSpPr>
          <p:spPr>
            <a:xfrm>
              <a:off x="971600" y="2708920"/>
              <a:ext cx="288032"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aphicFrame>
        <p:nvGraphicFramePr>
          <p:cNvPr id="32" name="Table 31"/>
          <p:cNvGraphicFramePr>
            <a:graphicFrameLocks noGrp="1"/>
          </p:cNvGraphicFramePr>
          <p:nvPr>
            <p:extLst>
              <p:ext uri="{D42A27DB-BD31-4B8C-83A1-F6EECF244321}">
                <p14:modId xmlns:p14="http://schemas.microsoft.com/office/powerpoint/2010/main" val="1025497074"/>
              </p:ext>
            </p:extLst>
          </p:nvPr>
        </p:nvGraphicFramePr>
        <p:xfrm>
          <a:off x="1259632" y="2564904"/>
          <a:ext cx="7038264" cy="4060613"/>
        </p:xfrm>
        <a:graphic>
          <a:graphicData uri="http://schemas.openxmlformats.org/drawingml/2006/table">
            <a:tbl>
              <a:tblPr firstRow="1">
                <a:tableStyleId>{9DCAF9ED-07DC-4A11-8D7F-57B35C25682E}</a:tableStyleId>
              </a:tblPr>
              <a:tblGrid>
                <a:gridCol w="1269924">
                  <a:extLst>
                    <a:ext uri="{9D8B030D-6E8A-4147-A177-3AD203B41FA5}">
                      <a16:colId xmlns:a16="http://schemas.microsoft.com/office/drawing/2014/main" val="20000"/>
                    </a:ext>
                  </a:extLst>
                </a:gridCol>
                <a:gridCol w="2042444">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13016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69404">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Type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613283">
                <a:tc>
                  <a:txBody>
                    <a:bodyPr/>
                    <a:lstStyle/>
                    <a:p>
                      <a:pPr algn="ctr" fontAlgn="b"/>
                      <a:r>
                        <a:rPr lang="en-US" sz="1400" b="0" i="0" u="none" strike="noStrike" dirty="0">
                          <a:solidFill>
                            <a:srgbClr val="000000"/>
                          </a:solidFill>
                          <a:effectLst/>
                          <a:latin typeface="+mn-lt"/>
                        </a:rPr>
                        <a:t>SRNO</a:t>
                      </a:r>
                    </a:p>
                  </a:txBody>
                  <a:tcPr marL="9525" marR="9525" marT="9525" marB="0" anchor="ctr"/>
                </a:tc>
                <a:tc>
                  <a:txBody>
                    <a:bodyPr/>
                    <a:lstStyle/>
                    <a:p>
                      <a:pPr algn="ctr"/>
                      <a:r>
                        <a:rPr lang="en-US" sz="1400" b="0" dirty="0">
                          <a:solidFill>
                            <a:schemeClr val="tx1"/>
                          </a:solidFill>
                        </a:rPr>
                        <a:t>Serial Number</a:t>
                      </a:r>
                    </a:p>
                  </a:txBody>
                  <a:tcPr marL="9525" marR="9525" marT="9525" marB="0" anchor="ctr"/>
                </a:tc>
                <a:tc>
                  <a:txBody>
                    <a:bodyPr/>
                    <a:lstStyle/>
                    <a:p>
                      <a:pPr algn="ctr" fontAlgn="b"/>
                      <a:r>
                        <a:rPr lang="en-US" sz="1400" b="0" i="0" u="none" strike="noStrike" dirty="0">
                          <a:solidFill>
                            <a:srgbClr val="000000"/>
                          </a:solidFill>
                          <a:effectLst/>
                          <a:latin typeface="+mn-lt"/>
                        </a:rPr>
                        <a:t>-</a:t>
                      </a:r>
                    </a:p>
                  </a:txBody>
                  <a:tcPr marL="9525" marR="9525" marT="9525" marB="0" anchor="ctr"/>
                </a:tc>
                <a:tc>
                  <a:txBody>
                    <a:bodyPr/>
                    <a:lstStyle/>
                    <a:p>
                      <a:pPr algn="ctr" fontAlgn="ctr"/>
                      <a:r>
                        <a:rPr lang="en-US" sz="1400" u="none" strike="noStrike" dirty="0">
                          <a:effectLst/>
                        </a:rPr>
                        <a:t>-</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rgbClr val="000000"/>
                          </a:solidFill>
                          <a:effectLst/>
                          <a:latin typeface="+mn-lt"/>
                        </a:rPr>
                        <a:t>Intergers</a:t>
                      </a:r>
                    </a:p>
                  </a:txBody>
                  <a:tcPr marL="9525" marR="9525" marT="9525" marB="0" anchor="ctr"/>
                </a:tc>
                <a:extLst>
                  <a:ext uri="{0D108BD9-81ED-4DB2-BD59-A6C34878D82A}">
                    <a16:rowId xmlns:a16="http://schemas.microsoft.com/office/drawing/2014/main" val="10001"/>
                  </a:ext>
                </a:extLst>
              </a:tr>
              <a:tr h="411853">
                <a:tc>
                  <a:txBody>
                    <a:bodyPr/>
                    <a:lstStyle/>
                    <a:p>
                      <a:pPr algn="ctr" fontAlgn="b"/>
                      <a:r>
                        <a:rPr lang="en-US" sz="1400" b="0" i="0" u="none" strike="noStrike" dirty="0">
                          <a:solidFill>
                            <a:srgbClr val="000000"/>
                          </a:solidFill>
                          <a:effectLst/>
                          <a:latin typeface="+mn-lt"/>
                        </a:rPr>
                        <a:t>SALES</a:t>
                      </a:r>
                    </a:p>
                  </a:txBody>
                  <a:tcPr marL="9525" marR="9525" marT="9525" marB="0" anchor="ctr"/>
                </a:tc>
                <a:tc>
                  <a:txBody>
                    <a:bodyPr/>
                    <a:lstStyle/>
                    <a:p>
                      <a:pPr algn="ctr"/>
                      <a:r>
                        <a:rPr lang="en-US" sz="1400" b="0" dirty="0">
                          <a:solidFill>
                            <a:schemeClr val="tx1"/>
                          </a:solidFill>
                        </a:rPr>
                        <a:t>Incremental Sales</a:t>
                      </a:r>
                    </a:p>
                  </a:txBody>
                  <a:tcPr marL="9525" marR="9525" marT="9525" marB="0" anchor="ctr"/>
                </a:tc>
                <a:tc>
                  <a:txBody>
                    <a:bodyPr/>
                    <a:lstStyle/>
                    <a:p>
                      <a:pPr algn="ctr" fontAlgn="b"/>
                      <a:r>
                        <a:rPr lang="en-US" sz="1400" u="none" strike="noStrike" dirty="0">
                          <a:effectLst/>
                        </a:rPr>
                        <a:t>Numerical</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rgbClr val="000000"/>
                          </a:solidFill>
                          <a:effectLst/>
                          <a:latin typeface="+mn-lt"/>
                        </a:rPr>
                        <a:t>INR Million</a:t>
                      </a:r>
                    </a:p>
                  </a:txBody>
                  <a:tcPr marL="9525" marR="9525" marT="9525" marB="0" anchor="ctr"/>
                </a:tc>
                <a:tc>
                  <a:txBody>
                    <a:bodyPr/>
                    <a:lstStyle/>
                    <a:p>
                      <a:pPr algn="ctr" fontAlgn="b"/>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2"/>
                  </a:ext>
                </a:extLst>
              </a:tr>
              <a:tr h="411853">
                <a:tc>
                  <a:txBody>
                    <a:bodyPr/>
                    <a:lstStyle/>
                    <a:p>
                      <a:pPr algn="ctr" fontAlgn="b"/>
                      <a:r>
                        <a:rPr lang="en-US" sz="1400" b="0" i="0" u="none" strike="noStrike" dirty="0">
                          <a:solidFill>
                            <a:srgbClr val="000000"/>
                          </a:solidFill>
                          <a:effectLst/>
                          <a:latin typeface="+mn-lt"/>
                        </a:rPr>
                        <a:t>AD</a:t>
                      </a:r>
                    </a:p>
                  </a:txBody>
                  <a:tcPr marL="9525" marR="9525" marT="9525" marB="0" anchor="ctr"/>
                </a:tc>
                <a:tc>
                  <a:txBody>
                    <a:bodyPr/>
                    <a:lstStyle/>
                    <a:p>
                      <a:pPr algn="ctr"/>
                      <a:r>
                        <a:rPr lang="en-US" sz="1400" b="0" dirty="0">
                          <a:solidFill>
                            <a:schemeClr val="tx1"/>
                          </a:solidFill>
                        </a:rPr>
                        <a:t>Current Advertising Expenses</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rPr>
                        <a:t>Numerical</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rgbClr val="000000"/>
                          </a:solidFill>
                          <a:effectLst/>
                          <a:latin typeface="+mn-lt"/>
                        </a:rPr>
                        <a:t>INR</a:t>
                      </a:r>
                      <a:r>
                        <a:rPr lang="en-US" sz="1400" b="0" i="0" u="none" strike="noStrike" baseline="0" dirty="0">
                          <a:solidFill>
                            <a:srgbClr val="000000"/>
                          </a:solidFill>
                          <a:effectLst/>
                          <a:latin typeface="+mn-lt"/>
                        </a:rPr>
                        <a:t> Million</a:t>
                      </a:r>
                      <a:endParaRPr lang="en-US" sz="14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613283">
                <a:tc>
                  <a:txBody>
                    <a:bodyPr/>
                    <a:lstStyle/>
                    <a:p>
                      <a:pPr algn="ctr" fontAlgn="b"/>
                      <a:r>
                        <a:rPr lang="en-US" sz="1400" b="0" i="0" u="none" strike="noStrike" dirty="0">
                          <a:solidFill>
                            <a:srgbClr val="000000"/>
                          </a:solidFill>
                          <a:effectLst/>
                          <a:latin typeface="+mn-lt"/>
                        </a:rPr>
                        <a:t>PRO</a:t>
                      </a:r>
                    </a:p>
                  </a:txBody>
                  <a:tcPr marL="9525" marR="9525" marT="9525" marB="0" anchor="ctr"/>
                </a:tc>
                <a:tc>
                  <a:txBody>
                    <a:bodyPr/>
                    <a:lstStyle/>
                    <a:p>
                      <a:pPr algn="ctr"/>
                      <a:r>
                        <a:rPr lang="en-US" sz="1400" b="0" dirty="0">
                          <a:solidFill>
                            <a:schemeClr val="tx1">
                              <a:lumMod val="75000"/>
                              <a:lumOff val="25000"/>
                            </a:schemeClr>
                          </a:solidFill>
                        </a:rPr>
                        <a:t>Current Promotional Expenses</a:t>
                      </a:r>
                    </a:p>
                  </a:txBody>
                  <a:tcPr marL="9525" marR="9525" marT="9525" marB="0" anchor="ctr"/>
                </a:tc>
                <a:tc>
                  <a:txBody>
                    <a:bodyPr/>
                    <a:lstStyle/>
                    <a:p>
                      <a:pPr algn="ctr" fontAlgn="b"/>
                      <a:r>
                        <a:rPr lang="en-US" sz="1400" b="0" i="0" u="none" strike="noStrike" dirty="0">
                          <a:solidFill>
                            <a:srgbClr val="000000"/>
                          </a:solidFill>
                          <a:effectLst/>
                          <a:latin typeface="+mn-lt"/>
                        </a:rPr>
                        <a:t>Numerical</a:t>
                      </a:r>
                    </a:p>
                  </a:txBody>
                  <a:tcPr marL="9525" marR="9525" marT="9525" marB="0" anchor="ctr"/>
                </a:tc>
                <a:tc>
                  <a:txBody>
                    <a:bodyPr/>
                    <a:lstStyle/>
                    <a:p>
                      <a:pPr algn="ctr" fontAlgn="ct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402894">
                <a:tc>
                  <a:txBody>
                    <a:bodyPr/>
                    <a:lstStyle/>
                    <a:p>
                      <a:pPr algn="ctr" fontAlgn="b"/>
                      <a:r>
                        <a:rPr lang="en-US" sz="1400" b="0" i="0" u="none" strike="noStrike" baseline="0" dirty="0">
                          <a:solidFill>
                            <a:srgbClr val="000000"/>
                          </a:solidFill>
                          <a:effectLst/>
                          <a:latin typeface="+mn-lt"/>
                        </a:rPr>
                        <a:t>SALEXP</a:t>
                      </a:r>
                      <a:endParaRPr lang="en-US" sz="1400" b="0" i="0" u="none" strike="noStrike" dirty="0">
                        <a:solidFill>
                          <a:srgbClr val="000000"/>
                        </a:solidFill>
                        <a:effectLst/>
                        <a:latin typeface="+mn-lt"/>
                      </a:endParaRPr>
                    </a:p>
                  </a:txBody>
                  <a:tcPr marL="9525" marR="9525" marT="9525" marB="0" anchor="ctr"/>
                </a:tc>
                <a:tc>
                  <a:txBody>
                    <a:bodyPr/>
                    <a:lstStyle/>
                    <a:p>
                      <a:r>
                        <a:rPr lang="en-US" sz="1400" b="0" dirty="0">
                          <a:solidFill>
                            <a:schemeClr val="tx1">
                              <a:lumMod val="75000"/>
                              <a:lumOff val="25000"/>
                            </a:schemeClr>
                          </a:solidFill>
                        </a:rPr>
                        <a:t>Misc. Sales Expenses</a:t>
                      </a:r>
                    </a:p>
                  </a:txBody>
                  <a:tcPr marL="9525" marR="9525" marT="9525" marB="0" anchor="ctr"/>
                </a:tc>
                <a:tc>
                  <a:txBody>
                    <a:bodyPr/>
                    <a:lstStyle/>
                    <a:p>
                      <a:pPr algn="ctr" fontAlgn="b"/>
                      <a:r>
                        <a:rPr lang="en-US" sz="1400" u="none" strike="noStrike" dirty="0">
                          <a:effectLst/>
                        </a:rPr>
                        <a:t>Numerical</a:t>
                      </a:r>
                      <a:endParaRPr lang="en-US" sz="1400" b="0" i="0" u="none" strike="noStrike" dirty="0">
                        <a:solidFill>
                          <a:srgbClr val="000000"/>
                        </a:solidFill>
                        <a:effectLst/>
                        <a:latin typeface="+mn-lt"/>
                      </a:endParaRPr>
                    </a:p>
                  </a:txBody>
                  <a:tcPr marL="9525" marR="9525" marT="9525" marB="0" anchor="ctr"/>
                </a:tc>
                <a:tc>
                  <a:txBody>
                    <a:bodyPr/>
                    <a:lstStyle/>
                    <a:p>
                      <a:pPr algn="ctr" fontAlgn="ct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positive</a:t>
                      </a:r>
                      <a:r>
                        <a:rPr lang="en-US" sz="1400" b="0" i="0" u="none" strike="noStrike" baseline="0" dirty="0">
                          <a:solidFill>
                            <a:srgbClr val="000000"/>
                          </a:solidFill>
                          <a:effectLst/>
                          <a:latin typeface="+mn-lt"/>
                        </a:rPr>
                        <a:t> value</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4"/>
                  </a:ext>
                </a:extLst>
              </a:tr>
              <a:tr h="402894">
                <a:tc>
                  <a:txBody>
                    <a:bodyPr/>
                    <a:lstStyle/>
                    <a:p>
                      <a:pPr algn="ctr" fontAlgn="b"/>
                      <a:r>
                        <a:rPr lang="en-US" sz="1400" b="0" i="0" u="none" strike="noStrike" dirty="0">
                          <a:solidFill>
                            <a:srgbClr val="000000"/>
                          </a:solidFill>
                          <a:effectLst/>
                          <a:latin typeface="+mn-lt"/>
                        </a:rPr>
                        <a:t>ADPRE</a:t>
                      </a:r>
                    </a:p>
                  </a:txBody>
                  <a:tcPr marL="9525" marR="9525" marT="9525" marB="0" anchor="ctr"/>
                </a:tc>
                <a:tc>
                  <a:txBody>
                    <a:bodyPr/>
                    <a:lstStyle/>
                    <a:p>
                      <a:pPr algn="ctr"/>
                      <a:r>
                        <a:rPr lang="en-US" sz="1400" b="0" dirty="0">
                          <a:solidFill>
                            <a:schemeClr val="tx1">
                              <a:lumMod val="75000"/>
                              <a:lumOff val="25000"/>
                            </a:schemeClr>
                          </a:solidFill>
                        </a:rPr>
                        <a:t>Previous Period’s Advertising Expenses</a:t>
                      </a:r>
                    </a:p>
                  </a:txBody>
                  <a:tcPr marL="9525" marR="9525" marT="9525" marB="0" anchor="ctr"/>
                </a:tc>
                <a:tc>
                  <a:txBody>
                    <a:bodyPr/>
                    <a:lstStyle/>
                    <a:p>
                      <a:pPr algn="ctr" fontAlgn="b"/>
                      <a:r>
                        <a:rPr lang="en-US" sz="1400" b="0" i="0" u="none" strike="noStrike" dirty="0">
                          <a:solidFill>
                            <a:schemeClr val="dk1"/>
                          </a:solidFill>
                          <a:effectLst/>
                          <a:latin typeface="+mn-lt"/>
                        </a:rPr>
                        <a:t>Numerical</a:t>
                      </a:r>
                      <a:endParaRPr lang="en-US" sz="14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u="none" strike="noStrike" dirty="0">
                          <a:effectLst/>
                        </a:rPr>
                        <a:t>positive values</a:t>
                      </a:r>
                      <a:endParaRPr lang="en-US" sz="1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5"/>
                  </a:ext>
                </a:extLst>
              </a:tr>
              <a:tr h="411853">
                <a:tc>
                  <a:txBody>
                    <a:bodyPr/>
                    <a:lstStyle/>
                    <a:p>
                      <a:pPr algn="ctr" fontAlgn="b"/>
                      <a:r>
                        <a:rPr lang="en-US" sz="1400" b="0" i="0" u="none" strike="noStrike" dirty="0">
                          <a:solidFill>
                            <a:srgbClr val="000000"/>
                          </a:solidFill>
                          <a:effectLst/>
                          <a:latin typeface="+mn-lt"/>
                        </a:rPr>
                        <a:t>PROPRE</a:t>
                      </a:r>
                    </a:p>
                  </a:txBody>
                  <a:tcPr marL="9525" marR="9525" marT="9525" marB="0" anchor="ctr"/>
                </a:tc>
                <a:tc>
                  <a:txBody>
                    <a:bodyPr/>
                    <a:lstStyle/>
                    <a:p>
                      <a:pPr algn="ctr"/>
                      <a:r>
                        <a:rPr lang="en-US" sz="1400" b="0" dirty="0">
                          <a:solidFill>
                            <a:schemeClr val="tx1">
                              <a:lumMod val="75000"/>
                              <a:lumOff val="25000"/>
                            </a:schemeClr>
                          </a:solidFill>
                        </a:rPr>
                        <a:t>Previous Period’s Promotional Expenses</a:t>
                      </a:r>
                    </a:p>
                    <a:p>
                      <a:pPr algn="ctr" fontAlgn="b"/>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Numerical</a:t>
                      </a:r>
                    </a:p>
                  </a:txBody>
                  <a:tcPr marL="9525" marR="9525" marT="9525" marB="0" anchor="ctr"/>
                </a:tc>
                <a:tc>
                  <a:txBody>
                    <a:bodyPr/>
                    <a:lstStyle/>
                    <a:p>
                      <a:pPr algn="ctr" fontAlgn="ctr"/>
                      <a:r>
                        <a:rPr lang="en-US" sz="1400" b="0" i="0" u="none" strike="noStrike" dirty="0">
                          <a:solidFill>
                            <a:schemeClr val="dk1"/>
                          </a:solidFill>
                          <a:effectLst/>
                          <a:latin typeface="+mn-lt"/>
                        </a:rPr>
                        <a:t>INR Million</a:t>
                      </a:r>
                      <a:endParaRPr lang="en-US" sz="1400" b="0" i="0" u="none" strike="noStrike" dirty="0">
                        <a:solidFill>
                          <a:srgbClr val="000000"/>
                        </a:solidFill>
                        <a:effectLst/>
                        <a:latin typeface="+mn-lt"/>
                      </a:endParaRPr>
                    </a:p>
                  </a:txBody>
                  <a:tcPr marL="9525" marR="9525" marT="9525" marB="0" anchor="ctr"/>
                </a:tc>
                <a:tc>
                  <a:txBody>
                    <a:bodyPr/>
                    <a:lstStyle/>
                    <a:p>
                      <a:pPr algn="ctr" fontAlgn="b"/>
                      <a:r>
                        <a:rPr lang="en-US" sz="1400" b="0" i="0" u="none" strike="noStrike" dirty="0">
                          <a:solidFill>
                            <a:srgbClr val="000000"/>
                          </a:solidFill>
                          <a:effectLst/>
                          <a:latin typeface="+mn-lt"/>
                        </a:rPr>
                        <a:t>Positive value</a:t>
                      </a:r>
                    </a:p>
                  </a:txBody>
                  <a:tcPr marL="9525" marR="9525" marT="9525"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333081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2042839372"/>
              </p:ext>
            </p:extLst>
          </p:nvPr>
        </p:nvGraphicFramePr>
        <p:xfrm>
          <a:off x="550025" y="2524368"/>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01042">
                <a:tc>
                  <a:txBody>
                    <a:bodyPr/>
                    <a:lstStyle/>
                    <a:p>
                      <a:r>
                        <a:rPr lang="en-US" sz="1600" dirty="0">
                          <a:solidFill>
                            <a:schemeClr val="accent1"/>
                          </a:solidFill>
                          <a:latin typeface="Consolas" pitchFamily="49" charset="0"/>
                        </a:rPr>
                        <a:t>predsales&lt;-</a:t>
                      </a:r>
                      <a:r>
                        <a:rPr lang="en-US" sz="1600" b="1" dirty="0">
                          <a:solidFill>
                            <a:schemeClr val="accent1"/>
                          </a:solidFill>
                          <a:latin typeface="Consolas" pitchFamily="49" charset="0"/>
                        </a:rPr>
                        <a:t>lm</a:t>
                      </a:r>
                      <a:r>
                        <a:rPr lang="en-US" sz="1600" dirty="0">
                          <a:solidFill>
                            <a:schemeClr val="accent1"/>
                          </a:solidFill>
                          <a:latin typeface="Consolas" pitchFamily="49" charset="0"/>
                        </a:rPr>
                        <a:t>(SALES~AD+PRO+SALEXP+ADPRE+PROPRE,</a:t>
                      </a:r>
                      <a:r>
                        <a:rPr lang="en-US" sz="1600" b="1" dirty="0">
                          <a:solidFill>
                            <a:schemeClr val="accent1"/>
                          </a:solidFill>
                          <a:latin typeface="Consolas" pitchFamily="49" charset="0"/>
                        </a:rPr>
                        <a:t>data</a:t>
                      </a:r>
                      <a:r>
                        <a:rPr lang="en-US" sz="1600" dirty="0">
                          <a:solidFill>
                            <a:schemeClr val="accent1"/>
                          </a:solidFill>
                          <a:latin typeface="Consolas" pitchFamily="49" charset="0"/>
                        </a:rPr>
                        <a:t>=salesdata)</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summary</a:t>
                      </a:r>
                      <a:r>
                        <a:rPr lang="en-US" sz="1600" dirty="0">
                          <a:solidFill>
                            <a:schemeClr val="accent1"/>
                          </a:solidFill>
                          <a:latin typeface="Consolas" pitchFamily="49" charset="0"/>
                        </a:rPr>
                        <a:t>(predsales)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44183378"/>
              </p:ext>
            </p:extLst>
          </p:nvPr>
        </p:nvGraphicFramePr>
        <p:xfrm>
          <a:off x="555313" y="1772816"/>
          <a:ext cx="8033374" cy="40318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403186">
                <a:tc>
                  <a:txBody>
                    <a:bodyPr/>
                    <a:lstStyle/>
                    <a:p>
                      <a:pPr>
                        <a:buNone/>
                      </a:pPr>
                      <a:r>
                        <a:rPr lang="en-US" sz="1600" dirty="0">
                          <a:solidFill>
                            <a:schemeClr val="accent1"/>
                          </a:solidFill>
                          <a:latin typeface="Consolas" pitchFamily="49" charset="0"/>
                          <a:cs typeface="Times New Roman" pitchFamily="18" charset="0"/>
                        </a:rPr>
                        <a:t>salesdata&lt;-</a:t>
                      </a:r>
                      <a:r>
                        <a:rPr lang="en-US" sz="1600" b="1" dirty="0">
                          <a:solidFill>
                            <a:schemeClr val="accent1"/>
                          </a:solidFill>
                          <a:latin typeface="Consolas" pitchFamily="49" charset="0"/>
                          <a:cs typeface="Times New Roman" pitchFamily="18" charset="0"/>
                        </a:rPr>
                        <a:t>read.csv</a:t>
                      </a:r>
                      <a:r>
                        <a:rPr lang="en-US" sz="1600" dirty="0">
                          <a:solidFill>
                            <a:schemeClr val="accent1"/>
                          </a:solidFill>
                          <a:latin typeface="Consolas" pitchFamily="49" charset="0"/>
                          <a:cs typeface="Times New Roman" pitchFamily="18" charset="0"/>
                        </a:rPr>
                        <a:t>("pcrdata.csv",header=T)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R</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39552" y="1412776"/>
            <a:ext cx="3214341" cy="338554"/>
          </a:xfrm>
          <a:prstGeom prst="rect">
            <a:avLst/>
          </a:prstGeom>
        </p:spPr>
        <p:txBody>
          <a:bodyPr wrap="none">
            <a:spAutoFit/>
          </a:bodyPr>
          <a:lstStyle/>
          <a:p>
            <a:r>
              <a:rPr lang="en-US" sz="1600" dirty="0">
                <a:latin typeface="Consolas" pitchFamily="49" charset="0"/>
              </a:rPr>
              <a:t># Import csv file “</a:t>
            </a:r>
            <a:r>
              <a:rPr lang="en-US" sz="1600" dirty="0" err="1">
                <a:latin typeface="Consolas" pitchFamily="49" charset="0"/>
              </a:rPr>
              <a:t>pcrdata</a:t>
            </a:r>
            <a:r>
              <a:rPr lang="en-US" sz="1600" dirty="0">
                <a:latin typeface="Consolas" pitchFamily="49" charset="0"/>
              </a:rPr>
              <a:t>”</a:t>
            </a:r>
          </a:p>
        </p:txBody>
      </p:sp>
      <p:sp>
        <p:nvSpPr>
          <p:cNvPr id="22" name="Rectangle 21"/>
          <p:cNvSpPr/>
          <p:nvPr/>
        </p:nvSpPr>
        <p:spPr>
          <a:xfrm>
            <a:off x="562315" y="2204864"/>
            <a:ext cx="3102131" cy="338554"/>
          </a:xfrm>
          <a:prstGeom prst="rect">
            <a:avLst/>
          </a:prstGeom>
        </p:spPr>
        <p:txBody>
          <a:bodyPr wrap="none">
            <a:spAutoFit/>
          </a:bodyPr>
          <a:lstStyle/>
          <a:p>
            <a:r>
              <a:rPr lang="en-US" sz="1600" dirty="0">
                <a:latin typeface="Consolas" pitchFamily="49" charset="0"/>
              </a:rPr>
              <a:t># Fitting a Linear Model :</a:t>
            </a:r>
          </a:p>
        </p:txBody>
      </p:sp>
      <p:sp>
        <p:nvSpPr>
          <p:cNvPr id="15" name="Rectangle 14"/>
          <p:cNvSpPr/>
          <p:nvPr/>
        </p:nvSpPr>
        <p:spPr>
          <a:xfrm>
            <a:off x="3045314" y="2957994"/>
            <a:ext cx="5140461" cy="769441"/>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sz="2400" b="1" dirty="0">
                <a:solidFill>
                  <a:prstClr val="black">
                    <a:lumMod val="75000"/>
                    <a:lumOff val="25000"/>
                  </a:prstClr>
                </a:solidFill>
                <a:latin typeface="Vijaya" pitchFamily="34" charset="0"/>
                <a:cs typeface="Vijaya" pitchFamily="34" charset="0"/>
              </a:rPr>
              <a:t>  </a:t>
            </a:r>
            <a:r>
              <a:rPr lang="en-US" sz="2000" b="1" dirty="0" err="1">
                <a:solidFill>
                  <a:prstClr val="black">
                    <a:lumMod val="75000"/>
                    <a:lumOff val="25000"/>
                  </a:prstClr>
                </a:solidFill>
                <a:latin typeface="Vijaya" pitchFamily="34" charset="0"/>
                <a:cs typeface="Vijaya" pitchFamily="34" charset="0"/>
              </a:rPr>
              <a:t>lm</a:t>
            </a:r>
            <a:r>
              <a:rPr lang="en-US" sz="2000" b="1" dirty="0">
                <a:solidFill>
                  <a:prstClr val="black">
                    <a:lumMod val="75000"/>
                    <a:lumOff val="25000"/>
                  </a:prstClr>
                </a:solidFill>
                <a:latin typeface="Vijaya" pitchFamily="34" charset="0"/>
                <a:cs typeface="Vijaya" pitchFamily="34" charset="0"/>
              </a:rPr>
              <a:t>() </a:t>
            </a:r>
            <a:r>
              <a:rPr lang="en-US" sz="2000" dirty="0">
                <a:solidFill>
                  <a:prstClr val="black">
                    <a:lumMod val="75000"/>
                    <a:lumOff val="25000"/>
                  </a:prstClr>
                </a:solidFill>
                <a:latin typeface="Vijaya" pitchFamily="34" charset="0"/>
                <a:cs typeface="Vijaya" pitchFamily="34" charset="0"/>
              </a:rPr>
              <a:t>fits a linear regression model.</a:t>
            </a:r>
          </a:p>
          <a:p>
            <a:pPr>
              <a:buSzPct val="60000"/>
              <a:buFont typeface="Wingdings" pitchFamily="2" charset="2"/>
              <a:buChar char="q"/>
            </a:pPr>
            <a:r>
              <a:rPr lang="en-US" sz="2000" b="1" dirty="0">
                <a:solidFill>
                  <a:prstClr val="black">
                    <a:lumMod val="75000"/>
                    <a:lumOff val="25000"/>
                  </a:prstClr>
                </a:solidFill>
                <a:latin typeface="Vijaya" pitchFamily="34" charset="0"/>
                <a:cs typeface="Vijaya" pitchFamily="34" charset="0"/>
              </a:rPr>
              <a:t>   summary() </a:t>
            </a:r>
            <a:r>
              <a:rPr lang="en-US" sz="2000" dirty="0">
                <a:solidFill>
                  <a:prstClr val="black">
                    <a:lumMod val="75000"/>
                    <a:lumOff val="25000"/>
                  </a:prstClr>
                </a:solidFill>
                <a:latin typeface="Vijaya" pitchFamily="34" charset="0"/>
                <a:cs typeface="Vijaya" pitchFamily="34" charset="0"/>
              </a:rPr>
              <a:t>generates model summary.</a:t>
            </a:r>
            <a:endParaRPr lang="en-US" sz="2000" dirty="0">
              <a:solidFill>
                <a:prstClr val="black"/>
              </a:solidFill>
              <a:latin typeface="Vijaya" pitchFamily="34" charset="0"/>
              <a:cs typeface="Vijaya" pitchFamily="34" charset="0"/>
            </a:endParaRPr>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11</a:t>
            </a:fld>
            <a:endParaRPr lang="en-US" dirty="0"/>
          </a:p>
        </p:txBody>
      </p:sp>
      <p:pic>
        <p:nvPicPr>
          <p:cNvPr id="27" name="Picture 2">
            <a:extLst>
              <a:ext uri="{FF2B5EF4-FFF2-40B4-BE49-F238E27FC236}">
                <a16:creationId xmlns:a16="http://schemas.microsoft.com/office/drawing/2014/main" id="{1EBC48BC-A568-4878-981D-F8C2A155E73D}"/>
              </a:ext>
            </a:extLst>
          </p:cNvPr>
          <p:cNvPicPr>
            <a:picLocks noChangeAspect="1" noChangeArrowheads="1"/>
          </p:cNvPicPr>
          <p:nvPr/>
        </p:nvPicPr>
        <p:blipFill>
          <a:blip r:embed="rId7" cstate="print"/>
          <a:srcRect l="56723" t="57063" r="5644" b="15375"/>
          <a:stretch>
            <a:fillRect/>
          </a:stretch>
        </p:blipFill>
        <p:spPr bwMode="auto">
          <a:xfrm>
            <a:off x="611560" y="4149079"/>
            <a:ext cx="5904656" cy="2572395"/>
          </a:xfrm>
          <a:prstGeom prst="rect">
            <a:avLst/>
          </a:prstGeom>
          <a:noFill/>
          <a:ln w="9525">
            <a:solidFill>
              <a:schemeClr val="accent1"/>
            </a:solidFill>
            <a:miter lim="800000"/>
            <a:headEnd/>
            <a:tailEnd/>
          </a:ln>
        </p:spPr>
      </p:pic>
      <p:sp>
        <p:nvSpPr>
          <p:cNvPr id="28" name="Rectangle 27">
            <a:extLst>
              <a:ext uri="{FF2B5EF4-FFF2-40B4-BE49-F238E27FC236}">
                <a16:creationId xmlns:a16="http://schemas.microsoft.com/office/drawing/2014/main" id="{39515249-E427-4069-97A9-16455D1E41EA}"/>
              </a:ext>
            </a:extLst>
          </p:cNvPr>
          <p:cNvSpPr/>
          <p:nvPr/>
        </p:nvSpPr>
        <p:spPr>
          <a:xfrm>
            <a:off x="539552" y="3717032"/>
            <a:ext cx="2316660" cy="338554"/>
          </a:xfrm>
          <a:prstGeom prst="rect">
            <a:avLst/>
          </a:prstGeom>
        </p:spPr>
        <p:txBody>
          <a:bodyPr wrap="none">
            <a:spAutoFit/>
          </a:bodyPr>
          <a:lstStyle/>
          <a:p>
            <a:r>
              <a:rPr lang="en-US" sz="1600" dirty="0">
                <a:latin typeface="Consolas" pitchFamily="49" charset="0"/>
              </a:rPr>
              <a:t># Output of summary</a:t>
            </a:r>
          </a:p>
        </p:txBody>
      </p:sp>
      <p:sp>
        <p:nvSpPr>
          <p:cNvPr id="29" name="Rectangle 28">
            <a:extLst>
              <a:ext uri="{FF2B5EF4-FFF2-40B4-BE49-F238E27FC236}">
                <a16:creationId xmlns:a16="http://schemas.microsoft.com/office/drawing/2014/main" id="{448ADACF-5893-49BE-BC5E-8BE8870F6EAF}"/>
              </a:ext>
            </a:extLst>
          </p:cNvPr>
          <p:cNvSpPr/>
          <p:nvPr/>
        </p:nvSpPr>
        <p:spPr>
          <a:xfrm>
            <a:off x="6732240" y="4149080"/>
            <a:ext cx="2304256" cy="1631216"/>
          </a:xfrm>
          <a:prstGeom prst="rect">
            <a:avLst/>
          </a:prstGeom>
          <a:solidFill>
            <a:schemeClr val="bg1"/>
          </a:solidFill>
          <a:ln w="3175">
            <a:solidFill>
              <a:schemeClr val="accent3"/>
            </a:solidFill>
          </a:ln>
        </p:spPr>
        <p:txBody>
          <a:bodyPr wrap="square">
            <a:spAutoFit/>
          </a:bodyPr>
          <a:lstStyle/>
          <a:p>
            <a:r>
              <a:rPr lang="en-US" sz="2000" b="1" dirty="0">
                <a:solidFill>
                  <a:prstClr val="black">
                    <a:lumMod val="75000"/>
                    <a:lumOff val="25000"/>
                  </a:prstClr>
                </a:solidFill>
                <a:latin typeface="Vijaya" pitchFamily="34" charset="0"/>
                <a:cs typeface="Vijaya" pitchFamily="34" charset="0"/>
              </a:rPr>
              <a:t>Interpretation:</a:t>
            </a:r>
          </a:p>
          <a:p>
            <a:r>
              <a:rPr lang="en-US" sz="2000" dirty="0">
                <a:solidFill>
                  <a:prstClr val="black">
                    <a:lumMod val="75000"/>
                    <a:lumOff val="25000"/>
                  </a:prstClr>
                </a:solidFill>
                <a:latin typeface="Vijaya" pitchFamily="34" charset="0"/>
                <a:cs typeface="Vijaya" pitchFamily="34" charset="0"/>
              </a:rPr>
              <a:t>Multiple R-Squared is 0.9089, showing model to be a good fit.</a:t>
            </a:r>
          </a:p>
        </p:txBody>
      </p:sp>
    </p:spTree>
    <p:extLst>
      <p:ext uri="{BB962C8B-B14F-4D97-AF65-F5344CB8AC3E}">
        <p14:creationId xmlns:p14="http://schemas.microsoft.com/office/powerpoint/2010/main" val="77567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12</a:t>
            </a:fld>
            <a:endParaRPr lang="en-US" dirty="0"/>
          </a:p>
        </p:txBody>
      </p:sp>
      <p:pic>
        <p:nvPicPr>
          <p:cNvPr id="107523" name="Picture 3"/>
          <p:cNvPicPr>
            <a:picLocks noChangeAspect="1" noChangeArrowheads="1"/>
          </p:cNvPicPr>
          <p:nvPr/>
        </p:nvPicPr>
        <p:blipFill>
          <a:blip r:embed="rId7" cstate="print"/>
          <a:srcRect l="56450" t="82557" r="13392" b="13751"/>
          <a:stretch>
            <a:fillRect/>
          </a:stretch>
        </p:blipFill>
        <p:spPr bwMode="auto">
          <a:xfrm>
            <a:off x="683568" y="3573016"/>
            <a:ext cx="4896544" cy="432048"/>
          </a:xfrm>
          <a:prstGeom prst="rect">
            <a:avLst/>
          </a:prstGeom>
          <a:noFill/>
          <a:ln w="9525">
            <a:solidFill>
              <a:schemeClr val="accent1"/>
            </a:solidFill>
            <a:miter lim="800000"/>
            <a:headEnd/>
            <a:tailEnd/>
          </a:ln>
        </p:spPr>
      </p:pic>
      <p:sp>
        <p:nvSpPr>
          <p:cNvPr id="14" name="Rectangle 13"/>
          <p:cNvSpPr/>
          <p:nvPr/>
        </p:nvSpPr>
        <p:spPr>
          <a:xfrm>
            <a:off x="611560" y="3140968"/>
            <a:ext cx="1867819" cy="338554"/>
          </a:xfrm>
          <a:prstGeom prst="rect">
            <a:avLst/>
          </a:prstGeom>
        </p:spPr>
        <p:txBody>
          <a:bodyPr wrap="none">
            <a:spAutoFit/>
          </a:bodyPr>
          <a:lstStyle/>
          <a:p>
            <a:r>
              <a:rPr lang="en-US" sz="1600" dirty="0">
                <a:latin typeface="Consolas" pitchFamily="49" charset="0"/>
              </a:rPr>
              <a:t># Output of VIF</a:t>
            </a:r>
          </a:p>
        </p:txBody>
      </p:sp>
      <p:sp>
        <p:nvSpPr>
          <p:cNvPr id="16" name="Rectangle 15"/>
          <p:cNvSpPr/>
          <p:nvPr/>
        </p:nvSpPr>
        <p:spPr>
          <a:xfrm>
            <a:off x="683568" y="4293096"/>
            <a:ext cx="8136904" cy="1015663"/>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sz="2000" dirty="0">
                <a:solidFill>
                  <a:schemeClr val="tx1">
                    <a:lumMod val="75000"/>
                    <a:lumOff val="25000"/>
                  </a:schemeClr>
                </a:solidFill>
                <a:latin typeface="Vijaya" pitchFamily="34" charset="0"/>
                <a:cs typeface="Vijaya" pitchFamily="34" charset="0"/>
              </a:rPr>
              <a:t>VIF values are very high (&gt;5, except for SALEEXP)  indicating severe multicolinearity problem.</a:t>
            </a:r>
          </a:p>
        </p:txBody>
      </p:sp>
      <p:sp>
        <p:nvSpPr>
          <p:cNvPr id="23" name="Rectangle 2">
            <a:extLst>
              <a:ext uri="{FF2B5EF4-FFF2-40B4-BE49-F238E27FC236}">
                <a16:creationId xmlns:a16="http://schemas.microsoft.com/office/drawing/2014/main" id="{9457F896-72FF-4975-8731-386F1B6B7D89}"/>
              </a:ext>
            </a:extLst>
          </p:cNvPr>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R</a:t>
            </a:r>
          </a:p>
        </p:txBody>
      </p:sp>
      <p:grpSp>
        <p:nvGrpSpPr>
          <p:cNvPr id="24" name="Group 15">
            <a:extLst>
              <a:ext uri="{FF2B5EF4-FFF2-40B4-BE49-F238E27FC236}">
                <a16:creationId xmlns:a16="http://schemas.microsoft.com/office/drawing/2014/main" id="{66005BA6-87C3-48E2-B8F5-D83C7B5AEE60}"/>
              </a:ext>
            </a:extLst>
          </p:cNvPr>
          <p:cNvGrpSpPr/>
          <p:nvPr/>
        </p:nvGrpSpPr>
        <p:grpSpPr>
          <a:xfrm>
            <a:off x="1991225" y="1155160"/>
            <a:ext cx="5161551" cy="52403"/>
            <a:chOff x="1991225" y="1155160"/>
            <a:chExt cx="5161551" cy="52403"/>
          </a:xfrm>
        </p:grpSpPr>
        <p:sp>
          <p:nvSpPr>
            <p:cNvPr id="25" name="Rectangle 24">
              <a:extLst>
                <a:ext uri="{FF2B5EF4-FFF2-40B4-BE49-F238E27FC236}">
                  <a16:creationId xmlns:a16="http://schemas.microsoft.com/office/drawing/2014/main" id="{F8D482F7-DD07-4C34-9ABA-67DB07DB49BD}"/>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6" name="Rectangle 25">
              <a:extLst>
                <a:ext uri="{FF2B5EF4-FFF2-40B4-BE49-F238E27FC236}">
                  <a16:creationId xmlns:a16="http://schemas.microsoft.com/office/drawing/2014/main" id="{2CF252ED-BE3D-4739-A7F6-FF5DE8B92F02}"/>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7" name="Rectangle 26">
              <a:extLst>
                <a:ext uri="{FF2B5EF4-FFF2-40B4-BE49-F238E27FC236}">
                  <a16:creationId xmlns:a16="http://schemas.microsoft.com/office/drawing/2014/main" id="{6170C4D0-0373-4657-9A8E-EF07273F04B9}"/>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8" name="Table 27">
            <a:extLst>
              <a:ext uri="{FF2B5EF4-FFF2-40B4-BE49-F238E27FC236}">
                <a16:creationId xmlns:a16="http://schemas.microsoft.com/office/drawing/2014/main" id="{2A4B5233-9408-4713-87C4-E18D3BCD8B24}"/>
              </a:ext>
            </a:extLst>
          </p:cNvPr>
          <p:cNvGraphicFramePr>
            <a:graphicFrameLocks noGrp="1"/>
          </p:cNvGraphicFramePr>
          <p:nvPr>
            <p:extLst>
              <p:ext uri="{D42A27DB-BD31-4B8C-83A1-F6EECF244321}">
                <p14:modId xmlns:p14="http://schemas.microsoft.com/office/powerpoint/2010/main" val="2751319414"/>
              </p:ext>
            </p:extLst>
          </p:nvPr>
        </p:nvGraphicFramePr>
        <p:xfrm>
          <a:off x="552450" y="1804288"/>
          <a:ext cx="8033374" cy="112829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128296">
                <a:tc>
                  <a:txBody>
                    <a:bodyPr/>
                    <a:lstStyle/>
                    <a:p>
                      <a:r>
                        <a:rPr lang="en-US" sz="1600" b="1" dirty="0">
                          <a:solidFill>
                            <a:schemeClr val="accent1"/>
                          </a:solidFill>
                          <a:latin typeface="Consolas" pitchFamily="49" charset="0"/>
                        </a:rPr>
                        <a:t>install.packages</a:t>
                      </a:r>
                      <a:r>
                        <a:rPr lang="en-US" sz="1600" b="0" dirty="0">
                          <a:solidFill>
                            <a:schemeClr val="accent1"/>
                          </a:solidFill>
                          <a:latin typeface="Consolas" pitchFamily="49" charset="0"/>
                        </a:rPr>
                        <a:t>("car")</a:t>
                      </a:r>
                    </a:p>
                    <a:p>
                      <a:r>
                        <a:rPr lang="en-US" sz="1600" b="1" dirty="0">
                          <a:solidFill>
                            <a:schemeClr val="accent1"/>
                          </a:solidFill>
                          <a:latin typeface="Consolas" pitchFamily="49" charset="0"/>
                        </a:rPr>
                        <a:t>library</a:t>
                      </a:r>
                      <a:r>
                        <a:rPr lang="en-US" sz="1600" b="0" dirty="0">
                          <a:solidFill>
                            <a:schemeClr val="accent1"/>
                          </a:solidFill>
                          <a:latin typeface="Consolas" pitchFamily="49" charset="0"/>
                        </a:rPr>
                        <a:t>(car)</a:t>
                      </a:r>
                    </a:p>
                    <a:p>
                      <a:endParaRPr lang="en-US" sz="1600" b="0" dirty="0">
                        <a:solidFill>
                          <a:schemeClr val="accent1"/>
                        </a:solidFill>
                        <a:latin typeface="Consolas" pitchFamily="49" charset="0"/>
                      </a:endParaRPr>
                    </a:p>
                    <a:p>
                      <a:r>
                        <a:rPr lang="en-US" sz="1600" b="1" dirty="0">
                          <a:solidFill>
                            <a:schemeClr val="accent1"/>
                          </a:solidFill>
                          <a:latin typeface="Consolas" pitchFamily="49" charset="0"/>
                        </a:rPr>
                        <a:t>vif</a:t>
                      </a:r>
                      <a:r>
                        <a:rPr lang="en-US" sz="1600" b="0" dirty="0">
                          <a:solidFill>
                            <a:schemeClr val="accent1"/>
                          </a:solidFill>
                          <a:latin typeface="Consolas" pitchFamily="49" charset="0"/>
                        </a:rPr>
                        <a:t>(predsales)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29" name="Rectangle 28">
            <a:extLst>
              <a:ext uri="{FF2B5EF4-FFF2-40B4-BE49-F238E27FC236}">
                <a16:creationId xmlns:a16="http://schemas.microsoft.com/office/drawing/2014/main" id="{97528DD2-DA75-4511-B5EE-0A03DE0D4CFC}"/>
              </a:ext>
            </a:extLst>
          </p:cNvPr>
          <p:cNvSpPr/>
          <p:nvPr/>
        </p:nvSpPr>
        <p:spPr>
          <a:xfrm>
            <a:off x="564740" y="1484784"/>
            <a:ext cx="3663182" cy="338554"/>
          </a:xfrm>
          <a:prstGeom prst="rect">
            <a:avLst/>
          </a:prstGeom>
        </p:spPr>
        <p:txBody>
          <a:bodyPr wrap="none">
            <a:spAutoFit/>
          </a:bodyPr>
          <a:lstStyle/>
          <a:p>
            <a:r>
              <a:rPr lang="en-US" sz="1600" dirty="0">
                <a:latin typeface="Consolas" pitchFamily="49" charset="0"/>
              </a:rPr>
              <a:t># Checking for Multicolinearity</a:t>
            </a:r>
          </a:p>
        </p:txBody>
      </p:sp>
      <p:grpSp>
        <p:nvGrpSpPr>
          <p:cNvPr id="30" name="Group 34">
            <a:extLst>
              <a:ext uri="{FF2B5EF4-FFF2-40B4-BE49-F238E27FC236}">
                <a16:creationId xmlns:a16="http://schemas.microsoft.com/office/drawing/2014/main" id="{A743A3EC-1ABF-4DC0-A0BE-F21487785456}"/>
              </a:ext>
            </a:extLst>
          </p:cNvPr>
          <p:cNvGrpSpPr/>
          <p:nvPr/>
        </p:nvGrpSpPr>
        <p:grpSpPr>
          <a:xfrm>
            <a:off x="2361316" y="2510507"/>
            <a:ext cx="5824459" cy="400110"/>
            <a:chOff x="2361316" y="3390900"/>
            <a:chExt cx="5824459" cy="400110"/>
          </a:xfrm>
          <a:solidFill>
            <a:schemeClr val="bg1"/>
          </a:solidFill>
        </p:grpSpPr>
        <p:sp>
          <p:nvSpPr>
            <p:cNvPr id="31" name="Rectangle 30">
              <a:extLst>
                <a:ext uri="{FF2B5EF4-FFF2-40B4-BE49-F238E27FC236}">
                  <a16:creationId xmlns:a16="http://schemas.microsoft.com/office/drawing/2014/main" id="{D649799F-0822-4FC8-8D56-685D1A0AA117}"/>
                </a:ext>
              </a:extLst>
            </p:cNvPr>
            <p:cNvSpPr/>
            <p:nvPr/>
          </p:nvSpPr>
          <p:spPr>
            <a:xfrm>
              <a:off x="2696689" y="3390900"/>
              <a:ext cx="5489086" cy="400110"/>
            </a:xfrm>
            <a:prstGeom prst="rect">
              <a:avLst/>
            </a:prstGeom>
            <a:grp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vif()</a:t>
              </a:r>
              <a:r>
                <a:rPr lang="en-US" sz="2000" dirty="0">
                  <a:solidFill>
                    <a:schemeClr val="tx1">
                      <a:lumMod val="75000"/>
                      <a:lumOff val="25000"/>
                    </a:schemeClr>
                  </a:solidFill>
                  <a:latin typeface="Vijaya" pitchFamily="34" charset="0"/>
                  <a:cs typeface="Vijaya" pitchFamily="34" charset="0"/>
                </a:rPr>
                <a:t> in package </a:t>
              </a:r>
              <a:r>
                <a:rPr lang="en-US" sz="2000" b="1" dirty="0">
                  <a:solidFill>
                    <a:schemeClr val="tx1">
                      <a:lumMod val="75000"/>
                      <a:lumOff val="25000"/>
                    </a:schemeClr>
                  </a:solidFill>
                  <a:latin typeface="Vijaya" pitchFamily="34" charset="0"/>
                  <a:cs typeface="Vijaya" pitchFamily="34" charset="0"/>
                </a:rPr>
                <a:t>car</a:t>
              </a:r>
              <a:r>
                <a:rPr lang="en-US" sz="2000" dirty="0">
                  <a:solidFill>
                    <a:schemeClr val="tx1">
                      <a:lumMod val="75000"/>
                      <a:lumOff val="25000"/>
                    </a:schemeClr>
                  </a:solidFill>
                  <a:latin typeface="Vijaya" pitchFamily="34" charset="0"/>
                  <a:cs typeface="Vijaya" pitchFamily="34" charset="0"/>
                </a:rPr>
                <a:t> calculates VIFs.</a:t>
              </a:r>
              <a:endParaRPr lang="en-US" sz="2000" dirty="0">
                <a:latin typeface="Vijaya" pitchFamily="34" charset="0"/>
                <a:cs typeface="Vijaya" pitchFamily="34" charset="0"/>
              </a:endParaRPr>
            </a:p>
          </p:txBody>
        </p:sp>
        <p:cxnSp>
          <p:nvCxnSpPr>
            <p:cNvPr id="32" name="Straight Arrow Connector 31">
              <a:extLst>
                <a:ext uri="{FF2B5EF4-FFF2-40B4-BE49-F238E27FC236}">
                  <a16:creationId xmlns:a16="http://schemas.microsoft.com/office/drawing/2014/main" id="{65CBEA95-57C5-42EE-BA00-19736A45D38E}"/>
                </a:ext>
              </a:extLst>
            </p:cNvPr>
            <p:cNvCxnSpPr/>
            <p:nvPr/>
          </p:nvCxnSpPr>
          <p:spPr>
            <a:xfrm rot="16200000" flipV="1">
              <a:off x="2533208" y="3372896"/>
              <a:ext cx="0" cy="34378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45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984575935"/>
              </p:ext>
            </p:extLst>
          </p:nvPr>
        </p:nvGraphicFramePr>
        <p:xfrm>
          <a:off x="555313" y="2005108"/>
          <a:ext cx="8033374" cy="1116801"/>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116801">
                <a:tc>
                  <a:txBody>
                    <a:bodyPr/>
                    <a:lstStyle/>
                    <a:p>
                      <a:pPr>
                        <a:buNone/>
                      </a:pPr>
                      <a:r>
                        <a:rPr lang="en-US" sz="1600" dirty="0">
                          <a:solidFill>
                            <a:schemeClr val="accent1"/>
                          </a:solidFill>
                          <a:latin typeface="Consolas" pitchFamily="49" charset="0"/>
                          <a:cs typeface="Times New Roman" pitchFamily="18" charset="0"/>
                        </a:rPr>
                        <a:t>salesdatapca&lt;-</a:t>
                      </a:r>
                      <a:r>
                        <a:rPr lang="en-US" sz="1600" b="1" dirty="0">
                          <a:solidFill>
                            <a:schemeClr val="accent1"/>
                          </a:solidFill>
                          <a:latin typeface="Consolas" pitchFamily="49" charset="0"/>
                          <a:cs typeface="Times New Roman" pitchFamily="18" charset="0"/>
                        </a:rPr>
                        <a:t>subset</a:t>
                      </a:r>
                      <a:r>
                        <a:rPr lang="en-US" sz="1600" dirty="0">
                          <a:solidFill>
                            <a:schemeClr val="accent1"/>
                          </a:solidFill>
                          <a:latin typeface="Consolas" pitchFamily="49" charset="0"/>
                          <a:cs typeface="Times New Roman" pitchFamily="18" charset="0"/>
                        </a:rPr>
                        <a:t>(salesdata,</a:t>
                      </a:r>
                      <a:r>
                        <a:rPr lang="en-US" sz="1600" b="1" dirty="0">
                          <a:solidFill>
                            <a:schemeClr val="accent1"/>
                          </a:solidFill>
                          <a:latin typeface="Consolas" pitchFamily="49" charset="0"/>
                          <a:cs typeface="Times New Roman" pitchFamily="18" charset="0"/>
                        </a:rPr>
                        <a:t>select</a:t>
                      </a:r>
                      <a:r>
                        <a:rPr lang="en-US" sz="1600" dirty="0">
                          <a:solidFill>
                            <a:schemeClr val="accent1"/>
                          </a:solidFill>
                          <a:latin typeface="Consolas" pitchFamily="49" charset="0"/>
                          <a:cs typeface="Times New Roman" pitchFamily="18" charset="0"/>
                        </a:rPr>
                        <a:t>=c(-SRNO,-SALES))</a:t>
                      </a:r>
                    </a:p>
                    <a:p>
                      <a:pPr>
                        <a:buNone/>
                      </a:pPr>
                      <a:endParaRPr lang="en-US" sz="1600" dirty="0">
                        <a:solidFill>
                          <a:schemeClr val="accent1"/>
                        </a:solidFill>
                        <a:latin typeface="Consolas" pitchFamily="49" charset="0"/>
                        <a:cs typeface="Times New Roman" pitchFamily="18" charset="0"/>
                      </a:endParaRPr>
                    </a:p>
                    <a:p>
                      <a:pPr>
                        <a:buNone/>
                      </a:pPr>
                      <a:r>
                        <a:rPr lang="en-US" sz="1600" dirty="0">
                          <a:solidFill>
                            <a:schemeClr val="accent1"/>
                          </a:solidFill>
                          <a:latin typeface="Consolas" pitchFamily="49" charset="0"/>
                          <a:cs typeface="Times New Roman" pitchFamily="18" charset="0"/>
                        </a:rPr>
                        <a:t>pc&lt;-</a:t>
                      </a:r>
                      <a:r>
                        <a:rPr lang="en-US" sz="1600" b="1" dirty="0">
                          <a:solidFill>
                            <a:schemeClr val="accent1"/>
                          </a:solidFill>
                          <a:latin typeface="Consolas" pitchFamily="49" charset="0"/>
                          <a:cs typeface="Times New Roman" pitchFamily="18" charset="0"/>
                        </a:rPr>
                        <a:t>princomp</a:t>
                      </a:r>
                      <a:r>
                        <a:rPr lang="en-US" sz="1600" dirty="0">
                          <a:solidFill>
                            <a:schemeClr val="accent1"/>
                          </a:solidFill>
                          <a:latin typeface="Consolas" pitchFamily="49" charset="0"/>
                          <a:cs typeface="Times New Roman" pitchFamily="18" charset="0"/>
                        </a:rPr>
                        <a:t>(</a:t>
                      </a:r>
                      <a:r>
                        <a:rPr lang="en-US" sz="1600" b="1" dirty="0">
                          <a:solidFill>
                            <a:schemeClr val="accent1"/>
                          </a:solidFill>
                          <a:latin typeface="Consolas" pitchFamily="49" charset="0"/>
                          <a:cs typeface="Times New Roman" pitchFamily="18" charset="0"/>
                        </a:rPr>
                        <a:t>formula</a:t>
                      </a:r>
                      <a:r>
                        <a:rPr lang="en-US" sz="1600" dirty="0">
                          <a:solidFill>
                            <a:schemeClr val="accent1"/>
                          </a:solidFill>
                          <a:latin typeface="Consolas" pitchFamily="49" charset="0"/>
                          <a:cs typeface="Times New Roman" pitchFamily="18" charset="0"/>
                        </a:rPr>
                        <a:t>=~.,</a:t>
                      </a:r>
                      <a:r>
                        <a:rPr lang="en-US" sz="1600" b="1" dirty="0">
                          <a:solidFill>
                            <a:schemeClr val="accent1"/>
                          </a:solidFill>
                          <a:latin typeface="Consolas" pitchFamily="49" charset="0"/>
                          <a:cs typeface="Times New Roman" pitchFamily="18" charset="0"/>
                        </a:rPr>
                        <a:t>data</a:t>
                      </a:r>
                      <a:r>
                        <a:rPr lang="en-US" sz="1600" dirty="0">
                          <a:solidFill>
                            <a:schemeClr val="accent1"/>
                          </a:solidFill>
                          <a:latin typeface="Consolas" pitchFamily="49" charset="0"/>
                          <a:cs typeface="Times New Roman" pitchFamily="18" charset="0"/>
                        </a:rPr>
                        <a:t>=salesdatapca, </a:t>
                      </a:r>
                      <a:r>
                        <a:rPr lang="en-US" sz="1600" b="1" dirty="0">
                          <a:solidFill>
                            <a:schemeClr val="accent1"/>
                          </a:solidFill>
                          <a:latin typeface="Consolas" pitchFamily="49" charset="0"/>
                          <a:cs typeface="Times New Roman" pitchFamily="18" charset="0"/>
                        </a:rPr>
                        <a:t>cor</a:t>
                      </a:r>
                      <a:r>
                        <a:rPr lang="en-US" sz="1600" dirty="0">
                          <a:solidFill>
                            <a:schemeClr val="accent1"/>
                          </a:solidFill>
                          <a:latin typeface="Consolas" pitchFamily="49" charset="0"/>
                          <a:cs typeface="Times New Roman" pitchFamily="18" charset="0"/>
                        </a:rPr>
                        <a:t>=T)</a:t>
                      </a:r>
                    </a:p>
                    <a:p>
                      <a:pPr>
                        <a:buNone/>
                      </a:pPr>
                      <a:r>
                        <a:rPr lang="en-US" sz="1600" b="1" dirty="0">
                          <a:solidFill>
                            <a:schemeClr val="accent1"/>
                          </a:solidFill>
                          <a:latin typeface="Consolas" pitchFamily="49" charset="0"/>
                          <a:cs typeface="Times New Roman" pitchFamily="18" charset="0"/>
                        </a:rPr>
                        <a:t>summary</a:t>
                      </a:r>
                      <a:r>
                        <a:rPr lang="en-US" sz="1600" dirty="0">
                          <a:solidFill>
                            <a:schemeClr val="accent1"/>
                          </a:solidFill>
                          <a:latin typeface="Consolas" pitchFamily="49" charset="0"/>
                          <a:cs typeface="Times New Roman" pitchFamily="18" charset="0"/>
                        </a:rPr>
                        <a:t>(pc)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R</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375946"/>
            <a:ext cx="7927170" cy="584775"/>
          </a:xfrm>
          <a:prstGeom prst="rect">
            <a:avLst/>
          </a:prstGeom>
        </p:spPr>
        <p:txBody>
          <a:bodyPr wrap="none">
            <a:spAutoFit/>
          </a:bodyPr>
          <a:lstStyle/>
          <a:p>
            <a:r>
              <a:rPr lang="en-US" sz="1600" dirty="0">
                <a:latin typeface="Consolas" pitchFamily="49" charset="0"/>
              </a:rPr>
              <a:t># PCA in R</a:t>
            </a:r>
          </a:p>
          <a:p>
            <a:r>
              <a:rPr lang="en-US" sz="1600" dirty="0">
                <a:latin typeface="Consolas" pitchFamily="49" charset="0"/>
              </a:rPr>
              <a:t># Subsetting data for getting Principal components and performing PCA</a:t>
            </a:r>
          </a:p>
        </p:txBody>
      </p:sp>
      <p:grpSp>
        <p:nvGrpSpPr>
          <p:cNvPr id="5" name="Group 6"/>
          <p:cNvGrpSpPr/>
          <p:nvPr/>
        </p:nvGrpSpPr>
        <p:grpSpPr>
          <a:xfrm>
            <a:off x="1835696" y="3125084"/>
            <a:ext cx="6579815" cy="2327407"/>
            <a:chOff x="2039567" y="3803791"/>
            <a:chExt cx="6579815" cy="2327407"/>
          </a:xfrm>
          <a:solidFill>
            <a:schemeClr val="bg1"/>
          </a:solidFill>
        </p:grpSpPr>
        <p:cxnSp>
          <p:nvCxnSpPr>
            <p:cNvPr id="31" name="Straight Arrow Connector 30"/>
            <p:cNvCxnSpPr/>
            <p:nvPr/>
          </p:nvCxnSpPr>
          <p:spPr>
            <a:xfrm flipV="1">
              <a:off x="2039567" y="3803791"/>
              <a:ext cx="0" cy="23480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039567" y="3822874"/>
              <a:ext cx="6579815" cy="2308324"/>
              <a:chOff x="2039567" y="3822874"/>
              <a:chExt cx="6579815" cy="2308324"/>
            </a:xfrm>
            <a:grpFill/>
          </p:grpSpPr>
          <p:sp>
            <p:nvSpPr>
              <p:cNvPr id="15" name="Rectangle 14"/>
              <p:cNvSpPr/>
              <p:nvPr/>
            </p:nvSpPr>
            <p:spPr>
              <a:xfrm>
                <a:off x="3045314" y="3822874"/>
                <a:ext cx="5574068" cy="2308324"/>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400" b="1" dirty="0">
                    <a:solidFill>
                      <a:prstClr val="black">
                        <a:lumMod val="75000"/>
                        <a:lumOff val="25000"/>
                      </a:prstClr>
                    </a:solidFill>
                    <a:latin typeface="Vijaya" pitchFamily="34" charset="0"/>
                    <a:cs typeface="Vijaya" pitchFamily="34" charset="0"/>
                  </a:rPr>
                  <a:t>  </a:t>
                </a:r>
                <a:r>
                  <a:rPr lang="en-US" sz="2000" b="1" dirty="0" err="1">
                    <a:solidFill>
                      <a:prstClr val="black">
                        <a:lumMod val="75000"/>
                        <a:lumOff val="25000"/>
                      </a:prstClr>
                    </a:solidFill>
                    <a:latin typeface="Vijaya" pitchFamily="34" charset="0"/>
                    <a:cs typeface="Vijaya" pitchFamily="34" charset="0"/>
                  </a:rPr>
                  <a:t>princomp</a:t>
                </a:r>
                <a:r>
                  <a:rPr lang="en-US" sz="2000" b="1" dirty="0">
                    <a:solidFill>
                      <a:prstClr val="black">
                        <a:lumMod val="75000"/>
                        <a:lumOff val="25000"/>
                      </a:prstClr>
                    </a:solidFill>
                    <a:latin typeface="Vijaya" pitchFamily="34" charset="0"/>
                    <a:cs typeface="Vijaya" pitchFamily="34" charset="0"/>
                  </a:rPr>
                  <a:t>()</a:t>
                </a:r>
                <a:r>
                  <a:rPr lang="en-US" sz="2000" dirty="0">
                    <a:solidFill>
                      <a:prstClr val="black">
                        <a:lumMod val="75000"/>
                        <a:lumOff val="25000"/>
                      </a:prstClr>
                    </a:solidFill>
                    <a:latin typeface="Vijaya" pitchFamily="34" charset="0"/>
                    <a:cs typeface="Vijaya" pitchFamily="34" charset="0"/>
                  </a:rPr>
                  <a:t>from base R performs PCA on the </a:t>
                </a:r>
              </a:p>
              <a:p>
                <a:pPr>
                  <a:buSzPct val="60000"/>
                </a:pPr>
                <a:r>
                  <a:rPr lang="en-US" sz="2000" dirty="0">
                    <a:solidFill>
                      <a:prstClr val="black">
                        <a:lumMod val="75000"/>
                        <a:lumOff val="25000"/>
                      </a:prstClr>
                    </a:solidFill>
                    <a:latin typeface="Vijaya" pitchFamily="34" charset="0"/>
                    <a:cs typeface="Vijaya" pitchFamily="34" charset="0"/>
                  </a:rPr>
                  <a:t>     given numeric data matrix</a:t>
                </a:r>
              </a:p>
              <a:p>
                <a:pPr>
                  <a:buSzPct val="60000"/>
                  <a:buFont typeface="Wingdings" pitchFamily="2" charset="2"/>
                  <a:buChar char="q"/>
                </a:pPr>
                <a:r>
                  <a:rPr lang="en-US" sz="2000" b="1" dirty="0">
                    <a:solidFill>
                      <a:prstClr val="black">
                        <a:lumMod val="75000"/>
                        <a:lumOff val="25000"/>
                      </a:prstClr>
                    </a:solidFill>
                    <a:latin typeface="Vijaya" pitchFamily="34" charset="0"/>
                    <a:cs typeface="Vijaya" pitchFamily="34" charset="0"/>
                  </a:rPr>
                  <a:t>   formula=</a:t>
                </a:r>
                <a:r>
                  <a:rPr lang="en-US" sz="2000" dirty="0">
                    <a:solidFill>
                      <a:prstClr val="black">
                        <a:lumMod val="75000"/>
                        <a:lumOff val="25000"/>
                      </a:prstClr>
                    </a:solidFill>
                    <a:latin typeface="Vijaya" pitchFamily="34" charset="0"/>
                    <a:cs typeface="Vijaya" pitchFamily="34" charset="0"/>
                  </a:rPr>
                  <a:t> contains the numeric variables. ~. </a:t>
                </a:r>
              </a:p>
              <a:p>
                <a:pPr>
                  <a:buSzPct val="60000"/>
                </a:pPr>
                <a:r>
                  <a:rPr lang="en-US" sz="2000" dirty="0">
                    <a:solidFill>
                      <a:prstClr val="black">
                        <a:lumMod val="75000"/>
                        <a:lumOff val="25000"/>
                      </a:prstClr>
                    </a:solidFill>
                    <a:latin typeface="Vijaya" pitchFamily="34" charset="0"/>
                    <a:cs typeface="Vijaya" pitchFamily="34" charset="0"/>
                  </a:rPr>
                  <a:t>     ensures all variables are taken</a:t>
                </a:r>
              </a:p>
              <a:p>
                <a:pPr>
                  <a:buSzPct val="60000"/>
                  <a:buFont typeface="Wingdings" pitchFamily="2" charset="2"/>
                  <a:buChar char="q"/>
                </a:pPr>
                <a:r>
                  <a:rPr lang="en-US" sz="2000" b="1" dirty="0">
                    <a:solidFill>
                      <a:prstClr val="black">
                        <a:lumMod val="75000"/>
                        <a:lumOff val="25000"/>
                      </a:prstClr>
                    </a:solidFill>
                    <a:latin typeface="Vijaya" pitchFamily="34" charset="0"/>
                    <a:cs typeface="Vijaya" pitchFamily="34" charset="0"/>
                  </a:rPr>
                  <a:t>   cor=T</a:t>
                </a:r>
                <a:r>
                  <a:rPr lang="en-US" sz="2000" dirty="0">
                    <a:solidFill>
                      <a:prstClr val="black">
                        <a:lumMod val="75000"/>
                        <a:lumOff val="25000"/>
                      </a:prstClr>
                    </a:solidFill>
                    <a:latin typeface="Vijaya" pitchFamily="34" charset="0"/>
                    <a:cs typeface="Vijaya" pitchFamily="34" charset="0"/>
                  </a:rPr>
                  <a:t> indicates that calculations should be done</a:t>
                </a:r>
              </a:p>
              <a:p>
                <a:pPr>
                  <a:buSzPct val="60000"/>
                </a:pPr>
                <a:r>
                  <a:rPr lang="en-US" sz="2000" dirty="0">
                    <a:solidFill>
                      <a:prstClr val="black">
                        <a:lumMod val="75000"/>
                        <a:lumOff val="25000"/>
                      </a:prstClr>
                    </a:solidFill>
                    <a:latin typeface="Vijaya" pitchFamily="34" charset="0"/>
                    <a:cs typeface="Vijaya" pitchFamily="34" charset="0"/>
                  </a:rPr>
                  <a:t>     using the Correlation Matrix.  </a:t>
                </a:r>
              </a:p>
              <a:p>
                <a:pPr>
                  <a:buSzPct val="60000"/>
                  <a:buFont typeface="Wingdings" pitchFamily="2" charset="2"/>
                  <a:buChar char="q"/>
                </a:pPr>
                <a:r>
                  <a:rPr lang="en-US" sz="2000" dirty="0">
                    <a:solidFill>
                      <a:prstClr val="black">
                        <a:lumMod val="75000"/>
                        <a:lumOff val="25000"/>
                      </a:prstClr>
                    </a:solidFill>
                    <a:latin typeface="Vijaya" pitchFamily="34" charset="0"/>
                    <a:cs typeface="Vijaya" pitchFamily="34" charset="0"/>
                  </a:rPr>
                  <a:t>   </a:t>
                </a:r>
                <a:r>
                  <a:rPr lang="en-US" sz="2000" b="1" dirty="0">
                    <a:solidFill>
                      <a:prstClr val="black">
                        <a:lumMod val="75000"/>
                        <a:lumOff val="25000"/>
                      </a:prstClr>
                    </a:solidFill>
                    <a:latin typeface="Vijaya" pitchFamily="34" charset="0"/>
                    <a:cs typeface="Vijaya" pitchFamily="34" charset="0"/>
                  </a:rPr>
                  <a:t>summary() </a:t>
                </a:r>
                <a:r>
                  <a:rPr lang="en-US" sz="2000" dirty="0">
                    <a:solidFill>
                      <a:prstClr val="black">
                        <a:lumMod val="75000"/>
                        <a:lumOff val="25000"/>
                      </a:prstClr>
                    </a:solidFill>
                    <a:latin typeface="Vijaya" pitchFamily="34" charset="0"/>
                    <a:cs typeface="Vijaya" pitchFamily="34" charset="0"/>
                  </a:rPr>
                  <a:t>generates  the summary of  PCA</a:t>
                </a:r>
                <a:endParaRPr lang="en-US" sz="2000" dirty="0">
                  <a:solidFill>
                    <a:prstClr val="black"/>
                  </a:solidFill>
                  <a:latin typeface="Vijaya" pitchFamily="34" charset="0"/>
                  <a:cs typeface="Vijaya" pitchFamily="34" charset="0"/>
                </a:endParaRPr>
              </a:p>
            </p:txBody>
          </p:sp>
          <p:cxnSp>
            <p:nvCxnSpPr>
              <p:cNvPr id="32" name="Straight Arrow Connector 31"/>
              <p:cNvCxnSpPr>
                <a:cxnSpLocks/>
              </p:cNvCxnSpPr>
              <p:nvPr/>
            </p:nvCxnSpPr>
            <p:spPr>
              <a:xfrm flipH="1" flipV="1">
                <a:off x="2039567" y="4031065"/>
                <a:ext cx="1005747" cy="7535"/>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13</a:t>
            </a:fld>
            <a:endParaRPr lang="en-US" dirty="0"/>
          </a:p>
        </p:txBody>
      </p:sp>
    </p:spTree>
    <p:extLst>
      <p:ext uri="{BB962C8B-B14F-4D97-AF65-F5344CB8AC3E}">
        <p14:creationId xmlns:p14="http://schemas.microsoft.com/office/powerpoint/2010/main" val="113393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R</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14</a:t>
            </a:fld>
            <a:endParaRPr lang="en-US" dirty="0"/>
          </a:p>
        </p:txBody>
      </p:sp>
      <p:pic>
        <p:nvPicPr>
          <p:cNvPr id="108546" name="Picture 2"/>
          <p:cNvPicPr>
            <a:picLocks noChangeAspect="1" noChangeArrowheads="1"/>
          </p:cNvPicPr>
          <p:nvPr/>
        </p:nvPicPr>
        <p:blipFill>
          <a:blip r:embed="rId7" cstate="print"/>
          <a:srcRect l="56723" t="68638" r="5644" b="13407"/>
          <a:stretch>
            <a:fillRect/>
          </a:stretch>
        </p:blipFill>
        <p:spPr bwMode="auto">
          <a:xfrm>
            <a:off x="539552" y="1988840"/>
            <a:ext cx="5904656" cy="1728192"/>
          </a:xfrm>
          <a:prstGeom prst="rect">
            <a:avLst/>
          </a:prstGeom>
          <a:noFill/>
          <a:ln w="9525">
            <a:solidFill>
              <a:schemeClr val="accent1"/>
            </a:solidFill>
            <a:miter lim="800000"/>
            <a:headEnd/>
            <a:tailEnd/>
          </a:ln>
        </p:spPr>
      </p:pic>
      <p:sp>
        <p:nvSpPr>
          <p:cNvPr id="11" name="Rectangle 10"/>
          <p:cNvSpPr/>
          <p:nvPr/>
        </p:nvSpPr>
        <p:spPr>
          <a:xfrm>
            <a:off x="467544" y="1556792"/>
            <a:ext cx="1194558" cy="338554"/>
          </a:xfrm>
          <a:prstGeom prst="rect">
            <a:avLst/>
          </a:prstGeom>
        </p:spPr>
        <p:txBody>
          <a:bodyPr wrap="none">
            <a:spAutoFit/>
          </a:bodyPr>
          <a:lstStyle/>
          <a:p>
            <a:r>
              <a:rPr lang="en-US" sz="1600" dirty="0">
                <a:latin typeface="Consolas" pitchFamily="49" charset="0"/>
              </a:rPr>
              <a:t># Output </a:t>
            </a:r>
          </a:p>
        </p:txBody>
      </p:sp>
      <p:grpSp>
        <p:nvGrpSpPr>
          <p:cNvPr id="15" name="Group 14"/>
          <p:cNvGrpSpPr/>
          <p:nvPr/>
        </p:nvGrpSpPr>
        <p:grpSpPr>
          <a:xfrm>
            <a:off x="611560" y="2924944"/>
            <a:ext cx="7848872" cy="2793796"/>
            <a:chOff x="1331640" y="3212976"/>
            <a:chExt cx="7848872" cy="2793796"/>
          </a:xfrm>
        </p:grpSpPr>
        <p:sp>
          <p:nvSpPr>
            <p:cNvPr id="12" name="Rectangle 11"/>
            <p:cNvSpPr/>
            <p:nvPr/>
          </p:nvSpPr>
          <p:spPr>
            <a:xfrm>
              <a:off x="1331640" y="4437112"/>
              <a:ext cx="7848872" cy="1569660"/>
            </a:xfrm>
            <a:prstGeom prst="rect">
              <a:avLst/>
            </a:prstGeom>
            <a:solidFill>
              <a:schemeClr val="bg1"/>
            </a:solidFill>
            <a:ln w="3175">
              <a:solidFill>
                <a:schemeClr val="accent3"/>
              </a:solidFill>
            </a:ln>
          </p:spPr>
          <p:txBody>
            <a:bodyPr wrap="square">
              <a:spAutoFit/>
            </a:bodyPr>
            <a:lstStyle/>
            <a:p>
              <a:r>
                <a:rPr lang="en-US" sz="2400" b="1" dirty="0">
                  <a:solidFill>
                    <a:prstClr val="black">
                      <a:lumMod val="75000"/>
                      <a:lumOff val="25000"/>
                    </a:prstClr>
                  </a:solidFill>
                  <a:latin typeface="Vijaya" pitchFamily="34" charset="0"/>
                  <a:cs typeface="Vijaya" pitchFamily="34" charset="0"/>
                </a:rPr>
                <a:t> Interpretation:</a:t>
              </a:r>
            </a:p>
            <a:p>
              <a:pPr marL="342900" indent="-342900">
                <a:buSzPct val="60000"/>
                <a:buFont typeface="Wingdings" panose="05000000000000000000" pitchFamily="2" charset="2"/>
                <a:buChar char="Ø"/>
              </a:pPr>
              <a:r>
                <a:rPr lang="en-US" sz="2400" dirty="0">
                  <a:solidFill>
                    <a:prstClr val="black">
                      <a:lumMod val="75000"/>
                      <a:lumOff val="25000"/>
                    </a:prstClr>
                  </a:solidFill>
                  <a:latin typeface="Vijaya" pitchFamily="34" charset="0"/>
                  <a:cs typeface="Vijaya" pitchFamily="34" charset="0"/>
                </a:rPr>
                <a:t>The first three principal components explain 82% of the variation in the data. Therefore, we can use 3 PC’s in Regression Model</a:t>
              </a:r>
              <a:endParaRPr lang="en-US" sz="2400" dirty="0">
                <a:solidFill>
                  <a:prstClr val="black"/>
                </a:solidFill>
                <a:latin typeface="Vijaya" pitchFamily="34" charset="0"/>
                <a:cs typeface="Vijaya" pitchFamily="34" charset="0"/>
              </a:endParaRPr>
            </a:p>
          </p:txBody>
        </p:sp>
        <p:cxnSp>
          <p:nvCxnSpPr>
            <p:cNvPr id="13" name="Straight Arrow Connector 12"/>
            <p:cNvCxnSpPr/>
            <p:nvPr/>
          </p:nvCxnSpPr>
          <p:spPr>
            <a:xfrm flipV="1">
              <a:off x="5652120" y="3212976"/>
              <a:ext cx="1" cy="1224136"/>
            </a:xfrm>
            <a:prstGeom prst="straightConnector1">
              <a:avLst/>
            </a:prstGeom>
            <a:solidFill>
              <a:schemeClr val="bg1"/>
            </a:solid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20458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035585066"/>
              </p:ext>
            </p:extLst>
          </p:nvPr>
        </p:nvGraphicFramePr>
        <p:xfrm>
          <a:off x="555312" y="1752600"/>
          <a:ext cx="8265159" cy="4485621"/>
        </p:xfrm>
        <a:graphic>
          <a:graphicData uri="http://schemas.openxmlformats.org/drawingml/2006/table">
            <a:tbl>
              <a:tblPr bandRow="1">
                <a:tableStyleId>{9D7B26C5-4107-4FEC-AEDC-1716B250A1EF}</a:tableStyleId>
              </a:tblPr>
              <a:tblGrid>
                <a:gridCol w="8265159">
                  <a:extLst>
                    <a:ext uri="{9D8B030D-6E8A-4147-A177-3AD203B41FA5}">
                      <a16:colId xmlns:a16="http://schemas.microsoft.com/office/drawing/2014/main" val="20000"/>
                    </a:ext>
                  </a:extLst>
                </a:gridCol>
              </a:tblGrid>
              <a:tr h="44856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install.packages</a:t>
                      </a:r>
                      <a:r>
                        <a:rPr lang="en-US" sz="1600" b="0" dirty="0">
                          <a:solidFill>
                            <a:schemeClr val="accent1"/>
                          </a:solidFill>
                          <a:latin typeface="Consolas" pitchFamily="49" charset="0"/>
                        </a:rPr>
                        <a:t>("pls")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library</a:t>
                      </a:r>
                      <a:r>
                        <a:rPr lang="en-US" sz="1600" b="0" dirty="0">
                          <a:solidFill>
                            <a:schemeClr val="accent1"/>
                          </a:solidFill>
                          <a:latin typeface="Consolas" pitchFamily="49" charset="0"/>
                        </a:rPr>
                        <a:t>(pls)</a:t>
                      </a:r>
                      <a:endParaRPr lang="en-US" sz="1600" b="0" dirty="0">
                        <a:solidFill>
                          <a:schemeClr val="accent1"/>
                        </a:solidFill>
                        <a:latin typeface="Consolas" pitchFamily="49" charset="0"/>
                        <a:cs typeface="Times New Roman" pitchFamily="18" charset="0"/>
                      </a:endParaRPr>
                    </a:p>
                    <a:p>
                      <a:pPr>
                        <a:buNone/>
                      </a:pPr>
                      <a:r>
                        <a:rPr lang="en-US" sz="1600" dirty="0">
                          <a:solidFill>
                            <a:schemeClr val="accent1"/>
                          </a:solidFill>
                          <a:latin typeface="Consolas" pitchFamily="49" charset="0"/>
                          <a:cs typeface="Times New Roman" pitchFamily="18" charset="0"/>
                        </a:rPr>
                        <a:t>pcmodel&lt;-</a:t>
                      </a:r>
                      <a:r>
                        <a:rPr lang="en-US" sz="1600" b="1" dirty="0">
                          <a:solidFill>
                            <a:schemeClr val="accent1"/>
                          </a:solidFill>
                          <a:latin typeface="Consolas" pitchFamily="49" charset="0"/>
                          <a:cs typeface="Times New Roman" pitchFamily="18" charset="0"/>
                        </a:rPr>
                        <a:t>pcr</a:t>
                      </a:r>
                      <a:r>
                        <a:rPr lang="en-US" sz="1600" dirty="0">
                          <a:solidFill>
                            <a:schemeClr val="accent1"/>
                          </a:solidFill>
                          <a:latin typeface="Consolas" pitchFamily="49" charset="0"/>
                          <a:cs typeface="Times New Roman" pitchFamily="18" charset="0"/>
                        </a:rPr>
                        <a:t>(SALES~AD+PRO+SALEXP+ADPRE+PROPRE,</a:t>
                      </a:r>
                      <a:r>
                        <a:rPr lang="en-US" sz="1600" b="1" dirty="0">
                          <a:solidFill>
                            <a:schemeClr val="accent1"/>
                          </a:solidFill>
                          <a:latin typeface="Consolas" pitchFamily="49" charset="0"/>
                          <a:cs typeface="Times New Roman" pitchFamily="18" charset="0"/>
                        </a:rPr>
                        <a:t>ncomp</a:t>
                      </a:r>
                      <a:r>
                        <a:rPr lang="en-US" sz="1600" dirty="0">
                          <a:solidFill>
                            <a:schemeClr val="accent1"/>
                          </a:solidFill>
                          <a:latin typeface="Consolas" pitchFamily="49" charset="0"/>
                          <a:cs typeface="Times New Roman" pitchFamily="18" charset="0"/>
                        </a:rPr>
                        <a:t>=3,</a:t>
                      </a:r>
                      <a:r>
                        <a:rPr lang="en-US" sz="1600" b="1" dirty="0">
                          <a:solidFill>
                            <a:schemeClr val="accent1"/>
                          </a:solidFill>
                          <a:latin typeface="Consolas" pitchFamily="49" charset="0"/>
                          <a:cs typeface="Times New Roman" pitchFamily="18" charset="0"/>
                        </a:rPr>
                        <a:t>data</a:t>
                      </a:r>
                      <a:r>
                        <a:rPr lang="en-US" sz="1600" dirty="0">
                          <a:solidFill>
                            <a:schemeClr val="accent1"/>
                          </a:solidFill>
                          <a:latin typeface="Consolas" pitchFamily="49" charset="0"/>
                          <a:cs typeface="Times New Roman" pitchFamily="18" charset="0"/>
                        </a:rPr>
                        <a:t>=salesdata,</a:t>
                      </a:r>
                      <a:r>
                        <a:rPr lang="en-US" sz="1600" b="1" dirty="0">
                          <a:solidFill>
                            <a:schemeClr val="accent1"/>
                          </a:solidFill>
                          <a:latin typeface="Consolas" pitchFamily="49" charset="0"/>
                          <a:cs typeface="Times New Roman" pitchFamily="18" charset="0"/>
                        </a:rPr>
                        <a:t>scale</a:t>
                      </a:r>
                      <a:r>
                        <a:rPr lang="en-US" sz="1600" dirty="0">
                          <a:solidFill>
                            <a:schemeClr val="accent1"/>
                          </a:solidFill>
                          <a:latin typeface="Consolas" pitchFamily="49" charset="0"/>
                          <a:cs typeface="Times New Roman" pitchFamily="18" charset="0"/>
                        </a:rPr>
                        <a:t>=TRUE)</a:t>
                      </a: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endParaRPr lang="en-US" sz="1600" dirty="0">
                        <a:solidFill>
                          <a:schemeClr val="accent1"/>
                        </a:solidFill>
                        <a:latin typeface="Consolas" pitchFamily="49" charset="0"/>
                        <a:cs typeface="Times New Roman" pitchFamily="18" charset="0"/>
                      </a:endParaRPr>
                    </a:p>
                    <a:p>
                      <a:pPr>
                        <a:buNone/>
                      </a:pPr>
                      <a:r>
                        <a:rPr lang="en-US" sz="1600" dirty="0">
                          <a:solidFill>
                            <a:schemeClr val="accent1"/>
                          </a:solidFill>
                          <a:latin typeface="Consolas" pitchFamily="49" charset="0"/>
                          <a:cs typeface="Times New Roman" pitchFamily="18" charset="0"/>
                        </a:rPr>
                        <a:t>salesdata$pred_pcr&lt;-</a:t>
                      </a:r>
                      <a:r>
                        <a:rPr lang="en-US" sz="1600" b="1" dirty="0">
                          <a:solidFill>
                            <a:schemeClr val="accent1"/>
                          </a:solidFill>
                          <a:latin typeface="Consolas" pitchFamily="49" charset="0"/>
                          <a:cs typeface="Times New Roman" pitchFamily="18" charset="0"/>
                        </a:rPr>
                        <a:t>predict</a:t>
                      </a:r>
                      <a:r>
                        <a:rPr lang="en-US" sz="1600" dirty="0">
                          <a:solidFill>
                            <a:schemeClr val="accent1"/>
                          </a:solidFill>
                          <a:latin typeface="Consolas" pitchFamily="49" charset="0"/>
                          <a:cs typeface="Times New Roman" pitchFamily="18" charset="0"/>
                        </a:rPr>
                        <a:t>(pcmodel,salesdata,</a:t>
                      </a:r>
                      <a:r>
                        <a:rPr lang="en-US" sz="1600" b="1" dirty="0">
                          <a:solidFill>
                            <a:schemeClr val="accent1"/>
                          </a:solidFill>
                          <a:latin typeface="Consolas" pitchFamily="49" charset="0"/>
                          <a:cs typeface="Times New Roman" pitchFamily="18" charset="0"/>
                        </a:rPr>
                        <a:t>ncomp=</a:t>
                      </a:r>
                      <a:r>
                        <a:rPr lang="en-US" sz="1600" dirty="0">
                          <a:solidFill>
                            <a:schemeClr val="accent1"/>
                          </a:solidFill>
                          <a:latin typeface="Consolas" pitchFamily="49" charset="0"/>
                          <a:cs typeface="Times New Roman" pitchFamily="18" charset="0"/>
                        </a:rPr>
                        <a:t>3)</a:t>
                      </a:r>
                    </a:p>
                    <a:p>
                      <a:pPr>
                        <a:buNone/>
                      </a:pPr>
                      <a:r>
                        <a:rPr lang="en-US" sz="1600" b="1" dirty="0">
                          <a:solidFill>
                            <a:schemeClr val="accent1"/>
                          </a:solidFill>
                          <a:latin typeface="Consolas" pitchFamily="49" charset="0"/>
                          <a:cs typeface="Times New Roman" pitchFamily="18" charset="0"/>
                        </a:rPr>
                        <a:t>head</a:t>
                      </a:r>
                      <a:r>
                        <a:rPr lang="en-US" sz="1600" dirty="0">
                          <a:solidFill>
                            <a:schemeClr val="accent1"/>
                          </a:solidFill>
                          <a:latin typeface="Consolas" pitchFamily="49" charset="0"/>
                          <a:cs typeface="Times New Roman" pitchFamily="18" charset="0"/>
                        </a:rPr>
                        <a:t>(salesdata)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R</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375946"/>
            <a:ext cx="1306768" cy="338554"/>
          </a:xfrm>
          <a:prstGeom prst="rect">
            <a:avLst/>
          </a:prstGeom>
        </p:spPr>
        <p:txBody>
          <a:bodyPr wrap="none">
            <a:spAutoFit/>
          </a:bodyPr>
          <a:lstStyle/>
          <a:p>
            <a:r>
              <a:rPr lang="en-US" sz="1600" dirty="0">
                <a:latin typeface="Consolas" pitchFamily="49" charset="0"/>
              </a:rPr>
              <a:t># PCR in R</a:t>
            </a:r>
          </a:p>
        </p:txBody>
      </p:sp>
      <p:grpSp>
        <p:nvGrpSpPr>
          <p:cNvPr id="7" name="Group 29"/>
          <p:cNvGrpSpPr/>
          <p:nvPr/>
        </p:nvGrpSpPr>
        <p:grpSpPr>
          <a:xfrm>
            <a:off x="3275856" y="1818622"/>
            <a:ext cx="5040560" cy="646331"/>
            <a:chOff x="4144866" y="3390900"/>
            <a:chExt cx="5040560" cy="646331"/>
          </a:xfrm>
          <a:solidFill>
            <a:schemeClr val="bg1"/>
          </a:solidFill>
        </p:grpSpPr>
        <p:sp>
          <p:nvSpPr>
            <p:cNvPr id="41" name="Rectangle 40"/>
            <p:cNvSpPr/>
            <p:nvPr/>
          </p:nvSpPr>
          <p:spPr>
            <a:xfrm>
              <a:off x="4648199" y="3390900"/>
              <a:ext cx="4537227" cy="646331"/>
            </a:xfrm>
            <a:prstGeom prst="rect">
              <a:avLst/>
            </a:prstGeom>
            <a:grpFill/>
            <a:ln w="3175">
              <a:solidFill>
                <a:schemeClr val="accent3"/>
              </a:solidFill>
            </a:ln>
          </p:spPr>
          <p:txBody>
            <a:bodyPr wrap="square">
              <a:spAutoFit/>
            </a:bodyPr>
            <a:lstStyle/>
            <a:p>
              <a:r>
                <a:rPr lang="en-US" dirty="0">
                  <a:solidFill>
                    <a:prstClr val="black">
                      <a:lumMod val="75000"/>
                      <a:lumOff val="25000"/>
                    </a:prstClr>
                  </a:solidFill>
                  <a:latin typeface="Vijaya" pitchFamily="34" charset="0"/>
                  <a:cs typeface="Vijaya" pitchFamily="34" charset="0"/>
                </a:rPr>
                <a:t>Install and load package </a:t>
              </a:r>
              <a:r>
                <a:rPr lang="en-US" b="1" dirty="0">
                  <a:solidFill>
                    <a:prstClr val="black">
                      <a:lumMod val="75000"/>
                      <a:lumOff val="25000"/>
                    </a:prstClr>
                  </a:solidFill>
                  <a:latin typeface="Vijaya" pitchFamily="34" charset="0"/>
                  <a:cs typeface="Vijaya" pitchFamily="34" charset="0"/>
                </a:rPr>
                <a:t>pls </a:t>
              </a:r>
              <a:r>
                <a:rPr lang="en-US" dirty="0">
                  <a:solidFill>
                    <a:prstClr val="black">
                      <a:lumMod val="75000"/>
                      <a:lumOff val="25000"/>
                    </a:prstClr>
                  </a:solidFill>
                  <a:latin typeface="Vijaya" pitchFamily="34" charset="0"/>
                  <a:cs typeface="Vijaya" pitchFamily="34" charset="0"/>
                </a:rPr>
                <a:t>(Partial Least Squares).</a:t>
              </a:r>
            </a:p>
          </p:txBody>
        </p:sp>
        <p:cxnSp>
          <p:nvCxnSpPr>
            <p:cNvPr id="42" name="Straight Arrow Connector 41"/>
            <p:cNvCxnSpPr/>
            <p:nvPr/>
          </p:nvCxnSpPr>
          <p:spPr>
            <a:xfrm rot="16200000" flipV="1">
              <a:off x="4396533" y="3293121"/>
              <a:ext cx="0" cy="50333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8"/>
          <p:cNvGrpSpPr/>
          <p:nvPr/>
        </p:nvGrpSpPr>
        <p:grpSpPr>
          <a:xfrm>
            <a:off x="3158046" y="5480191"/>
            <a:ext cx="5035762" cy="485751"/>
            <a:chOff x="2733220" y="5664482"/>
            <a:chExt cx="5035762" cy="485751"/>
          </a:xfrm>
          <a:solidFill>
            <a:schemeClr val="bg1"/>
          </a:solidFill>
        </p:grpSpPr>
        <p:sp>
          <p:nvSpPr>
            <p:cNvPr id="36" name="Rectangle 35"/>
            <p:cNvSpPr/>
            <p:nvPr/>
          </p:nvSpPr>
          <p:spPr>
            <a:xfrm>
              <a:off x="3048000" y="5750123"/>
              <a:ext cx="4720982" cy="400110"/>
            </a:xfrm>
            <a:prstGeom prst="rect">
              <a:avLst/>
            </a:prstGeom>
            <a:grp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predict()</a:t>
              </a:r>
              <a:r>
                <a:rPr lang="en-US" sz="2000" dirty="0">
                  <a:solidFill>
                    <a:schemeClr val="tx1">
                      <a:lumMod val="75000"/>
                      <a:lumOff val="25000"/>
                    </a:schemeClr>
                  </a:solidFill>
                  <a:latin typeface="Vijaya" pitchFamily="34" charset="0"/>
                  <a:cs typeface="Vijaya" pitchFamily="34" charset="0"/>
                </a:rPr>
                <a:t> is used to get predictions by PCR. </a:t>
              </a:r>
              <a:endParaRPr lang="en-US" sz="2000" dirty="0">
                <a:latin typeface="Vijaya" pitchFamily="34" charset="0"/>
                <a:cs typeface="Vijaya" pitchFamily="34" charset="0"/>
              </a:endParaRPr>
            </a:p>
          </p:txBody>
        </p:sp>
        <p:cxnSp>
          <p:nvCxnSpPr>
            <p:cNvPr id="43" name="Straight Arrow Connector 42"/>
            <p:cNvCxnSpPr/>
            <p:nvPr/>
          </p:nvCxnSpPr>
          <p:spPr>
            <a:xfrm flipV="1">
              <a:off x="2733220" y="5664482"/>
              <a:ext cx="0" cy="23480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2733220" y="5899291"/>
              <a:ext cx="314780"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15</a:t>
            </a:fld>
            <a:endParaRPr lang="en-US" dirty="0"/>
          </a:p>
        </p:txBody>
      </p:sp>
      <p:grpSp>
        <p:nvGrpSpPr>
          <p:cNvPr id="21" name="Group 20"/>
          <p:cNvGrpSpPr/>
          <p:nvPr/>
        </p:nvGrpSpPr>
        <p:grpSpPr>
          <a:xfrm>
            <a:off x="683568" y="2921780"/>
            <a:ext cx="8352928" cy="1389231"/>
            <a:chOff x="827584" y="2852936"/>
            <a:chExt cx="8352928" cy="1389231"/>
          </a:xfrm>
        </p:grpSpPr>
        <p:grpSp>
          <p:nvGrpSpPr>
            <p:cNvPr id="5" name="Group 6"/>
            <p:cNvGrpSpPr/>
            <p:nvPr/>
          </p:nvGrpSpPr>
          <p:grpSpPr>
            <a:xfrm>
              <a:off x="827584" y="2852936"/>
              <a:ext cx="8352928" cy="1389231"/>
              <a:chOff x="1037134" y="3767336"/>
              <a:chExt cx="8352928" cy="1389231"/>
            </a:xfrm>
            <a:solidFill>
              <a:schemeClr val="bg1"/>
            </a:solidFill>
          </p:grpSpPr>
          <p:cxnSp>
            <p:nvCxnSpPr>
              <p:cNvPr id="31" name="Straight Arrow Connector 30"/>
              <p:cNvCxnSpPr/>
              <p:nvPr/>
            </p:nvCxnSpPr>
            <p:spPr>
              <a:xfrm flipV="1">
                <a:off x="1037134" y="3767336"/>
                <a:ext cx="0" cy="360041"/>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567938" y="3925461"/>
                <a:ext cx="7822124" cy="1231106"/>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sz="2000" b="1" dirty="0">
                    <a:solidFill>
                      <a:prstClr val="black">
                        <a:lumMod val="75000"/>
                        <a:lumOff val="25000"/>
                      </a:prstClr>
                    </a:solidFill>
                    <a:latin typeface="Vijaya" pitchFamily="34" charset="0"/>
                    <a:cs typeface="Vijaya" pitchFamily="34" charset="0"/>
                  </a:rPr>
                  <a:t>  </a:t>
                </a:r>
                <a:r>
                  <a:rPr lang="en-US" b="1" dirty="0" err="1">
                    <a:solidFill>
                      <a:prstClr val="black">
                        <a:lumMod val="75000"/>
                        <a:lumOff val="25000"/>
                      </a:prstClr>
                    </a:solidFill>
                    <a:latin typeface="Vijaya" pitchFamily="34" charset="0"/>
                    <a:cs typeface="Vijaya" pitchFamily="34" charset="0"/>
                  </a:rPr>
                  <a:t>pcr</a:t>
                </a:r>
                <a:r>
                  <a:rPr lang="en-US" b="1" dirty="0">
                    <a:solidFill>
                      <a:prstClr val="black">
                        <a:lumMod val="75000"/>
                        <a:lumOff val="25000"/>
                      </a:prstClr>
                    </a:solidFill>
                    <a:latin typeface="Vijaya" pitchFamily="34" charset="0"/>
                    <a:cs typeface="Vijaya" pitchFamily="34" charset="0"/>
                  </a:rPr>
                  <a:t>() </a:t>
                </a:r>
                <a:r>
                  <a:rPr lang="en-US" dirty="0">
                    <a:solidFill>
                      <a:prstClr val="black">
                        <a:lumMod val="75000"/>
                        <a:lumOff val="25000"/>
                      </a:prstClr>
                    </a:solidFill>
                    <a:latin typeface="Vijaya" pitchFamily="34" charset="0"/>
                    <a:cs typeface="Vijaya" pitchFamily="34" charset="0"/>
                  </a:rPr>
                  <a:t>in package </a:t>
                </a:r>
                <a:r>
                  <a:rPr lang="en-US" b="1" dirty="0">
                    <a:solidFill>
                      <a:prstClr val="black">
                        <a:lumMod val="75000"/>
                        <a:lumOff val="25000"/>
                      </a:prstClr>
                    </a:solidFill>
                    <a:latin typeface="Vijaya" pitchFamily="34" charset="0"/>
                    <a:cs typeface="Vijaya" pitchFamily="34" charset="0"/>
                  </a:rPr>
                  <a:t>pls</a:t>
                </a:r>
                <a:r>
                  <a:rPr lang="en-US" dirty="0">
                    <a:solidFill>
                      <a:prstClr val="black">
                        <a:lumMod val="75000"/>
                        <a:lumOff val="25000"/>
                      </a:prstClr>
                    </a:solidFill>
                    <a:latin typeface="Vijaya" pitchFamily="34" charset="0"/>
                    <a:cs typeface="Vijaya" pitchFamily="34" charset="0"/>
                  </a:rPr>
                  <a:t> performs Principal Component Regression  </a:t>
                </a:r>
              </a:p>
              <a:p>
                <a:pPr>
                  <a:buSzPct val="60000"/>
                  <a:buFont typeface="Wingdings" pitchFamily="2" charset="2"/>
                  <a:buChar char="q"/>
                </a:pPr>
                <a:r>
                  <a:rPr lang="en-US" b="1" dirty="0">
                    <a:solidFill>
                      <a:prstClr val="black">
                        <a:lumMod val="75000"/>
                        <a:lumOff val="25000"/>
                      </a:prstClr>
                    </a:solidFill>
                    <a:latin typeface="Vijaya" pitchFamily="34" charset="0"/>
                    <a:cs typeface="Vijaya" pitchFamily="34" charset="0"/>
                  </a:rPr>
                  <a:t>   ncomp=3 </a:t>
                </a:r>
                <a:r>
                  <a:rPr lang="en-US" dirty="0">
                    <a:solidFill>
                      <a:prstClr val="black">
                        <a:lumMod val="75000"/>
                        <a:lumOff val="25000"/>
                      </a:prstClr>
                    </a:solidFill>
                    <a:latin typeface="Vijaya" pitchFamily="34" charset="0"/>
                    <a:cs typeface="Vijaya" pitchFamily="34" charset="0"/>
                  </a:rPr>
                  <a:t>is the number of components to be included in the model </a:t>
                </a:r>
              </a:p>
              <a:p>
                <a:pPr>
                  <a:buSzPct val="60000"/>
                  <a:buFont typeface="Wingdings" pitchFamily="2" charset="2"/>
                  <a:buChar char="q"/>
                </a:pPr>
                <a:r>
                  <a:rPr lang="en-US" b="1" dirty="0">
                    <a:solidFill>
                      <a:prstClr val="black">
                        <a:lumMod val="75000"/>
                        <a:lumOff val="25000"/>
                      </a:prstClr>
                    </a:solidFill>
                    <a:latin typeface="Vijaya" pitchFamily="34" charset="0"/>
                    <a:cs typeface="Vijaya" pitchFamily="34" charset="0"/>
                  </a:rPr>
                  <a:t>   scale=TRUE</a:t>
                </a:r>
                <a:r>
                  <a:rPr lang="en-US" dirty="0">
                    <a:solidFill>
                      <a:prstClr val="black">
                        <a:lumMod val="75000"/>
                        <a:lumOff val="25000"/>
                      </a:prstClr>
                    </a:solidFill>
                    <a:latin typeface="Vijaya" pitchFamily="34" charset="0"/>
                    <a:cs typeface="Vijaya" pitchFamily="34" charset="0"/>
                  </a:rPr>
                  <a:t> indicates X is scaled by dividing each variable by its standard</a:t>
                </a:r>
              </a:p>
              <a:p>
                <a:pPr>
                  <a:buSzPct val="60000"/>
                </a:pPr>
                <a:r>
                  <a:rPr lang="en-US" dirty="0">
                    <a:solidFill>
                      <a:prstClr val="black">
                        <a:lumMod val="75000"/>
                        <a:lumOff val="25000"/>
                      </a:prstClr>
                    </a:solidFill>
                    <a:latin typeface="Vijaya" pitchFamily="34" charset="0"/>
                    <a:cs typeface="Vijaya" pitchFamily="34" charset="0"/>
                  </a:rPr>
                  <a:t>     deviation. This ensures data is standardised before running the PCR algorithm</a:t>
                </a:r>
                <a:r>
                  <a:rPr lang="en-US" dirty="0">
                    <a:solidFill>
                      <a:prstClr val="black">
                        <a:lumMod val="75000"/>
                        <a:lumOff val="25000"/>
                      </a:prstClr>
                    </a:solidFill>
                  </a:rPr>
                  <a:t>.</a:t>
                </a:r>
                <a:endParaRPr lang="en-US" dirty="0">
                  <a:solidFill>
                    <a:prstClr val="black"/>
                  </a:solidFill>
                </a:endParaRPr>
              </a:p>
            </p:txBody>
          </p:sp>
        </p:grpSp>
        <p:cxnSp>
          <p:nvCxnSpPr>
            <p:cNvPr id="24" name="Straight Arrow Connector 23"/>
            <p:cNvCxnSpPr/>
            <p:nvPr/>
          </p:nvCxnSpPr>
          <p:spPr>
            <a:xfrm flipH="1">
              <a:off x="827584" y="3212976"/>
              <a:ext cx="530804"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393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 in R</a:t>
            </a:r>
          </a:p>
        </p:txBody>
      </p:sp>
      <p:grpSp>
        <p:nvGrpSpPr>
          <p:cNvPr id="2"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16</a:t>
            </a:fld>
            <a:endParaRPr lang="en-US" dirty="0"/>
          </a:p>
        </p:txBody>
      </p:sp>
      <p:pic>
        <p:nvPicPr>
          <p:cNvPr id="110594" name="Picture 2"/>
          <p:cNvPicPr>
            <a:picLocks noChangeAspect="1" noChangeArrowheads="1"/>
          </p:cNvPicPr>
          <p:nvPr/>
        </p:nvPicPr>
        <p:blipFill>
          <a:blip r:embed="rId7" cstate="print"/>
          <a:srcRect l="56723" t="36391" r="11731" b="49828"/>
          <a:stretch>
            <a:fillRect/>
          </a:stretch>
        </p:blipFill>
        <p:spPr bwMode="auto">
          <a:xfrm>
            <a:off x="611560" y="1772816"/>
            <a:ext cx="6743035" cy="1656184"/>
          </a:xfrm>
          <a:prstGeom prst="rect">
            <a:avLst/>
          </a:prstGeom>
          <a:noFill/>
          <a:ln w="9525">
            <a:solidFill>
              <a:schemeClr val="accent1"/>
            </a:solidFill>
            <a:miter lim="800000"/>
            <a:headEnd/>
            <a:tailEnd/>
          </a:ln>
        </p:spPr>
      </p:pic>
      <p:sp>
        <p:nvSpPr>
          <p:cNvPr id="11" name="Rectangle 10"/>
          <p:cNvSpPr/>
          <p:nvPr/>
        </p:nvSpPr>
        <p:spPr>
          <a:xfrm>
            <a:off x="550025" y="1375946"/>
            <a:ext cx="1082348" cy="338554"/>
          </a:xfrm>
          <a:prstGeom prst="rect">
            <a:avLst/>
          </a:prstGeom>
        </p:spPr>
        <p:txBody>
          <a:bodyPr wrap="none">
            <a:spAutoFit/>
          </a:bodyPr>
          <a:lstStyle/>
          <a:p>
            <a:r>
              <a:rPr lang="en-US" sz="1600" dirty="0">
                <a:latin typeface="Consolas" pitchFamily="49" charset="0"/>
              </a:rPr>
              <a:t># Output</a:t>
            </a:r>
          </a:p>
        </p:txBody>
      </p:sp>
      <p:grpSp>
        <p:nvGrpSpPr>
          <p:cNvPr id="15" name="Group 14"/>
          <p:cNvGrpSpPr/>
          <p:nvPr/>
        </p:nvGrpSpPr>
        <p:grpSpPr>
          <a:xfrm>
            <a:off x="611560" y="3501008"/>
            <a:ext cx="7056781" cy="1560369"/>
            <a:chOff x="1115617" y="3861048"/>
            <a:chExt cx="6940467" cy="1560369"/>
          </a:xfrm>
        </p:grpSpPr>
        <p:sp>
          <p:nvSpPr>
            <p:cNvPr id="12" name="Rectangle 11"/>
            <p:cNvSpPr/>
            <p:nvPr/>
          </p:nvSpPr>
          <p:spPr>
            <a:xfrm>
              <a:off x="1115617" y="4221088"/>
              <a:ext cx="6940467" cy="1200329"/>
            </a:xfrm>
            <a:prstGeom prst="rect">
              <a:avLst/>
            </a:prstGeom>
            <a:solidFill>
              <a:schemeClr val="bg1"/>
            </a:solidFill>
            <a:ln w="3175">
              <a:solidFill>
                <a:schemeClr val="accent3"/>
              </a:solidFill>
            </a:ln>
          </p:spPr>
          <p:txBody>
            <a:bodyPr wrap="square">
              <a:spAutoFit/>
            </a:bodyPr>
            <a:lstStyle/>
            <a:p>
              <a:r>
                <a:rPr lang="en-US" sz="2400" b="1" dirty="0">
                  <a:solidFill>
                    <a:prstClr val="black">
                      <a:lumMod val="75000"/>
                      <a:lumOff val="25000"/>
                    </a:prstClr>
                  </a:solidFill>
                  <a:latin typeface="Vijaya" pitchFamily="34" charset="0"/>
                  <a:cs typeface="Vijaya" pitchFamily="34" charset="0"/>
                </a:rPr>
                <a:t> </a:t>
              </a:r>
            </a:p>
            <a:p>
              <a:pPr marL="342900" indent="-342900">
                <a:buSzPct val="60000"/>
                <a:buFont typeface="Wingdings" panose="05000000000000000000" pitchFamily="2" charset="2"/>
                <a:buChar char="Ø"/>
              </a:pPr>
              <a:r>
                <a:rPr lang="en-US" sz="2400" b="1" dirty="0">
                  <a:solidFill>
                    <a:prstClr val="black">
                      <a:lumMod val="75000"/>
                      <a:lumOff val="25000"/>
                    </a:prstClr>
                  </a:solidFill>
                  <a:latin typeface="Vijaya" pitchFamily="34" charset="0"/>
                  <a:cs typeface="Vijaya" pitchFamily="34" charset="0"/>
                </a:rPr>
                <a:t>pred_pcr</a:t>
              </a:r>
              <a:r>
                <a:rPr lang="en-US" sz="2400" dirty="0">
                  <a:solidFill>
                    <a:prstClr val="black">
                      <a:lumMod val="75000"/>
                      <a:lumOff val="25000"/>
                    </a:prstClr>
                  </a:solidFill>
                  <a:latin typeface="Vijaya" pitchFamily="34" charset="0"/>
                  <a:cs typeface="Vijaya" pitchFamily="34" charset="0"/>
                </a:rPr>
                <a:t> column gives predicted values of SALES using PCR.</a:t>
              </a:r>
            </a:p>
          </p:txBody>
        </p:sp>
        <p:cxnSp>
          <p:nvCxnSpPr>
            <p:cNvPr id="14" name="Straight Arrow Connector 13"/>
            <p:cNvCxnSpPr/>
            <p:nvPr/>
          </p:nvCxnSpPr>
          <p:spPr>
            <a:xfrm flipV="1">
              <a:off x="6948264" y="3861048"/>
              <a:ext cx="0" cy="360041"/>
            </a:xfrm>
            <a:prstGeom prst="straightConnector1">
              <a:avLst/>
            </a:prstGeom>
            <a:solidFill>
              <a:schemeClr val="bg1"/>
            </a:solid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2167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482505254"/>
              </p:ext>
            </p:extLst>
          </p:nvPr>
        </p:nvGraphicFramePr>
        <p:xfrm>
          <a:off x="550025" y="2780928"/>
          <a:ext cx="8033374" cy="86409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64096">
                <a:tc>
                  <a:txBody>
                    <a:bodyPr/>
                    <a:lstStyle/>
                    <a:p>
                      <a:r>
                        <a:rPr lang="en-US" sz="1600" dirty="0">
                          <a:solidFill>
                            <a:schemeClr val="accent1"/>
                          </a:solidFill>
                          <a:latin typeface="Consolas" pitchFamily="49" charset="0"/>
                        </a:rPr>
                        <a:t>salesdata_test$lmpredict&lt;-</a:t>
                      </a:r>
                      <a:r>
                        <a:rPr lang="en-US" sz="1600" b="1" dirty="0">
                          <a:solidFill>
                            <a:schemeClr val="accent1"/>
                          </a:solidFill>
                          <a:latin typeface="Consolas" pitchFamily="49" charset="0"/>
                        </a:rPr>
                        <a:t>predict</a:t>
                      </a:r>
                      <a:r>
                        <a:rPr lang="en-US" sz="1600" dirty="0">
                          <a:solidFill>
                            <a:schemeClr val="accent1"/>
                          </a:solidFill>
                          <a:latin typeface="Consolas" pitchFamily="49" charset="0"/>
                        </a:rPr>
                        <a:t>(predsales,salesdata_test)</a:t>
                      </a:r>
                    </a:p>
                    <a:p>
                      <a:r>
                        <a:rPr lang="en-US" sz="1600" dirty="0">
                          <a:solidFill>
                            <a:schemeClr val="accent1"/>
                          </a:solidFill>
                          <a:latin typeface="Consolas" pitchFamily="49" charset="0"/>
                        </a:rPr>
                        <a:t>salesdata_test$lmres&lt;-(salesdata_test$SALES-salesdata_test$lmpredict)</a:t>
                      </a:r>
                    </a:p>
                    <a:p>
                      <a:r>
                        <a:rPr lang="en-US" sz="1600" dirty="0">
                          <a:solidFill>
                            <a:schemeClr val="accent1"/>
                          </a:solidFill>
                          <a:latin typeface="Consolas" pitchFamily="49" charset="0"/>
                        </a:rPr>
                        <a:t>RMSE_lm&lt;-</a:t>
                      </a:r>
                      <a:r>
                        <a:rPr lang="en-US" sz="1600" b="1" dirty="0">
                          <a:solidFill>
                            <a:schemeClr val="accent1"/>
                          </a:solidFill>
                          <a:latin typeface="Consolas" pitchFamily="49" charset="0"/>
                        </a:rPr>
                        <a:t>sqrt</a:t>
                      </a:r>
                      <a:r>
                        <a:rPr lang="en-US" sz="1600" dirty="0">
                          <a:solidFill>
                            <a:schemeClr val="accent1"/>
                          </a:solidFill>
                          <a:latin typeface="Consolas" pitchFamily="49" charset="0"/>
                        </a:rPr>
                        <a:t>(</a:t>
                      </a:r>
                      <a:r>
                        <a:rPr lang="en-US" sz="1600" b="1" dirty="0">
                          <a:solidFill>
                            <a:schemeClr val="accent1"/>
                          </a:solidFill>
                          <a:latin typeface="Consolas" pitchFamily="49" charset="0"/>
                        </a:rPr>
                        <a:t>mean</a:t>
                      </a:r>
                      <a:r>
                        <a:rPr lang="en-US" sz="1600" dirty="0">
                          <a:solidFill>
                            <a:schemeClr val="accent1"/>
                          </a:solidFill>
                          <a:latin typeface="Consolas" pitchFamily="49" charset="0"/>
                        </a:rPr>
                        <a:t>(</a:t>
                      </a:r>
                      <a:r>
                        <a:rPr lang="en-US" sz="1600" dirty="0" err="1">
                          <a:solidFill>
                            <a:schemeClr val="accent1"/>
                          </a:solidFill>
                          <a:latin typeface="Consolas" pitchFamily="49" charset="0"/>
                        </a:rPr>
                        <a:t>salesdata_test$lmres</a:t>
                      </a:r>
                      <a:r>
                        <a:rPr lang="en-US" sz="1600" dirty="0">
                          <a:solidFill>
                            <a:schemeClr val="accent1"/>
                          </a:solidFill>
                          <a:latin typeface="Consolas" pitchFamily="49"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8880340"/>
              </p:ext>
            </p:extLst>
          </p:nvPr>
        </p:nvGraphicFramePr>
        <p:xfrm>
          <a:off x="539552" y="1988840"/>
          <a:ext cx="8033374" cy="3600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0040">
                <a:tc>
                  <a:txBody>
                    <a:bodyPr/>
                    <a:lstStyle/>
                    <a:p>
                      <a:pPr>
                        <a:buNone/>
                      </a:pPr>
                      <a:r>
                        <a:rPr lang="en-US" sz="1600" dirty="0">
                          <a:solidFill>
                            <a:schemeClr val="accent1"/>
                          </a:solidFill>
                          <a:latin typeface="Consolas" pitchFamily="49" charset="0"/>
                          <a:cs typeface="Times New Roman" pitchFamily="18" charset="0"/>
                        </a:rPr>
                        <a:t>salesdata_test&lt;-</a:t>
                      </a:r>
                      <a:r>
                        <a:rPr lang="en-US" sz="1600" b="1" dirty="0">
                          <a:solidFill>
                            <a:schemeClr val="accent1"/>
                          </a:solidFill>
                          <a:latin typeface="Consolas" pitchFamily="49" charset="0"/>
                          <a:cs typeface="Times New Roman" pitchFamily="18" charset="0"/>
                        </a:rPr>
                        <a:t>read.csv</a:t>
                      </a:r>
                      <a:r>
                        <a:rPr lang="en-US" sz="1600" dirty="0">
                          <a:solidFill>
                            <a:schemeClr val="accent1"/>
                          </a:solidFill>
                          <a:latin typeface="Consolas" pitchFamily="49" charset="0"/>
                          <a:cs typeface="Times New Roman" pitchFamily="18" charset="0"/>
                        </a:rPr>
                        <a:t>("pcrdata_test.csv",</a:t>
                      </a:r>
                      <a:r>
                        <a:rPr lang="en-US" sz="1600" b="1" dirty="0">
                          <a:solidFill>
                            <a:schemeClr val="accent1"/>
                          </a:solidFill>
                          <a:latin typeface="Consolas" pitchFamily="49" charset="0"/>
                          <a:cs typeface="Times New Roman" pitchFamily="18" charset="0"/>
                        </a:rPr>
                        <a:t>header</a:t>
                      </a:r>
                      <a:r>
                        <a:rPr lang="en-US" sz="1600" dirty="0">
                          <a:solidFill>
                            <a:schemeClr val="accent1"/>
                          </a:solidFill>
                          <a:latin typeface="Consolas" pitchFamily="49" charset="0"/>
                          <a:cs typeface="Times New Roman" pitchFamily="18" charset="0"/>
                        </a:rPr>
                        <a:t>=TRUE)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0" y="241931"/>
            <a:ext cx="8229600" cy="810805"/>
          </a:xfrm>
        </p:spPr>
        <p:txBody>
          <a:bodyPr/>
          <a:lstStyle/>
          <a:p>
            <a:r>
              <a:rPr lang="en-US" sz="3200" b="1" dirty="0">
                <a:solidFill>
                  <a:schemeClr val="accent1"/>
                </a:solidFill>
                <a:latin typeface="+mj-lt"/>
              </a:rPr>
              <a:t>Comparing Linear Regression Model and PCR model on Test data</a:t>
            </a:r>
          </a:p>
        </p:txBody>
      </p:sp>
      <p:grpSp>
        <p:nvGrpSpPr>
          <p:cNvPr id="3" name="Group 15"/>
          <p:cNvGrpSpPr/>
          <p:nvPr/>
        </p:nvGrpSpPr>
        <p:grpSpPr>
          <a:xfrm>
            <a:off x="1991225" y="128836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39552" y="1650286"/>
            <a:ext cx="2541080" cy="338554"/>
          </a:xfrm>
          <a:prstGeom prst="rect">
            <a:avLst/>
          </a:prstGeom>
        </p:spPr>
        <p:txBody>
          <a:bodyPr wrap="none">
            <a:spAutoFit/>
          </a:bodyPr>
          <a:lstStyle/>
          <a:p>
            <a:r>
              <a:rPr lang="en-US" sz="1600" dirty="0">
                <a:latin typeface="Consolas" pitchFamily="49" charset="0"/>
              </a:rPr>
              <a:t># Importing Test Data</a:t>
            </a:r>
          </a:p>
        </p:txBody>
      </p:sp>
      <p:sp>
        <p:nvSpPr>
          <p:cNvPr id="22" name="Rectangle 21"/>
          <p:cNvSpPr/>
          <p:nvPr/>
        </p:nvSpPr>
        <p:spPr>
          <a:xfrm>
            <a:off x="539552" y="2492896"/>
            <a:ext cx="4785284" cy="338554"/>
          </a:xfrm>
          <a:prstGeom prst="rect">
            <a:avLst/>
          </a:prstGeom>
        </p:spPr>
        <p:txBody>
          <a:bodyPr wrap="none">
            <a:spAutoFit/>
          </a:bodyPr>
          <a:lstStyle/>
          <a:p>
            <a:r>
              <a:rPr lang="en-US" sz="1600" dirty="0">
                <a:latin typeface="Consolas" pitchFamily="49" charset="0"/>
              </a:rPr>
              <a:t># Getting RMSE of linear regression model</a:t>
            </a:r>
          </a:p>
        </p:txBody>
      </p:sp>
      <p:graphicFrame>
        <p:nvGraphicFramePr>
          <p:cNvPr id="33" name="Table 32"/>
          <p:cNvGraphicFramePr>
            <a:graphicFrameLocks noGrp="1"/>
          </p:cNvGraphicFramePr>
          <p:nvPr>
            <p:extLst>
              <p:ext uri="{D42A27DB-BD31-4B8C-83A1-F6EECF244321}">
                <p14:modId xmlns:p14="http://schemas.microsoft.com/office/powerpoint/2010/main" val="610153003"/>
              </p:ext>
            </p:extLst>
          </p:nvPr>
        </p:nvGraphicFramePr>
        <p:xfrm>
          <a:off x="539552" y="4334232"/>
          <a:ext cx="8105382" cy="822960"/>
        </p:xfrm>
        <a:graphic>
          <a:graphicData uri="http://schemas.openxmlformats.org/drawingml/2006/table">
            <a:tbl>
              <a:tblPr bandRow="1">
                <a:tableStyleId>{9D7B26C5-4107-4FEC-AEDC-1716B250A1EF}</a:tableStyleId>
              </a:tblPr>
              <a:tblGrid>
                <a:gridCol w="8105382">
                  <a:extLst>
                    <a:ext uri="{9D8B030D-6E8A-4147-A177-3AD203B41FA5}">
                      <a16:colId xmlns:a16="http://schemas.microsoft.com/office/drawing/2014/main" val="20000"/>
                    </a:ext>
                  </a:extLst>
                </a:gridCol>
              </a:tblGrid>
              <a:tr h="822960">
                <a:tc>
                  <a:txBody>
                    <a:bodyPr/>
                    <a:lstStyle/>
                    <a:p>
                      <a:r>
                        <a:rPr lang="en-US" sz="1600" b="0" dirty="0">
                          <a:solidFill>
                            <a:schemeClr val="accent1"/>
                          </a:solidFill>
                          <a:latin typeface="Consolas" pitchFamily="49" charset="0"/>
                        </a:rPr>
                        <a:t>salesdata_test$pcrpredict&lt;-</a:t>
                      </a:r>
                      <a:r>
                        <a:rPr lang="en-US" sz="1600" b="1" dirty="0">
                          <a:solidFill>
                            <a:schemeClr val="accent1"/>
                          </a:solidFill>
                          <a:latin typeface="Consolas" pitchFamily="49" charset="0"/>
                        </a:rPr>
                        <a:t>predict</a:t>
                      </a:r>
                      <a:r>
                        <a:rPr lang="en-US" sz="1600" b="0" dirty="0">
                          <a:solidFill>
                            <a:schemeClr val="accent1"/>
                          </a:solidFill>
                          <a:latin typeface="Consolas" pitchFamily="49" charset="0"/>
                        </a:rPr>
                        <a:t>(pcmodel,salesdata_test,ncomp=3)</a:t>
                      </a:r>
                    </a:p>
                    <a:p>
                      <a:r>
                        <a:rPr lang="en-US" sz="1600" b="0" dirty="0">
                          <a:solidFill>
                            <a:schemeClr val="accent1"/>
                          </a:solidFill>
                          <a:latin typeface="Consolas" pitchFamily="49" charset="0"/>
                        </a:rPr>
                        <a:t>salesdata_test$pcrres&lt;-(salesdata_test$SALES-salesdata_test$pcrpredict)</a:t>
                      </a:r>
                    </a:p>
                    <a:p>
                      <a:r>
                        <a:rPr lang="en-US" sz="1600" b="0" dirty="0">
                          <a:solidFill>
                            <a:schemeClr val="accent1"/>
                          </a:solidFill>
                          <a:latin typeface="Consolas" pitchFamily="49" charset="0"/>
                        </a:rPr>
                        <a:t>RMSE_pcr&lt;-</a:t>
                      </a:r>
                      <a:r>
                        <a:rPr lang="en-US" sz="1600" b="1" dirty="0">
                          <a:solidFill>
                            <a:schemeClr val="accent1"/>
                          </a:solidFill>
                          <a:latin typeface="Consolas" pitchFamily="49" charset="0"/>
                        </a:rPr>
                        <a:t>sqrt</a:t>
                      </a:r>
                      <a:r>
                        <a:rPr lang="en-US" sz="1600" b="0" dirty="0">
                          <a:solidFill>
                            <a:schemeClr val="accent1"/>
                          </a:solidFill>
                          <a:latin typeface="Consolas" pitchFamily="49" charset="0"/>
                        </a:rPr>
                        <a:t>(</a:t>
                      </a:r>
                      <a:r>
                        <a:rPr lang="en-US" sz="1600" b="1" dirty="0">
                          <a:solidFill>
                            <a:schemeClr val="accent1"/>
                          </a:solidFill>
                          <a:latin typeface="Consolas" pitchFamily="49" charset="0"/>
                        </a:rPr>
                        <a:t>mean</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salesdata_test$pcrres</a:t>
                      </a:r>
                      <a:r>
                        <a:rPr lang="en-US" sz="1600" b="0" dirty="0">
                          <a:solidFill>
                            <a:schemeClr val="accent1"/>
                          </a:solidFill>
                          <a:latin typeface="Consolas" pitchFamily="49"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34" name="Rectangle 33"/>
          <p:cNvSpPr/>
          <p:nvPr/>
        </p:nvSpPr>
        <p:spPr>
          <a:xfrm>
            <a:off x="476771" y="4005064"/>
            <a:ext cx="3296362" cy="338554"/>
          </a:xfrm>
          <a:prstGeom prst="rect">
            <a:avLst/>
          </a:prstGeom>
        </p:spPr>
        <p:txBody>
          <a:bodyPr wrap="square">
            <a:spAutoFit/>
          </a:bodyPr>
          <a:lstStyle/>
          <a:p>
            <a:r>
              <a:rPr lang="en-US" sz="1600" dirty="0">
                <a:latin typeface="Consolas" pitchFamily="49" charset="0"/>
              </a:rPr>
              <a:t># Getting RMSE of PCR model</a:t>
            </a:r>
          </a:p>
        </p:txBody>
      </p:sp>
      <p:sp>
        <p:nvSpPr>
          <p:cNvPr id="5" name="Slide Number Placeholder 4"/>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17</a:t>
            </a:fld>
            <a:endParaRPr lang="en-US" dirty="0"/>
          </a:p>
        </p:txBody>
      </p:sp>
      <p:grpSp>
        <p:nvGrpSpPr>
          <p:cNvPr id="26" name="Group 25">
            <a:extLst>
              <a:ext uri="{FF2B5EF4-FFF2-40B4-BE49-F238E27FC236}">
                <a16:creationId xmlns:a16="http://schemas.microsoft.com/office/drawing/2014/main" id="{F264393B-EE3B-490A-AC5F-3D0B9B303758}"/>
              </a:ext>
            </a:extLst>
          </p:cNvPr>
          <p:cNvGrpSpPr/>
          <p:nvPr/>
        </p:nvGrpSpPr>
        <p:grpSpPr>
          <a:xfrm>
            <a:off x="3995936" y="2924944"/>
            <a:ext cx="4752528" cy="1584176"/>
            <a:chOff x="3995936" y="2564904"/>
            <a:chExt cx="4752528" cy="1584176"/>
          </a:xfrm>
        </p:grpSpPr>
        <p:sp>
          <p:nvSpPr>
            <p:cNvPr id="15" name="Rectangle 14"/>
            <p:cNvSpPr/>
            <p:nvPr/>
          </p:nvSpPr>
          <p:spPr>
            <a:xfrm>
              <a:off x="3995936" y="3356992"/>
              <a:ext cx="4536503" cy="646331"/>
            </a:xfrm>
            <a:prstGeom prst="rect">
              <a:avLst/>
            </a:prstGeom>
            <a:solidFill>
              <a:schemeClr val="bg1"/>
            </a:solidFill>
            <a:ln w="3175">
              <a:solidFill>
                <a:schemeClr val="accent3"/>
              </a:solidFill>
            </a:ln>
          </p:spPr>
          <p:txBody>
            <a:bodyPr wrap="square">
              <a:spAutoFit/>
            </a:bodyPr>
            <a:lstStyle/>
            <a:p>
              <a:pPr>
                <a:buSzPct val="60000"/>
              </a:pPr>
              <a:r>
                <a:rPr lang="en-US" b="1" dirty="0">
                  <a:solidFill>
                    <a:prstClr val="black">
                      <a:lumMod val="75000"/>
                      <a:lumOff val="25000"/>
                    </a:prstClr>
                  </a:solidFill>
                  <a:latin typeface="Vijaya" pitchFamily="34" charset="0"/>
                  <a:cs typeface="Vijaya" pitchFamily="34" charset="0"/>
                </a:rPr>
                <a:t>predict () </a:t>
              </a:r>
              <a:r>
                <a:rPr lang="en-US" dirty="0">
                  <a:solidFill>
                    <a:prstClr val="black">
                      <a:lumMod val="75000"/>
                      <a:lumOff val="25000"/>
                    </a:prstClr>
                  </a:solidFill>
                  <a:latin typeface="Vijaya" pitchFamily="34" charset="0"/>
                  <a:cs typeface="Vijaya" pitchFamily="34" charset="0"/>
                </a:rPr>
                <a:t>will give the predicted value for the model.</a:t>
              </a:r>
            </a:p>
          </p:txBody>
        </p:sp>
        <p:cxnSp>
          <p:nvCxnSpPr>
            <p:cNvPr id="6" name="Straight Arrow Connector 5">
              <a:extLst>
                <a:ext uri="{FF2B5EF4-FFF2-40B4-BE49-F238E27FC236}">
                  <a16:creationId xmlns:a16="http://schemas.microsoft.com/office/drawing/2014/main" id="{9D11B811-9F88-4929-9367-C942813541A9}"/>
                </a:ext>
              </a:extLst>
            </p:cNvPr>
            <p:cNvCxnSpPr>
              <a:cxnSpLocks/>
            </p:cNvCxnSpPr>
            <p:nvPr/>
          </p:nvCxnSpPr>
          <p:spPr>
            <a:xfrm flipH="1">
              <a:off x="7308305" y="2564904"/>
              <a:ext cx="144015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82EE52DF-1192-4EE3-B1F3-C9048139C6E5}"/>
                </a:ext>
              </a:extLst>
            </p:cNvPr>
            <p:cNvCxnSpPr>
              <a:cxnSpLocks/>
              <a:stCxn id="15" idx="3"/>
            </p:cNvCxnSpPr>
            <p:nvPr/>
          </p:nvCxnSpPr>
          <p:spPr>
            <a:xfrm flipV="1">
              <a:off x="8532439" y="3557047"/>
              <a:ext cx="216025" cy="123111"/>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A4DF500E-5819-481F-A86E-8FAD1C5BF0FC}"/>
                </a:ext>
              </a:extLst>
            </p:cNvPr>
            <p:cNvCxnSpPr/>
            <p:nvPr/>
          </p:nvCxnSpPr>
          <p:spPr>
            <a:xfrm>
              <a:off x="8748464" y="2564904"/>
              <a:ext cx="0" cy="1008112"/>
            </a:xfrm>
            <a:prstGeom prst="line">
              <a:avLst/>
            </a:prstGeom>
          </p:spPr>
          <p:style>
            <a:lnRef idx="1">
              <a:schemeClr val="accent3"/>
            </a:lnRef>
            <a:fillRef idx="0">
              <a:schemeClr val="accent3"/>
            </a:fillRef>
            <a:effectRef idx="0">
              <a:schemeClr val="accent3"/>
            </a:effectRef>
            <a:fontRef idx="minor">
              <a:schemeClr val="tx1"/>
            </a:fontRef>
          </p:style>
        </p:cxnSp>
        <p:cxnSp>
          <p:nvCxnSpPr>
            <p:cNvPr id="28" name="Straight Connector 27">
              <a:extLst>
                <a:ext uri="{FF2B5EF4-FFF2-40B4-BE49-F238E27FC236}">
                  <a16:creationId xmlns:a16="http://schemas.microsoft.com/office/drawing/2014/main" id="{CB79088E-A4E6-4F96-AE5C-11F656911ED9}"/>
                </a:ext>
              </a:extLst>
            </p:cNvPr>
            <p:cNvCxnSpPr>
              <a:cxnSpLocks/>
            </p:cNvCxnSpPr>
            <p:nvPr/>
          </p:nvCxnSpPr>
          <p:spPr>
            <a:xfrm>
              <a:off x="8748464" y="3573016"/>
              <a:ext cx="0" cy="576064"/>
            </a:xfrm>
            <a:prstGeom prst="line">
              <a:avLst/>
            </a:prstGeom>
          </p:spPr>
          <p:style>
            <a:lnRef idx="1">
              <a:schemeClr val="accent3"/>
            </a:lnRef>
            <a:fillRef idx="0">
              <a:schemeClr val="accent3"/>
            </a:fillRef>
            <a:effectRef idx="0">
              <a:schemeClr val="accent3"/>
            </a:effectRef>
            <a:fontRef idx="minor">
              <a:schemeClr val="tx1"/>
            </a:fontRef>
          </p:style>
        </p:cxnSp>
        <p:cxnSp>
          <p:nvCxnSpPr>
            <p:cNvPr id="30" name="Straight Arrow Connector 29">
              <a:extLst>
                <a:ext uri="{FF2B5EF4-FFF2-40B4-BE49-F238E27FC236}">
                  <a16:creationId xmlns:a16="http://schemas.microsoft.com/office/drawing/2014/main" id="{52B1C903-3BA3-4DB2-9995-3279329C49F4}"/>
                </a:ext>
              </a:extLst>
            </p:cNvPr>
            <p:cNvCxnSpPr>
              <a:cxnSpLocks/>
            </p:cNvCxnSpPr>
            <p:nvPr/>
          </p:nvCxnSpPr>
          <p:spPr>
            <a:xfrm flipH="1">
              <a:off x="8028385" y="4149080"/>
              <a:ext cx="72007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77567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41931"/>
            <a:ext cx="8229600" cy="810805"/>
          </a:xfrm>
        </p:spPr>
        <p:txBody>
          <a:bodyPr/>
          <a:lstStyle/>
          <a:p>
            <a:r>
              <a:rPr lang="en-US" sz="3200" b="1" dirty="0">
                <a:solidFill>
                  <a:schemeClr val="accent1"/>
                </a:solidFill>
                <a:latin typeface="+mj-lt"/>
              </a:rPr>
              <a:t>Comparing Linear Regression Model and PCR model on Test data</a:t>
            </a:r>
          </a:p>
        </p:txBody>
      </p:sp>
      <p:grpSp>
        <p:nvGrpSpPr>
          <p:cNvPr id="3" name="Group 15"/>
          <p:cNvGrpSpPr/>
          <p:nvPr/>
        </p:nvGrpSpPr>
        <p:grpSpPr>
          <a:xfrm>
            <a:off x="1991225" y="128836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grpSp>
      <p:sp>
        <p:nvSpPr>
          <p:cNvPr id="5" name="Slide Number Placeholder 4"/>
          <p:cNvSpPr>
            <a:spLocks noGrp="1"/>
          </p:cNvSpPr>
          <p:nvPr>
            <p:ph type="sldNum" sz="quarter" idx="4294967295"/>
          </p:nvPr>
        </p:nvSpPr>
        <p:spPr>
          <a:xfrm>
            <a:off x="6974904" y="6409134"/>
            <a:ext cx="2133600" cy="47625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7003EEB-EF6C-48D9-B09B-CE4B15ADF563}" type="slidenum">
              <a:rPr kumimoji="0" lang="en-US" sz="1000" b="0" i="0" u="none" strike="noStrike" kern="1200" cap="none" spc="0" normalizeH="0" baseline="0" noProof="0" smtClean="0">
                <a:ln>
                  <a:noFill/>
                </a:ln>
                <a:solidFill>
                  <a:prstClr val="black">
                    <a:lumMod val="50000"/>
                    <a:lumOff val="50000"/>
                  </a:prstClr>
                </a:solidFill>
                <a:effectLst/>
                <a:uLnTx/>
                <a:uFillTx/>
                <a:latin typeface="Ebrima"/>
                <a:ea typeface="+mn-ea"/>
                <a:cs typeface="Arial"/>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000" b="0" i="0" u="none" strike="noStrike" kern="1200" cap="none" spc="0" normalizeH="0" baseline="0" noProof="0" dirty="0">
              <a:ln>
                <a:noFill/>
              </a:ln>
              <a:solidFill>
                <a:prstClr val="black">
                  <a:lumMod val="50000"/>
                  <a:lumOff val="50000"/>
                </a:prstClr>
              </a:solidFill>
              <a:effectLst/>
              <a:uLnTx/>
              <a:uFillTx/>
              <a:latin typeface="Ebrima"/>
              <a:ea typeface="+mn-ea"/>
              <a:cs typeface="Arial"/>
            </a:endParaRPr>
          </a:p>
        </p:txBody>
      </p:sp>
      <p:graphicFrame>
        <p:nvGraphicFramePr>
          <p:cNvPr id="20" name="Table 19"/>
          <p:cNvGraphicFramePr>
            <a:graphicFrameLocks noGrp="1"/>
          </p:cNvGraphicFramePr>
          <p:nvPr>
            <p:extLst>
              <p:ext uri="{D42A27DB-BD31-4B8C-83A1-F6EECF244321}">
                <p14:modId xmlns:p14="http://schemas.microsoft.com/office/powerpoint/2010/main" val="3412387641"/>
              </p:ext>
            </p:extLst>
          </p:nvPr>
        </p:nvGraphicFramePr>
        <p:xfrm>
          <a:off x="611560" y="1929026"/>
          <a:ext cx="8033374" cy="350748"/>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507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head</a:t>
                      </a:r>
                      <a:r>
                        <a:rPr lang="en-US" sz="1600" b="0" dirty="0">
                          <a:solidFill>
                            <a:schemeClr val="accent1"/>
                          </a:solidFill>
                          <a:latin typeface="Consolas" pitchFamily="49" charset="0"/>
                        </a:rPr>
                        <a:t>(salesdata_test)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21" name="Rectangle 20"/>
          <p:cNvSpPr/>
          <p:nvPr/>
        </p:nvSpPr>
        <p:spPr>
          <a:xfrm>
            <a:off x="539552" y="1496978"/>
            <a:ext cx="7128792"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Consolas" pitchFamily="49" charset="0"/>
                <a:ea typeface="+mn-ea"/>
                <a:cs typeface="Arial"/>
              </a:rPr>
              <a:t># Viewing data after adding predicted &amp; residual variables</a:t>
            </a:r>
          </a:p>
        </p:txBody>
      </p:sp>
      <p:graphicFrame>
        <p:nvGraphicFramePr>
          <p:cNvPr id="29" name="Table 28">
            <a:extLst>
              <a:ext uri="{FF2B5EF4-FFF2-40B4-BE49-F238E27FC236}">
                <a16:creationId xmlns:a16="http://schemas.microsoft.com/office/drawing/2014/main" id="{DADF3F13-334F-430B-9663-1203FEE82160}"/>
              </a:ext>
            </a:extLst>
          </p:cNvPr>
          <p:cNvGraphicFramePr>
            <a:graphicFrameLocks noGrp="1"/>
          </p:cNvGraphicFramePr>
          <p:nvPr>
            <p:extLst>
              <p:ext uri="{D42A27DB-BD31-4B8C-83A1-F6EECF244321}">
                <p14:modId xmlns:p14="http://schemas.microsoft.com/office/powerpoint/2010/main" val="663400674"/>
              </p:ext>
            </p:extLst>
          </p:nvPr>
        </p:nvGraphicFramePr>
        <p:xfrm>
          <a:off x="611560" y="4509120"/>
          <a:ext cx="8033374" cy="10668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432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Consolas" pitchFamily="49" charset="0"/>
                        </a:rPr>
                        <a:t>RMSE_lm</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[1] 9.111682</a:t>
                      </a:r>
                    </a:p>
                    <a:p>
                      <a:r>
                        <a:rPr lang="en-US" sz="1600" b="0" dirty="0" err="1">
                          <a:solidFill>
                            <a:schemeClr val="accent1"/>
                          </a:solidFill>
                          <a:latin typeface="Consolas" pitchFamily="49" charset="0"/>
                        </a:rPr>
                        <a:t>RMSE_pcr</a:t>
                      </a:r>
                      <a:endParaRPr lang="en-US" sz="1600" b="0" dirty="0">
                        <a:solidFill>
                          <a:schemeClr val="accent1"/>
                        </a:solidFill>
                        <a:latin typeface="Consolas" pitchFamily="49" charset="0"/>
                      </a:endParaRPr>
                    </a:p>
                    <a:p>
                      <a:r>
                        <a:rPr lang="en-US" sz="1600" b="0" dirty="0">
                          <a:solidFill>
                            <a:schemeClr val="tx1"/>
                          </a:solidFill>
                          <a:latin typeface="Consolas" pitchFamily="49" charset="0"/>
                        </a:rPr>
                        <a:t>[1] 2.851245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30" name="Rectangle 29">
            <a:extLst>
              <a:ext uri="{FF2B5EF4-FFF2-40B4-BE49-F238E27FC236}">
                <a16:creationId xmlns:a16="http://schemas.microsoft.com/office/drawing/2014/main" id="{D57A5249-150A-4304-8627-1DF71E1A5258}"/>
              </a:ext>
            </a:extLst>
          </p:cNvPr>
          <p:cNvSpPr/>
          <p:nvPr/>
        </p:nvSpPr>
        <p:spPr>
          <a:xfrm>
            <a:off x="550025" y="2384058"/>
            <a:ext cx="1082348" cy="338554"/>
          </a:xfrm>
          <a:prstGeom prst="rect">
            <a:avLst/>
          </a:prstGeom>
        </p:spPr>
        <p:txBody>
          <a:bodyPr wrap="none">
            <a:spAutoFit/>
          </a:bodyPr>
          <a:lstStyle/>
          <a:p>
            <a:r>
              <a:rPr lang="en-US" sz="1600" dirty="0">
                <a:latin typeface="Consolas" pitchFamily="49" charset="0"/>
              </a:rPr>
              <a:t># Output</a:t>
            </a:r>
          </a:p>
        </p:txBody>
      </p:sp>
      <p:pic>
        <p:nvPicPr>
          <p:cNvPr id="31" name="Picture 2">
            <a:extLst>
              <a:ext uri="{FF2B5EF4-FFF2-40B4-BE49-F238E27FC236}">
                <a16:creationId xmlns:a16="http://schemas.microsoft.com/office/drawing/2014/main" id="{68E4982F-571C-4C36-9E58-F38AEC4CD485}"/>
              </a:ext>
            </a:extLst>
          </p:cNvPr>
          <p:cNvPicPr>
            <a:picLocks noChangeAspect="1" noChangeArrowheads="1"/>
          </p:cNvPicPr>
          <p:nvPr/>
        </p:nvPicPr>
        <p:blipFill>
          <a:blip r:embed="rId7" cstate="print"/>
          <a:srcRect l="38460" t="72812" r="10071" b="13407"/>
          <a:stretch>
            <a:fillRect/>
          </a:stretch>
        </p:blipFill>
        <p:spPr bwMode="auto">
          <a:xfrm>
            <a:off x="205229" y="2780928"/>
            <a:ext cx="8610100" cy="1584176"/>
          </a:xfrm>
          <a:prstGeom prst="rect">
            <a:avLst/>
          </a:prstGeom>
          <a:noFill/>
          <a:ln w="9525">
            <a:solidFill>
              <a:schemeClr val="accent1"/>
            </a:solidFill>
            <a:miter lim="800000"/>
            <a:headEnd/>
            <a:tailEnd/>
          </a:ln>
        </p:spPr>
      </p:pic>
      <p:sp>
        <p:nvSpPr>
          <p:cNvPr id="39" name="Rectangle 38">
            <a:extLst>
              <a:ext uri="{FF2B5EF4-FFF2-40B4-BE49-F238E27FC236}">
                <a16:creationId xmlns:a16="http://schemas.microsoft.com/office/drawing/2014/main" id="{C4B3A473-C7A9-470B-9B7C-625AAA7BCE1F}"/>
              </a:ext>
            </a:extLst>
          </p:cNvPr>
          <p:cNvSpPr/>
          <p:nvPr/>
        </p:nvSpPr>
        <p:spPr>
          <a:xfrm>
            <a:off x="715090" y="5725705"/>
            <a:ext cx="8033374" cy="1200329"/>
          </a:xfrm>
          <a:prstGeom prst="rect">
            <a:avLst/>
          </a:prstGeom>
          <a:solidFill>
            <a:schemeClr val="bg1"/>
          </a:solidFill>
          <a:ln w="3175">
            <a:solidFill>
              <a:schemeClr val="accent3"/>
            </a:solidFill>
          </a:ln>
        </p:spPr>
        <p:txBody>
          <a:bodyPr wrap="square">
            <a:spAutoFit/>
          </a:bodyPr>
          <a:lstStyle/>
          <a:p>
            <a:r>
              <a:rPr lang="en-US" b="1" dirty="0">
                <a:solidFill>
                  <a:prstClr val="black">
                    <a:lumMod val="75000"/>
                    <a:lumOff val="25000"/>
                  </a:prstClr>
                </a:solidFill>
                <a:latin typeface="Vijaya" pitchFamily="34" charset="0"/>
                <a:cs typeface="Vijaya" pitchFamily="34" charset="0"/>
              </a:rPr>
              <a:t>Interpretation:</a:t>
            </a:r>
          </a:p>
          <a:p>
            <a:pPr marL="342900" indent="-342900">
              <a:buSzPct val="60000"/>
              <a:buFont typeface="Wingdings" panose="05000000000000000000" pitchFamily="2" charset="2"/>
              <a:buChar char="Ø"/>
            </a:pPr>
            <a:r>
              <a:rPr lang="en-US" b="1" dirty="0">
                <a:solidFill>
                  <a:prstClr val="black">
                    <a:lumMod val="75000"/>
                    <a:lumOff val="25000"/>
                  </a:prstClr>
                </a:solidFill>
                <a:latin typeface="Vijaya" pitchFamily="34" charset="0"/>
                <a:cs typeface="Vijaya" pitchFamily="34" charset="0"/>
              </a:rPr>
              <a:t>RMSE using PCR is less than RMSE using linear regression</a:t>
            </a:r>
            <a:r>
              <a:rPr lang="en-US" dirty="0">
                <a:solidFill>
                  <a:prstClr val="black">
                    <a:lumMod val="75000"/>
                    <a:lumOff val="25000"/>
                  </a:prstClr>
                </a:solidFill>
                <a:latin typeface="Vijaya" pitchFamily="34" charset="0"/>
                <a:cs typeface="Vijaya" pitchFamily="34" charset="0"/>
              </a:rPr>
              <a:t>, we may conclude that PCR model predicts SALES better than linear regression model when multicolinearity exists. </a:t>
            </a:r>
          </a:p>
        </p:txBody>
      </p:sp>
      <p:sp>
        <p:nvSpPr>
          <p:cNvPr id="6" name="Right Brace 5">
            <a:extLst>
              <a:ext uri="{FF2B5EF4-FFF2-40B4-BE49-F238E27FC236}">
                <a16:creationId xmlns:a16="http://schemas.microsoft.com/office/drawing/2014/main" id="{D50FCA49-CFDF-437F-8D1E-86919C7CB6EF}"/>
              </a:ext>
            </a:extLst>
          </p:cNvPr>
          <p:cNvSpPr/>
          <p:nvPr/>
        </p:nvSpPr>
        <p:spPr>
          <a:xfrm rot="16200000">
            <a:off x="6454951" y="764363"/>
            <a:ext cx="338554" cy="352839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84328373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457200" y="402554"/>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3" name="Group 7"/>
          <p:cNvGrpSpPr/>
          <p:nvPr/>
        </p:nvGrpSpPr>
        <p:grpSpPr>
          <a:xfrm>
            <a:off x="1991225" y="115516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11"/>
          <p:cNvGrpSpPr/>
          <p:nvPr/>
        </p:nvGrpSpPr>
        <p:grpSpPr>
          <a:xfrm>
            <a:off x="611560" y="2420888"/>
            <a:ext cx="7941494" cy="3879354"/>
            <a:chOff x="1666381" y="1361800"/>
            <a:chExt cx="6563218" cy="3811882"/>
          </a:xfrm>
        </p:grpSpPr>
        <p:sp>
          <p:nvSpPr>
            <p:cNvPr id="13" name="Freeform 12"/>
            <p:cNvSpPr/>
            <p:nvPr/>
          </p:nvSpPr>
          <p:spPr>
            <a:xfrm>
              <a:off x="3259179" y="1362703"/>
              <a:ext cx="4970420" cy="120445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0" lvl="1" defTabSz="711200">
                <a:lnSpc>
                  <a:spcPct val="90000"/>
                </a:lnSpc>
                <a:spcBef>
                  <a:spcPct val="0"/>
                </a:spcBef>
                <a:spcAft>
                  <a:spcPct val="15000"/>
                </a:spcAft>
              </a:pPr>
              <a:endParaRPr lang="en-US" sz="1600" kern="1200" dirty="0">
                <a:solidFill>
                  <a:schemeClr val="tx1">
                    <a:lumMod val="75000"/>
                    <a:lumOff val="25000"/>
                  </a:schemeClr>
                </a:solidFill>
              </a:endParaRP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Highly correlated predictor variables is a very frequent phenomenon in real world analytics.</a:t>
              </a:r>
              <a:endParaRPr lang="en-US" sz="1600" kern="1200" dirty="0">
                <a:solidFill>
                  <a:schemeClr val="tx1">
                    <a:lumMod val="75000"/>
                    <a:lumOff val="25000"/>
                  </a:schemeClr>
                </a:solidFill>
              </a:endParaRPr>
            </a:p>
          </p:txBody>
        </p:sp>
        <p:sp>
          <p:nvSpPr>
            <p:cNvPr id="14" name="Freeform 13"/>
            <p:cNvSpPr/>
            <p:nvPr/>
          </p:nvSpPr>
          <p:spPr>
            <a:xfrm>
              <a:off x="1666381" y="1361800"/>
              <a:ext cx="1592797" cy="120445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kern="1200" dirty="0"/>
                <a:t>Multiple Linear Regression and Multicollinearity</a:t>
              </a:r>
            </a:p>
          </p:txBody>
        </p:sp>
        <p:sp>
          <p:nvSpPr>
            <p:cNvPr id="15" name="Freeform 14"/>
            <p:cNvSpPr/>
            <p:nvPr/>
          </p:nvSpPr>
          <p:spPr>
            <a:xfrm>
              <a:off x="3259180" y="2698994"/>
              <a:ext cx="4970418" cy="1763441"/>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0" lvl="1" algn="l" defTabSz="711200">
                <a:lnSpc>
                  <a:spcPct val="90000"/>
                </a:lnSpc>
                <a:spcBef>
                  <a:spcPct val="0"/>
                </a:spcBef>
                <a:spcAft>
                  <a:spcPct val="15000"/>
                </a:spcAft>
              </a:pPr>
              <a:endParaRPr lang="en-US" sz="1600" kern="1200" dirty="0">
                <a:solidFill>
                  <a:schemeClr val="tx1">
                    <a:lumMod val="75000"/>
                    <a:lumOff val="25000"/>
                  </a:schemeClr>
                </a:solidFill>
              </a:endParaRPr>
            </a:p>
            <a:p>
              <a:pPr marL="171450" lvl="1" indent="-171450" algn="l" defTabSz="711200">
                <a:lnSpc>
                  <a:spcPct val="90000"/>
                </a:lnSpc>
                <a:spcBef>
                  <a:spcPct val="0"/>
                </a:spcBef>
                <a:spcAft>
                  <a:spcPct val="15000"/>
                </a:spcAft>
                <a:buChar char="••"/>
              </a:pPr>
              <a:r>
                <a:rPr lang="en-US" sz="1600" dirty="0">
                  <a:solidFill>
                    <a:schemeClr val="tx1">
                      <a:lumMod val="75000"/>
                      <a:lumOff val="25000"/>
                    </a:schemeClr>
                  </a:solidFill>
                </a:rPr>
                <a:t>PCR is a three way process where the variables are first transformed to principal components, regression is run by considering these components as regressors and finally, they are transformed back to their original forms.</a:t>
              </a:r>
              <a:endParaRPr lang="en-US" sz="1600" kern="1200" dirty="0">
                <a:solidFill>
                  <a:schemeClr val="tx1">
                    <a:lumMod val="75000"/>
                    <a:lumOff val="25000"/>
                  </a:schemeClr>
                </a:solidFill>
              </a:endParaRPr>
            </a:p>
          </p:txBody>
        </p:sp>
        <p:sp>
          <p:nvSpPr>
            <p:cNvPr id="16" name="Freeform 15"/>
            <p:cNvSpPr/>
            <p:nvPr/>
          </p:nvSpPr>
          <p:spPr>
            <a:xfrm>
              <a:off x="1666381" y="2698090"/>
              <a:ext cx="1592797" cy="1763441"/>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kern="1200" dirty="0"/>
                <a:t>Principal Component Regression</a:t>
              </a:r>
            </a:p>
          </p:txBody>
        </p:sp>
        <p:sp>
          <p:nvSpPr>
            <p:cNvPr id="17" name="Freeform 16"/>
            <p:cNvSpPr/>
            <p:nvPr/>
          </p:nvSpPr>
          <p:spPr>
            <a:xfrm>
              <a:off x="3259180" y="4610891"/>
              <a:ext cx="4970419" cy="561886"/>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Consolas" pitchFamily="49" charset="0"/>
                </a:rPr>
                <a:t>pcr()</a:t>
              </a:r>
              <a:r>
                <a:rPr lang="en-US" sz="1600" kern="1200" dirty="0">
                  <a:solidFill>
                    <a:schemeClr val="tx1">
                      <a:lumMod val="75000"/>
                      <a:lumOff val="25000"/>
                    </a:schemeClr>
                  </a:solidFill>
                </a:rPr>
                <a:t> function in package </a:t>
              </a:r>
              <a:r>
                <a:rPr lang="en-US" sz="1600" b="1" kern="1200" dirty="0">
                  <a:solidFill>
                    <a:schemeClr val="tx1">
                      <a:lumMod val="75000"/>
                      <a:lumOff val="25000"/>
                    </a:schemeClr>
                  </a:solidFill>
                  <a:latin typeface="Consolas" pitchFamily="49" charset="0"/>
                </a:rPr>
                <a:t>pls</a:t>
              </a:r>
              <a:r>
                <a:rPr lang="en-US" sz="1600" dirty="0">
                  <a:solidFill>
                    <a:schemeClr val="tx1">
                      <a:lumMod val="75000"/>
                      <a:lumOff val="25000"/>
                    </a:schemeClr>
                  </a:solidFill>
                </a:rPr>
                <a:t> </a:t>
              </a:r>
              <a:r>
                <a:rPr lang="en-US" sz="1600" kern="1200" dirty="0">
                  <a:solidFill>
                    <a:schemeClr val="tx1">
                      <a:lumMod val="75000"/>
                      <a:lumOff val="25000"/>
                    </a:schemeClr>
                  </a:solidFill>
                </a:rPr>
                <a:t>performs PCR.</a:t>
              </a:r>
            </a:p>
          </p:txBody>
        </p:sp>
        <p:sp>
          <p:nvSpPr>
            <p:cNvPr id="18" name="Freeform 17"/>
            <p:cNvSpPr/>
            <p:nvPr/>
          </p:nvSpPr>
          <p:spPr>
            <a:xfrm>
              <a:off x="1666381" y="4611796"/>
              <a:ext cx="1592799" cy="561886"/>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lvl="0" algn="ctr" defTabSz="711200">
                <a:lnSpc>
                  <a:spcPct val="90000"/>
                </a:lnSpc>
                <a:spcBef>
                  <a:spcPct val="0"/>
                </a:spcBef>
                <a:spcAft>
                  <a:spcPct val="35000"/>
                </a:spcAft>
              </a:pPr>
              <a:r>
                <a:rPr lang="en-US" sz="1600" b="1" kern="1200" dirty="0"/>
                <a:t>PCR in R</a:t>
              </a:r>
            </a:p>
          </p:txBody>
        </p:sp>
      </p:grpSp>
      <p:sp>
        <p:nvSpPr>
          <p:cNvPr id="2" name="Slide Number Placeholder 1"/>
          <p:cNvSpPr>
            <a:spLocks noGrp="1"/>
          </p:cNvSpPr>
          <p:nvPr>
            <p:ph type="sldNum" sz="quarter" idx="4294967295"/>
          </p:nvPr>
        </p:nvSpPr>
        <p:spPr>
          <a:xfrm>
            <a:off x="6902896" y="6337126"/>
            <a:ext cx="2133600" cy="476250"/>
          </a:xfrm>
          <a:prstGeom prst="rect">
            <a:avLst/>
          </a:prstGeom>
        </p:spPr>
        <p:txBody>
          <a:bodyPr/>
          <a:lstStyle/>
          <a:p>
            <a:pPr fontAlgn="base">
              <a:spcBef>
                <a:spcPct val="0"/>
              </a:spcBef>
              <a:spcAft>
                <a:spcPct val="0"/>
              </a:spcAft>
            </a:pPr>
            <a:fld id="{2A600F5C-2392-4D29-AC93-3974B7E074F3}" type="slidenum">
              <a:rPr lang="en-US" smtClean="0"/>
              <a:pPr fontAlgn="base">
                <a:spcBef>
                  <a:spcPct val="0"/>
                </a:spcBef>
                <a:spcAft>
                  <a:spcPct val="0"/>
                </a:spcAft>
              </a:pPr>
              <a:t>19</a:t>
            </a:fld>
            <a:endParaRPr lang="en-US" dirty="0"/>
          </a:p>
        </p:txBody>
      </p:sp>
    </p:spTree>
    <p:extLst>
      <p:ext uri="{BB962C8B-B14F-4D97-AF65-F5344CB8AC3E}">
        <p14:creationId xmlns:p14="http://schemas.microsoft.com/office/powerpoint/2010/main" val="32983656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Contents</a:t>
            </a:r>
          </a:p>
        </p:txBody>
      </p:sp>
      <p:grpSp>
        <p:nvGrpSpPr>
          <p:cNvPr id="4"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Content Placeholder 1"/>
          <p:cNvSpPr>
            <a:spLocks noGrp="1"/>
          </p:cNvSpPr>
          <p:nvPr>
            <p:ph idx="1"/>
            <p:custDataLst>
              <p:tags r:id="rId2"/>
            </p:custDataLst>
          </p:nvPr>
        </p:nvSpPr>
        <p:spPr>
          <a:xfrm>
            <a:off x="457200" y="1828800"/>
            <a:ext cx="8229600" cy="4297363"/>
          </a:xfrm>
        </p:spPr>
        <p:txBody>
          <a:bodyPr anchor="t"/>
          <a:lstStyle/>
          <a:p>
            <a:pPr marL="457200" lvl="0" indent="-457200">
              <a:buFont typeface="+mj-lt"/>
              <a:buAutoNum type="arabicPeriod"/>
            </a:pPr>
            <a:r>
              <a:rPr lang="en-US" b="1" dirty="0">
                <a:solidFill>
                  <a:schemeClr val="tx1">
                    <a:lumMod val="50000"/>
                    <a:lumOff val="50000"/>
                  </a:schemeClr>
                </a:solidFill>
                <a:latin typeface="+mj-lt"/>
              </a:rPr>
              <a:t>Multiple Linear Regression-Quick Recap</a:t>
            </a:r>
          </a:p>
          <a:p>
            <a:pPr marL="457200" lvl="0" indent="-457200">
              <a:buFont typeface="+mj-lt"/>
              <a:buAutoNum type="arabicPeriod"/>
            </a:pPr>
            <a:r>
              <a:rPr lang="en-US" b="1" dirty="0">
                <a:solidFill>
                  <a:schemeClr val="tx1">
                    <a:lumMod val="50000"/>
                    <a:lumOff val="50000"/>
                  </a:schemeClr>
                </a:solidFill>
                <a:latin typeface="+mj-lt"/>
              </a:rPr>
              <a:t>The Problem of Multicollinearity</a:t>
            </a:r>
          </a:p>
          <a:p>
            <a:pPr marL="457200" lvl="0" indent="-457200">
              <a:buFont typeface="+mj-lt"/>
              <a:buAutoNum type="arabicPeriod"/>
            </a:pPr>
            <a:r>
              <a:rPr lang="en-US" b="1" dirty="0">
                <a:solidFill>
                  <a:schemeClr val="tx1">
                    <a:lumMod val="50000"/>
                    <a:lumOff val="50000"/>
                  </a:schemeClr>
                </a:solidFill>
                <a:latin typeface="+mj-lt"/>
              </a:rPr>
              <a:t>Principal Component Analysis – General Approach</a:t>
            </a:r>
          </a:p>
          <a:p>
            <a:pPr marL="457200" lvl="0" indent="-457200">
              <a:buFont typeface="+mj-lt"/>
              <a:buAutoNum type="arabicPeriod"/>
            </a:pPr>
            <a:r>
              <a:rPr lang="en-US" b="1" dirty="0">
                <a:solidFill>
                  <a:schemeClr val="tx1">
                    <a:lumMod val="50000"/>
                    <a:lumOff val="50000"/>
                  </a:schemeClr>
                </a:solidFill>
                <a:latin typeface="+mj-lt"/>
              </a:rPr>
              <a:t>Principal Component Regression (PCR)</a:t>
            </a:r>
          </a:p>
          <a:p>
            <a:pPr marL="914400" lvl="1" indent="-514350">
              <a:buFont typeface="+mj-lt"/>
              <a:buAutoNum type="romanLcPeriod"/>
            </a:pPr>
            <a:r>
              <a:rPr lang="en-US" b="1" dirty="0">
                <a:solidFill>
                  <a:schemeClr val="tx1">
                    <a:lumMod val="50000"/>
                    <a:lumOff val="50000"/>
                  </a:schemeClr>
                </a:solidFill>
                <a:latin typeface="+mj-lt"/>
              </a:rPr>
              <a:t>Introduction</a:t>
            </a:r>
          </a:p>
          <a:p>
            <a:pPr marL="914400" lvl="1" indent="-514350">
              <a:buFont typeface="+mj-lt"/>
              <a:buAutoNum type="romanLcPeriod"/>
            </a:pPr>
            <a:r>
              <a:rPr lang="en-US" b="1" dirty="0">
                <a:solidFill>
                  <a:schemeClr val="tx1">
                    <a:lumMod val="50000"/>
                    <a:lumOff val="50000"/>
                  </a:schemeClr>
                </a:solidFill>
                <a:latin typeface="+mj-lt"/>
              </a:rPr>
              <a:t>Statistical Model</a:t>
            </a:r>
          </a:p>
          <a:p>
            <a:pPr marL="457200" indent="-457200">
              <a:buFont typeface="+mj-lt"/>
              <a:buAutoNum type="arabicPeriod"/>
            </a:pPr>
            <a:r>
              <a:rPr lang="en-US" b="1" dirty="0">
                <a:solidFill>
                  <a:schemeClr val="tx1">
                    <a:lumMod val="50000"/>
                    <a:lumOff val="50000"/>
                  </a:schemeClr>
                </a:solidFill>
                <a:latin typeface="+mj-lt"/>
              </a:rPr>
              <a:t>PCR in R</a:t>
            </a:r>
          </a:p>
          <a:p>
            <a:pPr marL="0" indent="0">
              <a:buNone/>
            </a:pPr>
            <a:endParaRPr lang="en-US" b="1" dirty="0">
              <a:solidFill>
                <a:schemeClr val="tx1">
                  <a:lumMod val="50000"/>
                  <a:lumOff val="50000"/>
                </a:schemeClr>
              </a:solidFill>
              <a:latin typeface="+mj-lt"/>
            </a:endParaRPr>
          </a:p>
          <a:p>
            <a:pPr marL="0" lvl="0" indent="0">
              <a:buNone/>
            </a:pPr>
            <a:endParaRPr lang="en-US" b="1" dirty="0">
              <a:solidFill>
                <a:schemeClr val="tx1">
                  <a:lumMod val="50000"/>
                  <a:lumOff val="50000"/>
                </a:schemeClr>
              </a:solidFill>
              <a:latin typeface="+mj-lt"/>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2</a:t>
            </a:fld>
            <a:endParaRPr lang="en-US" dirty="0"/>
          </a:p>
        </p:txBody>
      </p:sp>
    </p:spTree>
    <p:extLst>
      <p:ext uri="{BB962C8B-B14F-4D97-AF65-F5344CB8AC3E}">
        <p14:creationId xmlns:p14="http://schemas.microsoft.com/office/powerpoint/2010/main" val="416929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b="1" kern="1200" dirty="0">
                <a:solidFill>
                  <a:schemeClr val="accent1"/>
                </a:solidFill>
                <a:latin typeface="+mj-lt"/>
              </a:rPr>
              <a:t>THANK YOU!</a:t>
            </a:r>
          </a:p>
        </p:txBody>
      </p:sp>
      <p:sp>
        <p:nvSpPr>
          <p:cNvPr id="3" name="Rectangle 2"/>
          <p:cNvSpPr/>
          <p:nvPr>
            <p:custDataLst>
              <p:tags r:id="rId2"/>
            </p:custDataLst>
          </p:nvPr>
        </p:nvSpPr>
        <p:spPr>
          <a:xfrm>
            <a:off x="0" y="558924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custDataLst>
              <p:tags r:id="rId3"/>
            </p:custDataLst>
          </p:nvPr>
        </p:nvSpPr>
        <p:spPr>
          <a:xfrm>
            <a:off x="3357554" y="558924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custDataLst>
              <p:tags r:id="rId4"/>
            </p:custDataLst>
          </p:nvPr>
        </p:nvSpPr>
        <p:spPr>
          <a:xfrm>
            <a:off x="5987242" y="558924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p:cNvSpPr>
            <a:spLocks noGrp="1"/>
          </p:cNvSpPr>
          <p:nvPr>
            <p:ph type="sldNum" sz="quarter" idx="4"/>
          </p:nvPr>
        </p:nvSpPr>
        <p:spPr/>
        <p:txBody>
          <a:bodyPr/>
          <a:lstStyle/>
          <a:p>
            <a:pPr fontAlgn="base">
              <a:spcBef>
                <a:spcPct val="0"/>
              </a:spcBef>
              <a:spcAft>
                <a:spcPct val="0"/>
              </a:spcAft>
            </a:pPr>
            <a:fld id="{D1C7D3AF-160E-4D12-BF31-4D5E44749C5D}" type="slidenum">
              <a:rPr lang="es-ES" smtClean="0"/>
              <a:pPr fontAlgn="base">
                <a:spcBef>
                  <a:spcPct val="0"/>
                </a:spcBef>
                <a:spcAft>
                  <a:spcPct val="0"/>
                </a:spcAft>
              </a:pPr>
              <a:t>20</a:t>
            </a:fld>
            <a:endParaRPr lang="es-ES" dirty="0"/>
          </a:p>
        </p:txBody>
      </p:sp>
    </p:spTree>
    <p:extLst>
      <p:ext uri="{BB962C8B-B14F-4D97-AF65-F5344CB8AC3E}">
        <p14:creationId xmlns:p14="http://schemas.microsoft.com/office/powerpoint/2010/main" val="25281182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Multiple Linear Regression: Statistical</a:t>
            </a:r>
            <a:r>
              <a:rPr sz="3200" b="1" dirty="0">
                <a:solidFill>
                  <a:schemeClr val="accent1"/>
                </a:solidFill>
                <a:latin typeface="+mj-lt"/>
              </a:rPr>
              <a:t> Model</a:t>
            </a:r>
            <a:endParaRPr lang="en-US" sz="3200" b="1" dirty="0">
              <a:solidFill>
                <a:schemeClr val="accent1"/>
              </a:solidFill>
              <a:latin typeface="+mj-lt"/>
            </a:endParaRP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TextBox 5"/>
          <p:cNvSpPr txBox="1">
            <a:spLocks noChangeArrowheads="1"/>
          </p:cNvSpPr>
          <p:nvPr>
            <p:custDataLst>
              <p:tags r:id="rId2"/>
            </p:custDataLst>
          </p:nvPr>
        </p:nvSpPr>
        <p:spPr bwMode="auto">
          <a:xfrm>
            <a:off x="1547664" y="2591953"/>
            <a:ext cx="6048672" cy="2616101"/>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spcBef>
                <a:spcPct val="0"/>
              </a:spcBef>
              <a:spcAft>
                <a:spcPct val="0"/>
              </a:spcAft>
            </a:pPr>
            <a:endParaRPr lang="en-US" sz="1600" dirty="0">
              <a:solidFill>
                <a:schemeClr val="tx1">
                  <a:lumMod val="75000"/>
                  <a:lumOff val="25000"/>
                </a:schemeClr>
              </a:solidFill>
            </a:endParaRPr>
          </a:p>
          <a:p>
            <a:pPr eaLnBrk="0" fontAlgn="base" hangingPunct="0">
              <a:spcBef>
                <a:spcPct val="0"/>
              </a:spcBef>
              <a:spcAft>
                <a:spcPct val="0"/>
              </a:spcAft>
            </a:pPr>
            <a:endParaRPr lang="de-DE" sz="1600" dirty="0">
              <a:solidFill>
                <a:schemeClr val="tx1">
                  <a:lumMod val="75000"/>
                  <a:lumOff val="25000"/>
                </a:schemeClr>
              </a:solidFill>
            </a:endParaRPr>
          </a:p>
          <a:p>
            <a:pPr eaLnBrk="0" fontAlgn="base" hangingPunct="0">
              <a:spcBef>
                <a:spcPct val="0"/>
              </a:spcBef>
              <a:spcAft>
                <a:spcPct val="0"/>
              </a:spcAft>
            </a:pPr>
            <a:r>
              <a:rPr lang="de-DE" sz="2000" dirty="0">
                <a:solidFill>
                  <a:schemeClr val="tx1">
                    <a:lumMod val="75000"/>
                    <a:lumOff val="25000"/>
                  </a:schemeClr>
                </a:solidFill>
              </a:rPr>
              <a:t>Where,</a:t>
            </a:r>
          </a:p>
          <a:p>
            <a:pPr marL="0" lvl="3" eaLnBrk="0" fontAlgn="base" hangingPunct="0">
              <a:spcBef>
                <a:spcPct val="0"/>
              </a:spcBef>
              <a:spcAft>
                <a:spcPct val="0"/>
              </a:spcAft>
            </a:pPr>
            <a:r>
              <a:rPr lang="de-DE" sz="2000" dirty="0">
                <a:solidFill>
                  <a:schemeClr val="tx1">
                    <a:lumMod val="75000"/>
                    <a:lumOff val="25000"/>
                  </a:schemeClr>
                </a:solidFill>
              </a:rPr>
              <a:t>	Y	  	:  Dependent Variable</a:t>
            </a:r>
          </a:p>
          <a:p>
            <a:pPr marL="0" lvl="3" eaLnBrk="0" fontAlgn="base" hangingPunct="0">
              <a:spcBef>
                <a:spcPct val="0"/>
              </a:spcBef>
              <a:spcAft>
                <a:spcPct val="0"/>
              </a:spcAft>
            </a:pPr>
            <a:r>
              <a:rPr lang="en-US" sz="2000" dirty="0">
                <a:solidFill>
                  <a:schemeClr val="tx1">
                    <a:lumMod val="75000"/>
                    <a:lumOff val="25000"/>
                  </a:schemeClr>
                </a:solidFill>
              </a:rPr>
              <a:t>	X</a:t>
            </a:r>
            <a:r>
              <a:rPr lang="en-US" sz="2000" baseline="-25000" dirty="0">
                <a:solidFill>
                  <a:schemeClr val="tx1">
                    <a:lumMod val="75000"/>
                    <a:lumOff val="25000"/>
                  </a:schemeClr>
                </a:solidFill>
              </a:rPr>
              <a:t>1</a:t>
            </a:r>
            <a:r>
              <a:rPr lang="en-US" sz="2000" dirty="0">
                <a:solidFill>
                  <a:schemeClr val="tx1">
                    <a:lumMod val="75000"/>
                    <a:lumOff val="25000"/>
                  </a:schemeClr>
                </a:solidFill>
              </a:rPr>
              <a:t>, X</a:t>
            </a:r>
            <a:r>
              <a:rPr lang="en-US" sz="2000" baseline="-25000" dirty="0">
                <a:solidFill>
                  <a:schemeClr val="tx1">
                    <a:lumMod val="75000"/>
                    <a:lumOff val="25000"/>
                  </a:schemeClr>
                </a:solidFill>
              </a:rPr>
              <a:t>2 </a:t>
            </a:r>
            <a:r>
              <a:rPr lang="en-US" sz="2000" dirty="0">
                <a:solidFill>
                  <a:schemeClr val="tx1">
                    <a:lumMod val="75000"/>
                    <a:lumOff val="25000"/>
                  </a:schemeClr>
                </a:solidFill>
              </a:rPr>
              <a:t>,…, X</a:t>
            </a:r>
            <a:r>
              <a:rPr lang="en-US" sz="2000" baseline="-25000" dirty="0">
                <a:solidFill>
                  <a:schemeClr val="tx1">
                    <a:lumMod val="75000"/>
                    <a:lumOff val="25000"/>
                  </a:schemeClr>
                </a:solidFill>
              </a:rPr>
              <a:t>p</a:t>
            </a:r>
            <a:r>
              <a:rPr lang="en-US" sz="2000" dirty="0">
                <a:solidFill>
                  <a:schemeClr val="tx1">
                    <a:lumMod val="75000"/>
                    <a:lumOff val="25000"/>
                  </a:schemeClr>
                </a:solidFill>
              </a:rPr>
              <a:t>	:  Independent Variables</a:t>
            </a:r>
          </a:p>
          <a:p>
            <a:pPr marL="0" lvl="3" eaLnBrk="0" fontAlgn="base" hangingPunct="0">
              <a:spcBef>
                <a:spcPct val="0"/>
              </a:spcBef>
              <a:spcAft>
                <a:spcPct val="0"/>
              </a:spcAft>
            </a:pPr>
            <a:r>
              <a:rPr lang="en-US" sz="2000" dirty="0">
                <a:solidFill>
                  <a:schemeClr val="tx1">
                    <a:lumMod val="75000"/>
                    <a:lumOff val="25000"/>
                  </a:schemeClr>
                </a:solidFill>
              </a:rPr>
              <a:t>	b</a:t>
            </a:r>
            <a:r>
              <a:rPr lang="en-US" sz="2000" baseline="-25000" dirty="0">
                <a:solidFill>
                  <a:schemeClr val="tx1">
                    <a:lumMod val="75000"/>
                    <a:lumOff val="25000"/>
                  </a:schemeClr>
                </a:solidFill>
              </a:rPr>
              <a:t>0</a:t>
            </a:r>
            <a:r>
              <a:rPr lang="en-US" sz="2000" dirty="0">
                <a:solidFill>
                  <a:schemeClr val="tx1">
                    <a:lumMod val="75000"/>
                    <a:lumOff val="25000"/>
                  </a:schemeClr>
                </a:solidFill>
              </a:rPr>
              <a:t>, b</a:t>
            </a:r>
            <a:r>
              <a:rPr lang="en-US" sz="2000" baseline="-25000" dirty="0">
                <a:solidFill>
                  <a:schemeClr val="tx1">
                    <a:lumMod val="75000"/>
                    <a:lumOff val="25000"/>
                  </a:schemeClr>
                </a:solidFill>
              </a:rPr>
              <a:t>1 </a:t>
            </a:r>
            <a:r>
              <a:rPr lang="en-US" sz="2000" dirty="0">
                <a:solidFill>
                  <a:schemeClr val="tx1">
                    <a:lumMod val="75000"/>
                    <a:lumOff val="25000"/>
                  </a:schemeClr>
                </a:solidFill>
              </a:rPr>
              <a:t>,…, b</a:t>
            </a:r>
            <a:r>
              <a:rPr lang="en-US" sz="2000" baseline="-25000" dirty="0">
                <a:solidFill>
                  <a:schemeClr val="tx1">
                    <a:lumMod val="75000"/>
                    <a:lumOff val="25000"/>
                  </a:schemeClr>
                </a:solidFill>
              </a:rPr>
              <a:t>p </a:t>
            </a:r>
            <a:r>
              <a:rPr lang="en-US" sz="2000" dirty="0">
                <a:solidFill>
                  <a:schemeClr val="tx1">
                    <a:lumMod val="75000"/>
                    <a:lumOff val="25000"/>
                  </a:schemeClr>
                </a:solidFill>
              </a:rPr>
              <a:t>	:  Parameters of Model</a:t>
            </a:r>
          </a:p>
          <a:p>
            <a:pPr marL="0" lvl="3" eaLnBrk="0" fontAlgn="base" hangingPunct="0">
              <a:spcBef>
                <a:spcPct val="0"/>
              </a:spcBef>
              <a:spcAft>
                <a:spcPct val="0"/>
              </a:spcAft>
            </a:pPr>
            <a:r>
              <a:rPr lang="de-DE" sz="2000" i="1" spc="300" dirty="0">
                <a:solidFill>
                  <a:schemeClr val="tx1">
                    <a:lumMod val="75000"/>
                    <a:lumOff val="25000"/>
                  </a:schemeClr>
                </a:solidFill>
                <a:ea typeface="Cambria Math" pitchFamily="18" charset="0"/>
              </a:rPr>
              <a:t>	</a:t>
            </a:r>
            <a:r>
              <a:rPr lang="de-DE" sz="2000" spc="300" dirty="0">
                <a:solidFill>
                  <a:schemeClr val="tx1">
                    <a:lumMod val="75000"/>
                    <a:lumOff val="25000"/>
                  </a:schemeClr>
                </a:solidFill>
                <a:ea typeface="Cambria Math" pitchFamily="18" charset="0"/>
              </a:rPr>
              <a:t>e</a:t>
            </a:r>
            <a:r>
              <a:rPr lang="de-DE" sz="2000" b="1" i="1" spc="300" dirty="0">
                <a:solidFill>
                  <a:schemeClr val="tx1">
                    <a:lumMod val="75000"/>
                    <a:lumOff val="25000"/>
                  </a:schemeClr>
                </a:solidFill>
                <a:ea typeface="Cambria Math" pitchFamily="18" charset="0"/>
              </a:rPr>
              <a:t>		</a:t>
            </a:r>
            <a:r>
              <a:rPr lang="en-US" sz="2000" dirty="0">
                <a:solidFill>
                  <a:schemeClr val="tx1">
                    <a:lumMod val="75000"/>
                    <a:lumOff val="25000"/>
                  </a:schemeClr>
                </a:solidFill>
              </a:rPr>
              <a:t>:  Random Error Component </a:t>
            </a:r>
          </a:p>
          <a:p>
            <a:pPr eaLnBrk="0" fontAlgn="base" hangingPunct="0">
              <a:spcBef>
                <a:spcPct val="0"/>
              </a:spcBef>
              <a:spcAft>
                <a:spcPct val="0"/>
              </a:spcAft>
            </a:pPr>
            <a:endParaRPr lang="en-US" sz="1600" dirty="0">
              <a:solidFill>
                <a:schemeClr val="tx1">
                  <a:lumMod val="75000"/>
                  <a:lumOff val="25000"/>
                </a:schemeClr>
              </a:solidFill>
            </a:endParaRPr>
          </a:p>
          <a:p>
            <a:pPr eaLnBrk="0" fontAlgn="base" hangingPunct="0">
              <a:spcBef>
                <a:spcPct val="0"/>
              </a:spcBef>
              <a:spcAft>
                <a:spcPct val="0"/>
              </a:spcAft>
            </a:pPr>
            <a:endParaRPr lang="en-US" sz="1600" dirty="0">
              <a:solidFill>
                <a:schemeClr val="tx1">
                  <a:lumMod val="75000"/>
                  <a:lumOff val="25000"/>
                </a:schemeClr>
              </a:solidFill>
            </a:endParaRPr>
          </a:p>
        </p:txBody>
      </p:sp>
      <p:sp>
        <p:nvSpPr>
          <p:cNvPr id="3" name="TextBox 2"/>
          <p:cNvSpPr txBox="1"/>
          <p:nvPr/>
        </p:nvSpPr>
        <p:spPr>
          <a:xfrm>
            <a:off x="1331640" y="5549902"/>
            <a:ext cx="6740051" cy="400110"/>
          </a:xfrm>
          <a:prstGeom prst="rect">
            <a:avLst/>
          </a:prstGeom>
          <a:noFill/>
        </p:spPr>
        <p:txBody>
          <a:bodyPr wrap="none" rtlCol="0">
            <a:spAutoFit/>
          </a:bodyPr>
          <a:lstStyle/>
          <a:p>
            <a:pPr algn="ctr"/>
            <a:r>
              <a:rPr lang="en-US" sz="2000" dirty="0">
                <a:solidFill>
                  <a:schemeClr val="tx1">
                    <a:lumMod val="75000"/>
                    <a:lumOff val="25000"/>
                  </a:schemeClr>
                </a:solidFill>
              </a:rPr>
              <a:t>Independent variables can either be </a:t>
            </a:r>
            <a:r>
              <a:rPr lang="en-US" sz="2000" b="1" dirty="0">
                <a:solidFill>
                  <a:schemeClr val="tx1">
                    <a:lumMod val="75000"/>
                    <a:lumOff val="25000"/>
                  </a:schemeClr>
                </a:solidFill>
              </a:rPr>
              <a:t>Continuous or Categorical</a:t>
            </a:r>
          </a:p>
        </p:txBody>
      </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3</a:t>
            </a:fld>
            <a:endParaRPr lang="en-US" dirty="0"/>
          </a:p>
        </p:txBody>
      </p:sp>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0723"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072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sp>
        <p:nvSpPr>
          <p:cNvPr id="30726" name="Rectangle 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5FACF2-0BD0-42CC-972B-2FDE66F12B59}"/>
                  </a:ext>
                </a:extLst>
              </p:cNvPr>
              <p:cNvSpPr txBox="1"/>
              <p:nvPr/>
            </p:nvSpPr>
            <p:spPr>
              <a:xfrm>
                <a:off x="1991225" y="1748486"/>
                <a:ext cx="4636825" cy="472895"/>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lumMod val="75000"/>
                              <a:lumOff val="25000"/>
                            </a:schemeClr>
                          </a:solidFill>
                          <a:latin typeface="Cambria Math" panose="02040503050406030204" pitchFamily="18" charset="0"/>
                        </a:rPr>
                        <m:t>Y</m:t>
                      </m:r>
                      <m:r>
                        <a:rPr lang="en-US" sz="2000" b="0" i="0" smtClean="0">
                          <a:solidFill>
                            <a:schemeClr val="tx1">
                              <a:lumMod val="75000"/>
                              <a:lumOff val="25000"/>
                            </a:schemeClr>
                          </a:solidFill>
                          <a:latin typeface="Cambria Math" panose="02040503050406030204" pitchFamily="18" charset="0"/>
                        </a:rPr>
                        <m:t>= </m:t>
                      </m:r>
                      <m:sSub>
                        <m:sSubPr>
                          <m:ctrlPr>
                            <a:rPr lang="en-US" sz="2000" b="0" i="1" smtClean="0">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b</m:t>
                          </m:r>
                        </m:e>
                        <m:sub>
                          <m:r>
                            <a:rPr lang="en-US" sz="2000" b="0" i="0" smtClean="0">
                              <a:solidFill>
                                <a:schemeClr val="tx1">
                                  <a:lumMod val="75000"/>
                                  <a:lumOff val="25000"/>
                                </a:schemeClr>
                              </a:solidFill>
                              <a:latin typeface="Cambria Math" panose="02040503050406030204" pitchFamily="18" charset="0"/>
                            </a:rPr>
                            <m:t>0</m:t>
                          </m:r>
                        </m:sub>
                      </m:sSub>
                      <m:r>
                        <a:rPr lang="en-US" sz="2000" b="0" i="0" smtClean="0">
                          <a:solidFill>
                            <a:schemeClr val="tx1">
                              <a:lumMod val="75000"/>
                              <a:lumOff val="25000"/>
                            </a:schemeClr>
                          </a:solidFill>
                          <a:latin typeface="Cambria Math" panose="02040503050406030204" pitchFamily="18" charset="0"/>
                        </a:rPr>
                        <m:t>+</m:t>
                      </m:r>
                      <m:sSub>
                        <m:sSubPr>
                          <m:ctrlPr>
                            <a:rPr lang="en-US" sz="2000" i="1">
                              <a:solidFill>
                                <a:schemeClr val="tx1">
                                  <a:lumMod val="75000"/>
                                  <a:lumOff val="25000"/>
                                </a:schemeClr>
                              </a:solidFill>
                              <a:latin typeface="Cambria Math" panose="02040503050406030204" pitchFamily="18" charset="0"/>
                            </a:rPr>
                          </m:ctrlPr>
                        </m:sSubPr>
                        <m:e>
                          <m:r>
                            <m:rPr>
                              <m:sty m:val="p"/>
                            </m:rPr>
                            <a:rPr lang="en-US" sz="2000" i="0">
                              <a:solidFill>
                                <a:schemeClr val="tx1">
                                  <a:lumMod val="75000"/>
                                  <a:lumOff val="25000"/>
                                </a:schemeClr>
                              </a:solidFill>
                              <a:latin typeface="Cambria Math" panose="02040503050406030204" pitchFamily="18" charset="0"/>
                            </a:rPr>
                            <m:t>b</m:t>
                          </m:r>
                        </m:e>
                        <m:sub>
                          <m:r>
                            <a:rPr lang="en-US" sz="2000" b="0" i="0" smtClean="0">
                              <a:solidFill>
                                <a:schemeClr val="tx1">
                                  <a:lumMod val="75000"/>
                                  <a:lumOff val="25000"/>
                                </a:schemeClr>
                              </a:solidFill>
                              <a:latin typeface="Cambria Math" panose="02040503050406030204" pitchFamily="18" charset="0"/>
                            </a:rPr>
                            <m:t>1</m:t>
                          </m:r>
                        </m:sub>
                      </m:sSub>
                      <m:sSub>
                        <m:sSubPr>
                          <m:ctrlPr>
                            <a:rPr lang="en-US" sz="2000" i="1">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X</m:t>
                          </m:r>
                        </m:e>
                        <m:sub>
                          <m:r>
                            <a:rPr lang="en-US" sz="2000" b="0" i="0" smtClean="0">
                              <a:solidFill>
                                <a:schemeClr val="tx1">
                                  <a:lumMod val="75000"/>
                                  <a:lumOff val="25000"/>
                                </a:schemeClr>
                              </a:solidFill>
                              <a:latin typeface="Cambria Math" panose="02040503050406030204" pitchFamily="18" charset="0"/>
                            </a:rPr>
                            <m:t>1</m:t>
                          </m:r>
                        </m:sub>
                      </m:sSub>
                      <m:r>
                        <a:rPr lang="en-US" sz="2000" b="0" i="0" smtClean="0">
                          <a:solidFill>
                            <a:schemeClr val="tx1">
                              <a:lumMod val="75000"/>
                              <a:lumOff val="25000"/>
                            </a:schemeClr>
                          </a:solidFill>
                          <a:latin typeface="Cambria Math" panose="02040503050406030204" pitchFamily="18" charset="0"/>
                        </a:rPr>
                        <m:t>+</m:t>
                      </m:r>
                      <m:sSub>
                        <m:sSubPr>
                          <m:ctrlPr>
                            <a:rPr lang="en-US" sz="2000" i="1">
                              <a:solidFill>
                                <a:schemeClr val="tx1">
                                  <a:lumMod val="75000"/>
                                  <a:lumOff val="25000"/>
                                </a:schemeClr>
                              </a:solidFill>
                              <a:latin typeface="Cambria Math" panose="02040503050406030204" pitchFamily="18" charset="0"/>
                            </a:rPr>
                          </m:ctrlPr>
                        </m:sSubPr>
                        <m:e>
                          <m:r>
                            <m:rPr>
                              <m:sty m:val="p"/>
                            </m:rPr>
                            <a:rPr lang="en-US" sz="2000" i="0">
                              <a:solidFill>
                                <a:schemeClr val="tx1">
                                  <a:lumMod val="75000"/>
                                  <a:lumOff val="25000"/>
                                </a:schemeClr>
                              </a:solidFill>
                              <a:latin typeface="Cambria Math" panose="02040503050406030204" pitchFamily="18" charset="0"/>
                            </a:rPr>
                            <m:t>b</m:t>
                          </m:r>
                        </m:e>
                        <m:sub>
                          <m:r>
                            <a:rPr lang="en-US" sz="2000" b="0" i="0" smtClean="0">
                              <a:solidFill>
                                <a:schemeClr val="tx1">
                                  <a:lumMod val="75000"/>
                                  <a:lumOff val="25000"/>
                                </a:schemeClr>
                              </a:solidFill>
                              <a:latin typeface="Cambria Math" panose="02040503050406030204" pitchFamily="18" charset="0"/>
                            </a:rPr>
                            <m:t>2</m:t>
                          </m:r>
                        </m:sub>
                      </m:sSub>
                      <m:sSub>
                        <m:sSubPr>
                          <m:ctrlPr>
                            <a:rPr lang="en-US" sz="2000" i="1">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X</m:t>
                          </m:r>
                        </m:e>
                        <m:sub>
                          <m:r>
                            <a:rPr lang="en-US" sz="2000" b="0" i="0" smtClean="0">
                              <a:solidFill>
                                <a:schemeClr val="tx1">
                                  <a:lumMod val="75000"/>
                                  <a:lumOff val="25000"/>
                                </a:schemeClr>
                              </a:solidFill>
                              <a:latin typeface="Cambria Math" panose="02040503050406030204" pitchFamily="18" charset="0"/>
                            </a:rPr>
                            <m:t>2</m:t>
                          </m:r>
                        </m:sub>
                      </m:sSub>
                      <m:r>
                        <a:rPr lang="en-US" sz="2000" b="0" i="0" smtClean="0">
                          <a:solidFill>
                            <a:schemeClr val="tx1">
                              <a:lumMod val="75000"/>
                              <a:lumOff val="25000"/>
                            </a:schemeClr>
                          </a:solidFill>
                          <a:latin typeface="Cambria Math" panose="02040503050406030204" pitchFamily="18" charset="0"/>
                        </a:rPr>
                        <m:t>+ … +</m:t>
                      </m:r>
                      <m:sSub>
                        <m:sSubPr>
                          <m:ctrlPr>
                            <a:rPr lang="en-US" sz="2000" i="1">
                              <a:solidFill>
                                <a:schemeClr val="tx1">
                                  <a:lumMod val="75000"/>
                                  <a:lumOff val="25000"/>
                                </a:schemeClr>
                              </a:solidFill>
                              <a:latin typeface="Cambria Math" panose="02040503050406030204" pitchFamily="18" charset="0"/>
                            </a:rPr>
                          </m:ctrlPr>
                        </m:sSubPr>
                        <m:e>
                          <m:r>
                            <m:rPr>
                              <m:sty m:val="p"/>
                            </m:rPr>
                            <a:rPr lang="en-US" sz="2000" i="0">
                              <a:solidFill>
                                <a:schemeClr val="tx1">
                                  <a:lumMod val="75000"/>
                                  <a:lumOff val="25000"/>
                                </a:schemeClr>
                              </a:solidFill>
                              <a:latin typeface="Cambria Math" panose="02040503050406030204" pitchFamily="18" charset="0"/>
                            </a:rPr>
                            <m:t>b</m:t>
                          </m:r>
                        </m:e>
                        <m:sub>
                          <m:r>
                            <m:rPr>
                              <m:sty m:val="p"/>
                            </m:rPr>
                            <a:rPr lang="en-US" sz="2000" b="0" i="0" smtClean="0">
                              <a:solidFill>
                                <a:schemeClr val="tx1">
                                  <a:lumMod val="75000"/>
                                  <a:lumOff val="25000"/>
                                </a:schemeClr>
                              </a:solidFill>
                              <a:latin typeface="Cambria Math" panose="02040503050406030204" pitchFamily="18" charset="0"/>
                            </a:rPr>
                            <m:t>p</m:t>
                          </m:r>
                        </m:sub>
                      </m:sSub>
                      <m:sSub>
                        <m:sSubPr>
                          <m:ctrlPr>
                            <a:rPr lang="en-US" sz="2000" i="1">
                              <a:solidFill>
                                <a:schemeClr val="tx1">
                                  <a:lumMod val="75000"/>
                                  <a:lumOff val="25000"/>
                                </a:schemeClr>
                              </a:solidFill>
                              <a:latin typeface="Cambria Math" panose="02040503050406030204" pitchFamily="18" charset="0"/>
                            </a:rPr>
                          </m:ctrlPr>
                        </m:sSubPr>
                        <m:e>
                          <m:r>
                            <m:rPr>
                              <m:sty m:val="p"/>
                            </m:rPr>
                            <a:rPr lang="en-US" sz="2000" b="0" i="0" smtClean="0">
                              <a:solidFill>
                                <a:schemeClr val="tx1">
                                  <a:lumMod val="75000"/>
                                  <a:lumOff val="25000"/>
                                </a:schemeClr>
                              </a:solidFill>
                              <a:latin typeface="Cambria Math" panose="02040503050406030204" pitchFamily="18" charset="0"/>
                            </a:rPr>
                            <m:t>X</m:t>
                          </m:r>
                        </m:e>
                        <m:sub>
                          <m:r>
                            <m:rPr>
                              <m:sty m:val="p"/>
                            </m:rPr>
                            <a:rPr lang="en-US" sz="2000" b="0" i="0" smtClean="0">
                              <a:solidFill>
                                <a:schemeClr val="tx1">
                                  <a:lumMod val="75000"/>
                                  <a:lumOff val="25000"/>
                                </a:schemeClr>
                              </a:solidFill>
                              <a:latin typeface="Cambria Math" panose="02040503050406030204" pitchFamily="18" charset="0"/>
                            </a:rPr>
                            <m:t>p</m:t>
                          </m:r>
                        </m:sub>
                      </m:sSub>
                      <m:r>
                        <a:rPr lang="en-US" sz="2000" b="0" i="0" smtClean="0">
                          <a:solidFill>
                            <a:schemeClr val="tx1">
                              <a:lumMod val="75000"/>
                              <a:lumOff val="25000"/>
                            </a:schemeClr>
                          </a:solidFill>
                          <a:latin typeface="Cambria Math" panose="02040503050406030204" pitchFamily="18" charset="0"/>
                        </a:rPr>
                        <m:t>+</m:t>
                      </m:r>
                      <m:r>
                        <m:rPr>
                          <m:sty m:val="p"/>
                        </m:rPr>
                        <a:rPr lang="en-US" sz="2000" b="0" i="0" smtClean="0">
                          <a:solidFill>
                            <a:schemeClr val="tx1">
                              <a:lumMod val="75000"/>
                              <a:lumOff val="25000"/>
                            </a:schemeClr>
                          </a:solidFill>
                          <a:latin typeface="Cambria Math" panose="02040503050406030204" pitchFamily="18" charset="0"/>
                        </a:rPr>
                        <m:t>e</m:t>
                      </m:r>
                    </m:oMath>
                  </m:oMathPara>
                </a14:m>
                <a:endParaRPr lang="en-US" sz="2000" dirty="0">
                  <a:solidFill>
                    <a:schemeClr val="tx1">
                      <a:lumMod val="75000"/>
                      <a:lumOff val="25000"/>
                    </a:schemeClr>
                  </a:solidFill>
                </a:endParaRPr>
              </a:p>
            </p:txBody>
          </p:sp>
        </mc:Choice>
        <mc:Fallback xmlns="">
          <p:sp>
            <p:nvSpPr>
              <p:cNvPr id="20" name="TextBox 19">
                <a:extLst>
                  <a:ext uri="{FF2B5EF4-FFF2-40B4-BE49-F238E27FC236}">
                    <a16:creationId xmlns:a16="http://schemas.microsoft.com/office/drawing/2014/main" id="{3D5FACF2-0BD0-42CC-972B-2FDE66F12B59}"/>
                  </a:ext>
                </a:extLst>
              </p:cNvPr>
              <p:cNvSpPr txBox="1">
                <a:spLocks noRot="1" noChangeAspect="1" noMove="1" noResize="1" noEditPoints="1" noAdjustHandles="1" noChangeArrowheads="1" noChangeShapeType="1" noTextEdit="1"/>
              </p:cNvSpPr>
              <p:nvPr/>
            </p:nvSpPr>
            <p:spPr>
              <a:xfrm>
                <a:off x="1991225" y="1748486"/>
                <a:ext cx="4636825" cy="472895"/>
              </a:xfrm>
              <a:prstGeom prst="roundRect">
                <a:avLst/>
              </a:prstGeom>
              <a:blipFill>
                <a:blip r:embed="rId8"/>
                <a:stretch>
                  <a:fillRect b="-2564"/>
                </a:stretch>
              </a:blipFill>
              <a:ln w="31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9126048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Problem of Multicolinearity</a:t>
            </a:r>
          </a:p>
        </p:txBody>
      </p:sp>
      <p:grpSp>
        <p:nvGrpSpPr>
          <p:cNvPr id="7"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Rounded Rectangle 2"/>
          <p:cNvSpPr/>
          <p:nvPr/>
        </p:nvSpPr>
        <p:spPr>
          <a:xfrm>
            <a:off x="3757676" y="1371600"/>
            <a:ext cx="4700524"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spcBef>
                <a:spcPct val="0"/>
              </a:spcBef>
              <a:spcAft>
                <a:spcPct val="0"/>
              </a:spcAft>
              <a:buFont typeface="Wingdings" pitchFamily="2" charset="2"/>
              <a:buNone/>
            </a:pPr>
            <a:r>
              <a:rPr lang="en-US" sz="1600" dirty="0">
                <a:solidFill>
                  <a:schemeClr val="tx1">
                    <a:lumMod val="75000"/>
                    <a:lumOff val="25000"/>
                  </a:schemeClr>
                </a:solidFill>
              </a:rPr>
              <a:t>if there is a </a:t>
            </a:r>
            <a:r>
              <a:rPr lang="en-US" sz="1600" b="1" dirty="0">
                <a:solidFill>
                  <a:schemeClr val="tx1">
                    <a:lumMod val="75000"/>
                    <a:lumOff val="25000"/>
                  </a:schemeClr>
                </a:solidFill>
              </a:rPr>
              <a:t>strong linear relationship among  independent variables.</a:t>
            </a:r>
          </a:p>
        </p:txBody>
      </p:sp>
      <p:sp>
        <p:nvSpPr>
          <p:cNvPr id="4" name="Rectangle 3"/>
          <p:cNvSpPr/>
          <p:nvPr/>
        </p:nvSpPr>
        <p:spPr>
          <a:xfrm>
            <a:off x="990600" y="1620282"/>
            <a:ext cx="2666999" cy="417037"/>
          </a:xfrm>
          <a:prstGeom prst="rect">
            <a:avLst/>
          </a:prstGeom>
        </p:spPr>
        <p:txBody>
          <a:bodyPr wrap="square" anchor="ctr">
            <a:spAutoFit/>
          </a:bodyPr>
          <a:lstStyle/>
          <a:p>
            <a:pPr fontAlgn="base">
              <a:lnSpc>
                <a:spcPct val="150000"/>
              </a:lnSpc>
              <a:spcBef>
                <a:spcPct val="0"/>
              </a:spcBef>
              <a:spcAft>
                <a:spcPct val="0"/>
              </a:spcAft>
              <a:buFont typeface="Wingdings" pitchFamily="2" charset="2"/>
              <a:buNone/>
            </a:pPr>
            <a:r>
              <a:rPr lang="en-US" sz="1600" dirty="0">
                <a:solidFill>
                  <a:schemeClr val="tx1">
                    <a:lumMod val="75000"/>
                    <a:lumOff val="25000"/>
                  </a:schemeClr>
                </a:solidFill>
              </a:rPr>
              <a:t>Multicolinearity exists </a:t>
            </a:r>
            <a:endParaRPr lang="en-US" sz="1600" b="1" u="sng" dirty="0">
              <a:solidFill>
                <a:schemeClr val="tx1">
                  <a:lumMod val="75000"/>
                  <a:lumOff val="25000"/>
                </a:schemeClr>
              </a:solidFill>
            </a:endParaRPr>
          </a:p>
        </p:txBody>
      </p:sp>
      <p:sp>
        <p:nvSpPr>
          <p:cNvPr id="5" name="Isosceles Triangle 4"/>
          <p:cNvSpPr/>
          <p:nvPr/>
        </p:nvSpPr>
        <p:spPr>
          <a:xfrm rot="5400000">
            <a:off x="3309655" y="1782785"/>
            <a:ext cx="209855" cy="123564"/>
          </a:xfrm>
          <a:prstGeom prst="triangl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8" name="Freeform 7"/>
          <p:cNvSpPr/>
          <p:nvPr/>
        </p:nvSpPr>
        <p:spPr>
          <a:xfrm>
            <a:off x="994788" y="2847731"/>
            <a:ext cx="2053212" cy="771304"/>
          </a:xfrm>
          <a:custGeom>
            <a:avLst/>
            <a:gdLst>
              <a:gd name="connsiteX0" fmla="*/ 0 w 2258533"/>
              <a:gd name="connsiteY0" fmla="*/ 112927 h 1129266"/>
              <a:gd name="connsiteX1" fmla="*/ 112927 w 2258533"/>
              <a:gd name="connsiteY1" fmla="*/ 0 h 1129266"/>
              <a:gd name="connsiteX2" fmla="*/ 2145606 w 2258533"/>
              <a:gd name="connsiteY2" fmla="*/ 0 h 1129266"/>
              <a:gd name="connsiteX3" fmla="*/ 2258533 w 2258533"/>
              <a:gd name="connsiteY3" fmla="*/ 112927 h 1129266"/>
              <a:gd name="connsiteX4" fmla="*/ 2258533 w 2258533"/>
              <a:gd name="connsiteY4" fmla="*/ 1016339 h 1129266"/>
              <a:gd name="connsiteX5" fmla="*/ 2145606 w 2258533"/>
              <a:gd name="connsiteY5" fmla="*/ 1129266 h 1129266"/>
              <a:gd name="connsiteX6" fmla="*/ 112927 w 2258533"/>
              <a:gd name="connsiteY6" fmla="*/ 1129266 h 1129266"/>
              <a:gd name="connsiteX7" fmla="*/ 0 w 2258533"/>
              <a:gd name="connsiteY7" fmla="*/ 1016339 h 1129266"/>
              <a:gd name="connsiteX8" fmla="*/ 0 w 2258533"/>
              <a:gd name="connsiteY8" fmla="*/ 112927 h 112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8533" h="1129266">
                <a:moveTo>
                  <a:pt x="0" y="112927"/>
                </a:moveTo>
                <a:cubicBezTo>
                  <a:pt x="0" y="50559"/>
                  <a:pt x="50559" y="0"/>
                  <a:pt x="112927" y="0"/>
                </a:cubicBezTo>
                <a:lnTo>
                  <a:pt x="2145606" y="0"/>
                </a:lnTo>
                <a:cubicBezTo>
                  <a:pt x="2207974" y="0"/>
                  <a:pt x="2258533" y="50559"/>
                  <a:pt x="2258533" y="112927"/>
                </a:cubicBezTo>
                <a:lnTo>
                  <a:pt x="2258533" y="1016339"/>
                </a:lnTo>
                <a:cubicBezTo>
                  <a:pt x="2258533" y="1078707"/>
                  <a:pt x="2207974" y="1129266"/>
                  <a:pt x="2145606" y="1129266"/>
                </a:cubicBezTo>
                <a:lnTo>
                  <a:pt x="112927" y="1129266"/>
                </a:lnTo>
                <a:cubicBezTo>
                  <a:pt x="50559" y="1129266"/>
                  <a:pt x="0" y="1078707"/>
                  <a:pt x="0" y="1016339"/>
                </a:cubicBezTo>
                <a:lnTo>
                  <a:pt x="0" y="112927"/>
                </a:lnTo>
                <a:close/>
              </a:path>
            </a:pathLst>
          </a:custGeom>
          <a:ln w="9525"/>
        </p:spPr>
        <p:style>
          <a:lnRef idx="2">
            <a:schemeClr val="accent1"/>
          </a:lnRef>
          <a:fillRef idx="1">
            <a:schemeClr val="lt1"/>
          </a:fillRef>
          <a:effectRef idx="0">
            <a:schemeClr val="accent1"/>
          </a:effectRef>
          <a:fontRef idx="minor">
            <a:schemeClr val="dk1"/>
          </a:fontRef>
        </p:style>
        <p:txBody>
          <a:bodyPr spcFirstLastPara="0" vert="horz" wrap="square" lIns="45775" tIns="45775" rIns="45775" bIns="45775" numCol="1" spcCol="1270" anchor="ctr" anchorCtr="0">
            <a:noAutofit/>
          </a:bodyPr>
          <a:lstStyle/>
          <a:p>
            <a:pPr algn="ctr" defTabSz="889000" fontAlgn="base">
              <a:lnSpc>
                <a:spcPct val="90000"/>
              </a:lnSpc>
              <a:spcBef>
                <a:spcPct val="0"/>
              </a:spcBef>
              <a:spcAft>
                <a:spcPct val="35000"/>
              </a:spcAft>
            </a:pPr>
            <a:r>
              <a:rPr lang="en-US" sz="1600" b="1" dirty="0">
                <a:solidFill>
                  <a:schemeClr val="tx1">
                    <a:lumMod val="75000"/>
                    <a:lumOff val="25000"/>
                  </a:schemeClr>
                </a:solidFill>
              </a:rPr>
              <a:t>Consequences</a:t>
            </a:r>
          </a:p>
        </p:txBody>
      </p:sp>
      <p:sp>
        <p:nvSpPr>
          <p:cNvPr id="9" name="Freeform 8"/>
          <p:cNvSpPr/>
          <p:nvPr/>
        </p:nvSpPr>
        <p:spPr>
          <a:xfrm rot="20357599">
            <a:off x="3107519" y="2997603"/>
            <a:ext cx="835877" cy="73229"/>
          </a:xfrm>
          <a:custGeom>
            <a:avLst/>
            <a:gdLst>
              <a:gd name="connsiteX0" fmla="*/ 0 w 1346188"/>
              <a:gd name="connsiteY0" fmla="*/ 36614 h 73229"/>
              <a:gd name="connsiteX1" fmla="*/ 1346188 w 1346188"/>
              <a:gd name="connsiteY1" fmla="*/ 36614 h 73229"/>
            </a:gdLst>
            <a:ahLst/>
            <a:cxnLst>
              <a:cxn ang="0">
                <a:pos x="connsiteX0" y="connsiteY0"/>
              </a:cxn>
              <a:cxn ang="0">
                <a:pos x="connsiteX1" y="connsiteY1"/>
              </a:cxn>
            </a:cxnLst>
            <a:rect l="l" t="t" r="r" b="b"/>
            <a:pathLst>
              <a:path w="1346188" h="73229">
                <a:moveTo>
                  <a:pt x="0" y="36614"/>
                </a:moveTo>
                <a:lnTo>
                  <a:pt x="1346188" y="36614"/>
                </a:lnTo>
              </a:path>
            </a:pathLst>
          </a:custGeom>
          <a:noFill/>
          <a:ln>
            <a:solidFill>
              <a:schemeClr val="tx1">
                <a:lumMod val="75000"/>
                <a:lumOff val="25000"/>
              </a:schemeClr>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652138" tIns="2959" rIns="652140" bIns="2960" numCol="1" spcCol="1270" anchor="ctr" anchorCtr="0">
            <a:noAutofit/>
          </a:bodyPr>
          <a:lstStyle/>
          <a:p>
            <a:pPr algn="ctr" defTabSz="222250" fontAlgn="base">
              <a:lnSpc>
                <a:spcPct val="90000"/>
              </a:lnSpc>
              <a:spcBef>
                <a:spcPct val="0"/>
              </a:spcBef>
              <a:spcAft>
                <a:spcPct val="35000"/>
              </a:spcAft>
            </a:pPr>
            <a:endParaRPr lang="en-US" sz="500" dirty="0">
              <a:solidFill>
                <a:prstClr val="black">
                  <a:hueOff val="0"/>
                  <a:satOff val="0"/>
                  <a:lumOff val="0"/>
                  <a:alphaOff val="0"/>
                </a:prstClr>
              </a:solidFill>
            </a:endParaRPr>
          </a:p>
        </p:txBody>
      </p:sp>
      <p:sp>
        <p:nvSpPr>
          <p:cNvPr id="10" name="Rounded Rectangle 9"/>
          <p:cNvSpPr/>
          <p:nvPr/>
        </p:nvSpPr>
        <p:spPr>
          <a:xfrm>
            <a:off x="4052471" y="2369667"/>
            <a:ext cx="4569317" cy="771301"/>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Highly Unstable Model Parameters</a:t>
            </a:r>
            <a:br>
              <a:rPr lang="en-US" sz="1600" kern="0" dirty="0">
                <a:solidFill>
                  <a:schemeClr val="tx1">
                    <a:lumMod val="75000"/>
                    <a:lumOff val="25000"/>
                  </a:schemeClr>
                </a:solidFill>
              </a:rPr>
            </a:br>
            <a:r>
              <a:rPr lang="en-US" sz="1600" kern="0" dirty="0">
                <a:solidFill>
                  <a:schemeClr val="tx1">
                    <a:lumMod val="75000"/>
                    <a:lumOff val="25000"/>
                  </a:schemeClr>
                </a:solidFill>
              </a:rPr>
              <a:t>As standard errors of their estimates are inflated</a:t>
            </a:r>
          </a:p>
        </p:txBody>
      </p:sp>
      <p:sp>
        <p:nvSpPr>
          <p:cNvPr id="13" name="Freeform 12"/>
          <p:cNvSpPr/>
          <p:nvPr/>
        </p:nvSpPr>
        <p:spPr>
          <a:xfrm rot="1242401">
            <a:off x="3107519" y="3354048"/>
            <a:ext cx="835877" cy="73229"/>
          </a:xfrm>
          <a:custGeom>
            <a:avLst/>
            <a:gdLst>
              <a:gd name="connsiteX0" fmla="*/ 0 w 1346188"/>
              <a:gd name="connsiteY0" fmla="*/ 36614 h 73229"/>
              <a:gd name="connsiteX1" fmla="*/ 1346188 w 1346188"/>
              <a:gd name="connsiteY1" fmla="*/ 36614 h 73229"/>
            </a:gdLst>
            <a:ahLst/>
            <a:cxnLst>
              <a:cxn ang="0">
                <a:pos x="connsiteX0" y="connsiteY0"/>
              </a:cxn>
              <a:cxn ang="0">
                <a:pos x="connsiteX1" y="connsiteY1"/>
              </a:cxn>
            </a:cxnLst>
            <a:rect l="l" t="t" r="r" b="b"/>
            <a:pathLst>
              <a:path w="1346188" h="73229">
                <a:moveTo>
                  <a:pt x="0" y="36614"/>
                </a:moveTo>
                <a:lnTo>
                  <a:pt x="1346188" y="36614"/>
                </a:lnTo>
              </a:path>
            </a:pathLst>
          </a:custGeom>
          <a:noFill/>
          <a:ln>
            <a:solidFill>
              <a:schemeClr val="tx1">
                <a:lumMod val="75000"/>
                <a:lumOff val="25000"/>
              </a:schemeClr>
            </a:solidFill>
          </a:ln>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652139" tIns="2960" rIns="652139" bIns="2959" numCol="1" spcCol="1270" anchor="ctr" anchorCtr="0">
            <a:noAutofit/>
          </a:bodyPr>
          <a:lstStyle/>
          <a:p>
            <a:pPr algn="ctr" defTabSz="222250" fontAlgn="base">
              <a:lnSpc>
                <a:spcPct val="90000"/>
              </a:lnSpc>
              <a:spcBef>
                <a:spcPct val="0"/>
              </a:spcBef>
              <a:spcAft>
                <a:spcPct val="35000"/>
              </a:spcAft>
            </a:pPr>
            <a:endParaRPr lang="en-US" sz="500" dirty="0">
              <a:solidFill>
                <a:prstClr val="black">
                  <a:hueOff val="0"/>
                  <a:satOff val="0"/>
                  <a:lumOff val="0"/>
                  <a:alphaOff val="0"/>
                </a:prstClr>
              </a:solidFill>
            </a:endParaRPr>
          </a:p>
        </p:txBody>
      </p:sp>
      <p:sp>
        <p:nvSpPr>
          <p:cNvPr id="14" name="Rounded Rectangle 13"/>
          <p:cNvSpPr/>
          <p:nvPr/>
        </p:nvSpPr>
        <p:spPr>
          <a:xfrm>
            <a:off x="4052472" y="3285971"/>
            <a:ext cx="4569316" cy="771300"/>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Model Fails to predict accurately out of sample Data</a:t>
            </a:r>
          </a:p>
        </p:txBody>
      </p:sp>
      <p:sp>
        <p:nvSpPr>
          <p:cNvPr id="2" name="Rectangle 1"/>
          <p:cNvSpPr/>
          <p:nvPr/>
        </p:nvSpPr>
        <p:spPr>
          <a:xfrm>
            <a:off x="522212" y="4114800"/>
            <a:ext cx="8099577" cy="1894686"/>
          </a:xfrm>
          <a:prstGeom prst="rect">
            <a:avLst/>
          </a:prstGeom>
        </p:spPr>
        <p:txBody>
          <a:bodyPr>
            <a:spAutoFit/>
          </a:bodyPr>
          <a:lstStyle/>
          <a:p>
            <a:pPr algn="ctr" eaLnBrk="0" fontAlgn="base" hangingPunct="0">
              <a:lnSpc>
                <a:spcPct val="150000"/>
              </a:lnSpc>
              <a:spcBef>
                <a:spcPct val="0"/>
              </a:spcBef>
              <a:spcAft>
                <a:spcPct val="0"/>
              </a:spcAft>
              <a:defRPr/>
            </a:pPr>
            <a:r>
              <a:rPr lang="en-US" sz="1600" dirty="0">
                <a:solidFill>
                  <a:schemeClr val="tx1">
                    <a:lumMod val="75000"/>
                    <a:lumOff val="25000"/>
                  </a:schemeClr>
                </a:solidFill>
              </a:rPr>
              <a:t>Multicolinearity is detected using Variance Inflation Factor, VIF</a:t>
            </a:r>
          </a:p>
          <a:p>
            <a:pPr algn="ctr" eaLnBrk="0" fontAlgn="base" hangingPunct="0">
              <a:lnSpc>
                <a:spcPct val="150000"/>
              </a:lnSpc>
              <a:spcBef>
                <a:spcPct val="0"/>
              </a:spcBef>
              <a:spcAft>
                <a:spcPct val="0"/>
              </a:spcAft>
              <a:defRPr/>
            </a:pPr>
            <a:r>
              <a:rPr lang="en-US" sz="1600" b="1" dirty="0">
                <a:solidFill>
                  <a:schemeClr val="tx1">
                    <a:lumMod val="75000"/>
                    <a:lumOff val="25000"/>
                  </a:schemeClr>
                </a:solidFill>
              </a:rPr>
              <a:t>Tolerance = 1- R</a:t>
            </a:r>
            <a:r>
              <a:rPr lang="en-US" sz="1600" b="1" baseline="-25000" dirty="0">
                <a:solidFill>
                  <a:schemeClr val="tx1">
                    <a:lumMod val="75000"/>
                    <a:lumOff val="25000"/>
                  </a:schemeClr>
                </a:solidFill>
              </a:rPr>
              <a:t>i</a:t>
            </a:r>
            <a:r>
              <a:rPr lang="en-US" sz="1600" b="1" baseline="30000" dirty="0">
                <a:solidFill>
                  <a:schemeClr val="tx1">
                    <a:lumMod val="75000"/>
                    <a:lumOff val="25000"/>
                  </a:schemeClr>
                </a:solidFill>
              </a:rPr>
              <a:t>2</a:t>
            </a:r>
            <a:r>
              <a:rPr lang="en-US" sz="1600" b="1" dirty="0">
                <a:solidFill>
                  <a:schemeClr val="tx1">
                    <a:lumMod val="75000"/>
                    <a:lumOff val="25000"/>
                  </a:schemeClr>
                </a:solidFill>
              </a:rPr>
              <a:t> </a:t>
            </a:r>
          </a:p>
          <a:p>
            <a:pPr algn="ctr" eaLnBrk="0" fontAlgn="base" hangingPunct="0">
              <a:lnSpc>
                <a:spcPct val="150000"/>
              </a:lnSpc>
              <a:spcBef>
                <a:spcPct val="0"/>
              </a:spcBef>
              <a:spcAft>
                <a:spcPct val="0"/>
              </a:spcAft>
              <a:defRPr/>
            </a:pPr>
            <a:r>
              <a:rPr lang="en-US" sz="1600" b="1" dirty="0">
                <a:solidFill>
                  <a:schemeClr val="tx1">
                    <a:lumMod val="75000"/>
                    <a:lumOff val="25000"/>
                  </a:schemeClr>
                </a:solidFill>
              </a:rPr>
              <a:t>VIF = 1/Tolerance</a:t>
            </a:r>
          </a:p>
          <a:p>
            <a:pPr algn="ctr" eaLnBrk="0" fontAlgn="base" hangingPunct="0">
              <a:lnSpc>
                <a:spcPct val="150000"/>
              </a:lnSpc>
              <a:spcBef>
                <a:spcPct val="0"/>
              </a:spcBef>
              <a:spcAft>
                <a:spcPct val="0"/>
              </a:spcAft>
              <a:defRPr/>
            </a:pPr>
            <a:r>
              <a:rPr lang="en-US" sz="1600" dirty="0">
                <a:solidFill>
                  <a:schemeClr val="tx1">
                    <a:lumMod val="75000"/>
                    <a:lumOff val="25000"/>
                  </a:schemeClr>
                </a:solidFill>
              </a:rPr>
              <a:t>where R</a:t>
            </a:r>
            <a:r>
              <a:rPr lang="en-US" sz="1600" baseline="-25000" dirty="0">
                <a:solidFill>
                  <a:schemeClr val="tx1">
                    <a:lumMod val="75000"/>
                    <a:lumOff val="25000"/>
                  </a:schemeClr>
                </a:solidFill>
              </a:rPr>
              <a:t>i</a:t>
            </a:r>
            <a:r>
              <a:rPr lang="en-US" sz="1600" baseline="30000" dirty="0">
                <a:solidFill>
                  <a:schemeClr val="tx1">
                    <a:lumMod val="75000"/>
                    <a:lumOff val="25000"/>
                  </a:schemeClr>
                </a:solidFill>
              </a:rPr>
              <a:t>2</a:t>
            </a:r>
            <a:r>
              <a:rPr lang="en-US" sz="1600" dirty="0">
                <a:solidFill>
                  <a:schemeClr val="tx1">
                    <a:lumMod val="75000"/>
                    <a:lumOff val="25000"/>
                  </a:schemeClr>
                </a:solidFill>
              </a:rPr>
              <a:t> (R Squared) is obtained using regression of  Xi on other independent variables</a:t>
            </a:r>
          </a:p>
          <a:p>
            <a:pPr algn="ctr" eaLnBrk="0" fontAlgn="base" hangingPunct="0">
              <a:lnSpc>
                <a:spcPct val="150000"/>
              </a:lnSpc>
              <a:spcBef>
                <a:spcPct val="0"/>
              </a:spcBef>
              <a:spcAft>
                <a:spcPct val="0"/>
              </a:spcAft>
              <a:defRPr/>
            </a:pPr>
            <a:r>
              <a:rPr lang="en-US" sz="1600" b="1" dirty="0">
                <a:solidFill>
                  <a:schemeClr val="tx1">
                    <a:lumMod val="75000"/>
                    <a:lumOff val="25000"/>
                  </a:schemeClr>
                </a:solidFill>
              </a:rPr>
              <a:t>Any VIF &gt; 5, indicates presence of multicollinearity</a:t>
            </a:r>
          </a:p>
        </p:txBody>
      </p:sp>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4</a:t>
            </a:fld>
            <a:endParaRPr lang="en-US" dirty="0"/>
          </a:p>
        </p:txBody>
      </p:sp>
    </p:spTree>
    <p:extLst>
      <p:ext uri="{BB962C8B-B14F-4D97-AF65-F5344CB8AC3E}">
        <p14:creationId xmlns:p14="http://schemas.microsoft.com/office/powerpoint/2010/main" val="1000465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Multicollinearity – Remedial Measures</a:t>
            </a: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sp>
        <p:nvSpPr>
          <p:cNvPr id="2" name="TextBox 1"/>
          <p:cNvSpPr txBox="1"/>
          <p:nvPr/>
        </p:nvSpPr>
        <p:spPr>
          <a:xfrm>
            <a:off x="1219200" y="1587848"/>
            <a:ext cx="6705600" cy="338554"/>
          </a:xfrm>
          <a:prstGeom prst="rect">
            <a:avLst/>
          </a:prstGeom>
          <a:noFill/>
        </p:spPr>
        <p:txBody>
          <a:bodyPr wrap="square" rtlCol="0">
            <a:spAutoFit/>
          </a:bodyPr>
          <a:lstStyle/>
          <a:p>
            <a:pPr fontAlgn="base">
              <a:spcBef>
                <a:spcPct val="0"/>
              </a:spcBef>
              <a:spcAft>
                <a:spcPct val="0"/>
              </a:spcAft>
            </a:pPr>
            <a:r>
              <a:rPr lang="en-US" sz="1600" dirty="0">
                <a:solidFill>
                  <a:schemeClr val="tx1">
                    <a:lumMod val="75000"/>
                    <a:lumOff val="25000"/>
                  </a:schemeClr>
                </a:solidFill>
              </a:rPr>
              <a:t>The problem of Multicollinearity can be solved by different approaches:</a:t>
            </a:r>
          </a:p>
        </p:txBody>
      </p:sp>
      <p:graphicFrame>
        <p:nvGraphicFramePr>
          <p:cNvPr id="4" name="Diagram 3"/>
          <p:cNvGraphicFramePr/>
          <p:nvPr/>
        </p:nvGraphicFramePr>
        <p:xfrm>
          <a:off x="1219200" y="2232248"/>
          <a:ext cx="6705600"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p:cNvSpPr>
            <a:spLocks noGrp="1"/>
          </p:cNvSpPr>
          <p:nvPr>
            <p:ph type="sldNum" sz="quarter" idx="4"/>
          </p:nvPr>
        </p:nvSpPr>
        <p:spPr/>
        <p:txBody>
          <a:bodyPr/>
          <a:lstStyle/>
          <a:p>
            <a:pPr fontAlgn="base">
              <a:spcBef>
                <a:spcPct val="0"/>
              </a:spcBef>
              <a:spcAft>
                <a:spcPct val="0"/>
              </a:spcAft>
            </a:pPr>
            <a:fld id="{D1C7D3AF-160E-4D12-BF31-4D5E44749C5D}" type="slidenum">
              <a:rPr lang="es-ES" smtClean="0"/>
              <a:pPr fontAlgn="base">
                <a:spcBef>
                  <a:spcPct val="0"/>
                </a:spcBef>
                <a:spcAft>
                  <a:spcPct val="0"/>
                </a:spcAft>
              </a:pPr>
              <a:t>5</a:t>
            </a:fld>
            <a:endParaRPr lang="es-ES" dirty="0"/>
          </a:p>
        </p:txBody>
      </p:sp>
    </p:spTree>
    <p:extLst>
      <p:ext uri="{BB962C8B-B14F-4D97-AF65-F5344CB8AC3E}">
        <p14:creationId xmlns:p14="http://schemas.microsoft.com/office/powerpoint/2010/main" val="1287616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Principal Component Regression</a:t>
            </a: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Content Placeholder 1"/>
          <p:cNvSpPr>
            <a:spLocks noGrp="1"/>
          </p:cNvSpPr>
          <p:nvPr>
            <p:ph idx="1"/>
            <p:custDataLst>
              <p:tags r:id="rId2"/>
            </p:custDataLst>
          </p:nvPr>
        </p:nvSpPr>
        <p:spPr>
          <a:xfrm>
            <a:off x="457200" y="1524000"/>
            <a:ext cx="8229600" cy="4191000"/>
          </a:xfrm>
        </p:spPr>
        <p:txBody>
          <a:bodyPr anchor="t"/>
          <a:lstStyle/>
          <a:p>
            <a:pPr marL="0" indent="0">
              <a:lnSpc>
                <a:spcPct val="150000"/>
              </a:lnSpc>
              <a:buFontTx/>
              <a:buNone/>
            </a:pPr>
            <a:r>
              <a:rPr lang="en-GB" sz="1600" dirty="0">
                <a:solidFill>
                  <a:schemeClr val="tx1">
                    <a:lumMod val="75000"/>
                    <a:lumOff val="25000"/>
                  </a:schemeClr>
                </a:solidFill>
                <a:latin typeface="+mn-lt"/>
              </a:rPr>
              <a:t>In Principal Component Regression,</a:t>
            </a:r>
          </a:p>
          <a:p>
            <a:pPr marL="0" indent="0">
              <a:lnSpc>
                <a:spcPct val="150000"/>
              </a:lnSpc>
              <a:buFontTx/>
              <a:buNone/>
            </a:pPr>
            <a:endParaRPr lang="en-US" sz="1600" dirty="0">
              <a:solidFill>
                <a:schemeClr val="tx1">
                  <a:lumMod val="75000"/>
                  <a:lumOff val="25000"/>
                </a:schemeClr>
              </a:solidFill>
              <a:latin typeface="+mn-lt"/>
            </a:endParaRPr>
          </a:p>
          <a:p>
            <a:pPr marL="0" indent="0">
              <a:lnSpc>
                <a:spcPct val="150000"/>
              </a:lnSpc>
              <a:buFontTx/>
              <a:buNone/>
            </a:pPr>
            <a:endParaRPr lang="en-US" sz="1600" dirty="0">
              <a:solidFill>
                <a:schemeClr val="tx1">
                  <a:lumMod val="75000"/>
                  <a:lumOff val="25000"/>
                </a:schemeClr>
              </a:solidFill>
              <a:latin typeface="+mn-lt"/>
            </a:endParaRPr>
          </a:p>
          <a:p>
            <a:pPr marL="0" indent="0">
              <a:lnSpc>
                <a:spcPct val="150000"/>
              </a:lnSpc>
              <a:buFontTx/>
              <a:buNone/>
            </a:pPr>
            <a:endParaRPr lang="en-US" sz="1600" dirty="0">
              <a:solidFill>
                <a:schemeClr val="tx1">
                  <a:lumMod val="75000"/>
                  <a:lumOff val="25000"/>
                </a:schemeClr>
              </a:solidFill>
              <a:latin typeface="+mn-lt"/>
            </a:endParaRPr>
          </a:p>
          <a:p>
            <a:pPr marL="0" indent="0">
              <a:lnSpc>
                <a:spcPct val="150000"/>
              </a:lnSpc>
              <a:buFontTx/>
              <a:buNone/>
            </a:pPr>
            <a:endParaRPr lang="en-US" sz="1600" dirty="0">
              <a:solidFill>
                <a:schemeClr val="tx1">
                  <a:lumMod val="75000"/>
                  <a:lumOff val="25000"/>
                </a:schemeClr>
              </a:solidFill>
              <a:latin typeface="+mn-lt"/>
            </a:endParaRPr>
          </a:p>
          <a:p>
            <a:pPr>
              <a:lnSpc>
                <a:spcPct val="150000"/>
              </a:lnSpc>
            </a:pPr>
            <a:r>
              <a:rPr lang="en-US" sz="1600" dirty="0">
                <a:solidFill>
                  <a:schemeClr val="tx1">
                    <a:lumMod val="75000"/>
                    <a:lumOff val="25000"/>
                  </a:schemeClr>
                </a:solidFill>
                <a:latin typeface="+mn-lt"/>
              </a:rPr>
              <a:t>Each PC is a linear combination of all X variables</a:t>
            </a:r>
          </a:p>
          <a:p>
            <a:pPr>
              <a:lnSpc>
                <a:spcPct val="150000"/>
              </a:lnSpc>
            </a:pPr>
            <a:r>
              <a:rPr lang="en-US" sz="1600" dirty="0">
                <a:solidFill>
                  <a:schemeClr val="tx1">
                    <a:lumMod val="75000"/>
                    <a:lumOff val="25000"/>
                  </a:schemeClr>
                </a:solidFill>
                <a:latin typeface="+mn-lt"/>
              </a:rPr>
              <a:t>Final model is expressed in terms of original independent variables for ease of interpretation</a:t>
            </a:r>
            <a:endParaRPr lang="en-US" sz="1600" dirty="0">
              <a:solidFill>
                <a:schemeClr val="tx1">
                  <a:lumMod val="75000"/>
                  <a:lumOff val="25000"/>
                </a:schemeClr>
              </a:solidFill>
              <a:latin typeface="+mn-lt"/>
              <a:ea typeface="Cambria Math" pitchFamily="18" charset="0"/>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6</a:t>
            </a:fld>
            <a:endParaRPr lang="en-US" dirty="0"/>
          </a:p>
        </p:txBody>
      </p:sp>
      <p:sp>
        <p:nvSpPr>
          <p:cNvPr id="10" name="Rectangle 9">
            <a:extLst>
              <a:ext uri="{FF2B5EF4-FFF2-40B4-BE49-F238E27FC236}">
                <a16:creationId xmlns:a16="http://schemas.microsoft.com/office/drawing/2014/main" id="{49E641B0-3B45-4CF5-B9F9-E0681ABE1904}"/>
              </a:ext>
            </a:extLst>
          </p:cNvPr>
          <p:cNvSpPr/>
          <p:nvPr/>
        </p:nvSpPr>
        <p:spPr>
          <a:xfrm>
            <a:off x="1619672" y="2204864"/>
            <a:ext cx="4896544" cy="93610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lnSpc>
                <a:spcPct val="150000"/>
              </a:lnSpc>
              <a:spcBef>
                <a:spcPct val="0"/>
              </a:spcBef>
              <a:spcAft>
                <a:spcPct val="0"/>
              </a:spcAft>
            </a:pPr>
            <a:r>
              <a:rPr lang="en-US" sz="1600" kern="0" dirty="0">
                <a:solidFill>
                  <a:schemeClr val="tx1">
                    <a:lumMod val="75000"/>
                    <a:lumOff val="25000"/>
                  </a:schemeClr>
                </a:solidFill>
              </a:rPr>
              <a:t>First k principal components are used as independent variables instead of original X variables  </a:t>
            </a:r>
          </a:p>
        </p:txBody>
      </p:sp>
    </p:spTree>
    <p:extLst>
      <p:ext uri="{BB962C8B-B14F-4D97-AF65-F5344CB8AC3E}">
        <p14:creationId xmlns:p14="http://schemas.microsoft.com/office/powerpoint/2010/main" val="3421369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Principal Component Regression</a:t>
            </a: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4" name="Group 24"/>
          <p:cNvGrpSpPr/>
          <p:nvPr/>
        </p:nvGrpSpPr>
        <p:grpSpPr>
          <a:xfrm>
            <a:off x="304800" y="1524000"/>
            <a:ext cx="8458200" cy="4495800"/>
            <a:chOff x="304800" y="1524000"/>
            <a:chExt cx="8458200" cy="4495800"/>
          </a:xfrm>
        </p:grpSpPr>
        <p:grpSp>
          <p:nvGrpSpPr>
            <p:cNvPr id="5" name="Group 13"/>
            <p:cNvGrpSpPr/>
            <p:nvPr/>
          </p:nvGrpSpPr>
          <p:grpSpPr>
            <a:xfrm>
              <a:off x="304800" y="1524000"/>
              <a:ext cx="8458200" cy="4495800"/>
              <a:chOff x="304800" y="1524000"/>
              <a:chExt cx="8458200" cy="4495800"/>
            </a:xfrm>
          </p:grpSpPr>
          <p:grpSp>
            <p:nvGrpSpPr>
              <p:cNvPr id="6" name="Group 5"/>
              <p:cNvGrpSpPr/>
              <p:nvPr/>
            </p:nvGrpSpPr>
            <p:grpSpPr>
              <a:xfrm>
                <a:off x="2133623" y="1524000"/>
                <a:ext cx="6629377" cy="4495800"/>
                <a:chOff x="2133623" y="1524000"/>
                <a:chExt cx="6629377" cy="4495800"/>
              </a:xfrm>
            </p:grpSpPr>
            <p:sp>
              <p:nvSpPr>
                <p:cNvPr id="8" name="Freeform 7"/>
                <p:cNvSpPr/>
                <p:nvPr/>
              </p:nvSpPr>
              <p:spPr>
                <a:xfrm>
                  <a:off x="2133623" y="1524000"/>
                  <a:ext cx="6629377" cy="1143000"/>
                </a:xfrm>
                <a:custGeom>
                  <a:avLst/>
                  <a:gdLst>
                    <a:gd name="connsiteX0" fmla="*/ 160804 w 964803"/>
                    <a:gd name="connsiteY0" fmla="*/ 0 h 6200600"/>
                    <a:gd name="connsiteX1" fmla="*/ 803999 w 964803"/>
                    <a:gd name="connsiteY1" fmla="*/ 0 h 6200600"/>
                    <a:gd name="connsiteX2" fmla="*/ 964803 w 964803"/>
                    <a:gd name="connsiteY2" fmla="*/ 160804 h 6200600"/>
                    <a:gd name="connsiteX3" fmla="*/ 964803 w 964803"/>
                    <a:gd name="connsiteY3" fmla="*/ 6200600 h 6200600"/>
                    <a:gd name="connsiteX4" fmla="*/ 964803 w 964803"/>
                    <a:gd name="connsiteY4" fmla="*/ 6200600 h 6200600"/>
                    <a:gd name="connsiteX5" fmla="*/ 0 w 964803"/>
                    <a:gd name="connsiteY5" fmla="*/ 6200600 h 6200600"/>
                    <a:gd name="connsiteX6" fmla="*/ 0 w 964803"/>
                    <a:gd name="connsiteY6" fmla="*/ 6200600 h 6200600"/>
                    <a:gd name="connsiteX7" fmla="*/ 0 w 964803"/>
                    <a:gd name="connsiteY7" fmla="*/ 160804 h 6200600"/>
                    <a:gd name="connsiteX8" fmla="*/ 160804 w 964803"/>
                    <a:gd name="connsiteY8" fmla="*/ 0 h 62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200600">
                      <a:moveTo>
                        <a:pt x="964803" y="1033458"/>
                      </a:moveTo>
                      <a:lnTo>
                        <a:pt x="964803" y="5167142"/>
                      </a:lnTo>
                      <a:cubicBezTo>
                        <a:pt x="964803" y="5737906"/>
                        <a:pt x="953601" y="6200597"/>
                        <a:pt x="939782" y="6200597"/>
                      </a:cubicBezTo>
                      <a:lnTo>
                        <a:pt x="0" y="6200597"/>
                      </a:lnTo>
                      <a:lnTo>
                        <a:pt x="0" y="6200597"/>
                      </a:lnTo>
                      <a:lnTo>
                        <a:pt x="0" y="3"/>
                      </a:lnTo>
                      <a:lnTo>
                        <a:pt x="0" y="3"/>
                      </a:lnTo>
                      <a:lnTo>
                        <a:pt x="939782" y="3"/>
                      </a:lnTo>
                      <a:cubicBezTo>
                        <a:pt x="953601" y="3"/>
                        <a:pt x="964803" y="462694"/>
                        <a:pt x="964803" y="103345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55353" rIns="55353" bIns="55354" numCol="1" spcCol="1270" anchor="ctr" anchorCtr="0">
                  <a:noAutofit/>
                </a:bodyPr>
                <a:lstStyle/>
                <a:p>
                  <a:pPr marL="0" lvl="1" algn="l" defTabSz="577850">
                    <a:lnSpc>
                      <a:spcPct val="150000"/>
                    </a:lnSpc>
                    <a:spcBef>
                      <a:spcPct val="0"/>
                    </a:spcBef>
                    <a:spcAft>
                      <a:spcPct val="15000"/>
                    </a:spcAft>
                  </a:pPr>
                  <a:r>
                    <a:rPr lang="en-IN" sz="1600" kern="1200" dirty="0">
                      <a:solidFill>
                        <a:schemeClr val="tx1">
                          <a:lumMod val="75000"/>
                          <a:lumOff val="25000"/>
                        </a:schemeClr>
                      </a:solidFill>
                      <a:cs typeface="Times New Roman" pitchFamily="18" charset="0"/>
                    </a:rPr>
                    <a:t>The original </a:t>
                  </a:r>
                  <a:r>
                    <a:rPr lang="en-IN" sz="1600" b="1" kern="1200" dirty="0">
                      <a:solidFill>
                        <a:schemeClr val="tx1">
                          <a:lumMod val="75000"/>
                          <a:lumOff val="25000"/>
                        </a:schemeClr>
                      </a:solidFill>
                      <a:cs typeface="Times New Roman" pitchFamily="18" charset="0"/>
                    </a:rPr>
                    <a:t>p</a:t>
                  </a:r>
                  <a:r>
                    <a:rPr lang="en-IN" sz="1600" kern="1200" dirty="0">
                      <a:solidFill>
                        <a:schemeClr val="tx1">
                          <a:lumMod val="75000"/>
                          <a:lumOff val="25000"/>
                        </a:schemeClr>
                      </a:solidFill>
                      <a:cs typeface="Times New Roman" pitchFamily="18" charset="0"/>
                    </a:rPr>
                    <a:t> variables are transformed into a new set of orthogonal or uncorrelated variables called </a:t>
                  </a:r>
                  <a:r>
                    <a:rPr lang="en-IN" sz="1600" dirty="0">
                      <a:solidFill>
                        <a:schemeClr val="tx1">
                          <a:lumMod val="75000"/>
                          <a:lumOff val="25000"/>
                        </a:schemeClr>
                      </a:solidFill>
                      <a:cs typeface="Times New Roman" pitchFamily="18" charset="0"/>
                    </a:rPr>
                    <a:t>“</a:t>
                  </a:r>
                  <a:r>
                    <a:rPr lang="en-IN" sz="1600" kern="1200" dirty="0">
                      <a:solidFill>
                        <a:schemeClr val="tx1">
                          <a:lumMod val="75000"/>
                          <a:lumOff val="25000"/>
                        </a:schemeClr>
                      </a:solidFill>
                      <a:cs typeface="Times New Roman" pitchFamily="18" charset="0"/>
                    </a:rPr>
                    <a:t>Principal Components </a:t>
                  </a:r>
                  <a:r>
                    <a:rPr lang="en-IN" sz="1600" dirty="0">
                      <a:solidFill>
                        <a:schemeClr val="tx1">
                          <a:lumMod val="75000"/>
                          <a:lumOff val="25000"/>
                        </a:schemeClr>
                      </a:solidFill>
                      <a:cs typeface="Times New Roman" pitchFamily="18" charset="0"/>
                    </a:rPr>
                    <a:t>“</a:t>
                  </a:r>
                  <a:endParaRPr lang="en-US" sz="1600" kern="1200" dirty="0">
                    <a:solidFill>
                      <a:schemeClr val="tx1">
                        <a:lumMod val="75000"/>
                        <a:lumOff val="25000"/>
                      </a:schemeClr>
                    </a:solidFill>
                  </a:endParaRPr>
                </a:p>
              </p:txBody>
            </p:sp>
            <p:sp>
              <p:nvSpPr>
                <p:cNvPr id="10" name="Freeform 9"/>
                <p:cNvSpPr/>
                <p:nvPr/>
              </p:nvSpPr>
              <p:spPr>
                <a:xfrm>
                  <a:off x="2133623" y="3055143"/>
                  <a:ext cx="6629377" cy="1631157"/>
                </a:xfrm>
                <a:custGeom>
                  <a:avLst/>
                  <a:gdLst>
                    <a:gd name="connsiteX0" fmla="*/ 160804 w 964803"/>
                    <a:gd name="connsiteY0" fmla="*/ 0 h 6200600"/>
                    <a:gd name="connsiteX1" fmla="*/ 803999 w 964803"/>
                    <a:gd name="connsiteY1" fmla="*/ 0 h 6200600"/>
                    <a:gd name="connsiteX2" fmla="*/ 964803 w 964803"/>
                    <a:gd name="connsiteY2" fmla="*/ 160804 h 6200600"/>
                    <a:gd name="connsiteX3" fmla="*/ 964803 w 964803"/>
                    <a:gd name="connsiteY3" fmla="*/ 6200600 h 6200600"/>
                    <a:gd name="connsiteX4" fmla="*/ 964803 w 964803"/>
                    <a:gd name="connsiteY4" fmla="*/ 6200600 h 6200600"/>
                    <a:gd name="connsiteX5" fmla="*/ 0 w 964803"/>
                    <a:gd name="connsiteY5" fmla="*/ 6200600 h 6200600"/>
                    <a:gd name="connsiteX6" fmla="*/ 0 w 964803"/>
                    <a:gd name="connsiteY6" fmla="*/ 6200600 h 6200600"/>
                    <a:gd name="connsiteX7" fmla="*/ 0 w 964803"/>
                    <a:gd name="connsiteY7" fmla="*/ 160804 h 6200600"/>
                    <a:gd name="connsiteX8" fmla="*/ 160804 w 964803"/>
                    <a:gd name="connsiteY8" fmla="*/ 0 h 62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200600">
                      <a:moveTo>
                        <a:pt x="964803" y="1033458"/>
                      </a:moveTo>
                      <a:lnTo>
                        <a:pt x="964803" y="5167142"/>
                      </a:lnTo>
                      <a:cubicBezTo>
                        <a:pt x="964803" y="5737906"/>
                        <a:pt x="953601" y="6200597"/>
                        <a:pt x="939782" y="6200597"/>
                      </a:cubicBezTo>
                      <a:lnTo>
                        <a:pt x="0" y="6200597"/>
                      </a:lnTo>
                      <a:lnTo>
                        <a:pt x="0" y="6200597"/>
                      </a:lnTo>
                      <a:lnTo>
                        <a:pt x="0" y="3"/>
                      </a:lnTo>
                      <a:lnTo>
                        <a:pt x="0" y="3"/>
                      </a:lnTo>
                      <a:lnTo>
                        <a:pt x="939782" y="3"/>
                      </a:lnTo>
                      <a:cubicBezTo>
                        <a:pt x="953601" y="3"/>
                        <a:pt x="964803" y="462694"/>
                        <a:pt x="964803" y="103345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55353" rIns="55353" bIns="55354" numCol="1" spcCol="1270" anchor="ctr" anchorCtr="0">
                  <a:noAutofit/>
                </a:bodyPr>
                <a:lstStyle/>
                <a:p>
                  <a:pPr marL="0" lvl="1" algn="l" defTabSz="577850">
                    <a:lnSpc>
                      <a:spcPct val="150000"/>
                    </a:lnSpc>
                    <a:spcBef>
                      <a:spcPct val="0"/>
                    </a:spcBef>
                    <a:spcAft>
                      <a:spcPct val="15000"/>
                    </a:spcAft>
                  </a:pPr>
                  <a:r>
                    <a:rPr lang="en-IN" sz="1600" kern="1200" dirty="0">
                      <a:solidFill>
                        <a:schemeClr val="tx1">
                          <a:lumMod val="75000"/>
                          <a:lumOff val="25000"/>
                        </a:schemeClr>
                      </a:solidFill>
                      <a:cs typeface="Times New Roman" pitchFamily="18" charset="0"/>
                    </a:rPr>
                    <a:t>In the second step, after elimination of the least important principal components, a multiple regression analysis of the response variable against the reduced set of principal components  is performed using the OLS estimation</a:t>
                  </a:r>
                  <a:endParaRPr lang="en-US" sz="1600" kern="1200" dirty="0">
                    <a:solidFill>
                      <a:schemeClr val="tx1">
                        <a:lumMod val="75000"/>
                        <a:lumOff val="25000"/>
                      </a:schemeClr>
                    </a:solidFill>
                  </a:endParaRPr>
                </a:p>
              </p:txBody>
            </p:sp>
            <p:sp>
              <p:nvSpPr>
                <p:cNvPr id="12" name="Freeform 11"/>
                <p:cNvSpPr/>
                <p:nvPr/>
              </p:nvSpPr>
              <p:spPr>
                <a:xfrm>
                  <a:off x="2133623" y="5054996"/>
                  <a:ext cx="6629377" cy="964804"/>
                </a:xfrm>
                <a:custGeom>
                  <a:avLst/>
                  <a:gdLst>
                    <a:gd name="connsiteX0" fmla="*/ 160804 w 964803"/>
                    <a:gd name="connsiteY0" fmla="*/ 0 h 6200600"/>
                    <a:gd name="connsiteX1" fmla="*/ 803999 w 964803"/>
                    <a:gd name="connsiteY1" fmla="*/ 0 h 6200600"/>
                    <a:gd name="connsiteX2" fmla="*/ 964803 w 964803"/>
                    <a:gd name="connsiteY2" fmla="*/ 160804 h 6200600"/>
                    <a:gd name="connsiteX3" fmla="*/ 964803 w 964803"/>
                    <a:gd name="connsiteY3" fmla="*/ 6200600 h 6200600"/>
                    <a:gd name="connsiteX4" fmla="*/ 964803 w 964803"/>
                    <a:gd name="connsiteY4" fmla="*/ 6200600 h 6200600"/>
                    <a:gd name="connsiteX5" fmla="*/ 0 w 964803"/>
                    <a:gd name="connsiteY5" fmla="*/ 6200600 h 6200600"/>
                    <a:gd name="connsiteX6" fmla="*/ 0 w 964803"/>
                    <a:gd name="connsiteY6" fmla="*/ 6200600 h 6200600"/>
                    <a:gd name="connsiteX7" fmla="*/ 0 w 964803"/>
                    <a:gd name="connsiteY7" fmla="*/ 160804 h 6200600"/>
                    <a:gd name="connsiteX8" fmla="*/ 160804 w 964803"/>
                    <a:gd name="connsiteY8" fmla="*/ 0 h 62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4803" h="6200600">
                      <a:moveTo>
                        <a:pt x="964803" y="1033458"/>
                      </a:moveTo>
                      <a:lnTo>
                        <a:pt x="964803" y="5167142"/>
                      </a:lnTo>
                      <a:cubicBezTo>
                        <a:pt x="964803" y="5737906"/>
                        <a:pt x="953601" y="6200597"/>
                        <a:pt x="939782" y="6200597"/>
                      </a:cubicBezTo>
                      <a:lnTo>
                        <a:pt x="0" y="6200597"/>
                      </a:lnTo>
                      <a:lnTo>
                        <a:pt x="0" y="6200597"/>
                      </a:lnTo>
                      <a:lnTo>
                        <a:pt x="0" y="3"/>
                      </a:lnTo>
                      <a:lnTo>
                        <a:pt x="0" y="3"/>
                      </a:lnTo>
                      <a:lnTo>
                        <a:pt x="939782" y="3"/>
                      </a:lnTo>
                      <a:cubicBezTo>
                        <a:pt x="953601" y="3"/>
                        <a:pt x="964803" y="462694"/>
                        <a:pt x="964803" y="1033458"/>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2457" tIns="55353" rIns="55353" bIns="55354" numCol="1" spcCol="1270" anchor="ctr" anchorCtr="0">
                  <a:noAutofit/>
                </a:bodyPr>
                <a:lstStyle/>
                <a:p>
                  <a:pPr marL="0" lvl="1" algn="l" defTabSz="577850">
                    <a:lnSpc>
                      <a:spcPct val="150000"/>
                    </a:lnSpc>
                    <a:spcBef>
                      <a:spcPct val="0"/>
                    </a:spcBef>
                    <a:spcAft>
                      <a:spcPct val="15000"/>
                    </a:spcAft>
                  </a:pPr>
                  <a:r>
                    <a:rPr lang="en-IN" sz="1600" kern="1200" dirty="0">
                      <a:solidFill>
                        <a:schemeClr val="tx1">
                          <a:lumMod val="75000"/>
                          <a:lumOff val="25000"/>
                        </a:schemeClr>
                      </a:solidFill>
                      <a:cs typeface="Times New Roman" pitchFamily="18" charset="0"/>
                    </a:rPr>
                    <a:t>In the third step, model equation is back transformed in terms of  original variables.</a:t>
                  </a:r>
                </a:p>
              </p:txBody>
            </p:sp>
          </p:grpSp>
          <p:sp>
            <p:nvSpPr>
              <p:cNvPr id="13" name="Rounded Rectangle 12"/>
              <p:cNvSpPr/>
              <p:nvPr/>
            </p:nvSpPr>
            <p:spPr>
              <a:xfrm>
                <a:off x="306852" y="1638300"/>
                <a:ext cx="1781907" cy="914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Transformation into PCs</a:t>
                </a:r>
              </a:p>
            </p:txBody>
          </p:sp>
          <p:sp>
            <p:nvSpPr>
              <p:cNvPr id="23" name="Rounded Rectangle 22"/>
              <p:cNvSpPr/>
              <p:nvPr/>
            </p:nvSpPr>
            <p:spPr>
              <a:xfrm>
                <a:off x="304800" y="3352800"/>
                <a:ext cx="1781907" cy="914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Regression Analysis</a:t>
                </a:r>
              </a:p>
            </p:txBody>
          </p:sp>
          <p:sp>
            <p:nvSpPr>
              <p:cNvPr id="24" name="Rounded Rectangle 23"/>
              <p:cNvSpPr/>
              <p:nvPr/>
            </p:nvSpPr>
            <p:spPr>
              <a:xfrm>
                <a:off x="304800" y="5086350"/>
                <a:ext cx="1781907" cy="914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Back Transformation</a:t>
                </a:r>
              </a:p>
            </p:txBody>
          </p:sp>
        </p:grpSp>
        <p:sp>
          <p:nvSpPr>
            <p:cNvPr id="15" name="Down Arrow 14"/>
            <p:cNvSpPr/>
            <p:nvPr/>
          </p:nvSpPr>
          <p:spPr>
            <a:xfrm>
              <a:off x="990600" y="2724150"/>
              <a:ext cx="400523" cy="45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Down Arrow 25"/>
            <p:cNvSpPr/>
            <p:nvPr/>
          </p:nvSpPr>
          <p:spPr>
            <a:xfrm>
              <a:off x="990600" y="4420365"/>
              <a:ext cx="400523" cy="456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7</a:t>
            </a:fld>
            <a:endParaRPr lang="en-US" dirty="0"/>
          </a:p>
        </p:txBody>
      </p:sp>
    </p:spTree>
    <p:extLst>
      <p:ext uri="{BB962C8B-B14F-4D97-AF65-F5344CB8AC3E}">
        <p14:creationId xmlns:p14="http://schemas.microsoft.com/office/powerpoint/2010/main" val="379380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US" sz="3200" b="1" dirty="0">
                <a:solidFill>
                  <a:schemeClr val="accent1"/>
                </a:solidFill>
                <a:latin typeface="+mj-lt"/>
              </a:rPr>
              <a:t>PCR-</a:t>
            </a:r>
            <a:r>
              <a:rPr sz="3200" b="1" dirty="0">
                <a:solidFill>
                  <a:schemeClr val="accent1"/>
                </a:solidFill>
                <a:latin typeface="+mj-lt"/>
              </a:rPr>
              <a:t>Statistical Model</a:t>
            </a:r>
            <a:endParaRPr lang="en-US" sz="3200" b="1" dirty="0">
              <a:solidFill>
                <a:schemeClr val="accent1"/>
              </a:solidFill>
              <a:latin typeface="+mj-lt"/>
            </a:endParaRPr>
          </a:p>
        </p:txBody>
      </p:sp>
      <p:grpSp>
        <p:nvGrpSpPr>
          <p:cNvPr id="5" name="Group 15"/>
          <p:cNvGrpSpPr/>
          <p:nvPr/>
        </p:nvGrpSpPr>
        <p:grpSpPr>
          <a:xfrm>
            <a:off x="1991225" y="1155160"/>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TextBox 5"/>
          <p:cNvSpPr txBox="1">
            <a:spLocks noChangeArrowheads="1"/>
          </p:cNvSpPr>
          <p:nvPr>
            <p:custDataLst>
              <p:tags r:id="rId2"/>
            </p:custDataLst>
          </p:nvPr>
        </p:nvSpPr>
        <p:spPr bwMode="auto">
          <a:xfrm>
            <a:off x="1246909" y="2118895"/>
            <a:ext cx="6650182" cy="3108543"/>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spcBef>
                <a:spcPct val="0"/>
              </a:spcBef>
              <a:spcAft>
                <a:spcPct val="0"/>
              </a:spcAft>
            </a:pPr>
            <a:r>
              <a:rPr lang="en-US" sz="1600" b="1" dirty="0">
                <a:solidFill>
                  <a:schemeClr val="tx1">
                    <a:lumMod val="75000"/>
                    <a:lumOff val="25000"/>
                  </a:schemeClr>
                </a:solidFill>
              </a:rPr>
              <a:t>Model in terms of original X variables:</a:t>
            </a:r>
          </a:p>
          <a:p>
            <a:pPr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eaLnBrk="0" fontAlgn="base" hangingPunct="0">
              <a:spcBef>
                <a:spcPct val="0"/>
              </a:spcBef>
              <a:spcAft>
                <a:spcPct val="0"/>
              </a:spcAft>
            </a:pPr>
            <a:endParaRPr lang="de-DE" sz="2000" b="1" dirty="0">
              <a:solidFill>
                <a:schemeClr val="tx1">
                  <a:lumMod val="75000"/>
                  <a:lumOff val="25000"/>
                </a:schemeClr>
              </a:solidFill>
            </a:endParaRPr>
          </a:p>
          <a:p>
            <a:pPr eaLnBrk="0" fontAlgn="base" hangingPunct="0">
              <a:spcBef>
                <a:spcPct val="0"/>
              </a:spcBef>
              <a:spcAft>
                <a:spcPct val="0"/>
              </a:spcAft>
            </a:pPr>
            <a:endParaRPr lang="de-DE" sz="2000" b="1" dirty="0">
              <a:solidFill>
                <a:schemeClr val="tx1">
                  <a:lumMod val="75000"/>
                  <a:lumOff val="25000"/>
                </a:schemeClr>
              </a:solidFill>
            </a:endParaRPr>
          </a:p>
          <a:p>
            <a:pPr lvl="0" eaLnBrk="0" fontAlgn="base" hangingPunct="0">
              <a:spcBef>
                <a:spcPct val="0"/>
              </a:spcBef>
              <a:spcAft>
                <a:spcPct val="0"/>
              </a:spcAft>
            </a:pPr>
            <a:r>
              <a:rPr lang="en-US" sz="1600" b="1" dirty="0">
                <a:solidFill>
                  <a:schemeClr val="tx1">
                    <a:lumMod val="75000"/>
                    <a:lumOff val="25000"/>
                  </a:schemeClr>
                </a:solidFill>
              </a:rPr>
              <a:t>Model in terms of Principal Components:</a:t>
            </a:r>
          </a:p>
          <a:p>
            <a:pPr lvl="0" algn="ctr" eaLnBrk="0" fontAlgn="base" hangingPunct="0">
              <a:spcBef>
                <a:spcPct val="0"/>
              </a:spcBef>
              <a:spcAft>
                <a:spcPct val="0"/>
              </a:spcAft>
            </a:pPr>
            <a:endParaRPr lang="en-US" sz="2000" b="1" i="1" spc="300" dirty="0">
              <a:solidFill>
                <a:schemeClr val="tx1">
                  <a:lumMod val="75000"/>
                  <a:lumOff val="25000"/>
                </a:schemeClr>
              </a:solidFill>
              <a:latin typeface="Cambria Math" pitchFamily="18" charset="0"/>
              <a:ea typeface="Cambria Math" pitchFamily="18" charset="0"/>
            </a:endParaRPr>
          </a:p>
          <a:p>
            <a:pPr lvl="0" algn="ctr" eaLnBrk="0" fontAlgn="base" hangingPunct="0">
              <a:spcBef>
                <a:spcPct val="0"/>
              </a:spcBef>
              <a:spcAft>
                <a:spcPct val="0"/>
              </a:spcAft>
            </a:pPr>
            <a:endParaRPr lang="de-DE" sz="2400" b="1" dirty="0">
              <a:solidFill>
                <a:schemeClr val="tx1">
                  <a:lumMod val="75000"/>
                  <a:lumOff val="25000"/>
                </a:schemeClr>
              </a:solidFill>
              <a:latin typeface="Cambria Math" pitchFamily="18" charset="0"/>
              <a:ea typeface="Cambria Math" pitchFamily="18" charset="0"/>
            </a:endParaRPr>
          </a:p>
          <a:p>
            <a:pPr eaLnBrk="0" fontAlgn="base" hangingPunct="0">
              <a:spcBef>
                <a:spcPct val="0"/>
              </a:spcBef>
              <a:spcAft>
                <a:spcPct val="0"/>
              </a:spcAft>
            </a:pPr>
            <a:endParaRPr lang="de-DE" sz="2000" b="1" dirty="0">
              <a:solidFill>
                <a:schemeClr val="tx1">
                  <a:lumMod val="75000"/>
                  <a:lumOff val="25000"/>
                </a:schemeClr>
              </a:solidFill>
            </a:endParaRPr>
          </a:p>
        </p:txBody>
      </p:sp>
      <p:sp>
        <p:nvSpPr>
          <p:cNvPr id="3" name="Slide Number Placeholder 2"/>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8</a:t>
            </a:fld>
            <a:endParaRPr lang="en-US" dirty="0"/>
          </a:p>
        </p:txBody>
      </p:sp>
      <p:sp>
        <p:nvSpPr>
          <p:cNvPr id="11" name="Rectangle: Rounded Corners 10">
            <a:extLst>
              <a:ext uri="{FF2B5EF4-FFF2-40B4-BE49-F238E27FC236}">
                <a16:creationId xmlns:a16="http://schemas.microsoft.com/office/drawing/2014/main" id="{49E641B0-3B45-4CF5-B9F9-E0681ABE1904}"/>
              </a:ext>
            </a:extLst>
          </p:cNvPr>
          <p:cNvSpPr/>
          <p:nvPr/>
        </p:nvSpPr>
        <p:spPr>
          <a:xfrm>
            <a:off x="1691680" y="2636912"/>
            <a:ext cx="5688632" cy="648072"/>
          </a:xfrm>
          <a:prstGeom prst="roundRect">
            <a:avLst>
              <a:gd name="adj" fmla="val 22546"/>
            </a:avLst>
          </a:prstGeom>
          <a:ln w="952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1600" b="1" dirty="0">
              <a:solidFill>
                <a:schemeClr val="tx1">
                  <a:lumMod val="75000"/>
                  <a:lumOff val="25000"/>
                </a:schemeClr>
              </a:solidFill>
            </a:endParaRPr>
          </a:p>
          <a:p>
            <a:pPr lvl="0" algn="ctr" defTabSz="889000">
              <a:lnSpc>
                <a:spcPct val="90000"/>
              </a:lnSpc>
              <a:spcBef>
                <a:spcPct val="0"/>
              </a:spcBef>
              <a:spcAft>
                <a:spcPct val="35000"/>
              </a:spcAft>
            </a:pPr>
            <a:endParaRPr lang="en-US" sz="1600" b="1" dirty="0">
              <a:solidFill>
                <a:schemeClr val="tx1">
                  <a:lumMod val="75000"/>
                  <a:lumOff val="25000"/>
                </a:schemeClr>
              </a:solidFill>
            </a:endParaRPr>
          </a:p>
        </p:txBody>
      </p:sp>
      <p:sp>
        <p:nvSpPr>
          <p:cNvPr id="12" name="Rectangle: Rounded Corners 11">
            <a:extLst>
              <a:ext uri="{FF2B5EF4-FFF2-40B4-BE49-F238E27FC236}">
                <a16:creationId xmlns:a16="http://schemas.microsoft.com/office/drawing/2014/main" id="{49E641B0-3B45-4CF5-B9F9-E0681ABE1904}"/>
              </a:ext>
            </a:extLst>
          </p:cNvPr>
          <p:cNvSpPr/>
          <p:nvPr/>
        </p:nvSpPr>
        <p:spPr>
          <a:xfrm>
            <a:off x="1691680" y="4581128"/>
            <a:ext cx="5760640" cy="648072"/>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89000">
              <a:lnSpc>
                <a:spcPct val="90000"/>
              </a:lnSpc>
              <a:spcBef>
                <a:spcPct val="0"/>
              </a:spcBef>
              <a:spcAft>
                <a:spcPct val="35000"/>
              </a:spcAft>
            </a:pPr>
            <a:endParaRPr lang="en-US" sz="1600" b="1" dirty="0">
              <a:solidFill>
                <a:schemeClr val="tx1">
                  <a:lumMod val="75000"/>
                  <a:lumOff val="25000"/>
                </a:schemeClr>
              </a:solidFill>
            </a:endParaRPr>
          </a:p>
          <a:p>
            <a:pPr algn="ctr" defTabSz="889000">
              <a:lnSpc>
                <a:spcPct val="90000"/>
              </a:lnSpc>
              <a:spcBef>
                <a:spcPct val="0"/>
              </a:spcBef>
              <a:spcAft>
                <a:spcPct val="35000"/>
              </a:spcAft>
            </a:pPr>
            <a:endParaRPr lang="en-US" sz="1600" b="1" dirty="0">
              <a:solidFill>
                <a:schemeClr val="tx1">
                  <a:lumMod val="75000"/>
                  <a:lumOff val="25000"/>
                </a:schemeClr>
              </a:solidFill>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425"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267744" y="2780928"/>
            <a:ext cx="4076700" cy="381000"/>
          </a:xfrm>
          <a:prstGeom prst="rect">
            <a:avLst/>
          </a:prstGeom>
          <a:noFill/>
        </p:spPr>
      </p:pic>
      <p:sp>
        <p:nvSpPr>
          <p:cNvPr id="103427"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dirty="0"/>
          </a:p>
        </p:txBody>
      </p:sp>
      <p:pic>
        <p:nvPicPr>
          <p:cNvPr id="103428" name="Picture 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267744" y="4725144"/>
            <a:ext cx="4581525" cy="342900"/>
          </a:xfrm>
          <a:prstGeom prst="rect">
            <a:avLst/>
          </a:prstGeom>
          <a:noFill/>
        </p:spPr>
      </p:pic>
      <p:sp>
        <p:nvSpPr>
          <p:cNvPr id="103430"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045922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Case Study</a:t>
            </a:r>
            <a:endParaRPr lang="en-US" sz="3200" b="1" dirty="0">
              <a:solidFill>
                <a:schemeClr val="accent1"/>
              </a:solidFill>
              <a:latin typeface="+mj-lt"/>
            </a:endParaRPr>
          </a:p>
        </p:txBody>
      </p:sp>
      <p:grpSp>
        <p:nvGrpSpPr>
          <p:cNvPr id="3"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Diagram 4"/>
          <p:cNvGraphicFramePr/>
          <p:nvPr>
            <p:extLst>
              <p:ext uri="{D42A27DB-BD31-4B8C-83A1-F6EECF244321}">
                <p14:modId xmlns:p14="http://schemas.microsoft.com/office/powerpoint/2010/main" val="3395036741"/>
              </p:ext>
            </p:extLst>
          </p:nvPr>
        </p:nvGraphicFramePr>
        <p:xfrm>
          <a:off x="914400" y="1524000"/>
          <a:ext cx="7315200" cy="487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p:cNvSpPr>
            <a:spLocks noGrp="1"/>
          </p:cNvSpPr>
          <p:nvPr>
            <p:ph type="sldNum" sz="quarter" idx="4294967295"/>
          </p:nvPr>
        </p:nvSpPr>
        <p:spPr>
          <a:xfrm>
            <a:off x="6553200" y="6245225"/>
            <a:ext cx="2133600" cy="476250"/>
          </a:xfrm>
          <a:prstGeom prst="rect">
            <a:avLst/>
          </a:prstGeom>
        </p:spPr>
        <p:txBody>
          <a:bodyPr/>
          <a:lstStyle/>
          <a:p>
            <a:pPr fontAlgn="base">
              <a:spcBef>
                <a:spcPct val="0"/>
              </a:spcBef>
              <a:spcAft>
                <a:spcPct val="0"/>
              </a:spcAft>
            </a:pPr>
            <a:fld id="{A7003EEB-EF6C-48D9-B09B-CE4B15ADF563}" type="slidenum">
              <a:rPr lang="en-US" smtClean="0"/>
              <a:pPr fontAlgn="base">
                <a:spcBef>
                  <a:spcPct val="0"/>
                </a:spcBef>
                <a:spcAft>
                  <a:spcPct val="0"/>
                </a:spcAft>
              </a:pPr>
              <a:t>9</a:t>
            </a:fld>
            <a:endParaRPr lang="en-US" dirty="0"/>
          </a:p>
        </p:txBody>
      </p:sp>
    </p:spTree>
    <p:extLst>
      <p:ext uri="{BB962C8B-B14F-4D97-AF65-F5344CB8AC3E}">
        <p14:creationId xmlns:p14="http://schemas.microsoft.com/office/powerpoint/2010/main" val="39607506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1&quot;/&gt;&lt;lineCharCount val=&quot;10&quot;/&gt;&lt;/TableIndex&gt;&lt;/ShapeTextInfo&gt;"/>
  <p:tag name="HTML_SHAPEINFO" val="&lt;ThreeDShapeInfo&gt;&lt;uuid val=&quot;{6DB62BF1-FE9A-4A5E-B50F-B5018FD65EB7}&quot;/&gt;&lt;isInvalidForFieldText val=&quot;0&quot;/&gt;&lt;Image&gt;&lt;filename val=&quot;C:\Users\Dell\AppData\Local\Temp\CP1156608419281Session\CPTrustFolder1156608419296\PPTImport1156618459906\data\asimages\{6DB62BF1-FE9A-4A5E-B50F-B5018FD65EB7}_23.png&quot;/&gt;&lt;left val=&quot;72&quot;/&gt;&lt;top val=&quot;224&quot;/&gt;&lt;width val=&quot;817&quot;/&gt;&lt;height val=&quot;155&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quot;/&gt;&lt;lineCharCount val=&quot;16&quot;/&gt;&lt;lineCharCount val=&quot;11&quot;/&gt;&lt;/TableIndex&gt;&lt;/ShapeTextInfo&gt;"/>
  <p:tag name="PRESENTER_DUMMYTAG" val="&lt;DummyForForceWrite&gt;&lt;/DummyForForceWrite&gt;"/>
  <p:tag name="HTML_SHAPEINFO" val="&lt;ThreeDShapeInfo&gt;&lt;uuid val=&quot;{DAD39461-DE06-4126-A0E8-FB92C5707FBA}&quot;/&gt;&lt;isInvalidForFieldText val=&quot;0&quot;/&gt;&lt;Image&gt;&lt;filename val=&quot;C:\Users\Dell\AppData\Local\Temp\CP1156608419281Session\CPTrustFolder1156608419296\PPTImport1156618459906\data\asimages\{DAD39461-DE06-4126-A0E8-FB92C5707FBA}_1.png&quot;/&gt;&lt;left val=&quot;95&quot;/&gt;&lt;top val=&quot;91&quot;/&gt;&lt;width val=&quot;771&quot;/&gt;&lt;height val=&quot;380&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HTML_SHAPEINFO" val="&lt;ThreeDShapeInfo&gt;&lt;uuid val=&quot;{57B9C859-1E30-472B-92AB-BC6DC7ACFF97}&quot;/&gt;&lt;isInvalidForFieldText val=&quot;0&quot;/&gt;&lt;Image&gt;&lt;filename val=&quot;C:\Users\Dell\AppData\Local\Temp\CP9692859280531Session\CPTrustFolder9692859280625\PPTImport9692863046687\data\asimages\{57B9C859-1E30-472B-92AB-BC6DC7ACFF97}_2.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9&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HTML_SHAPEINFO" val="&lt;ThreeDShapeInfo&gt;&lt;uuid val=&quot;{57B9C859-1E30-472B-92AB-BC6DC7ACFF97}&quot;/&gt;&lt;isInvalidForFieldText val=&quot;0&quot;/&gt;&lt;Image&gt;&lt;filename val=&quot;C:\Users\Dell\AppData\Local\Temp\CP9692859280531Session\CPTrustFolder9692859280625\PPTImport9692863046687\data\asimages\{57B9C859-1E30-472B-92AB-BC6DC7ACFF97}_2.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9&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17869</TotalTime>
  <Words>1284</Words>
  <Application>Microsoft Office PowerPoint</Application>
  <PresentationFormat>On-screen Show (4:3)</PresentationFormat>
  <Paragraphs>252</Paragraphs>
  <Slides>20</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Consolas</vt:lpstr>
      <vt:lpstr>Ebrima</vt:lpstr>
      <vt:lpstr>Eras Demi ITC</vt:lpstr>
      <vt:lpstr>Vijaya</vt:lpstr>
      <vt:lpstr>Wingdings</vt:lpstr>
      <vt:lpstr>Diseño predeterminado</vt:lpstr>
      <vt:lpstr>1_Diseño predeterminado</vt:lpstr>
      <vt:lpstr>  Principal Component Regression (PCR)</vt:lpstr>
      <vt:lpstr>Contents</vt:lpstr>
      <vt:lpstr>Multiple Linear Regression: Statistical Model</vt:lpstr>
      <vt:lpstr>Problem of Multicolinearity</vt:lpstr>
      <vt:lpstr>Multicollinearity – Remedial Measures</vt:lpstr>
      <vt:lpstr>Principal Component Regression</vt:lpstr>
      <vt:lpstr>Principal Component Regression</vt:lpstr>
      <vt:lpstr>PCR-Statistical Model</vt:lpstr>
      <vt:lpstr>Case Study</vt:lpstr>
      <vt:lpstr>Data Snapshot</vt:lpstr>
      <vt:lpstr>PCR in R</vt:lpstr>
      <vt:lpstr>PCR in R</vt:lpstr>
      <vt:lpstr>PCR in R</vt:lpstr>
      <vt:lpstr>PCR in R</vt:lpstr>
      <vt:lpstr>PCR in R</vt:lpstr>
      <vt:lpstr>PCR in R</vt:lpstr>
      <vt:lpstr>Comparing Linear Regression Model and PCR model on Test data</vt:lpstr>
      <vt:lpstr>Comparing Linear Regression Model and PCR model on Test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Linear Regression</dc:title>
  <dc:creator>Dell</dc:creator>
  <cp:lastModifiedBy>Chanchal Patil</cp:lastModifiedBy>
  <cp:revision>2205</cp:revision>
  <dcterms:created xsi:type="dcterms:W3CDTF">2006-08-16T00:00:00Z</dcterms:created>
  <dcterms:modified xsi:type="dcterms:W3CDTF">2024-04-12T11:24:09Z</dcterms:modified>
</cp:coreProperties>
</file>